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Roboto"/>
      <p:regular r:id="rId48"/>
      <p:bold r:id="rId49"/>
      <p:italic r:id="rId50"/>
      <p:boldItalic r:id="rId51"/>
    </p:embeddedFont>
    <p:embeddedFont>
      <p:font typeface="Montserrat"/>
      <p:regular r:id="rId52"/>
      <p:bold r:id="rId53"/>
      <p:italic r:id="rId54"/>
      <p:boldItalic r:id="rId55"/>
    </p:embeddedFont>
    <p:embeddedFont>
      <p:font typeface="Lato"/>
      <p:regular r:id="rId56"/>
      <p:bold r:id="rId57"/>
      <p:italic r:id="rId58"/>
      <p:boldItalic r:id="rId59"/>
    </p:embeddedFont>
    <p:embeddedFont>
      <p:font typeface="Abril Fatface"/>
      <p:regular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Roboto-regular.fntdata"/><Relationship Id="rId47" Type="http://schemas.openxmlformats.org/officeDocument/2006/relationships/slide" Target="slides/slide41.xml"/><Relationship Id="rId49"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AbrilFatface-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Montserrat-bold.fntdata"/><Relationship Id="rId52" Type="http://schemas.openxmlformats.org/officeDocument/2006/relationships/font" Target="fonts/Montserrat-regular.fntdata"/><Relationship Id="rId11" Type="http://schemas.openxmlformats.org/officeDocument/2006/relationships/slide" Target="slides/slide5.xml"/><Relationship Id="rId55" Type="http://schemas.openxmlformats.org/officeDocument/2006/relationships/font" Target="fonts/Montserrat-boldItalic.fntdata"/><Relationship Id="rId10" Type="http://schemas.openxmlformats.org/officeDocument/2006/relationships/slide" Target="slides/slide4.xml"/><Relationship Id="rId54" Type="http://schemas.openxmlformats.org/officeDocument/2006/relationships/font" Target="fonts/Montserrat-italic.fntdata"/><Relationship Id="rId13" Type="http://schemas.openxmlformats.org/officeDocument/2006/relationships/slide" Target="slides/slide7.xml"/><Relationship Id="rId57" Type="http://schemas.openxmlformats.org/officeDocument/2006/relationships/font" Target="fonts/Lato-bold.fntdata"/><Relationship Id="rId12" Type="http://schemas.openxmlformats.org/officeDocument/2006/relationships/slide" Target="slides/slide6.xml"/><Relationship Id="rId56" Type="http://schemas.openxmlformats.org/officeDocument/2006/relationships/font" Target="fonts/Lato-regular.fntdata"/><Relationship Id="rId15" Type="http://schemas.openxmlformats.org/officeDocument/2006/relationships/slide" Target="slides/slide9.xml"/><Relationship Id="rId59" Type="http://schemas.openxmlformats.org/officeDocument/2006/relationships/font" Target="fonts/Lato-boldItalic.fntdata"/><Relationship Id="rId14" Type="http://schemas.openxmlformats.org/officeDocument/2006/relationships/slide" Target="slides/slide8.xml"/><Relationship Id="rId58"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051e4a2b94_4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1051e4a2b94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051e4a2b94_4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1051e4a2b94_4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051e4a2b94_4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1051e4a2b94_4_6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051e4a2b94_4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g1051e4a2b94_4_6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051e4a2b94_4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1051e4a2b94_4_7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51e4a2b94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1051e4a2b94_12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051e4a2b94_1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1051e4a2b94_12_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51e4a2b94_4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g1051e4a2b94_4_1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51e4a2b94_4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1051e4a2b94_4_1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051e4a2b94_4_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1051e4a2b94_4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051e4a2b94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g1051e4a2b94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51e4a2b94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1051e4a2b94_4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ead36b3a4a_1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ead36b3a4a_1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ea7cb61dbd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ea7cb61dbd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02eeb56f7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02eeb56f7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02eeb56f7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02eeb56f7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ea844bce3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ea844bce3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051e4a2b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051e4a2b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02eeb56f72_3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g102eeb56f72_3_13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02eeb56f72_3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g102eeb56f72_3_1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02eeb56f72_3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g102eeb56f72_3_15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02eeb56f72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02eeb56f7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51e4a2b94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1051e4a2b94_4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051e4a2b9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051e4a2b9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02eeb56f72_3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g102eeb56f72_3_18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02eeb56f72_3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g102eeb56f72_3_19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05c4098b5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05c4098b5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02eeb56f72_3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g102eeb56f72_3_15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02eeb56f72_3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g102eeb56f72_3_16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051e4a2b9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051e4a2b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051e4a2b94_9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051e4a2b94_9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05c4098b5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05c4098b5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051e4a2b9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051e4a2b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51e4a2b94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1051e4a2b94_4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02eeb56f72_3_2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 name="Google Shape;523;g102eeb56f72_3_2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051e4a2b94_4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g1051e4a2b94_4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051e4a2b94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1051e4a2b94_4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51e4a2b94_4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1051e4a2b94_4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51e4a2b94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1051e4a2b94_4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51e4a2b94_4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1051e4a2b94_4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051e4a2b94_4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1051e4a2b94_4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4" name="Shape 134"/>
        <p:cNvGrpSpPr/>
        <p:nvPr/>
      </p:nvGrpSpPr>
      <p:grpSpPr>
        <a:xfrm>
          <a:off x="0" y="0"/>
          <a:ext cx="0" cy="0"/>
          <a:chOff x="0" y="0"/>
          <a:chExt cx="0" cy="0"/>
        </a:xfrm>
      </p:grpSpPr>
      <p:sp>
        <p:nvSpPr>
          <p:cNvPr id="135" name="Google Shape;135;p14"/>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 name="Google Shape;136;p14"/>
          <p:cNvGrpSpPr/>
          <p:nvPr/>
        </p:nvGrpSpPr>
        <p:grpSpPr>
          <a:xfrm>
            <a:off x="0" y="490"/>
            <a:ext cx="5153705" cy="5134399"/>
            <a:chOff x="0" y="75"/>
            <a:chExt cx="5153705" cy="5152950"/>
          </a:xfrm>
        </p:grpSpPr>
        <p:sp>
          <p:nvSpPr>
            <p:cNvPr id="137" name="Google Shape;137;p14"/>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4"/>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 name="Google Shape;141;p1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42" name="Google Shape;142;p14"/>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43" name="Google Shape;14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4" name="Shape 144"/>
        <p:cNvGrpSpPr/>
        <p:nvPr/>
      </p:nvGrpSpPr>
      <p:grpSpPr>
        <a:xfrm>
          <a:off x="0" y="0"/>
          <a:ext cx="0" cy="0"/>
          <a:chOff x="0" y="0"/>
          <a:chExt cx="0" cy="0"/>
        </a:xfrm>
      </p:grpSpPr>
      <p:grpSp>
        <p:nvGrpSpPr>
          <p:cNvPr id="145" name="Google Shape;145;p15"/>
          <p:cNvGrpSpPr/>
          <p:nvPr/>
        </p:nvGrpSpPr>
        <p:grpSpPr>
          <a:xfrm>
            <a:off x="0" y="381001"/>
            <a:ext cx="1037850" cy="1016288"/>
            <a:chOff x="0" y="381001"/>
            <a:chExt cx="1037850" cy="1016288"/>
          </a:xfrm>
        </p:grpSpPr>
        <p:sp>
          <p:nvSpPr>
            <p:cNvPr id="146" name="Google Shape;146;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 name="Google Shape;148;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49" name="Google Shape;149;p1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50" name="Google Shape;15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1" name="Shape 151"/>
        <p:cNvGrpSpPr/>
        <p:nvPr/>
      </p:nvGrpSpPr>
      <p:grpSpPr>
        <a:xfrm>
          <a:off x="0" y="0"/>
          <a:ext cx="0" cy="0"/>
          <a:chOff x="0" y="0"/>
          <a:chExt cx="0" cy="0"/>
        </a:xfrm>
      </p:grpSpPr>
      <p:grpSp>
        <p:nvGrpSpPr>
          <p:cNvPr id="152" name="Google Shape;152;p16"/>
          <p:cNvGrpSpPr/>
          <p:nvPr/>
        </p:nvGrpSpPr>
        <p:grpSpPr>
          <a:xfrm>
            <a:off x="4406400" y="0"/>
            <a:ext cx="4737600" cy="5143065"/>
            <a:chOff x="4406400" y="0"/>
            <a:chExt cx="4737600" cy="5143065"/>
          </a:xfrm>
        </p:grpSpPr>
        <p:sp>
          <p:nvSpPr>
            <p:cNvPr id="153" name="Google Shape;153;p16"/>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6"/>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6"/>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6"/>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6"/>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6"/>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6"/>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6"/>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6"/>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6"/>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6"/>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6"/>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6"/>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6"/>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6"/>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6"/>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6"/>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6"/>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1" name="Google Shape;171;p16"/>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2" name="Google Shape;17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3" name="Shape 173"/>
        <p:cNvGrpSpPr/>
        <p:nvPr/>
      </p:nvGrpSpPr>
      <p:grpSpPr>
        <a:xfrm>
          <a:off x="0" y="0"/>
          <a:ext cx="0" cy="0"/>
          <a:chOff x="0" y="0"/>
          <a:chExt cx="0" cy="0"/>
        </a:xfrm>
      </p:grpSpPr>
      <p:grpSp>
        <p:nvGrpSpPr>
          <p:cNvPr id="174" name="Google Shape;174;p17"/>
          <p:cNvGrpSpPr/>
          <p:nvPr/>
        </p:nvGrpSpPr>
        <p:grpSpPr>
          <a:xfrm>
            <a:off x="0" y="381001"/>
            <a:ext cx="1037850" cy="1016288"/>
            <a:chOff x="0" y="381001"/>
            <a:chExt cx="1037850" cy="1016288"/>
          </a:xfrm>
        </p:grpSpPr>
        <p:sp>
          <p:nvSpPr>
            <p:cNvPr id="175" name="Google Shape;17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7" name="Google Shape;177;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78" name="Google Shape;178;p17"/>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79" name="Google Shape;179;p17"/>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80" name="Google Shape;18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1" name="Shape 181"/>
        <p:cNvGrpSpPr/>
        <p:nvPr/>
      </p:nvGrpSpPr>
      <p:grpSpPr>
        <a:xfrm>
          <a:off x="0" y="0"/>
          <a:ext cx="0" cy="0"/>
          <a:chOff x="0" y="0"/>
          <a:chExt cx="0" cy="0"/>
        </a:xfrm>
      </p:grpSpPr>
      <p:grpSp>
        <p:nvGrpSpPr>
          <p:cNvPr id="182" name="Google Shape;182;p18"/>
          <p:cNvGrpSpPr/>
          <p:nvPr/>
        </p:nvGrpSpPr>
        <p:grpSpPr>
          <a:xfrm>
            <a:off x="0" y="381001"/>
            <a:ext cx="1037850" cy="1016288"/>
            <a:chOff x="0" y="381001"/>
            <a:chExt cx="1037850" cy="1016288"/>
          </a:xfrm>
        </p:grpSpPr>
        <p:sp>
          <p:nvSpPr>
            <p:cNvPr id="183" name="Google Shape;18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 name="Google Shape;185;p1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6" name="Google Shape;18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7" name="Shape 187"/>
        <p:cNvGrpSpPr/>
        <p:nvPr/>
      </p:nvGrpSpPr>
      <p:grpSpPr>
        <a:xfrm>
          <a:off x="0" y="0"/>
          <a:ext cx="0" cy="0"/>
          <a:chOff x="0" y="0"/>
          <a:chExt cx="0" cy="0"/>
        </a:xfrm>
      </p:grpSpPr>
      <p:grpSp>
        <p:nvGrpSpPr>
          <p:cNvPr id="188" name="Google Shape;188;p19"/>
          <p:cNvGrpSpPr/>
          <p:nvPr/>
        </p:nvGrpSpPr>
        <p:grpSpPr>
          <a:xfrm>
            <a:off x="0" y="381001"/>
            <a:ext cx="1037850" cy="1016288"/>
            <a:chOff x="0" y="381001"/>
            <a:chExt cx="1037850" cy="1016288"/>
          </a:xfrm>
        </p:grpSpPr>
        <p:sp>
          <p:nvSpPr>
            <p:cNvPr id="189" name="Google Shape;18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1" name="Google Shape;191;p19"/>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92" name="Google Shape;192;p19"/>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93" name="Google Shape;19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4" name="Shape 194"/>
        <p:cNvGrpSpPr/>
        <p:nvPr/>
      </p:nvGrpSpPr>
      <p:grpSpPr>
        <a:xfrm>
          <a:off x="0" y="0"/>
          <a:ext cx="0" cy="0"/>
          <a:chOff x="0" y="0"/>
          <a:chExt cx="0" cy="0"/>
        </a:xfrm>
      </p:grpSpPr>
      <p:grpSp>
        <p:nvGrpSpPr>
          <p:cNvPr id="195" name="Google Shape;195;p20"/>
          <p:cNvGrpSpPr/>
          <p:nvPr/>
        </p:nvGrpSpPr>
        <p:grpSpPr>
          <a:xfrm>
            <a:off x="4406400" y="0"/>
            <a:ext cx="4737600" cy="5143500"/>
            <a:chOff x="4406400" y="0"/>
            <a:chExt cx="4737600" cy="5143500"/>
          </a:xfrm>
        </p:grpSpPr>
        <p:sp>
          <p:nvSpPr>
            <p:cNvPr id="196" name="Google Shape;196;p20"/>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0"/>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0"/>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0"/>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0"/>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0"/>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0"/>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0"/>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0"/>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0"/>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0"/>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0"/>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0"/>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0"/>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0"/>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0"/>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 name="Google Shape;214;p20"/>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5" name="Google Shape;21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6" name="Shape 216"/>
        <p:cNvGrpSpPr/>
        <p:nvPr/>
      </p:nvGrpSpPr>
      <p:grpSpPr>
        <a:xfrm>
          <a:off x="0" y="0"/>
          <a:ext cx="0" cy="0"/>
          <a:chOff x="0" y="0"/>
          <a:chExt cx="0" cy="0"/>
        </a:xfrm>
      </p:grpSpPr>
      <p:grpSp>
        <p:nvGrpSpPr>
          <p:cNvPr id="217" name="Google Shape;217;p21"/>
          <p:cNvGrpSpPr/>
          <p:nvPr/>
        </p:nvGrpSpPr>
        <p:grpSpPr>
          <a:xfrm>
            <a:off x="0" y="381001"/>
            <a:ext cx="1037850" cy="1016288"/>
            <a:chOff x="0" y="381001"/>
            <a:chExt cx="1037850" cy="1016288"/>
          </a:xfrm>
        </p:grpSpPr>
        <p:sp>
          <p:nvSpPr>
            <p:cNvPr id="218" name="Google Shape;21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0" name="Google Shape;220;p21"/>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21" name="Google Shape;221;p21"/>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222" name="Google Shape;222;p21"/>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23" name="Google Shape;22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4" name="Shape 224"/>
        <p:cNvGrpSpPr/>
        <p:nvPr/>
      </p:nvGrpSpPr>
      <p:grpSpPr>
        <a:xfrm>
          <a:off x="0" y="0"/>
          <a:ext cx="0" cy="0"/>
          <a:chOff x="0" y="0"/>
          <a:chExt cx="0" cy="0"/>
        </a:xfrm>
      </p:grpSpPr>
      <p:grpSp>
        <p:nvGrpSpPr>
          <p:cNvPr id="225" name="Google Shape;225;p22"/>
          <p:cNvGrpSpPr/>
          <p:nvPr/>
        </p:nvGrpSpPr>
        <p:grpSpPr>
          <a:xfrm>
            <a:off x="0" y="4128572"/>
            <a:ext cx="698925" cy="684657"/>
            <a:chOff x="0" y="3785672"/>
            <a:chExt cx="698925" cy="684657"/>
          </a:xfrm>
        </p:grpSpPr>
        <p:sp>
          <p:nvSpPr>
            <p:cNvPr id="226" name="Google Shape;226;p22"/>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2"/>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8" name="Google Shape;228;p22"/>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229" name="Google Shape;22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0" name="Shape 230"/>
        <p:cNvGrpSpPr/>
        <p:nvPr/>
      </p:nvGrpSpPr>
      <p:grpSpPr>
        <a:xfrm>
          <a:off x="0" y="0"/>
          <a:ext cx="0" cy="0"/>
          <a:chOff x="0" y="0"/>
          <a:chExt cx="0" cy="0"/>
        </a:xfrm>
      </p:grpSpPr>
      <p:grpSp>
        <p:nvGrpSpPr>
          <p:cNvPr id="231" name="Google Shape;231;p23"/>
          <p:cNvGrpSpPr/>
          <p:nvPr/>
        </p:nvGrpSpPr>
        <p:grpSpPr>
          <a:xfrm>
            <a:off x="4406400" y="0"/>
            <a:ext cx="4737600" cy="5143065"/>
            <a:chOff x="4406400" y="0"/>
            <a:chExt cx="4737600" cy="5143065"/>
          </a:xfrm>
        </p:grpSpPr>
        <p:sp>
          <p:nvSpPr>
            <p:cNvPr id="232" name="Google Shape;232;p23"/>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3"/>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3"/>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3"/>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3"/>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3"/>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3"/>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3"/>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3"/>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3"/>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3"/>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3"/>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3"/>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3"/>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3"/>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3"/>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0" name="Google Shape;250;p23"/>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251" name="Google Shape;251;p23"/>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2" name="Google Shape;25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3" name="Shape 253"/>
        <p:cNvGrpSpPr/>
        <p:nvPr/>
      </p:nvGrpSpPr>
      <p:grpSpPr>
        <a:xfrm>
          <a:off x="0" y="0"/>
          <a:ext cx="0" cy="0"/>
          <a:chOff x="0" y="0"/>
          <a:chExt cx="0" cy="0"/>
        </a:xfrm>
      </p:grpSpPr>
      <p:sp>
        <p:nvSpPr>
          <p:cNvPr id="254" name="Google Shape;25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4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130" name="Shape 130"/>
        <p:cNvGrpSpPr/>
        <p:nvPr/>
      </p:nvGrpSpPr>
      <p:grpSpPr>
        <a:xfrm>
          <a:off x="0" y="0"/>
          <a:ext cx="0" cy="0"/>
          <a:chOff x="0" y="0"/>
          <a:chExt cx="0" cy="0"/>
        </a:xfrm>
      </p:grpSpPr>
      <p:sp>
        <p:nvSpPr>
          <p:cNvPr id="131" name="Google Shape;13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132" name="Google Shape;13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133" name="Google Shape;13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spd="slow" p14:dur="14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www.visualcapitalist.com/visualising-the-greenhouse-gas-impact-of-each-food/" TargetMode="External"/><Relationship Id="rId4" Type="http://schemas.openxmlformats.org/officeDocument/2006/relationships/hyperlink" Target="https://www.visualcapitalist.com/visualising-the-greenhouse-gas-impact-of-each-food/" TargetMode="External"/><Relationship Id="rId11" Type="http://schemas.openxmlformats.org/officeDocument/2006/relationships/image" Target="../media/image15.jpg"/><Relationship Id="rId10" Type="http://schemas.openxmlformats.org/officeDocument/2006/relationships/hyperlink" Target="https://www.geeksforgeeks.org/sql-tutorial/?ref=lbp" TargetMode="External"/><Relationship Id="rId9" Type="http://schemas.openxmlformats.org/officeDocument/2006/relationships/hyperlink" Target="https://www.geeksforgeeks.org/javascript-tutorial/?ref=lbp" TargetMode="External"/><Relationship Id="rId5" Type="http://schemas.openxmlformats.org/officeDocument/2006/relationships/hyperlink" Target="https://www.researchgate.net/publication/237823809_Food_Production_and_Emissions_of_Greenhouse_Gases" TargetMode="External"/><Relationship Id="rId6" Type="http://schemas.openxmlformats.org/officeDocument/2006/relationships/hyperlink" Target="https://eprints.lancs.ac.uk/id/eprint/79432/4/1_s2.0_S0959652616303584_main.pdf" TargetMode="External"/><Relationship Id="rId7" Type="http://schemas.openxmlformats.org/officeDocument/2006/relationships/hyperlink" Target="https://www.geeksforgeeks.org/html-tutorials/" TargetMode="External"/><Relationship Id="rId8" Type="http://schemas.openxmlformats.org/officeDocument/2006/relationships/hyperlink" Target="https://www.geeksforgeeks.org/css-tutorials/?ref=lb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2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27.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28.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2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hyperlink" Target="https://www.visualcapitalist.com/visualising-the-greenhouse-gas-impact-of-each-food/" TargetMode="External"/><Relationship Id="rId4" Type="http://schemas.openxmlformats.org/officeDocument/2006/relationships/hyperlink" Target="https://www.visualcapitalist.com/visualising-the-greenhouse-gas-impact-of-each-food/" TargetMode="External"/><Relationship Id="rId11" Type="http://schemas.openxmlformats.org/officeDocument/2006/relationships/image" Target="../media/image15.jpg"/><Relationship Id="rId10" Type="http://schemas.openxmlformats.org/officeDocument/2006/relationships/hyperlink" Target="https://www.geeksforgeeks.org/sql-tutorial/?ref=lbp" TargetMode="External"/><Relationship Id="rId9" Type="http://schemas.openxmlformats.org/officeDocument/2006/relationships/hyperlink" Target="https://www.geeksforgeeks.org/javascript-tutorial/?ref=lbp" TargetMode="External"/><Relationship Id="rId5" Type="http://schemas.openxmlformats.org/officeDocument/2006/relationships/hyperlink" Target="https://www.researchgate.net/publication/237823809_Food_Production_and_Emissions_of_Greenhouse_Gases" TargetMode="External"/><Relationship Id="rId6" Type="http://schemas.openxmlformats.org/officeDocument/2006/relationships/hyperlink" Target="https://eprints.lancs.ac.uk/id/eprint/79432/4/1_s2.0_S0959652616303584_main.pdf" TargetMode="External"/><Relationship Id="rId7" Type="http://schemas.openxmlformats.org/officeDocument/2006/relationships/hyperlink" Target="https://www.geeksforgeeks.org/html-tutorials/" TargetMode="External"/><Relationship Id="rId8" Type="http://schemas.openxmlformats.org/officeDocument/2006/relationships/hyperlink" Target="https://www.geeksforgeeks.org/css-tutorials/?ref=lbp"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5"/>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0718"/>
              <a:buNone/>
            </a:pPr>
            <a:r>
              <a:rPr lang="en" sz="3400">
                <a:latin typeface="Abril Fatface"/>
                <a:ea typeface="Abril Fatface"/>
                <a:cs typeface="Abril Fatface"/>
                <a:sym typeface="Abril Fatface"/>
              </a:rPr>
              <a:t>The Carbon Footprint of the Food Supply Chain Database : Review-1</a:t>
            </a:r>
            <a:endParaRPr sz="3400">
              <a:latin typeface="Abril Fatface"/>
              <a:ea typeface="Abril Fatface"/>
              <a:cs typeface="Abril Fatface"/>
              <a:sym typeface="Abril Fatface"/>
            </a:endParaRPr>
          </a:p>
        </p:txBody>
      </p:sp>
      <p:sp>
        <p:nvSpPr>
          <p:cNvPr id="260" name="Google Shape;260;p25"/>
          <p:cNvSpPr txBox="1"/>
          <p:nvPr>
            <p:ph idx="1" type="subTitle"/>
          </p:nvPr>
        </p:nvSpPr>
        <p:spPr>
          <a:xfrm>
            <a:off x="4480750" y="3818250"/>
            <a:ext cx="4131000" cy="104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sz="1600">
                <a:latin typeface="Abril Fatface"/>
                <a:ea typeface="Abril Fatface"/>
                <a:cs typeface="Abril Fatface"/>
                <a:sym typeface="Abril Fatface"/>
              </a:rPr>
              <a:t>       RISHIKESH RAJ NAIR  -  20BRS1245</a:t>
            </a:r>
            <a:endParaRPr sz="1600">
              <a:latin typeface="Abril Fatface"/>
              <a:ea typeface="Abril Fatface"/>
              <a:cs typeface="Abril Fatface"/>
              <a:sym typeface="Abril Fatface"/>
            </a:endParaRPr>
          </a:p>
          <a:p>
            <a:pPr indent="0" lvl="0" marL="0" rtl="0" algn="l">
              <a:lnSpc>
                <a:spcPct val="100000"/>
              </a:lnSpc>
              <a:spcBef>
                <a:spcPts val="0"/>
              </a:spcBef>
              <a:spcAft>
                <a:spcPts val="0"/>
              </a:spcAft>
              <a:buSzPts val="1300"/>
              <a:buNone/>
            </a:pPr>
            <a:r>
              <a:rPr lang="en" sz="1600">
                <a:latin typeface="Abril Fatface"/>
                <a:ea typeface="Abril Fatface"/>
                <a:cs typeface="Abril Fatface"/>
                <a:sym typeface="Abril Fatface"/>
              </a:rPr>
              <a:t>       ABRAR HUSSAIN              -  20BRS1244</a:t>
            </a:r>
            <a:endParaRPr sz="1600">
              <a:latin typeface="Abril Fatface"/>
              <a:ea typeface="Abril Fatface"/>
              <a:cs typeface="Abril Fatface"/>
              <a:sym typeface="Abril Fatface"/>
            </a:endParaRPr>
          </a:p>
          <a:p>
            <a:pPr indent="0" lvl="0" marL="0" rtl="0" algn="l">
              <a:lnSpc>
                <a:spcPct val="100000"/>
              </a:lnSpc>
              <a:spcBef>
                <a:spcPts val="0"/>
              </a:spcBef>
              <a:spcAft>
                <a:spcPts val="0"/>
              </a:spcAft>
              <a:buSzPts val="1300"/>
              <a:buNone/>
            </a:pPr>
            <a:r>
              <a:rPr lang="en" sz="1600">
                <a:latin typeface="Abril Fatface"/>
                <a:ea typeface="Abril Fatface"/>
                <a:cs typeface="Abril Fatface"/>
                <a:sym typeface="Abril Fatface"/>
              </a:rPr>
              <a:t>       HARISH KUMAR K          -   20BRS1231</a:t>
            </a:r>
            <a:endParaRPr sz="1600">
              <a:latin typeface="Abril Fatface"/>
              <a:ea typeface="Abril Fatface"/>
              <a:cs typeface="Abril Fatface"/>
              <a:sym typeface="Abril Fatface"/>
            </a:endParaRPr>
          </a:p>
        </p:txBody>
      </p:sp>
      <p:pic>
        <p:nvPicPr>
          <p:cNvPr id="261" name="Google Shape;261;p25"/>
          <p:cNvPicPr preferRelativeResize="0"/>
          <p:nvPr/>
        </p:nvPicPr>
        <p:blipFill rotWithShape="1">
          <a:blip r:embed="rId3">
            <a:alphaModFix/>
          </a:blip>
          <a:srcRect b="0" l="0" r="0" t="0"/>
          <a:stretch/>
        </p:blipFill>
        <p:spPr>
          <a:xfrm>
            <a:off x="5580750" y="-25"/>
            <a:ext cx="3563250" cy="1336975"/>
          </a:xfrm>
          <a:prstGeom prst="rect">
            <a:avLst/>
          </a:prstGeom>
          <a:noFill/>
          <a:ln>
            <a:noFill/>
          </a:ln>
        </p:spPr>
      </p:pic>
      <p:sp>
        <p:nvSpPr>
          <p:cNvPr id="262" name="Google Shape;262;p25"/>
          <p:cNvSpPr txBox="1"/>
          <p:nvPr/>
        </p:nvSpPr>
        <p:spPr>
          <a:xfrm>
            <a:off x="30650" y="3680325"/>
            <a:ext cx="26733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bril Fatface"/>
                <a:ea typeface="Abril Fatface"/>
                <a:cs typeface="Abril Fatface"/>
                <a:sym typeface="Abril Fatface"/>
              </a:rPr>
              <a:t>Presented To :</a:t>
            </a:r>
            <a:endParaRPr b="0" i="0" sz="1400" u="none" cap="none" strike="noStrike">
              <a:solidFill>
                <a:schemeClr val="lt1"/>
              </a:solidFill>
              <a:latin typeface="Abril Fatface"/>
              <a:ea typeface="Abril Fatface"/>
              <a:cs typeface="Abril Fatface"/>
              <a:sym typeface="Abril Fatface"/>
            </a:endParaRPr>
          </a:p>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chemeClr val="lt1"/>
                </a:solidFill>
                <a:latin typeface="Abril Fatface"/>
                <a:ea typeface="Abril Fatface"/>
                <a:cs typeface="Abril Fatface"/>
                <a:sym typeface="Abril Fatface"/>
              </a:rPr>
              <a:t>Dr. Jayalakshmi S.L.   Ma’am</a:t>
            </a:r>
            <a:endParaRPr b="0" i="1" sz="1400" u="none" cap="none" strike="noStrike">
              <a:solidFill>
                <a:schemeClr val="lt1"/>
              </a:solidFill>
              <a:latin typeface="Abril Fatface"/>
              <a:ea typeface="Abril Fatface"/>
              <a:cs typeface="Abril Fatface"/>
              <a:sym typeface="Abril Fatface"/>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bril Fatface"/>
                <a:ea typeface="Abril Fatface"/>
                <a:cs typeface="Abril Fatface"/>
                <a:sym typeface="Abril Fatface"/>
              </a:rPr>
              <a:t> </a:t>
            </a:r>
            <a:endParaRPr b="0" i="0" sz="1400" u="none" cap="none" strike="noStrike">
              <a:solidFill>
                <a:schemeClr val="lt1"/>
              </a:solidFill>
              <a:latin typeface="Abril Fatface"/>
              <a:ea typeface="Abril Fatface"/>
              <a:cs typeface="Abril Fatface"/>
              <a:sym typeface="Abril Fatface"/>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bril Fatface"/>
                <a:ea typeface="Abril Fatface"/>
                <a:cs typeface="Abril Fatface"/>
                <a:sym typeface="Abril Fatface"/>
              </a:rPr>
              <a:t>On</a:t>
            </a:r>
            <a:endParaRPr b="0" i="0" sz="1400" u="none" cap="none" strike="noStrike">
              <a:solidFill>
                <a:schemeClr val="lt1"/>
              </a:solidFill>
              <a:latin typeface="Abril Fatface"/>
              <a:ea typeface="Abril Fatface"/>
              <a:cs typeface="Abril Fatface"/>
              <a:sym typeface="Abril Fatface"/>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bril Fatface"/>
                <a:ea typeface="Abril Fatface"/>
                <a:cs typeface="Abril Fatface"/>
                <a:sym typeface="Abril Fatface"/>
              </a:rPr>
              <a:t>06/09/2021</a:t>
            </a:r>
            <a:endParaRPr b="0" i="0" sz="1400" u="none" cap="none" strike="noStrike">
              <a:solidFill>
                <a:schemeClr val="lt1"/>
              </a:solidFill>
              <a:latin typeface="Abril Fatface"/>
              <a:ea typeface="Abril Fatface"/>
              <a:cs typeface="Abril Fatface"/>
              <a:sym typeface="Abril Fatfac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bril Fatface"/>
                <a:ea typeface="Abril Fatface"/>
                <a:cs typeface="Abril Fatface"/>
                <a:sym typeface="Abril Fatface"/>
              </a:rPr>
              <a:t>Our Basic Idea of Implementation</a:t>
            </a:r>
            <a:endParaRPr>
              <a:latin typeface="Abril Fatface"/>
              <a:ea typeface="Abril Fatface"/>
              <a:cs typeface="Abril Fatface"/>
              <a:sym typeface="Abril Fatface"/>
            </a:endParaRPr>
          </a:p>
        </p:txBody>
      </p:sp>
      <p:sp>
        <p:nvSpPr>
          <p:cNvPr id="324" name="Google Shape;324;p34"/>
          <p:cNvSpPr txBox="1"/>
          <p:nvPr>
            <p:ph idx="1" type="body"/>
          </p:nvPr>
        </p:nvSpPr>
        <p:spPr>
          <a:xfrm>
            <a:off x="1158975" y="1307850"/>
            <a:ext cx="5499300" cy="3521100"/>
          </a:xfrm>
          <a:prstGeom prst="rect">
            <a:avLst/>
          </a:prstGeom>
          <a:noFill/>
          <a:ln>
            <a:noFill/>
          </a:ln>
        </p:spPr>
        <p:txBody>
          <a:bodyPr anchorCtr="0" anchor="t" bIns="91425" lIns="91425" spcFirstLastPara="1" rIns="91425" wrap="square" tIns="91425">
            <a:normAutofit fontScale="92500" lnSpcReduction="10000"/>
          </a:bodyPr>
          <a:lstStyle/>
          <a:p>
            <a:pPr indent="-304989" lvl="0" marL="457200" rtl="0" algn="l">
              <a:lnSpc>
                <a:spcPct val="115000"/>
              </a:lnSpc>
              <a:spcBef>
                <a:spcPts val="0"/>
              </a:spcBef>
              <a:spcAft>
                <a:spcPts val="0"/>
              </a:spcAft>
              <a:buSzPct val="100000"/>
              <a:buFont typeface="Roboto"/>
              <a:buChar char="●"/>
            </a:pPr>
            <a:r>
              <a:rPr lang="en">
                <a:latin typeface="Roboto"/>
                <a:ea typeface="Roboto"/>
                <a:cs typeface="Roboto"/>
                <a:sym typeface="Roboto"/>
              </a:rPr>
              <a:t>Our main aim is to create an interface that displays the food items and their greenhouse emissions to increase awareness among the users about the consequences and also how to adjust their diet in order to reduce the risks of excessive consumption of these foods.</a:t>
            </a:r>
            <a:endParaRPr>
              <a:latin typeface="Roboto"/>
              <a:ea typeface="Roboto"/>
              <a:cs typeface="Roboto"/>
              <a:sym typeface="Roboto"/>
            </a:endParaRPr>
          </a:p>
          <a:p>
            <a:pPr indent="-304989" lvl="0" marL="457200" rtl="0" algn="l">
              <a:lnSpc>
                <a:spcPct val="115000"/>
              </a:lnSpc>
              <a:spcBef>
                <a:spcPts val="0"/>
              </a:spcBef>
              <a:spcAft>
                <a:spcPts val="0"/>
              </a:spcAft>
              <a:buSzPct val="100000"/>
              <a:buFont typeface="Roboto"/>
              <a:buChar char="●"/>
            </a:pPr>
            <a:r>
              <a:rPr lang="en">
                <a:latin typeface="Roboto"/>
                <a:ea typeface="Roboto"/>
                <a:cs typeface="Roboto"/>
                <a:sym typeface="Roboto"/>
              </a:rPr>
              <a:t>We would be creating a drop down menu  which would contain the list of food items, where the user could select from any of them as per their choice.</a:t>
            </a:r>
            <a:endParaRPr>
              <a:latin typeface="Roboto"/>
              <a:ea typeface="Roboto"/>
              <a:cs typeface="Roboto"/>
              <a:sym typeface="Roboto"/>
            </a:endParaRPr>
          </a:p>
          <a:p>
            <a:pPr indent="-304989" lvl="0" marL="457200" rtl="0" algn="l">
              <a:lnSpc>
                <a:spcPct val="115000"/>
              </a:lnSpc>
              <a:spcBef>
                <a:spcPts val="0"/>
              </a:spcBef>
              <a:spcAft>
                <a:spcPts val="0"/>
              </a:spcAft>
              <a:buSzPct val="100000"/>
              <a:buFont typeface="Roboto"/>
              <a:buChar char="●"/>
            </a:pPr>
            <a:r>
              <a:rPr lang="en">
                <a:latin typeface="Roboto"/>
                <a:ea typeface="Roboto"/>
                <a:cs typeface="Roboto"/>
                <a:sym typeface="Roboto"/>
              </a:rPr>
              <a:t>As soon as the user selects the food item , he/she would be seeing a window where the greenhouse gas emissions would be displayed along with emission  and a warning indicator which is color coded to warn the user about the levels of emission of these gases.</a:t>
            </a:r>
            <a:endParaRPr>
              <a:latin typeface="Roboto"/>
              <a:ea typeface="Roboto"/>
              <a:cs typeface="Roboto"/>
              <a:sym typeface="Roboto"/>
            </a:endParaRPr>
          </a:p>
          <a:p>
            <a:pPr indent="-304989" lvl="0" marL="457200" rtl="0" algn="l">
              <a:lnSpc>
                <a:spcPct val="115000"/>
              </a:lnSpc>
              <a:spcBef>
                <a:spcPts val="0"/>
              </a:spcBef>
              <a:spcAft>
                <a:spcPts val="0"/>
              </a:spcAft>
              <a:buSzPct val="100000"/>
              <a:buFont typeface="Roboto"/>
              <a:buChar char="●"/>
            </a:pPr>
            <a:r>
              <a:rPr lang="en">
                <a:latin typeface="Roboto"/>
                <a:ea typeface="Roboto"/>
                <a:cs typeface="Roboto"/>
                <a:sym typeface="Roboto"/>
              </a:rPr>
              <a:t>This project will act as a source of information for the people who are not much aware of the indirect cause of global warming . Even though it’s unavoidable,  we can mitigate the chances of these greenhouse gases being released into the atmosphere and thereby drastically delaying the effect of global warming.</a:t>
            </a:r>
            <a:endParaRPr>
              <a:latin typeface="Roboto"/>
              <a:ea typeface="Roboto"/>
              <a:cs typeface="Roboto"/>
              <a:sym typeface="Roboto"/>
            </a:endParaRPr>
          </a:p>
          <a:p>
            <a:pPr indent="0" lvl="0" marL="457200" rtl="0" algn="l">
              <a:lnSpc>
                <a:spcPct val="115000"/>
              </a:lnSpc>
              <a:spcBef>
                <a:spcPts val="1200"/>
              </a:spcBef>
              <a:spcAft>
                <a:spcPts val="1200"/>
              </a:spcAft>
              <a:buSzPct val="108108"/>
              <a:buNone/>
            </a:pPr>
            <a:r>
              <a:t/>
            </a:r>
            <a:endParaRPr b="1">
              <a:latin typeface="Roboto"/>
              <a:ea typeface="Roboto"/>
              <a:cs typeface="Roboto"/>
              <a:sym typeface="Roboto"/>
            </a:endParaRPr>
          </a:p>
        </p:txBody>
      </p:sp>
      <p:pic>
        <p:nvPicPr>
          <p:cNvPr id="325" name="Google Shape;325;p34"/>
          <p:cNvPicPr preferRelativeResize="0"/>
          <p:nvPr/>
        </p:nvPicPr>
        <p:blipFill rotWithShape="1">
          <a:blip r:embed="rId3">
            <a:alphaModFix/>
          </a:blip>
          <a:srcRect b="0" l="0" r="0" t="0"/>
          <a:stretch/>
        </p:blipFill>
        <p:spPr>
          <a:xfrm>
            <a:off x="5580750" y="671400"/>
            <a:ext cx="4238826" cy="3867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bril Fatface"/>
                <a:ea typeface="Abril Fatface"/>
                <a:cs typeface="Abril Fatface"/>
                <a:sym typeface="Abril Fatface"/>
              </a:rPr>
              <a:t>ER Diagram</a:t>
            </a:r>
            <a:endParaRPr/>
          </a:p>
        </p:txBody>
      </p:sp>
      <p:sp>
        <p:nvSpPr>
          <p:cNvPr id="331" name="Google Shape;331;p3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146050" rtl="0" algn="l">
              <a:lnSpc>
                <a:spcPct val="115000"/>
              </a:lnSpc>
              <a:spcBef>
                <a:spcPts val="0"/>
              </a:spcBef>
              <a:spcAft>
                <a:spcPts val="0"/>
              </a:spcAft>
              <a:buSzPts val="1300"/>
              <a:buNone/>
            </a:pPr>
            <a:r>
              <a:t/>
            </a:r>
            <a:endParaRPr/>
          </a:p>
        </p:txBody>
      </p:sp>
      <p:pic>
        <p:nvPicPr>
          <p:cNvPr id="332" name="Google Shape;332;p35"/>
          <p:cNvPicPr preferRelativeResize="0"/>
          <p:nvPr/>
        </p:nvPicPr>
        <p:blipFill rotWithShape="1">
          <a:blip r:embed="rId3">
            <a:alphaModFix/>
          </a:blip>
          <a:srcRect b="0" l="0" r="0" t="0"/>
          <a:stretch/>
        </p:blipFill>
        <p:spPr>
          <a:xfrm>
            <a:off x="731519" y="1411835"/>
            <a:ext cx="7893102" cy="33379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bril Fatface"/>
                <a:ea typeface="Abril Fatface"/>
                <a:cs typeface="Abril Fatface"/>
                <a:sym typeface="Abril Fatface"/>
              </a:rPr>
              <a:t>Relational Schema</a:t>
            </a:r>
            <a:endParaRPr/>
          </a:p>
        </p:txBody>
      </p:sp>
      <p:sp>
        <p:nvSpPr>
          <p:cNvPr id="338" name="Google Shape;338;p36"/>
          <p:cNvSpPr txBox="1"/>
          <p:nvPr>
            <p:ph idx="1" type="body"/>
          </p:nvPr>
        </p:nvSpPr>
        <p:spPr>
          <a:xfrm>
            <a:off x="1297500" y="1567550"/>
            <a:ext cx="5893875" cy="29112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300"/>
              <a:buNone/>
            </a:pPr>
            <a:r>
              <a:t/>
            </a:r>
            <a:endParaRPr/>
          </a:p>
        </p:txBody>
      </p:sp>
      <p:pic>
        <p:nvPicPr>
          <p:cNvPr id="339" name="Google Shape;339;p36"/>
          <p:cNvPicPr preferRelativeResize="0"/>
          <p:nvPr/>
        </p:nvPicPr>
        <p:blipFill rotWithShape="1">
          <a:blip r:embed="rId3">
            <a:alphaModFix/>
          </a:blip>
          <a:srcRect b="0" l="0" r="0" t="0"/>
          <a:stretch/>
        </p:blipFill>
        <p:spPr>
          <a:xfrm>
            <a:off x="1262066" y="1151623"/>
            <a:ext cx="6655300" cy="35981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bril Fatface"/>
                <a:ea typeface="Abril Fatface"/>
                <a:cs typeface="Abril Fatface"/>
                <a:sym typeface="Abril Fatface"/>
              </a:rPr>
              <a:t>Architecture Diagram</a:t>
            </a:r>
            <a:endParaRPr/>
          </a:p>
        </p:txBody>
      </p:sp>
      <p:sp>
        <p:nvSpPr>
          <p:cNvPr id="345" name="Google Shape;345;p37"/>
          <p:cNvSpPr txBox="1"/>
          <p:nvPr>
            <p:ph idx="1" type="body"/>
          </p:nvPr>
        </p:nvSpPr>
        <p:spPr>
          <a:xfrm>
            <a:off x="1427354" y="1419922"/>
            <a:ext cx="5868259" cy="3058828"/>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300"/>
              <a:buNone/>
            </a:pPr>
            <a:r>
              <a:t/>
            </a:r>
            <a:endParaRPr/>
          </a:p>
        </p:txBody>
      </p:sp>
      <p:pic>
        <p:nvPicPr>
          <p:cNvPr id="346" name="Google Shape;346;p37"/>
          <p:cNvPicPr preferRelativeResize="0"/>
          <p:nvPr/>
        </p:nvPicPr>
        <p:blipFill rotWithShape="1">
          <a:blip r:embed="rId3">
            <a:alphaModFix/>
          </a:blip>
          <a:srcRect b="0" l="0" r="0" t="0"/>
          <a:stretch/>
        </p:blipFill>
        <p:spPr>
          <a:xfrm>
            <a:off x="1427355" y="968600"/>
            <a:ext cx="5868258" cy="396147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bril Fatface"/>
                <a:ea typeface="Abril Fatface"/>
                <a:cs typeface="Abril Fatface"/>
                <a:sym typeface="Abril Fatface"/>
              </a:rPr>
              <a:t>Screen Shot Of  Our Work (FrontEnd)</a:t>
            </a:r>
            <a:endParaRPr/>
          </a:p>
        </p:txBody>
      </p:sp>
      <p:sp>
        <p:nvSpPr>
          <p:cNvPr id="352" name="Google Shape;352;p38"/>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300"/>
              <a:buNone/>
            </a:pPr>
            <a:r>
              <a:t/>
            </a:r>
            <a:endParaRPr/>
          </a:p>
        </p:txBody>
      </p:sp>
      <p:pic>
        <p:nvPicPr>
          <p:cNvPr id="353" name="Google Shape;353;p38"/>
          <p:cNvPicPr preferRelativeResize="0"/>
          <p:nvPr/>
        </p:nvPicPr>
        <p:blipFill rotWithShape="1">
          <a:blip r:embed="rId3">
            <a:alphaModFix/>
          </a:blip>
          <a:srcRect b="0" l="0" r="0" t="0"/>
          <a:stretch/>
        </p:blipFill>
        <p:spPr>
          <a:xfrm>
            <a:off x="308516" y="1307850"/>
            <a:ext cx="8526967" cy="360846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bril Fatface"/>
                <a:ea typeface="Abril Fatface"/>
                <a:cs typeface="Abril Fatface"/>
                <a:sym typeface="Abril Fatface"/>
              </a:rPr>
              <a:t>Screen Shot Of  Our Work (FrontEnd)</a:t>
            </a:r>
            <a:endParaRPr/>
          </a:p>
        </p:txBody>
      </p:sp>
      <p:sp>
        <p:nvSpPr>
          <p:cNvPr id="359" name="Google Shape;359;p39"/>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300"/>
              <a:buNone/>
            </a:pPr>
            <a:r>
              <a:t/>
            </a:r>
            <a:endParaRPr/>
          </a:p>
        </p:txBody>
      </p:sp>
      <p:pic>
        <p:nvPicPr>
          <p:cNvPr id="360" name="Google Shape;360;p39"/>
          <p:cNvPicPr preferRelativeResize="0"/>
          <p:nvPr/>
        </p:nvPicPr>
        <p:blipFill rotWithShape="1">
          <a:blip r:embed="rId3">
            <a:alphaModFix/>
          </a:blip>
          <a:srcRect b="0" l="0" r="0" t="0"/>
          <a:stretch/>
        </p:blipFill>
        <p:spPr>
          <a:xfrm>
            <a:off x="531541" y="1307851"/>
            <a:ext cx="8080917" cy="358381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bril Fatface"/>
                <a:ea typeface="Abril Fatface"/>
                <a:cs typeface="Abril Fatface"/>
                <a:sym typeface="Abril Fatface"/>
              </a:rPr>
              <a:t>Screen Shot Of Our Work (BackEnd) </a:t>
            </a:r>
            <a:endParaRPr/>
          </a:p>
        </p:txBody>
      </p:sp>
      <p:sp>
        <p:nvSpPr>
          <p:cNvPr id="366" name="Google Shape;366;p40"/>
          <p:cNvSpPr txBox="1"/>
          <p:nvPr>
            <p:ph idx="1" type="body"/>
          </p:nvPr>
        </p:nvSpPr>
        <p:spPr>
          <a:xfrm>
            <a:off x="1144859" y="1442223"/>
            <a:ext cx="7493619" cy="3085171"/>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300"/>
              <a:buNone/>
            </a:pPr>
            <a:r>
              <a:t/>
            </a:r>
            <a:endParaRPr/>
          </a:p>
        </p:txBody>
      </p:sp>
      <p:pic>
        <p:nvPicPr>
          <p:cNvPr id="367" name="Google Shape;367;p40"/>
          <p:cNvPicPr preferRelativeResize="0"/>
          <p:nvPr/>
        </p:nvPicPr>
        <p:blipFill rotWithShape="1">
          <a:blip r:embed="rId3">
            <a:alphaModFix/>
          </a:blip>
          <a:srcRect b="0" l="0" r="0" t="0"/>
          <a:stretch/>
        </p:blipFill>
        <p:spPr>
          <a:xfrm>
            <a:off x="661638" y="1307850"/>
            <a:ext cx="8028879" cy="35070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bril Fatface"/>
                <a:ea typeface="Abril Fatface"/>
                <a:cs typeface="Abril Fatface"/>
                <a:sym typeface="Abril Fatface"/>
              </a:rPr>
              <a:t>Screen Shot Of Our Work (BackEnd) </a:t>
            </a:r>
            <a:endParaRPr/>
          </a:p>
        </p:txBody>
      </p:sp>
      <p:sp>
        <p:nvSpPr>
          <p:cNvPr id="373" name="Google Shape;373;p41"/>
          <p:cNvSpPr txBox="1"/>
          <p:nvPr>
            <p:ph idx="1" type="body"/>
          </p:nvPr>
        </p:nvSpPr>
        <p:spPr>
          <a:xfrm>
            <a:off x="1144859" y="1442223"/>
            <a:ext cx="7493619" cy="3085171"/>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300"/>
              <a:buNone/>
            </a:pPr>
            <a:r>
              <a:t/>
            </a:r>
            <a:endParaRPr/>
          </a:p>
        </p:txBody>
      </p:sp>
      <p:pic>
        <p:nvPicPr>
          <p:cNvPr id="374" name="Google Shape;374;p41"/>
          <p:cNvPicPr preferRelativeResize="0"/>
          <p:nvPr/>
        </p:nvPicPr>
        <p:blipFill rotWithShape="1">
          <a:blip r:embed="rId3">
            <a:alphaModFix/>
          </a:blip>
          <a:srcRect b="0" l="0" r="0" t="0"/>
          <a:stretch/>
        </p:blipFill>
        <p:spPr>
          <a:xfrm>
            <a:off x="349404" y="1307850"/>
            <a:ext cx="8460059" cy="349484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bril Fatface"/>
                <a:ea typeface="Abril Fatface"/>
                <a:cs typeface="Abril Fatface"/>
                <a:sym typeface="Abril Fatface"/>
              </a:rPr>
              <a:t>References</a:t>
            </a:r>
            <a:endParaRPr>
              <a:latin typeface="Abril Fatface"/>
              <a:ea typeface="Abril Fatface"/>
              <a:cs typeface="Abril Fatface"/>
              <a:sym typeface="Abril Fatface"/>
            </a:endParaRPr>
          </a:p>
        </p:txBody>
      </p:sp>
      <p:sp>
        <p:nvSpPr>
          <p:cNvPr id="380" name="Google Shape;380;p42"/>
          <p:cNvSpPr txBox="1"/>
          <p:nvPr>
            <p:ph idx="1" type="body"/>
          </p:nvPr>
        </p:nvSpPr>
        <p:spPr>
          <a:xfrm>
            <a:off x="1297500" y="1444025"/>
            <a:ext cx="5800800" cy="34029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AutoNum type="arabicParenR"/>
            </a:pPr>
            <a:r>
              <a:rPr lang="en" sz="1100" u="sng">
                <a:solidFill>
                  <a:schemeClr val="hlink"/>
                </a:solidFill>
                <a:latin typeface="Arial"/>
                <a:ea typeface="Arial"/>
                <a:cs typeface="Arial"/>
                <a:sym typeface="Arial"/>
                <a:hlinkClick r:id="rId3"/>
              </a:rPr>
              <a:t>Chart: The Carbon Footprint of the Food Supply Chain</a:t>
            </a:r>
            <a:r>
              <a:rPr lang="en"/>
              <a:t>- </a:t>
            </a:r>
            <a:r>
              <a:rPr lang="en" u="sng">
                <a:solidFill>
                  <a:schemeClr val="hlink"/>
                </a:solidFill>
                <a:hlinkClick r:id="rId4"/>
              </a:rPr>
              <a:t>https://www.visualcapitalist.com/visualising-the-greenhouse-gas-impact-of-each-food/</a:t>
            </a:r>
            <a:endParaRPr/>
          </a:p>
          <a:p>
            <a:pPr indent="-311150" lvl="0" marL="457200" rtl="0" algn="l">
              <a:lnSpc>
                <a:spcPct val="115000"/>
              </a:lnSpc>
              <a:spcBef>
                <a:spcPts val="0"/>
              </a:spcBef>
              <a:spcAft>
                <a:spcPts val="0"/>
              </a:spcAft>
              <a:buSzPts val="1300"/>
              <a:buAutoNum type="arabicParenR"/>
            </a:pPr>
            <a:r>
              <a:rPr lang="en" u="sng">
                <a:solidFill>
                  <a:schemeClr val="hlink"/>
                </a:solidFill>
                <a:hlinkClick r:id="rId5"/>
              </a:rPr>
              <a:t>https://www.researchgate.net/publication/237823809_Food_Production_and_Emissions_of_Greenhouse_Gases</a:t>
            </a:r>
            <a:endParaRPr/>
          </a:p>
          <a:p>
            <a:pPr indent="-311150" lvl="0" marL="457200" rtl="0" algn="l">
              <a:lnSpc>
                <a:spcPct val="115000"/>
              </a:lnSpc>
              <a:spcBef>
                <a:spcPts val="0"/>
              </a:spcBef>
              <a:spcAft>
                <a:spcPts val="0"/>
              </a:spcAft>
              <a:buSzPts val="1300"/>
              <a:buAutoNum type="arabicParenR"/>
            </a:pPr>
            <a:r>
              <a:rPr lang="en" u="sng">
                <a:solidFill>
                  <a:schemeClr val="hlink"/>
                </a:solidFill>
                <a:hlinkClick r:id="rId6"/>
              </a:rPr>
              <a:t>https://eprints.lancs.ac.uk/id/eprint/79432/4/1_s2.0_S0959652616303584_main.pdf</a:t>
            </a:r>
            <a:endParaRPr/>
          </a:p>
          <a:p>
            <a:pPr indent="-311150" lvl="0" marL="457200" rtl="0" algn="l">
              <a:lnSpc>
                <a:spcPct val="115000"/>
              </a:lnSpc>
              <a:spcBef>
                <a:spcPts val="0"/>
              </a:spcBef>
              <a:spcAft>
                <a:spcPts val="0"/>
              </a:spcAft>
              <a:buSzPts val="1300"/>
              <a:buAutoNum type="arabicParenR"/>
            </a:pPr>
            <a:r>
              <a:rPr lang="en"/>
              <a:t>HTML- </a:t>
            </a:r>
            <a:r>
              <a:rPr lang="en" u="sng">
                <a:solidFill>
                  <a:schemeClr val="hlink"/>
                </a:solidFill>
                <a:hlinkClick r:id="rId7"/>
              </a:rPr>
              <a:t>https://www.geeksforgeeks.org/html-tutorials/</a:t>
            </a:r>
            <a:endParaRPr/>
          </a:p>
          <a:p>
            <a:pPr indent="-311150" lvl="0" marL="457200" rtl="0" algn="l">
              <a:lnSpc>
                <a:spcPct val="115000"/>
              </a:lnSpc>
              <a:spcBef>
                <a:spcPts val="0"/>
              </a:spcBef>
              <a:spcAft>
                <a:spcPts val="0"/>
              </a:spcAft>
              <a:buSzPts val="1300"/>
              <a:buAutoNum type="arabicParenR"/>
            </a:pPr>
            <a:r>
              <a:rPr lang="en"/>
              <a:t>CSS-</a:t>
            </a:r>
            <a:r>
              <a:rPr lang="en" u="sng">
                <a:solidFill>
                  <a:schemeClr val="hlink"/>
                </a:solidFill>
                <a:hlinkClick r:id="rId8"/>
              </a:rPr>
              <a:t>https://www.geeksforgeeks.org/css-tutorials/?ref=lbp</a:t>
            </a:r>
            <a:endParaRPr/>
          </a:p>
          <a:p>
            <a:pPr indent="-311150" lvl="0" marL="457200" rtl="0" algn="l">
              <a:lnSpc>
                <a:spcPct val="115000"/>
              </a:lnSpc>
              <a:spcBef>
                <a:spcPts val="0"/>
              </a:spcBef>
              <a:spcAft>
                <a:spcPts val="0"/>
              </a:spcAft>
              <a:buSzPts val="1300"/>
              <a:buAutoNum type="arabicParenR"/>
            </a:pPr>
            <a:r>
              <a:rPr lang="en"/>
              <a:t>JAVASCRIPT-</a:t>
            </a:r>
            <a:r>
              <a:rPr lang="en" u="sng">
                <a:solidFill>
                  <a:schemeClr val="hlink"/>
                </a:solidFill>
                <a:hlinkClick r:id="rId9"/>
              </a:rPr>
              <a:t>https://www.geeksforgeeks.org/javascript-tutorial/?ref=lbp</a:t>
            </a:r>
            <a:endParaRPr/>
          </a:p>
          <a:p>
            <a:pPr indent="-311150" lvl="0" marL="457200" rtl="0" algn="l">
              <a:lnSpc>
                <a:spcPct val="115000"/>
              </a:lnSpc>
              <a:spcBef>
                <a:spcPts val="0"/>
              </a:spcBef>
              <a:spcAft>
                <a:spcPts val="0"/>
              </a:spcAft>
              <a:buSzPts val="1300"/>
              <a:buAutoNum type="arabicParenR"/>
            </a:pPr>
            <a:r>
              <a:rPr lang="en"/>
              <a:t>SQL FOR WEBSITE: </a:t>
            </a:r>
            <a:r>
              <a:rPr lang="en" u="sng">
                <a:solidFill>
                  <a:schemeClr val="hlink"/>
                </a:solidFill>
                <a:hlinkClick r:id="rId10"/>
              </a:rPr>
              <a:t>https://www.geeksforgeeks.org/sql-tutorial/?ref=lbp</a:t>
            </a:r>
            <a:endParaRPr/>
          </a:p>
          <a:p>
            <a:pPr indent="0" lvl="0" marL="0" rtl="0" algn="l">
              <a:lnSpc>
                <a:spcPct val="115000"/>
              </a:lnSpc>
              <a:spcBef>
                <a:spcPts val="1200"/>
              </a:spcBef>
              <a:spcAft>
                <a:spcPts val="1200"/>
              </a:spcAft>
              <a:buSzPts val="1300"/>
              <a:buNone/>
            </a:pPr>
            <a:r>
              <a:t/>
            </a:r>
            <a:endParaRPr/>
          </a:p>
        </p:txBody>
      </p:sp>
      <p:pic>
        <p:nvPicPr>
          <p:cNvPr id="381" name="Google Shape;381;p42"/>
          <p:cNvPicPr preferRelativeResize="0"/>
          <p:nvPr/>
        </p:nvPicPr>
        <p:blipFill rotWithShape="1">
          <a:blip r:embed="rId11">
            <a:alphaModFix/>
          </a:blip>
          <a:srcRect b="0" l="0" r="0" t="0"/>
          <a:stretch/>
        </p:blipFill>
        <p:spPr>
          <a:xfrm>
            <a:off x="6597275" y="0"/>
            <a:ext cx="2546724" cy="1661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3"/>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0718"/>
              <a:buNone/>
            </a:pPr>
            <a:r>
              <a:rPr lang="en" sz="3400">
                <a:latin typeface="Abril Fatface"/>
                <a:ea typeface="Abril Fatface"/>
                <a:cs typeface="Abril Fatface"/>
                <a:sym typeface="Abril Fatface"/>
              </a:rPr>
              <a:t>The Carbon Footprint of the Food Supply Chain Database : Review-3</a:t>
            </a:r>
            <a:endParaRPr sz="3400">
              <a:latin typeface="Abril Fatface"/>
              <a:ea typeface="Abril Fatface"/>
              <a:cs typeface="Abril Fatface"/>
              <a:sym typeface="Abril Fatface"/>
            </a:endParaRPr>
          </a:p>
        </p:txBody>
      </p:sp>
      <p:sp>
        <p:nvSpPr>
          <p:cNvPr id="387" name="Google Shape;387;p43"/>
          <p:cNvSpPr txBox="1"/>
          <p:nvPr>
            <p:ph idx="1" type="subTitle"/>
          </p:nvPr>
        </p:nvSpPr>
        <p:spPr>
          <a:xfrm>
            <a:off x="4480750" y="3818250"/>
            <a:ext cx="4131000" cy="104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sz="1600">
                <a:latin typeface="Abril Fatface"/>
                <a:ea typeface="Abril Fatface"/>
                <a:cs typeface="Abril Fatface"/>
                <a:sym typeface="Abril Fatface"/>
              </a:rPr>
              <a:t>       RISHIKESH RAJ NAIR  -  20BRS1245</a:t>
            </a:r>
            <a:endParaRPr sz="1600">
              <a:latin typeface="Abril Fatface"/>
              <a:ea typeface="Abril Fatface"/>
              <a:cs typeface="Abril Fatface"/>
              <a:sym typeface="Abril Fatface"/>
            </a:endParaRPr>
          </a:p>
          <a:p>
            <a:pPr indent="0" lvl="0" marL="0" rtl="0" algn="l">
              <a:lnSpc>
                <a:spcPct val="100000"/>
              </a:lnSpc>
              <a:spcBef>
                <a:spcPts val="0"/>
              </a:spcBef>
              <a:spcAft>
                <a:spcPts val="0"/>
              </a:spcAft>
              <a:buSzPts val="1300"/>
              <a:buNone/>
            </a:pPr>
            <a:r>
              <a:rPr lang="en" sz="1600">
                <a:latin typeface="Abril Fatface"/>
                <a:ea typeface="Abril Fatface"/>
                <a:cs typeface="Abril Fatface"/>
                <a:sym typeface="Abril Fatface"/>
              </a:rPr>
              <a:t>       ABRAR HUSSAIN              -  20BRS1244</a:t>
            </a:r>
            <a:endParaRPr sz="1600">
              <a:latin typeface="Abril Fatface"/>
              <a:ea typeface="Abril Fatface"/>
              <a:cs typeface="Abril Fatface"/>
              <a:sym typeface="Abril Fatface"/>
            </a:endParaRPr>
          </a:p>
          <a:p>
            <a:pPr indent="0" lvl="0" marL="0" rtl="0" algn="l">
              <a:lnSpc>
                <a:spcPct val="100000"/>
              </a:lnSpc>
              <a:spcBef>
                <a:spcPts val="0"/>
              </a:spcBef>
              <a:spcAft>
                <a:spcPts val="0"/>
              </a:spcAft>
              <a:buSzPts val="1300"/>
              <a:buNone/>
            </a:pPr>
            <a:r>
              <a:rPr lang="en" sz="1600">
                <a:latin typeface="Abril Fatface"/>
                <a:ea typeface="Abril Fatface"/>
                <a:cs typeface="Abril Fatface"/>
                <a:sym typeface="Abril Fatface"/>
              </a:rPr>
              <a:t>       HARISH KUMAR K          -   20BRS1231</a:t>
            </a:r>
            <a:endParaRPr sz="1600">
              <a:latin typeface="Abril Fatface"/>
              <a:ea typeface="Abril Fatface"/>
              <a:cs typeface="Abril Fatface"/>
              <a:sym typeface="Abril Fatface"/>
            </a:endParaRPr>
          </a:p>
        </p:txBody>
      </p:sp>
      <p:pic>
        <p:nvPicPr>
          <p:cNvPr id="388" name="Google Shape;388;p43"/>
          <p:cNvPicPr preferRelativeResize="0"/>
          <p:nvPr/>
        </p:nvPicPr>
        <p:blipFill rotWithShape="1">
          <a:blip r:embed="rId3">
            <a:alphaModFix/>
          </a:blip>
          <a:srcRect b="0" l="0" r="0" t="0"/>
          <a:stretch/>
        </p:blipFill>
        <p:spPr>
          <a:xfrm>
            <a:off x="5580750" y="0"/>
            <a:ext cx="3563250" cy="1336975"/>
          </a:xfrm>
          <a:prstGeom prst="rect">
            <a:avLst/>
          </a:prstGeom>
          <a:noFill/>
          <a:ln>
            <a:noFill/>
          </a:ln>
        </p:spPr>
      </p:pic>
      <p:sp>
        <p:nvSpPr>
          <p:cNvPr id="389" name="Google Shape;389;p43"/>
          <p:cNvSpPr txBox="1"/>
          <p:nvPr/>
        </p:nvSpPr>
        <p:spPr>
          <a:xfrm>
            <a:off x="30650" y="3680325"/>
            <a:ext cx="31935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bril Fatface"/>
                <a:ea typeface="Abril Fatface"/>
                <a:cs typeface="Abril Fatface"/>
                <a:sym typeface="Abril Fatface"/>
              </a:rPr>
              <a:t>Presented To :</a:t>
            </a:r>
            <a:endParaRPr b="0" i="0" sz="1400" u="none" cap="none" strike="noStrike">
              <a:solidFill>
                <a:schemeClr val="lt1"/>
              </a:solidFill>
              <a:latin typeface="Abril Fatface"/>
              <a:ea typeface="Abril Fatface"/>
              <a:cs typeface="Abril Fatface"/>
              <a:sym typeface="Abril Fatface"/>
            </a:endParaRPr>
          </a:p>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chemeClr val="lt1"/>
                </a:solidFill>
                <a:latin typeface="Abril Fatface"/>
                <a:ea typeface="Abril Fatface"/>
                <a:cs typeface="Abril Fatface"/>
                <a:sym typeface="Abril Fatface"/>
              </a:rPr>
              <a:t>Dr. Jayalakshmi S.L.   Ma’am</a:t>
            </a:r>
            <a:endParaRPr b="0" i="1" sz="1400" u="none" cap="none" strike="noStrike">
              <a:solidFill>
                <a:schemeClr val="lt1"/>
              </a:solidFill>
              <a:latin typeface="Abril Fatface"/>
              <a:ea typeface="Abril Fatface"/>
              <a:cs typeface="Abril Fatface"/>
              <a:sym typeface="Abril Fatface"/>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bril Fatface"/>
                <a:ea typeface="Abril Fatface"/>
                <a:cs typeface="Abril Fatface"/>
                <a:sym typeface="Abril Fatface"/>
              </a:rPr>
              <a:t> </a:t>
            </a:r>
            <a:endParaRPr b="0" i="0" sz="1400" u="none" cap="none" strike="noStrike">
              <a:solidFill>
                <a:schemeClr val="lt1"/>
              </a:solidFill>
              <a:latin typeface="Abril Fatface"/>
              <a:ea typeface="Abril Fatface"/>
              <a:cs typeface="Abril Fatface"/>
              <a:sym typeface="Abril Fatface"/>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bril Fatface"/>
                <a:ea typeface="Abril Fatface"/>
                <a:cs typeface="Abril Fatface"/>
                <a:sym typeface="Abril Fatface"/>
              </a:rPr>
              <a:t>On</a:t>
            </a:r>
            <a:endParaRPr b="0" i="0" sz="1400" u="none" cap="none" strike="noStrike">
              <a:solidFill>
                <a:schemeClr val="lt1"/>
              </a:solidFill>
              <a:latin typeface="Abril Fatface"/>
              <a:ea typeface="Abril Fatface"/>
              <a:cs typeface="Abril Fatface"/>
              <a:sym typeface="Abril Fatface"/>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bril Fatface"/>
                <a:ea typeface="Abril Fatface"/>
                <a:cs typeface="Abril Fatface"/>
                <a:sym typeface="Abril Fatface"/>
              </a:rPr>
              <a:t>0</a:t>
            </a:r>
            <a:r>
              <a:rPr lang="en">
                <a:solidFill>
                  <a:schemeClr val="lt1"/>
                </a:solidFill>
                <a:latin typeface="Abril Fatface"/>
                <a:ea typeface="Abril Fatface"/>
                <a:cs typeface="Abril Fatface"/>
                <a:sym typeface="Abril Fatface"/>
              </a:rPr>
              <a:t>2</a:t>
            </a:r>
            <a:r>
              <a:rPr b="0" i="0" lang="en" sz="1400" u="none" cap="none" strike="noStrike">
                <a:solidFill>
                  <a:schemeClr val="lt1"/>
                </a:solidFill>
                <a:latin typeface="Abril Fatface"/>
                <a:ea typeface="Abril Fatface"/>
                <a:cs typeface="Abril Fatface"/>
                <a:sym typeface="Abril Fatface"/>
              </a:rPr>
              <a:t>/</a:t>
            </a:r>
            <a:r>
              <a:rPr lang="en">
                <a:solidFill>
                  <a:schemeClr val="lt1"/>
                </a:solidFill>
                <a:latin typeface="Abril Fatface"/>
                <a:ea typeface="Abril Fatface"/>
                <a:cs typeface="Abril Fatface"/>
                <a:sym typeface="Abril Fatface"/>
              </a:rPr>
              <a:t>12</a:t>
            </a:r>
            <a:r>
              <a:rPr b="0" i="0" lang="en" sz="1400" u="none" cap="none" strike="noStrike">
                <a:solidFill>
                  <a:schemeClr val="lt1"/>
                </a:solidFill>
                <a:latin typeface="Abril Fatface"/>
                <a:ea typeface="Abril Fatface"/>
                <a:cs typeface="Abril Fatface"/>
                <a:sym typeface="Abril Fatface"/>
              </a:rPr>
              <a:t>/2021</a:t>
            </a:r>
            <a:endParaRPr b="0" i="0" sz="1400" u="none" cap="none" strike="noStrike">
              <a:solidFill>
                <a:schemeClr val="lt1"/>
              </a:solidFill>
              <a:latin typeface="Abril Fatface"/>
              <a:ea typeface="Abril Fatface"/>
              <a:cs typeface="Abril Fatface"/>
              <a:sym typeface="Abril Fatfac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3500">
                <a:latin typeface="Abril Fatface"/>
                <a:ea typeface="Abril Fatface"/>
                <a:cs typeface="Abril Fatface"/>
                <a:sym typeface="Abril Fatface"/>
              </a:rPr>
              <a:t>ABSTRACT</a:t>
            </a:r>
            <a:endParaRPr sz="3500">
              <a:latin typeface="Abril Fatface"/>
              <a:ea typeface="Abril Fatface"/>
              <a:cs typeface="Abril Fatface"/>
              <a:sym typeface="Abril Fatface"/>
            </a:endParaRPr>
          </a:p>
        </p:txBody>
      </p:sp>
      <p:sp>
        <p:nvSpPr>
          <p:cNvPr id="268" name="Google Shape;268;p26"/>
          <p:cNvSpPr txBox="1"/>
          <p:nvPr>
            <p:ph idx="1" type="body"/>
          </p:nvPr>
        </p:nvSpPr>
        <p:spPr>
          <a:xfrm>
            <a:off x="354525" y="1177900"/>
            <a:ext cx="7463700" cy="38976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     </a:t>
            </a:r>
            <a:r>
              <a:rPr lang="en" sz="1525"/>
              <a:t>The quantity of greenhouse gases (GHGs) generated by our food can vary considerably across the global food supply chain. In fact, the difference between specific food types can vary by orders of magnitude, meaning what we eat could be a significant factor impacting GHG emissions on the environment. </a:t>
            </a:r>
            <a:endParaRPr sz="1525"/>
          </a:p>
          <a:p>
            <a:pPr indent="0" lvl="0" marL="457200" rtl="0" algn="l">
              <a:lnSpc>
                <a:spcPct val="115000"/>
              </a:lnSpc>
              <a:spcBef>
                <a:spcPts val="1200"/>
              </a:spcBef>
              <a:spcAft>
                <a:spcPts val="0"/>
              </a:spcAft>
              <a:buSzPts val="1300"/>
              <a:buNone/>
            </a:pPr>
            <a:r>
              <a:t/>
            </a:r>
            <a:endParaRPr sz="1525"/>
          </a:p>
          <a:p>
            <a:pPr indent="-311150" lvl="0" marL="457200" rtl="0" algn="l">
              <a:lnSpc>
                <a:spcPct val="115000"/>
              </a:lnSpc>
              <a:spcBef>
                <a:spcPts val="1200"/>
              </a:spcBef>
              <a:spcAft>
                <a:spcPts val="0"/>
              </a:spcAft>
              <a:buSzPts val="1300"/>
              <a:buChar char="❏"/>
            </a:pPr>
            <a:r>
              <a:rPr lang="en" sz="1525"/>
              <a:t>Therefore, the food we consume , which are assumed to be harmless , actually does affect the environment as the energy required for the creation of food item gets released into the environment in the form of gases and heat , of which most of the gases released contribute to global warming, which is in turn being a overall cause for the incremental increase in the overall temperature of the earth and melting of glaciers.</a:t>
            </a:r>
            <a:endParaRPr sz="1525"/>
          </a:p>
          <a:p>
            <a:pPr indent="0" lvl="0" marL="0" rtl="0" algn="l">
              <a:lnSpc>
                <a:spcPct val="115000"/>
              </a:lnSpc>
              <a:spcBef>
                <a:spcPts val="1200"/>
              </a:spcBef>
              <a:spcAft>
                <a:spcPts val="1200"/>
              </a:spcAft>
              <a:buSzPts val="1300"/>
              <a:buNone/>
            </a:pPr>
            <a:r>
              <a:t/>
            </a:r>
            <a:endParaRPr/>
          </a:p>
        </p:txBody>
      </p:sp>
      <p:pic>
        <p:nvPicPr>
          <p:cNvPr id="269" name="Google Shape;269;p26"/>
          <p:cNvPicPr preferRelativeResize="0"/>
          <p:nvPr/>
        </p:nvPicPr>
        <p:blipFill rotWithShape="1">
          <a:blip r:embed="rId3">
            <a:alphaModFix/>
          </a:blip>
          <a:srcRect b="0" l="0" r="0" t="0"/>
          <a:stretch/>
        </p:blipFill>
        <p:spPr>
          <a:xfrm>
            <a:off x="7420625" y="0"/>
            <a:ext cx="1723374" cy="1383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latin typeface="Abril Fatface"/>
                <a:ea typeface="Abril Fatface"/>
                <a:cs typeface="Abril Fatface"/>
                <a:sym typeface="Abril Fatface"/>
              </a:rPr>
              <a:t>ABSTRACT</a:t>
            </a:r>
            <a:endParaRPr sz="3500">
              <a:latin typeface="Abril Fatface"/>
              <a:ea typeface="Abril Fatface"/>
              <a:cs typeface="Abril Fatface"/>
              <a:sym typeface="Abril Fatface"/>
            </a:endParaRPr>
          </a:p>
        </p:txBody>
      </p:sp>
      <p:sp>
        <p:nvSpPr>
          <p:cNvPr id="395" name="Google Shape;395;p44"/>
          <p:cNvSpPr txBox="1"/>
          <p:nvPr>
            <p:ph idx="1" type="body"/>
          </p:nvPr>
        </p:nvSpPr>
        <p:spPr>
          <a:xfrm>
            <a:off x="354525" y="1177900"/>
            <a:ext cx="7463700" cy="3897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     </a:t>
            </a:r>
            <a:r>
              <a:rPr lang="en" sz="1725"/>
              <a:t>The quantity of greenhouse gases (GHGs) generated by our food can vary considerably across the global food supply chain. In fact, the difference between specific food types can vary by orders of magnitude, meaning what we eat could be a significant factor impacting GHG emissions on the environment. </a:t>
            </a:r>
            <a:endParaRPr sz="1725"/>
          </a:p>
          <a:p>
            <a:pPr indent="0" lvl="0" marL="457200" rtl="0" algn="l">
              <a:spcBef>
                <a:spcPts val="1200"/>
              </a:spcBef>
              <a:spcAft>
                <a:spcPts val="0"/>
              </a:spcAft>
              <a:buNone/>
            </a:pPr>
            <a:r>
              <a:t/>
            </a:r>
            <a:endParaRPr sz="1725"/>
          </a:p>
          <a:p>
            <a:pPr indent="-323850" lvl="0" marL="457200" rtl="0" algn="l">
              <a:spcBef>
                <a:spcPts val="1200"/>
              </a:spcBef>
              <a:spcAft>
                <a:spcPts val="0"/>
              </a:spcAft>
              <a:buSzPts val="1500"/>
              <a:buChar char="★"/>
            </a:pPr>
            <a:r>
              <a:rPr lang="en" sz="1725"/>
              <a:t>Therefore, the food we consume , </a:t>
            </a:r>
            <a:r>
              <a:rPr lang="en" sz="1725"/>
              <a:t>which</a:t>
            </a:r>
            <a:r>
              <a:rPr lang="en" sz="1725"/>
              <a:t> are assumed to be harmless , actually does affect the environment as the energy required for the creation of food item gets released into the environment in the form of gases </a:t>
            </a:r>
            <a:r>
              <a:rPr lang="en" sz="1725"/>
              <a:t>and</a:t>
            </a:r>
            <a:r>
              <a:rPr lang="en" sz="1725"/>
              <a:t> heat , of which most of the gases released contribute to global warming, which is in turn being a overall cause for the incremental increase in the overall temperature of the earth and melting of glaciers.</a:t>
            </a:r>
            <a:endParaRPr sz="1725"/>
          </a:p>
          <a:p>
            <a:pPr indent="0" lvl="0" marL="0" rtl="0" algn="l">
              <a:spcBef>
                <a:spcPts val="1200"/>
              </a:spcBef>
              <a:spcAft>
                <a:spcPts val="1200"/>
              </a:spcAft>
              <a:buNone/>
            </a:pPr>
            <a:r>
              <a:t/>
            </a:r>
            <a:endParaRPr/>
          </a:p>
        </p:txBody>
      </p:sp>
      <p:pic>
        <p:nvPicPr>
          <p:cNvPr id="396" name="Google Shape;396;p44"/>
          <p:cNvPicPr preferRelativeResize="0"/>
          <p:nvPr/>
        </p:nvPicPr>
        <p:blipFill>
          <a:blip r:embed="rId3">
            <a:alphaModFix/>
          </a:blip>
          <a:stretch>
            <a:fillRect/>
          </a:stretch>
        </p:blipFill>
        <p:spPr>
          <a:xfrm>
            <a:off x="7582850" y="0"/>
            <a:ext cx="1561151" cy="12528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bril Fatface"/>
                <a:ea typeface="Abril Fatface"/>
                <a:cs typeface="Abril Fatface"/>
                <a:sym typeface="Abril Fatface"/>
              </a:rPr>
              <a:t>ABSTRACT CONTINUATION </a:t>
            </a:r>
            <a:endParaRPr>
              <a:latin typeface="Abril Fatface"/>
              <a:ea typeface="Abril Fatface"/>
              <a:cs typeface="Abril Fatface"/>
              <a:sym typeface="Abril Fatface"/>
            </a:endParaRPr>
          </a:p>
        </p:txBody>
      </p:sp>
      <p:sp>
        <p:nvSpPr>
          <p:cNvPr id="402" name="Google Shape;402;p45"/>
          <p:cNvSpPr txBox="1"/>
          <p:nvPr>
            <p:ph idx="1" type="body"/>
          </p:nvPr>
        </p:nvSpPr>
        <p:spPr>
          <a:xfrm>
            <a:off x="1297500" y="1212225"/>
            <a:ext cx="7038900" cy="3719400"/>
          </a:xfrm>
          <a:prstGeom prst="rect">
            <a:avLst/>
          </a:prstGeom>
        </p:spPr>
        <p:txBody>
          <a:bodyPr anchorCtr="0" anchor="t" bIns="91425" lIns="91425" spcFirstLastPara="1" rIns="91425" wrap="square" tIns="91425">
            <a:noAutofit/>
          </a:bodyPr>
          <a:lstStyle/>
          <a:p>
            <a:pPr indent="-330919" lvl="0" marL="457200" rtl="0" algn="l">
              <a:lnSpc>
                <a:spcPct val="95000"/>
              </a:lnSpc>
              <a:spcBef>
                <a:spcPts val="0"/>
              </a:spcBef>
              <a:spcAft>
                <a:spcPts val="0"/>
              </a:spcAft>
              <a:buSzPts val="1611"/>
              <a:buChar char="★"/>
            </a:pPr>
            <a:r>
              <a:rPr lang="en" sz="1611"/>
              <a:t>For the DBMS J-component project,  we have designed a carbon footprint database for food items which basically allows the user to select the food item from the drop down list which is connected to a backend database which will be made using SQL.  It displays the contribution of greenhouse gases and then  warning indicator , which uses color coding to make the user aware of the extent of the greenhouse emissions made by each one of the foods. </a:t>
            </a:r>
            <a:endParaRPr sz="1611"/>
          </a:p>
          <a:p>
            <a:pPr indent="0" lvl="0" marL="457200" rtl="0" algn="l">
              <a:lnSpc>
                <a:spcPct val="95000"/>
              </a:lnSpc>
              <a:spcBef>
                <a:spcPts val="1200"/>
              </a:spcBef>
              <a:spcAft>
                <a:spcPts val="0"/>
              </a:spcAft>
              <a:buNone/>
            </a:pPr>
            <a:r>
              <a:t/>
            </a:r>
            <a:endParaRPr sz="1611"/>
          </a:p>
          <a:p>
            <a:pPr indent="-330919" lvl="0" marL="457200" rtl="0" algn="l">
              <a:lnSpc>
                <a:spcPct val="95000"/>
              </a:lnSpc>
              <a:spcBef>
                <a:spcPts val="1200"/>
              </a:spcBef>
              <a:spcAft>
                <a:spcPts val="0"/>
              </a:spcAft>
              <a:buSzPts val="1611"/>
              <a:buChar char="★"/>
            </a:pPr>
            <a:r>
              <a:rPr lang="en" sz="1611"/>
              <a:t>This helps the user to be aware of the effects of the various food items and optimize the diet to be a environmentally conscious citizen and it is also observed that food items with lesser greenhouse emissions are found to be healthy. So this project aims to help a person to be healthy on a personal level and also protect the environment by mitigating the possibilities of further emissions of gases. </a:t>
            </a:r>
            <a:endParaRPr sz="1611"/>
          </a:p>
          <a:p>
            <a:pPr indent="0" lvl="0" marL="0" rtl="0" algn="l">
              <a:lnSpc>
                <a:spcPct val="95000"/>
              </a:lnSpc>
              <a:spcBef>
                <a:spcPts val="1200"/>
              </a:spcBef>
              <a:spcAft>
                <a:spcPts val="1200"/>
              </a:spcAft>
              <a:buSzPts val="1018"/>
              <a:buNone/>
            </a:pPr>
            <a:r>
              <a:t/>
            </a:r>
            <a:endParaRPr sz="1402"/>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6"/>
          <p:cNvSpPr txBox="1"/>
          <p:nvPr>
            <p:ph type="title"/>
          </p:nvPr>
        </p:nvSpPr>
        <p:spPr>
          <a:xfrm>
            <a:off x="1297500" y="393750"/>
            <a:ext cx="7038900" cy="77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Existing system</a:t>
            </a:r>
            <a:endParaRPr/>
          </a:p>
        </p:txBody>
      </p:sp>
      <p:sp>
        <p:nvSpPr>
          <p:cNvPr id="408" name="Google Shape;408;p46"/>
          <p:cNvSpPr txBox="1"/>
          <p:nvPr>
            <p:ph idx="1" type="body"/>
          </p:nvPr>
        </p:nvSpPr>
        <p:spPr>
          <a:xfrm>
            <a:off x="1158550" y="1169850"/>
            <a:ext cx="7688100" cy="3442500"/>
          </a:xfrm>
          <a:prstGeom prst="rect">
            <a:avLst/>
          </a:prstGeom>
        </p:spPr>
        <p:txBody>
          <a:bodyPr anchorCtr="0" anchor="t" bIns="91425" lIns="91425" spcFirstLastPara="1" rIns="91425" wrap="square" tIns="91425">
            <a:noAutofit/>
          </a:bodyPr>
          <a:lstStyle/>
          <a:p>
            <a:pPr indent="-317182" lvl="0" marL="457200" rtl="0" algn="l">
              <a:lnSpc>
                <a:spcPct val="105000"/>
              </a:lnSpc>
              <a:spcBef>
                <a:spcPts val="0"/>
              </a:spcBef>
              <a:spcAft>
                <a:spcPts val="0"/>
              </a:spcAft>
              <a:buSzPts val="1395"/>
              <a:buChar char="★"/>
            </a:pPr>
            <a:r>
              <a:rPr lang="en" sz="1395"/>
              <a:t>For the existing system , we searched a lot and come to know a </a:t>
            </a:r>
            <a:r>
              <a:rPr lang="en" sz="1395"/>
              <a:t>article from BBC on 9th august 2019 regarding the climate change food calendar:what’s your diet’s carbon footprint?</a:t>
            </a:r>
            <a:endParaRPr sz="1395"/>
          </a:p>
          <a:p>
            <a:pPr indent="-317182" lvl="0" marL="457200" rtl="0" algn="l">
              <a:lnSpc>
                <a:spcPct val="105000"/>
              </a:lnSpc>
              <a:spcBef>
                <a:spcPts val="0"/>
              </a:spcBef>
              <a:spcAft>
                <a:spcPts val="0"/>
              </a:spcAft>
              <a:buSzPts val="1395"/>
              <a:buChar char="★"/>
            </a:pPr>
            <a:r>
              <a:rPr lang="en" sz="1395"/>
              <a:t>In that website , if we add which food we would like in a list of foods from drop down menu and to select how often we used to eat the food from the dropdown menu so that the website will give three different output and they are , </a:t>
            </a:r>
            <a:endParaRPr sz="1395"/>
          </a:p>
          <a:p>
            <a:pPr indent="-317182" lvl="0" marL="457200" rtl="0" algn="l">
              <a:lnSpc>
                <a:spcPct val="105000"/>
              </a:lnSpc>
              <a:spcBef>
                <a:spcPts val="0"/>
              </a:spcBef>
              <a:spcAft>
                <a:spcPts val="0"/>
              </a:spcAft>
              <a:buSzPts val="1395"/>
              <a:buChar char="★"/>
            </a:pPr>
            <a:r>
              <a:rPr lang="en" sz="1395"/>
              <a:t>How much over an entire year your consumption of your favourite food  is contributing to your annual greenhouse gas emissions.</a:t>
            </a:r>
            <a:endParaRPr sz="1395"/>
          </a:p>
          <a:p>
            <a:pPr indent="-317182" lvl="0" marL="457200" rtl="0" algn="l">
              <a:lnSpc>
                <a:spcPct val="105000"/>
              </a:lnSpc>
              <a:spcBef>
                <a:spcPts val="0"/>
              </a:spcBef>
              <a:spcAft>
                <a:spcPts val="0"/>
              </a:spcAft>
              <a:buSzPts val="1395"/>
              <a:buChar char="★"/>
            </a:pPr>
            <a:r>
              <a:rPr lang="en" sz="1395"/>
              <a:t>How it is  equivalent of driving a regular petrol car for miles and finally it shows it is equal to heating the average uk home for number of days(depends on food we select).</a:t>
            </a:r>
            <a:endParaRPr sz="1395"/>
          </a:p>
          <a:p>
            <a:pPr indent="-317182" lvl="0" marL="457200" rtl="0" algn="l">
              <a:lnSpc>
                <a:spcPct val="105000"/>
              </a:lnSpc>
              <a:spcBef>
                <a:spcPts val="0"/>
              </a:spcBef>
              <a:spcAft>
                <a:spcPts val="0"/>
              </a:spcAft>
              <a:buSzPts val="1395"/>
              <a:buChar char="★"/>
            </a:pPr>
            <a:r>
              <a:rPr lang="en" sz="1395"/>
              <a:t>We gained inspiration from this article and wanted to create a standalone website which will show the greenhouse emission values associated with food items.</a:t>
            </a:r>
            <a:endParaRPr sz="1395"/>
          </a:p>
          <a:p>
            <a:pPr indent="-304958" lvl="0" marL="457200" rtl="0" algn="l">
              <a:lnSpc>
                <a:spcPct val="105000"/>
              </a:lnSpc>
              <a:spcBef>
                <a:spcPts val="0"/>
              </a:spcBef>
              <a:spcAft>
                <a:spcPts val="0"/>
              </a:spcAft>
              <a:buSzPts val="1203"/>
              <a:buChar char="★"/>
            </a:pPr>
            <a:r>
              <a:rPr lang="en" sz="1395"/>
              <a:t>The main advantage of our website is while the article only covers certain food and everything in this are in raw form , we have added different types of food in the raw form and in the cook form that are part of indian cuisine and display greenhouse gases associated with</a:t>
            </a:r>
            <a:r>
              <a:rPr lang="en" sz="1302"/>
              <a:t> </a:t>
            </a:r>
            <a:r>
              <a:rPr lang="en" sz="1502"/>
              <a:t>it.</a:t>
            </a:r>
            <a:endParaRPr sz="1502"/>
          </a:p>
          <a:p>
            <a:pPr indent="0" lvl="0" marL="457200" rtl="0" algn="l">
              <a:lnSpc>
                <a:spcPct val="105000"/>
              </a:lnSpc>
              <a:spcBef>
                <a:spcPts val="1200"/>
              </a:spcBef>
              <a:spcAft>
                <a:spcPts val="1200"/>
              </a:spcAft>
              <a:buSzPts val="1018"/>
              <a:buNone/>
            </a:pPr>
            <a:r>
              <a:t/>
            </a:r>
            <a:endParaRPr sz="1202"/>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14" name="Google Shape;414;p4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5" name="Google Shape;415;p4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bril Fatface"/>
                <a:ea typeface="Abril Fatface"/>
                <a:cs typeface="Abril Fatface"/>
                <a:sym typeface="Abril Fatface"/>
              </a:rPr>
              <a:t>PROPOSED METHODOLOGY </a:t>
            </a:r>
            <a:endParaRPr>
              <a:latin typeface="Abril Fatface"/>
              <a:ea typeface="Abril Fatface"/>
              <a:cs typeface="Abril Fatface"/>
              <a:sym typeface="Abril Fatface"/>
            </a:endParaRPr>
          </a:p>
        </p:txBody>
      </p:sp>
      <p:sp>
        <p:nvSpPr>
          <p:cNvPr id="421" name="Google Shape;421;p48"/>
          <p:cNvSpPr txBox="1"/>
          <p:nvPr>
            <p:ph idx="1" type="body"/>
          </p:nvPr>
        </p:nvSpPr>
        <p:spPr>
          <a:xfrm>
            <a:off x="1297500" y="1535500"/>
            <a:ext cx="7038900" cy="2927400"/>
          </a:xfrm>
          <a:prstGeom prst="rect">
            <a:avLst/>
          </a:prstGeom>
        </p:spPr>
        <p:txBody>
          <a:bodyPr anchorCtr="0" anchor="t" bIns="91425" lIns="91425" spcFirstLastPara="1" rIns="91425" wrap="square" tIns="91425">
            <a:noAutofit/>
          </a:bodyPr>
          <a:lstStyle/>
          <a:p>
            <a:pPr indent="-311150" lvl="0" marL="457200" rtl="0" algn="l">
              <a:lnSpc>
                <a:spcPct val="105000"/>
              </a:lnSpc>
              <a:spcBef>
                <a:spcPts val="0"/>
              </a:spcBef>
              <a:spcAft>
                <a:spcPts val="0"/>
              </a:spcAft>
              <a:buSzPts val="1300"/>
              <a:buChar char="★"/>
            </a:pPr>
            <a:r>
              <a:rPr lang="en" sz="1500"/>
              <a:t>O</a:t>
            </a:r>
            <a:r>
              <a:rPr lang="en" sz="1800"/>
              <a:t>ur solution to this problem would be to create a database that stores the </a:t>
            </a:r>
            <a:r>
              <a:rPr lang="en" sz="1800"/>
              <a:t>food</a:t>
            </a:r>
            <a:r>
              <a:rPr lang="en" sz="1800"/>
              <a:t> items along with their greenhouse emission levels.</a:t>
            </a:r>
            <a:endParaRPr sz="1800"/>
          </a:p>
          <a:p>
            <a:pPr indent="-342900" lvl="0" marL="457200" rtl="0" algn="l">
              <a:lnSpc>
                <a:spcPct val="105000"/>
              </a:lnSpc>
              <a:spcBef>
                <a:spcPts val="0"/>
              </a:spcBef>
              <a:spcAft>
                <a:spcPts val="0"/>
              </a:spcAft>
              <a:buSzPts val="1800"/>
              <a:buChar char="★"/>
            </a:pPr>
            <a:r>
              <a:rPr lang="en" sz="1800"/>
              <a:t>A warning indicator is one of the implementations made  to create an idea of relative emissions using colour coding basically to create an image of the excessive level in the mind of the user.</a:t>
            </a:r>
            <a:endParaRPr sz="1800"/>
          </a:p>
          <a:p>
            <a:pPr indent="-342900" lvl="0" marL="457200" rtl="0" algn="l">
              <a:lnSpc>
                <a:spcPct val="105000"/>
              </a:lnSpc>
              <a:spcBef>
                <a:spcPts val="0"/>
              </a:spcBef>
              <a:spcAft>
                <a:spcPts val="0"/>
              </a:spcAft>
              <a:buSzPts val="1800"/>
              <a:buChar char="★"/>
            </a:pPr>
            <a:r>
              <a:rPr lang="en" sz="1800"/>
              <a:t>This database would contain food </a:t>
            </a:r>
            <a:r>
              <a:rPr lang="en" sz="1800"/>
              <a:t>items both in raw and cooked form so that the user gets a clear idea of how the different permutations &amp; combinations of one item with other could make a drastic effect.</a:t>
            </a:r>
            <a:endParaRPr sz="1800"/>
          </a:p>
          <a:p>
            <a:pPr indent="-342900" lvl="0" marL="457200" rtl="0" algn="l">
              <a:lnSpc>
                <a:spcPct val="105000"/>
              </a:lnSpc>
              <a:spcBef>
                <a:spcPts val="0"/>
              </a:spcBef>
              <a:spcAft>
                <a:spcPts val="0"/>
              </a:spcAft>
              <a:buSzPts val="1800"/>
              <a:buChar char="★"/>
            </a:pPr>
            <a:r>
              <a:rPr lang="en" sz="1800"/>
              <a:t>This primarily helps the user to optimize his/her diet accordingly.</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DBMS for this project?</a:t>
            </a:r>
            <a:endParaRPr/>
          </a:p>
          <a:p>
            <a:pPr indent="0" lvl="0" marL="0" rtl="0" algn="l">
              <a:spcBef>
                <a:spcPts val="0"/>
              </a:spcBef>
              <a:spcAft>
                <a:spcPts val="0"/>
              </a:spcAft>
              <a:buNone/>
            </a:pPr>
            <a:r>
              <a:t/>
            </a:r>
            <a:endParaRPr/>
          </a:p>
        </p:txBody>
      </p:sp>
      <p:sp>
        <p:nvSpPr>
          <p:cNvPr id="427" name="Google Shape;427;p49"/>
          <p:cNvSpPr txBox="1"/>
          <p:nvPr>
            <p:ph idx="1" type="body"/>
          </p:nvPr>
        </p:nvSpPr>
        <p:spPr>
          <a:xfrm>
            <a:off x="722825" y="1254750"/>
            <a:ext cx="8193600" cy="3517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Since we have a </a:t>
            </a:r>
            <a:r>
              <a:rPr lang="en" sz="1800"/>
              <a:t>relatively</a:t>
            </a:r>
            <a:r>
              <a:rPr lang="en" sz="1800"/>
              <a:t> long list of food items along with green-house emission values, we needed a place where we could store all the data together in a tabular format, in a very organised way.</a:t>
            </a:r>
            <a:endParaRPr sz="1800"/>
          </a:p>
          <a:p>
            <a:pPr indent="-330200" lvl="0" marL="457200" rtl="0" algn="l">
              <a:spcBef>
                <a:spcPts val="0"/>
              </a:spcBef>
              <a:spcAft>
                <a:spcPts val="0"/>
              </a:spcAft>
              <a:buSzPts val="1600"/>
              <a:buChar char="★"/>
            </a:pPr>
            <a:r>
              <a:rPr lang="en" sz="1600"/>
              <a:t>The data needs to be a stored safely and then should be retrieved safely from a stable storage. The DBMS helps us to retrieve the necessary data from database using </a:t>
            </a:r>
            <a:r>
              <a:rPr lang="en" sz="1600"/>
              <a:t>simple</a:t>
            </a:r>
            <a:r>
              <a:rPr lang="en" sz="1600"/>
              <a:t> queries.</a:t>
            </a:r>
            <a:endParaRPr sz="1600"/>
          </a:p>
          <a:p>
            <a:pPr indent="-330200" lvl="0" marL="457200" rtl="0" algn="l">
              <a:spcBef>
                <a:spcPts val="0"/>
              </a:spcBef>
              <a:spcAft>
                <a:spcPts val="0"/>
              </a:spcAft>
              <a:buSzPts val="1600"/>
              <a:buChar char="★"/>
            </a:pPr>
            <a:r>
              <a:rPr lang="en" sz="1600"/>
              <a:t> It helped us to connect different tables using constraints so that we </a:t>
            </a:r>
            <a:r>
              <a:rPr lang="en" sz="1600"/>
              <a:t>could select specific values based on the select queries we make.</a:t>
            </a:r>
            <a:endParaRPr sz="1600"/>
          </a:p>
          <a:p>
            <a:pPr indent="-330200" lvl="0" marL="457200" rtl="0" algn="l">
              <a:spcBef>
                <a:spcPts val="0"/>
              </a:spcBef>
              <a:spcAft>
                <a:spcPts val="0"/>
              </a:spcAft>
              <a:buSzPts val="1600"/>
              <a:buChar char="★"/>
            </a:pPr>
            <a:r>
              <a:rPr lang="en" sz="1600"/>
              <a:t>We were able to organise all our work into a single place rather than getting data from scattered sources.</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bril Fatface"/>
                <a:ea typeface="Abril Fatface"/>
                <a:cs typeface="Abril Fatface"/>
                <a:sym typeface="Abril Fatface"/>
              </a:rPr>
              <a:t>ER Diagram</a:t>
            </a:r>
            <a:endParaRPr/>
          </a:p>
        </p:txBody>
      </p:sp>
      <p:sp>
        <p:nvSpPr>
          <p:cNvPr id="433" name="Google Shape;433;p50"/>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146050" rtl="0" algn="l">
              <a:lnSpc>
                <a:spcPct val="115000"/>
              </a:lnSpc>
              <a:spcBef>
                <a:spcPts val="0"/>
              </a:spcBef>
              <a:spcAft>
                <a:spcPts val="0"/>
              </a:spcAft>
              <a:buSzPts val="1300"/>
              <a:buNone/>
            </a:pPr>
            <a:r>
              <a:t/>
            </a:r>
            <a:endParaRPr/>
          </a:p>
        </p:txBody>
      </p:sp>
      <p:pic>
        <p:nvPicPr>
          <p:cNvPr id="434" name="Google Shape;434;p50"/>
          <p:cNvPicPr preferRelativeResize="0"/>
          <p:nvPr/>
        </p:nvPicPr>
        <p:blipFill rotWithShape="1">
          <a:blip r:embed="rId3">
            <a:alphaModFix/>
          </a:blip>
          <a:srcRect b="0" l="0" r="0" t="0"/>
          <a:stretch/>
        </p:blipFill>
        <p:spPr>
          <a:xfrm>
            <a:off x="731519" y="1411835"/>
            <a:ext cx="7893102" cy="333791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bril Fatface"/>
                <a:ea typeface="Abril Fatface"/>
                <a:cs typeface="Abril Fatface"/>
                <a:sym typeface="Abril Fatface"/>
              </a:rPr>
              <a:t>Relational Schema</a:t>
            </a:r>
            <a:endParaRPr/>
          </a:p>
        </p:txBody>
      </p:sp>
      <p:sp>
        <p:nvSpPr>
          <p:cNvPr id="440" name="Google Shape;440;p51"/>
          <p:cNvSpPr txBox="1"/>
          <p:nvPr>
            <p:ph idx="1" type="body"/>
          </p:nvPr>
        </p:nvSpPr>
        <p:spPr>
          <a:xfrm>
            <a:off x="1297500" y="1567550"/>
            <a:ext cx="5893875" cy="29112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300"/>
              <a:buNone/>
            </a:pPr>
            <a:r>
              <a:t/>
            </a:r>
            <a:endParaRPr/>
          </a:p>
        </p:txBody>
      </p:sp>
      <p:pic>
        <p:nvPicPr>
          <p:cNvPr id="441" name="Google Shape;441;p51"/>
          <p:cNvPicPr preferRelativeResize="0"/>
          <p:nvPr/>
        </p:nvPicPr>
        <p:blipFill rotWithShape="1">
          <a:blip r:embed="rId3">
            <a:alphaModFix/>
          </a:blip>
          <a:srcRect b="0" l="0" r="0" t="0"/>
          <a:stretch/>
        </p:blipFill>
        <p:spPr>
          <a:xfrm>
            <a:off x="1262066" y="1151623"/>
            <a:ext cx="6655300" cy="359812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bril Fatface"/>
                <a:ea typeface="Abril Fatface"/>
                <a:cs typeface="Abril Fatface"/>
                <a:sym typeface="Abril Fatface"/>
              </a:rPr>
              <a:t>Architecture Diagram</a:t>
            </a:r>
            <a:endParaRPr/>
          </a:p>
        </p:txBody>
      </p:sp>
      <p:sp>
        <p:nvSpPr>
          <p:cNvPr id="447" name="Google Shape;447;p52"/>
          <p:cNvSpPr txBox="1"/>
          <p:nvPr>
            <p:ph idx="1" type="body"/>
          </p:nvPr>
        </p:nvSpPr>
        <p:spPr>
          <a:xfrm>
            <a:off x="1427354" y="1419922"/>
            <a:ext cx="5868259" cy="3058828"/>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300"/>
              <a:buNone/>
            </a:pPr>
            <a:r>
              <a:t/>
            </a:r>
            <a:endParaRPr/>
          </a:p>
        </p:txBody>
      </p:sp>
      <p:pic>
        <p:nvPicPr>
          <p:cNvPr id="448" name="Google Shape;448;p52"/>
          <p:cNvPicPr preferRelativeResize="0"/>
          <p:nvPr/>
        </p:nvPicPr>
        <p:blipFill rotWithShape="1">
          <a:blip r:embed="rId3">
            <a:alphaModFix/>
          </a:blip>
          <a:srcRect b="0" l="0" r="0" t="0"/>
          <a:stretch/>
        </p:blipFill>
        <p:spPr>
          <a:xfrm>
            <a:off x="1427355" y="968600"/>
            <a:ext cx="5868258" cy="396147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explanation</a:t>
            </a:r>
            <a:endParaRPr/>
          </a:p>
          <a:p>
            <a:pPr indent="0" lvl="0" marL="0" rtl="0" algn="l">
              <a:spcBef>
                <a:spcPts val="0"/>
              </a:spcBef>
              <a:spcAft>
                <a:spcPts val="0"/>
              </a:spcAft>
              <a:buNone/>
            </a:pPr>
            <a:r>
              <a:t/>
            </a:r>
            <a:endParaRPr/>
          </a:p>
        </p:txBody>
      </p:sp>
      <p:sp>
        <p:nvSpPr>
          <p:cNvPr id="454" name="Google Shape;454;p53"/>
          <p:cNvSpPr txBox="1"/>
          <p:nvPr>
            <p:ph idx="1" type="body"/>
          </p:nvPr>
        </p:nvSpPr>
        <p:spPr>
          <a:xfrm>
            <a:off x="1297500" y="1042200"/>
            <a:ext cx="7038900" cy="3436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We have chosen a 1 tier architecture </a:t>
            </a:r>
            <a:r>
              <a:rPr lang="en" sz="1500"/>
              <a:t>diagram</a:t>
            </a:r>
            <a:r>
              <a:rPr lang="en" sz="1500"/>
              <a:t> </a:t>
            </a:r>
            <a:endParaRPr sz="1500"/>
          </a:p>
          <a:p>
            <a:pPr indent="-323850" lvl="0" marL="457200" rtl="0" algn="l">
              <a:spcBef>
                <a:spcPts val="0"/>
              </a:spcBef>
              <a:spcAft>
                <a:spcPts val="0"/>
              </a:spcAft>
              <a:buSzPts val="1500"/>
              <a:buChar char="●"/>
            </a:pPr>
            <a:r>
              <a:rPr lang="en" sz="1500"/>
              <a:t> A 1 tier architecture diagram is chosen because both the database and the user interface is present in the same device </a:t>
            </a:r>
            <a:endParaRPr sz="1500"/>
          </a:p>
          <a:p>
            <a:pPr indent="-323850" lvl="0" marL="457200" rtl="0" algn="l">
              <a:spcBef>
                <a:spcPts val="0"/>
              </a:spcBef>
              <a:spcAft>
                <a:spcPts val="0"/>
              </a:spcAft>
              <a:buSzPts val="1500"/>
              <a:buChar char="●"/>
            </a:pPr>
            <a:r>
              <a:rPr lang="en" sz="1500"/>
              <a:t>There are several advantages to this </a:t>
            </a:r>
            <a:r>
              <a:rPr lang="en" sz="1500"/>
              <a:t>architecture:</a:t>
            </a:r>
            <a:endParaRPr sz="1500"/>
          </a:p>
          <a:p>
            <a:pPr indent="0" lvl="0" marL="457200" rtl="0" algn="l">
              <a:spcBef>
                <a:spcPts val="0"/>
              </a:spcBef>
              <a:spcAft>
                <a:spcPts val="0"/>
              </a:spcAft>
              <a:buNone/>
            </a:pPr>
            <a:r>
              <a:rPr lang="en" sz="1500"/>
              <a:t>              i) Easy to optimize performance</a:t>
            </a:r>
            <a:endParaRPr sz="1500"/>
          </a:p>
          <a:p>
            <a:pPr indent="0" lvl="0" marL="0" rtl="0" algn="l">
              <a:spcBef>
                <a:spcPts val="0"/>
              </a:spcBef>
              <a:spcAft>
                <a:spcPts val="0"/>
              </a:spcAft>
              <a:buNone/>
            </a:pPr>
            <a:r>
              <a:rPr lang="en" sz="1500"/>
              <a:t>                          ii)No compatibility issues between the layers</a:t>
            </a:r>
            <a:endParaRPr sz="1500"/>
          </a:p>
          <a:p>
            <a:pPr indent="-323850" lvl="0" marL="457200" rtl="0" algn="l">
              <a:spcBef>
                <a:spcPts val="0"/>
              </a:spcBef>
              <a:spcAft>
                <a:spcPts val="0"/>
              </a:spcAft>
              <a:buSzPts val="1500"/>
              <a:buChar char="●"/>
            </a:pPr>
            <a:r>
              <a:rPr lang="en" sz="1500"/>
              <a:t>Since we are not going to have a separate server for storing the backend code. This architecture is convenient </a:t>
            </a:r>
            <a:endParaRPr sz="1500"/>
          </a:p>
          <a:p>
            <a:pPr indent="-323850" lvl="0" marL="457200" rtl="0" algn="l">
              <a:spcBef>
                <a:spcPts val="0"/>
              </a:spcBef>
              <a:spcAft>
                <a:spcPts val="0"/>
              </a:spcAft>
              <a:buSzPts val="1500"/>
              <a:buChar char="●"/>
            </a:pPr>
            <a:r>
              <a:rPr lang="en" sz="1500"/>
              <a:t>If we are going to launch the website to the network and make it accessible from different places, we can shift to other architectures</a:t>
            </a:r>
            <a:endParaRPr sz="1500"/>
          </a:p>
          <a:p>
            <a:pPr indent="0" lvl="0" marL="45720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bril Fatface"/>
                <a:ea typeface="Abril Fatface"/>
                <a:cs typeface="Abril Fatface"/>
                <a:sym typeface="Abril Fatface"/>
              </a:rPr>
              <a:t>ABSTRACT CONTINUATION </a:t>
            </a:r>
            <a:endParaRPr>
              <a:latin typeface="Abril Fatface"/>
              <a:ea typeface="Abril Fatface"/>
              <a:cs typeface="Abril Fatface"/>
              <a:sym typeface="Abril Fatface"/>
            </a:endParaRPr>
          </a:p>
        </p:txBody>
      </p:sp>
      <p:sp>
        <p:nvSpPr>
          <p:cNvPr id="275" name="Google Shape;275;p27"/>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18219" lvl="0" marL="457200" rtl="0" algn="l">
              <a:lnSpc>
                <a:spcPct val="95000"/>
              </a:lnSpc>
              <a:spcBef>
                <a:spcPts val="0"/>
              </a:spcBef>
              <a:spcAft>
                <a:spcPts val="0"/>
              </a:spcAft>
              <a:buSzPts val="1411"/>
              <a:buChar char="❏"/>
            </a:pPr>
            <a:r>
              <a:rPr lang="en" sz="1411"/>
              <a:t>For the DBMS J-component project,  we have designed a carbon footprint database for food items which basically allows the user to select the food item from the drop down list which is connected to a backend database which will be made using SQL.  It displays the contribution of greenhouse gases and then  warning indicator , which uses color coding to make the user aware of the extent of the greenhouse emissions made by each one of the foods. </a:t>
            </a:r>
            <a:endParaRPr sz="1411"/>
          </a:p>
          <a:p>
            <a:pPr indent="0" lvl="0" marL="457200" rtl="0" algn="l">
              <a:lnSpc>
                <a:spcPct val="95000"/>
              </a:lnSpc>
              <a:spcBef>
                <a:spcPts val="1200"/>
              </a:spcBef>
              <a:spcAft>
                <a:spcPts val="0"/>
              </a:spcAft>
              <a:buSzPts val="1300"/>
              <a:buNone/>
            </a:pPr>
            <a:r>
              <a:t/>
            </a:r>
            <a:endParaRPr sz="1411"/>
          </a:p>
          <a:p>
            <a:pPr indent="-318219" lvl="0" marL="457200" rtl="0" algn="l">
              <a:lnSpc>
                <a:spcPct val="95000"/>
              </a:lnSpc>
              <a:spcBef>
                <a:spcPts val="1200"/>
              </a:spcBef>
              <a:spcAft>
                <a:spcPts val="0"/>
              </a:spcAft>
              <a:buSzPts val="1411"/>
              <a:buChar char="❏"/>
            </a:pPr>
            <a:r>
              <a:rPr lang="en" sz="1411"/>
              <a:t>This helps the user to be aware of the effects of the various food items and optimize the diet to be a environmentally conscious citizen and it is also observed that food items with lesser greenhouse emissions are found to be healthy. So this project aims to help a person to be healthy on a personal level and also protect the environment by mitigating the possibilities of further emissions of gases. </a:t>
            </a:r>
            <a:endParaRPr sz="1411"/>
          </a:p>
          <a:p>
            <a:pPr indent="0" lvl="0" marL="0" rtl="0" algn="l">
              <a:lnSpc>
                <a:spcPct val="95000"/>
              </a:lnSpc>
              <a:spcBef>
                <a:spcPts val="1200"/>
              </a:spcBef>
              <a:spcAft>
                <a:spcPts val="1200"/>
              </a:spcAft>
              <a:buSzPts val="1018"/>
              <a:buNone/>
            </a:pPr>
            <a:r>
              <a:t/>
            </a:r>
            <a:endParaRPr sz="1202"/>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Modules</a:t>
            </a:r>
            <a:endParaRPr/>
          </a:p>
        </p:txBody>
      </p:sp>
      <p:sp>
        <p:nvSpPr>
          <p:cNvPr id="460" name="Google Shape;460;p54"/>
          <p:cNvSpPr txBox="1"/>
          <p:nvPr>
            <p:ph idx="1" type="body"/>
          </p:nvPr>
        </p:nvSpPr>
        <p:spPr>
          <a:xfrm>
            <a:off x="1020400" y="978425"/>
            <a:ext cx="8057700" cy="405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u="sng"/>
              <a:t>Back End</a:t>
            </a:r>
            <a:endParaRPr b="1" sz="2400" u="sng"/>
          </a:p>
          <a:p>
            <a:pPr indent="-311150" lvl="0" marL="457200" rtl="0" algn="l">
              <a:spcBef>
                <a:spcPts val="0"/>
              </a:spcBef>
              <a:spcAft>
                <a:spcPts val="0"/>
              </a:spcAft>
              <a:buSzPts val="1300"/>
              <a:buChar char="★"/>
            </a:pPr>
            <a:r>
              <a:rPr b="1" i="1" lang="en" sz="1500" u="sng"/>
              <a:t>Database</a:t>
            </a:r>
            <a:r>
              <a:rPr lang="en"/>
              <a:t>:  For creating the </a:t>
            </a:r>
            <a:r>
              <a:rPr lang="en"/>
              <a:t>database, we used the phpMyadmin software, which is very user friendly and intuitive to create the tables for inserting the data sets to be analysed. Also the queries were much simpler to input to retrieve the values from the database.</a:t>
            </a:r>
            <a:endParaRPr/>
          </a:p>
          <a:p>
            <a:pPr indent="0" lvl="0" marL="457200" rtl="0" algn="l">
              <a:spcBef>
                <a:spcPts val="0"/>
              </a:spcBef>
              <a:spcAft>
                <a:spcPts val="0"/>
              </a:spcAft>
              <a:buNone/>
            </a:pPr>
            <a:r>
              <a:rPr lang="en" sz="1200">
                <a:highlight>
                  <a:schemeClr val="dk1"/>
                </a:highlight>
                <a:latin typeface="Roboto"/>
                <a:ea typeface="Roboto"/>
                <a:cs typeface="Roboto"/>
                <a:sym typeface="Roboto"/>
              </a:rPr>
              <a:t>It is the most popular application for MySQL database management. We can create, update, drop, alter, delete, import, and export MySQL database tables by using this software. phpMyAdmin also supports a wide range of operation like managing databases, relations, tables, columns, indexes, permissions, and users, etc..These operations can be performed via user interface, while we still have the ability to execute any SQL statement.phpMyAdmin can run on any server or any OS as it has a web browser.</a:t>
            </a:r>
            <a:endParaRPr sz="1200">
              <a:highlight>
                <a:schemeClr val="dk1"/>
              </a:highlight>
              <a:latin typeface="Roboto"/>
              <a:ea typeface="Roboto"/>
              <a:cs typeface="Roboto"/>
              <a:sym typeface="Roboto"/>
            </a:endParaRPr>
          </a:p>
          <a:p>
            <a:pPr indent="0" lvl="0" marL="457200" rtl="0" algn="l">
              <a:spcBef>
                <a:spcPts val="0"/>
              </a:spcBef>
              <a:spcAft>
                <a:spcPts val="0"/>
              </a:spcAft>
              <a:buNone/>
            </a:pPr>
            <a:r>
              <a:t/>
            </a:r>
            <a:endParaRPr sz="1200">
              <a:highlight>
                <a:schemeClr val="dk1"/>
              </a:highlight>
              <a:latin typeface="Roboto"/>
              <a:ea typeface="Roboto"/>
              <a:cs typeface="Roboto"/>
              <a:sym typeface="Roboto"/>
            </a:endParaRPr>
          </a:p>
          <a:p>
            <a:pPr indent="-311150" lvl="0" marL="457200" rtl="0" algn="l">
              <a:spcBef>
                <a:spcPts val="0"/>
              </a:spcBef>
              <a:spcAft>
                <a:spcPts val="0"/>
              </a:spcAft>
              <a:buSzPts val="1300"/>
              <a:buChar char="★"/>
            </a:pPr>
            <a:r>
              <a:rPr b="1" i="1" lang="en" sz="1400" u="sng"/>
              <a:t>PHP(Hypertext Preprocessor):</a:t>
            </a:r>
            <a:r>
              <a:rPr lang="en"/>
              <a:t>  PHP is a backend language which is technically used when there is a database involved in the project. PHP allowed us to connect to the database and retrieve information from the database and display it.  The language also allows us to include HTML and CSS in it. It is also the preferred language for Myadmin software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bril Fatface"/>
                <a:ea typeface="Abril Fatface"/>
                <a:cs typeface="Abril Fatface"/>
                <a:sym typeface="Abril Fatface"/>
              </a:rPr>
              <a:t>Module</a:t>
            </a:r>
            <a:r>
              <a:rPr lang="en">
                <a:latin typeface="Abril Fatface"/>
                <a:ea typeface="Abril Fatface"/>
                <a:cs typeface="Abril Fatface"/>
                <a:sym typeface="Abril Fatface"/>
              </a:rPr>
              <a:t> (BackEnd) </a:t>
            </a:r>
            <a:endParaRPr/>
          </a:p>
        </p:txBody>
      </p:sp>
      <p:sp>
        <p:nvSpPr>
          <p:cNvPr id="466" name="Google Shape;466;p55"/>
          <p:cNvSpPr txBox="1"/>
          <p:nvPr>
            <p:ph idx="1" type="body"/>
          </p:nvPr>
        </p:nvSpPr>
        <p:spPr>
          <a:xfrm>
            <a:off x="1144859" y="1442223"/>
            <a:ext cx="7493619" cy="3085171"/>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300"/>
              <a:buNone/>
            </a:pPr>
            <a:r>
              <a:t/>
            </a:r>
            <a:endParaRPr/>
          </a:p>
        </p:txBody>
      </p:sp>
      <p:pic>
        <p:nvPicPr>
          <p:cNvPr id="467" name="Google Shape;467;p55"/>
          <p:cNvPicPr preferRelativeResize="0"/>
          <p:nvPr/>
        </p:nvPicPr>
        <p:blipFill rotWithShape="1">
          <a:blip r:embed="rId3">
            <a:alphaModFix/>
          </a:blip>
          <a:srcRect b="0" l="0" r="0" t="0"/>
          <a:stretch/>
        </p:blipFill>
        <p:spPr>
          <a:xfrm>
            <a:off x="661638" y="1307850"/>
            <a:ext cx="8028879" cy="350703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bril Fatface"/>
                <a:ea typeface="Abril Fatface"/>
                <a:cs typeface="Abril Fatface"/>
                <a:sym typeface="Abril Fatface"/>
              </a:rPr>
              <a:t>Module</a:t>
            </a:r>
            <a:r>
              <a:rPr lang="en">
                <a:latin typeface="Abril Fatface"/>
                <a:ea typeface="Abril Fatface"/>
                <a:cs typeface="Abril Fatface"/>
                <a:sym typeface="Abril Fatface"/>
              </a:rPr>
              <a:t>(BackEnd) </a:t>
            </a:r>
            <a:endParaRPr/>
          </a:p>
        </p:txBody>
      </p:sp>
      <p:sp>
        <p:nvSpPr>
          <p:cNvPr id="473" name="Google Shape;473;p56"/>
          <p:cNvSpPr txBox="1"/>
          <p:nvPr>
            <p:ph idx="1" type="body"/>
          </p:nvPr>
        </p:nvSpPr>
        <p:spPr>
          <a:xfrm>
            <a:off x="1144859" y="1442223"/>
            <a:ext cx="7493619" cy="3085171"/>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300"/>
              <a:buNone/>
            </a:pPr>
            <a:r>
              <a:t/>
            </a:r>
            <a:endParaRPr/>
          </a:p>
        </p:txBody>
      </p:sp>
      <p:pic>
        <p:nvPicPr>
          <p:cNvPr id="474" name="Google Shape;474;p56"/>
          <p:cNvPicPr preferRelativeResize="0"/>
          <p:nvPr/>
        </p:nvPicPr>
        <p:blipFill rotWithShape="1">
          <a:blip r:embed="rId3">
            <a:alphaModFix/>
          </a:blip>
          <a:srcRect b="0" l="0" r="0" t="0"/>
          <a:stretch/>
        </p:blipFill>
        <p:spPr>
          <a:xfrm>
            <a:off x="349404" y="1307850"/>
            <a:ext cx="8460059" cy="349484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7"/>
          <p:cNvSpPr txBox="1"/>
          <p:nvPr>
            <p:ph type="title"/>
          </p:nvPr>
        </p:nvSpPr>
        <p:spPr>
          <a:xfrm>
            <a:off x="1297500" y="393750"/>
            <a:ext cx="7038900" cy="58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Modules</a:t>
            </a:r>
            <a:endParaRPr/>
          </a:p>
        </p:txBody>
      </p:sp>
      <p:sp>
        <p:nvSpPr>
          <p:cNvPr id="480" name="Google Shape;480;p57"/>
          <p:cNvSpPr txBox="1"/>
          <p:nvPr>
            <p:ph idx="1" type="body"/>
          </p:nvPr>
        </p:nvSpPr>
        <p:spPr>
          <a:xfrm>
            <a:off x="1112325" y="978450"/>
            <a:ext cx="7920300" cy="411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u="sng"/>
              <a:t>FrontEnd</a:t>
            </a:r>
            <a:endParaRPr sz="2200" u="sng"/>
          </a:p>
          <a:p>
            <a:pPr indent="-311150" lvl="0" marL="457200" rtl="0" algn="l">
              <a:spcBef>
                <a:spcPts val="0"/>
              </a:spcBef>
              <a:spcAft>
                <a:spcPts val="0"/>
              </a:spcAft>
              <a:buSzPts val="1300"/>
              <a:buChar char="★"/>
            </a:pPr>
            <a:r>
              <a:rPr b="1" i="1" lang="en" u="sng"/>
              <a:t>HTML(Hypertext Markup Language)</a:t>
            </a:r>
            <a:r>
              <a:rPr lang="en"/>
              <a:t>: It is a Markup Language. We have used this </a:t>
            </a:r>
            <a:r>
              <a:rPr lang="en"/>
              <a:t>language</a:t>
            </a:r>
            <a:r>
              <a:rPr lang="en"/>
              <a:t> to get a basic structure of the website like , display text , add images and create a drop down list. It also allowed us to create reference links to other pages in the project and make the ability to go from one page to another easier</a:t>
            </a:r>
            <a:endParaRPr/>
          </a:p>
          <a:p>
            <a:pPr indent="-311150" lvl="0" marL="457200" rtl="0" algn="l">
              <a:spcBef>
                <a:spcPts val="0"/>
              </a:spcBef>
              <a:spcAft>
                <a:spcPts val="0"/>
              </a:spcAft>
              <a:buSzPts val="1300"/>
              <a:buChar char="★"/>
            </a:pPr>
            <a:r>
              <a:rPr b="1" i="1" lang="en" u="sng"/>
              <a:t>CSS(Cascading Style Sheets): </a:t>
            </a:r>
            <a:r>
              <a:rPr lang="en"/>
              <a:t> Just by the HTML itself, the project won’t look attractive. So for beautifying the frontend, we used CSS so that the user would find it more easy and  intuitive to use as many times he/she wishes to.</a:t>
            </a:r>
            <a:endParaRPr/>
          </a:p>
          <a:p>
            <a:pPr indent="-311150" lvl="0" marL="457200" rtl="0" algn="l">
              <a:spcBef>
                <a:spcPts val="0"/>
              </a:spcBef>
              <a:spcAft>
                <a:spcPts val="0"/>
              </a:spcAft>
              <a:buSzPts val="1300"/>
              <a:buChar char="★"/>
            </a:pPr>
            <a:r>
              <a:rPr b="1" i="1" lang="en" u="sng"/>
              <a:t>Javascript:  </a:t>
            </a:r>
            <a:r>
              <a:rPr lang="en"/>
              <a:t>So basically, we have used Javascript along with CSS, in </a:t>
            </a:r>
            <a:r>
              <a:rPr lang="en"/>
              <a:t>order</a:t>
            </a:r>
            <a:r>
              <a:rPr lang="en"/>
              <a:t> to enhance the look and feel of our project along with the functionalities of CSS,so the user experience would be significantly improved as compared to just using CSS alone.</a:t>
            </a:r>
            <a:endParaRPr/>
          </a:p>
          <a:p>
            <a:pPr indent="-311150" lvl="0" marL="457200" rtl="0" algn="l">
              <a:spcBef>
                <a:spcPts val="0"/>
              </a:spcBef>
              <a:spcAft>
                <a:spcPts val="0"/>
              </a:spcAft>
              <a:buSzPts val="1300"/>
              <a:buChar char="★"/>
            </a:pPr>
            <a:r>
              <a:rPr b="1" i="1" lang="en" u="sng"/>
              <a:t>B</a:t>
            </a:r>
            <a:r>
              <a:rPr b="1" i="1" lang="en" u="sng"/>
              <a:t>ootstrap: </a:t>
            </a:r>
            <a:r>
              <a:rPr lang="en"/>
              <a:t>B</a:t>
            </a:r>
            <a:r>
              <a:rPr lang="en"/>
              <a:t>ootstrap is an interactive CSS framework that is mainly used to create responsive animations to the make the look of the website more </a:t>
            </a:r>
            <a:r>
              <a:rPr lang="en"/>
              <a:t>professional. As it is visible in the website , when clicked on certain parts of the website , we can see it appears protruded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bril Fatface"/>
                <a:ea typeface="Abril Fatface"/>
                <a:cs typeface="Abril Fatface"/>
                <a:sym typeface="Abril Fatface"/>
              </a:rPr>
              <a:t>Module(FrontEnd) </a:t>
            </a:r>
            <a:endParaRPr/>
          </a:p>
        </p:txBody>
      </p:sp>
      <p:sp>
        <p:nvSpPr>
          <p:cNvPr id="486" name="Google Shape;486;p58"/>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300"/>
              <a:buNone/>
            </a:pPr>
            <a:r>
              <a:t/>
            </a:r>
            <a:endParaRPr/>
          </a:p>
        </p:txBody>
      </p:sp>
      <p:pic>
        <p:nvPicPr>
          <p:cNvPr id="487" name="Google Shape;487;p58"/>
          <p:cNvPicPr preferRelativeResize="0"/>
          <p:nvPr/>
        </p:nvPicPr>
        <p:blipFill>
          <a:blip r:embed="rId3">
            <a:alphaModFix/>
          </a:blip>
          <a:stretch>
            <a:fillRect/>
          </a:stretch>
        </p:blipFill>
        <p:spPr>
          <a:xfrm>
            <a:off x="647050" y="1161513"/>
            <a:ext cx="8059899" cy="3723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bril Fatface"/>
                <a:ea typeface="Abril Fatface"/>
                <a:cs typeface="Abril Fatface"/>
                <a:sym typeface="Abril Fatface"/>
              </a:rPr>
              <a:t>Module</a:t>
            </a:r>
            <a:r>
              <a:rPr lang="en">
                <a:latin typeface="Abril Fatface"/>
                <a:ea typeface="Abril Fatface"/>
                <a:cs typeface="Abril Fatface"/>
                <a:sym typeface="Abril Fatface"/>
              </a:rPr>
              <a:t> (FrontEnd)</a:t>
            </a:r>
            <a:endParaRPr/>
          </a:p>
        </p:txBody>
      </p:sp>
      <p:sp>
        <p:nvSpPr>
          <p:cNvPr id="493" name="Google Shape;493;p59"/>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300"/>
              <a:buNone/>
            </a:pPr>
            <a:r>
              <a:t/>
            </a:r>
            <a:endParaRPr/>
          </a:p>
        </p:txBody>
      </p:sp>
      <p:pic>
        <p:nvPicPr>
          <p:cNvPr id="494" name="Google Shape;494;p59"/>
          <p:cNvPicPr preferRelativeResize="0"/>
          <p:nvPr/>
        </p:nvPicPr>
        <p:blipFill>
          <a:blip r:embed="rId3">
            <a:alphaModFix/>
          </a:blip>
          <a:stretch>
            <a:fillRect/>
          </a:stretch>
        </p:blipFill>
        <p:spPr>
          <a:xfrm>
            <a:off x="564225" y="1116600"/>
            <a:ext cx="7846501" cy="37075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 Screen </a:t>
            </a:r>
            <a:endParaRPr/>
          </a:p>
        </p:txBody>
      </p:sp>
      <p:sp>
        <p:nvSpPr>
          <p:cNvPr id="500" name="Google Shape;500;p6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501" name="Google Shape;501;p60"/>
          <p:cNvPicPr preferRelativeResize="0"/>
          <p:nvPr/>
        </p:nvPicPr>
        <p:blipFill>
          <a:blip r:embed="rId3">
            <a:alphaModFix/>
          </a:blip>
          <a:stretch>
            <a:fillRect/>
          </a:stretch>
        </p:blipFill>
        <p:spPr>
          <a:xfrm>
            <a:off x="709225" y="1307850"/>
            <a:ext cx="7958850" cy="368685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 Screen </a:t>
            </a:r>
            <a:endParaRPr/>
          </a:p>
        </p:txBody>
      </p:sp>
      <p:sp>
        <p:nvSpPr>
          <p:cNvPr id="507" name="Google Shape;507;p6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508" name="Google Shape;508;p61"/>
          <p:cNvPicPr preferRelativeResize="0"/>
          <p:nvPr/>
        </p:nvPicPr>
        <p:blipFill rotWithShape="1">
          <a:blip r:embed="rId3">
            <a:alphaModFix/>
          </a:blip>
          <a:srcRect b="0" l="-1171" r="1925" t="0"/>
          <a:stretch/>
        </p:blipFill>
        <p:spPr>
          <a:xfrm>
            <a:off x="63775" y="1222850"/>
            <a:ext cx="8969424" cy="3687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 Screen Explanation </a:t>
            </a:r>
            <a:endParaRPr/>
          </a:p>
        </p:txBody>
      </p:sp>
      <p:sp>
        <p:nvSpPr>
          <p:cNvPr id="514" name="Google Shape;514;p62"/>
          <p:cNvSpPr txBox="1"/>
          <p:nvPr>
            <p:ph idx="1" type="body"/>
          </p:nvPr>
        </p:nvSpPr>
        <p:spPr>
          <a:xfrm>
            <a:off x="1297500" y="1040050"/>
            <a:ext cx="7367100" cy="3732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First of all, the user is presented with a cool looking page, where one can see the different categories of food items, which we had </a:t>
            </a:r>
            <a:r>
              <a:rPr lang="en" sz="1500"/>
              <a:t>segregated</a:t>
            </a:r>
            <a:r>
              <a:rPr lang="en" sz="1500"/>
              <a:t> into.</a:t>
            </a:r>
            <a:endParaRPr sz="1500"/>
          </a:p>
          <a:p>
            <a:pPr indent="-323850" lvl="0" marL="457200" rtl="0" algn="l">
              <a:spcBef>
                <a:spcPts val="0"/>
              </a:spcBef>
              <a:spcAft>
                <a:spcPts val="0"/>
              </a:spcAft>
              <a:buSzPts val="1500"/>
              <a:buChar char="★"/>
            </a:pPr>
            <a:r>
              <a:rPr lang="en" sz="1500"/>
              <a:t>The user would be able to hover his/her mouse pointer over the raw and processed forms of both vegetarian and non-vegetarian food items and see the food items coming down as a drop list in the form a parallelogram, with a zig-zag fashion, towards the bottom of the page.</a:t>
            </a:r>
            <a:endParaRPr sz="1500"/>
          </a:p>
          <a:p>
            <a:pPr indent="-323850" lvl="0" marL="457200" rtl="0" algn="l">
              <a:spcBef>
                <a:spcPts val="0"/>
              </a:spcBef>
              <a:spcAft>
                <a:spcPts val="0"/>
              </a:spcAft>
              <a:buSzPts val="1500"/>
              <a:buChar char="★"/>
            </a:pPr>
            <a:r>
              <a:rPr lang="en" sz="1500"/>
              <a:t>When clicked on a certain food item , it will transfer to a different page and greet the user and display the name of the food selected just below it.</a:t>
            </a:r>
            <a:endParaRPr sz="1500"/>
          </a:p>
          <a:p>
            <a:pPr indent="-323850" lvl="0" marL="457200" rtl="0" algn="l">
              <a:spcBef>
                <a:spcPts val="0"/>
              </a:spcBef>
              <a:spcAft>
                <a:spcPts val="0"/>
              </a:spcAft>
              <a:buSzPts val="1500"/>
              <a:buChar char="★"/>
            </a:pPr>
            <a:r>
              <a:rPr lang="en" sz="1500"/>
              <a:t>The user will be presented with all the details regarding the name of the food item, the color indicator value as well as the green-house gas emission value associated with it.</a:t>
            </a:r>
            <a:endParaRPr sz="1500"/>
          </a:p>
          <a:p>
            <a:pPr indent="-323850" lvl="0" marL="457200" rtl="0" algn="l">
              <a:spcBef>
                <a:spcPts val="0"/>
              </a:spcBef>
              <a:spcAft>
                <a:spcPts val="0"/>
              </a:spcAft>
              <a:buSzPts val="1500"/>
              <a:buChar char="★"/>
            </a:pPr>
            <a:r>
              <a:rPr lang="en" sz="1500"/>
              <a:t>When the user hovers the mouse pointer over the table, he/she will able to see the colour code associated with the food item, being displayed in a 3D pop-out fashion, which shows the relative degree of emissions the food item could emit.</a:t>
            </a:r>
            <a:endParaRPr sz="15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3"/>
          <p:cNvSpPr txBox="1"/>
          <p:nvPr>
            <p:ph type="title"/>
          </p:nvPr>
        </p:nvSpPr>
        <p:spPr>
          <a:xfrm>
            <a:off x="1297500" y="393750"/>
            <a:ext cx="7038900" cy="59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520" name="Google Shape;520;p63"/>
          <p:cNvSpPr txBox="1"/>
          <p:nvPr>
            <p:ph idx="1" type="body"/>
          </p:nvPr>
        </p:nvSpPr>
        <p:spPr>
          <a:xfrm>
            <a:off x="710700" y="1307850"/>
            <a:ext cx="7975200" cy="3359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Our main goal was to provide single source destination for viewing Green House Emission Values and we have implemented in such a way that the UI is user friendly &amp; intuitive, so that everything on the surface is easy to navigate through.</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Providing awareness among the users about the food they eat and how it would impact the environment. We are </a:t>
            </a:r>
            <a:r>
              <a:rPr lang="en" sz="1600"/>
              <a:t>aiming</a:t>
            </a:r>
            <a:r>
              <a:rPr lang="en" sz="1600"/>
              <a:t> to make a big impact through this project by allowing users to use our project and witness the effect of different food items.</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Making the users of the environmental friendly food using colour coding mechanism since colours reach the mind of the user and would provide more info than just the numerical value itself.</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bril Fatface"/>
                <a:ea typeface="Abril Fatface"/>
                <a:cs typeface="Abril Fatface"/>
                <a:sym typeface="Abril Fatface"/>
              </a:rPr>
              <a:t>PROBLEM STATEMENT</a:t>
            </a:r>
            <a:endParaRPr>
              <a:latin typeface="Abril Fatface"/>
              <a:ea typeface="Abril Fatface"/>
              <a:cs typeface="Abril Fatface"/>
              <a:sym typeface="Abril Fatface"/>
            </a:endParaRPr>
          </a:p>
        </p:txBody>
      </p:sp>
      <p:sp>
        <p:nvSpPr>
          <p:cNvPr id="281" name="Google Shape;281;p28"/>
          <p:cNvSpPr txBox="1"/>
          <p:nvPr>
            <p:ph idx="1" type="body"/>
          </p:nvPr>
        </p:nvSpPr>
        <p:spPr>
          <a:xfrm>
            <a:off x="1297500" y="1497875"/>
            <a:ext cx="7191300" cy="30417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Most of the people are aware about global warming &amp; its direct causes. But the alarming fact is that many people are not aware of the indirect causes.</a:t>
            </a:r>
            <a:endParaRPr/>
          </a:p>
          <a:p>
            <a:pPr indent="-311150" lvl="0" marL="457200" rtl="0" algn="l">
              <a:lnSpc>
                <a:spcPct val="115000"/>
              </a:lnSpc>
              <a:spcBef>
                <a:spcPts val="0"/>
              </a:spcBef>
              <a:spcAft>
                <a:spcPts val="0"/>
              </a:spcAft>
              <a:buSzPts val="1300"/>
              <a:buChar char="●"/>
            </a:pPr>
            <a:r>
              <a:rPr lang="en"/>
              <a:t>One of those indirect causes is actually the diet we follow, which is quite an unknown fact to many.</a:t>
            </a:r>
            <a:endParaRPr/>
          </a:p>
          <a:p>
            <a:pPr indent="-311150" lvl="0" marL="457200" rtl="0" algn="l">
              <a:lnSpc>
                <a:spcPct val="115000"/>
              </a:lnSpc>
              <a:spcBef>
                <a:spcPts val="0"/>
              </a:spcBef>
              <a:spcAft>
                <a:spcPts val="0"/>
              </a:spcAft>
              <a:buSzPts val="1300"/>
              <a:buChar char="●"/>
            </a:pPr>
            <a:r>
              <a:rPr lang="en"/>
              <a:t>The food we consume emit various levels of greenhouse gas emissions, whose levels are quite high if we consider animal meat and other animal products &amp; quite low if we consider the plant based food products.</a:t>
            </a:r>
            <a:endParaRPr/>
          </a:p>
          <a:p>
            <a:pPr indent="-311150" lvl="0" marL="457200" rtl="0" algn="l">
              <a:lnSpc>
                <a:spcPct val="115000"/>
              </a:lnSpc>
              <a:spcBef>
                <a:spcPts val="0"/>
              </a:spcBef>
              <a:spcAft>
                <a:spcPts val="0"/>
              </a:spcAft>
              <a:buSzPts val="1300"/>
              <a:buChar char="●"/>
            </a:pPr>
            <a:r>
              <a:rPr lang="en"/>
              <a:t>It is not just the process of growing the plants or grazing the animals that lead to the problem of emission of greenhouse gases. The whole process of growing it , processing it in factories and transporting it to our houses is considered in the calculation of how much greenhouse gases are emitted.</a:t>
            </a:r>
            <a:endParaRPr/>
          </a:p>
        </p:txBody>
      </p:sp>
      <p:pic>
        <p:nvPicPr>
          <p:cNvPr id="282" name="Google Shape;282;p28"/>
          <p:cNvPicPr preferRelativeResize="0"/>
          <p:nvPr/>
        </p:nvPicPr>
        <p:blipFill rotWithShape="1">
          <a:blip r:embed="rId3">
            <a:alphaModFix/>
          </a:blip>
          <a:srcRect b="0" l="0" r="0" t="0"/>
          <a:stretch/>
        </p:blipFill>
        <p:spPr>
          <a:xfrm>
            <a:off x="6973375" y="0"/>
            <a:ext cx="2170626" cy="14452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bril Fatface"/>
                <a:ea typeface="Abril Fatface"/>
                <a:cs typeface="Abril Fatface"/>
                <a:sym typeface="Abril Fatface"/>
              </a:rPr>
              <a:t>References</a:t>
            </a:r>
            <a:endParaRPr>
              <a:latin typeface="Abril Fatface"/>
              <a:ea typeface="Abril Fatface"/>
              <a:cs typeface="Abril Fatface"/>
              <a:sym typeface="Abril Fatface"/>
            </a:endParaRPr>
          </a:p>
        </p:txBody>
      </p:sp>
      <p:sp>
        <p:nvSpPr>
          <p:cNvPr id="526" name="Google Shape;526;p64"/>
          <p:cNvSpPr txBox="1"/>
          <p:nvPr>
            <p:ph idx="1" type="body"/>
          </p:nvPr>
        </p:nvSpPr>
        <p:spPr>
          <a:xfrm>
            <a:off x="1297500" y="1444025"/>
            <a:ext cx="5800800" cy="34029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AutoNum type="arabicParenR"/>
            </a:pPr>
            <a:r>
              <a:rPr lang="en" sz="1100" u="sng">
                <a:solidFill>
                  <a:schemeClr val="hlink"/>
                </a:solidFill>
                <a:latin typeface="Arial"/>
                <a:ea typeface="Arial"/>
                <a:cs typeface="Arial"/>
                <a:sym typeface="Arial"/>
                <a:hlinkClick r:id="rId3"/>
              </a:rPr>
              <a:t>Chart: The Carbon Footprint of the Food Supply Chain</a:t>
            </a:r>
            <a:r>
              <a:rPr lang="en"/>
              <a:t>- </a:t>
            </a:r>
            <a:r>
              <a:rPr lang="en" u="sng">
                <a:solidFill>
                  <a:schemeClr val="hlink"/>
                </a:solidFill>
                <a:hlinkClick r:id="rId4"/>
              </a:rPr>
              <a:t>https://www.visualcapitalist.com/visualising-the-greenhouse-gas-impact-of-each-food/</a:t>
            </a:r>
            <a:endParaRPr/>
          </a:p>
          <a:p>
            <a:pPr indent="-311150" lvl="0" marL="457200" rtl="0" algn="l">
              <a:lnSpc>
                <a:spcPct val="115000"/>
              </a:lnSpc>
              <a:spcBef>
                <a:spcPts val="0"/>
              </a:spcBef>
              <a:spcAft>
                <a:spcPts val="0"/>
              </a:spcAft>
              <a:buSzPts val="1300"/>
              <a:buAutoNum type="arabicParenR"/>
            </a:pPr>
            <a:r>
              <a:rPr lang="en" u="sng">
                <a:solidFill>
                  <a:schemeClr val="hlink"/>
                </a:solidFill>
                <a:hlinkClick r:id="rId5"/>
              </a:rPr>
              <a:t>https://www.researchgate.net/publication/237823809_Food_Production_and_Emissions_of_Greenhouse_Gases</a:t>
            </a:r>
            <a:endParaRPr/>
          </a:p>
          <a:p>
            <a:pPr indent="-311150" lvl="0" marL="457200" rtl="0" algn="l">
              <a:lnSpc>
                <a:spcPct val="115000"/>
              </a:lnSpc>
              <a:spcBef>
                <a:spcPts val="0"/>
              </a:spcBef>
              <a:spcAft>
                <a:spcPts val="0"/>
              </a:spcAft>
              <a:buSzPts val="1300"/>
              <a:buAutoNum type="arabicParenR"/>
            </a:pPr>
            <a:r>
              <a:rPr lang="en" u="sng">
                <a:solidFill>
                  <a:schemeClr val="hlink"/>
                </a:solidFill>
                <a:hlinkClick r:id="rId6"/>
              </a:rPr>
              <a:t>https://eprints.lancs.ac.uk/id/eprint/79432/4/1_s2.0_S0959652616303584_main.pdf</a:t>
            </a:r>
            <a:endParaRPr/>
          </a:p>
          <a:p>
            <a:pPr indent="-311150" lvl="0" marL="457200" rtl="0" algn="l">
              <a:lnSpc>
                <a:spcPct val="115000"/>
              </a:lnSpc>
              <a:spcBef>
                <a:spcPts val="0"/>
              </a:spcBef>
              <a:spcAft>
                <a:spcPts val="0"/>
              </a:spcAft>
              <a:buSzPts val="1300"/>
              <a:buAutoNum type="arabicParenR"/>
            </a:pPr>
            <a:r>
              <a:rPr lang="en"/>
              <a:t>HTML- </a:t>
            </a:r>
            <a:r>
              <a:rPr lang="en" u="sng">
                <a:solidFill>
                  <a:schemeClr val="hlink"/>
                </a:solidFill>
                <a:hlinkClick r:id="rId7"/>
              </a:rPr>
              <a:t>https://www.geeksforgeeks.org/html-tutorials/</a:t>
            </a:r>
            <a:endParaRPr/>
          </a:p>
          <a:p>
            <a:pPr indent="-311150" lvl="0" marL="457200" rtl="0" algn="l">
              <a:lnSpc>
                <a:spcPct val="115000"/>
              </a:lnSpc>
              <a:spcBef>
                <a:spcPts val="0"/>
              </a:spcBef>
              <a:spcAft>
                <a:spcPts val="0"/>
              </a:spcAft>
              <a:buSzPts val="1300"/>
              <a:buAutoNum type="arabicParenR"/>
            </a:pPr>
            <a:r>
              <a:rPr lang="en"/>
              <a:t>CSS-</a:t>
            </a:r>
            <a:r>
              <a:rPr lang="en" u="sng">
                <a:solidFill>
                  <a:schemeClr val="hlink"/>
                </a:solidFill>
                <a:hlinkClick r:id="rId8"/>
              </a:rPr>
              <a:t>https://www.geeksforgeeks.org/css-tutorials/?ref=lbp</a:t>
            </a:r>
            <a:endParaRPr/>
          </a:p>
          <a:p>
            <a:pPr indent="-311150" lvl="0" marL="457200" rtl="0" algn="l">
              <a:lnSpc>
                <a:spcPct val="115000"/>
              </a:lnSpc>
              <a:spcBef>
                <a:spcPts val="0"/>
              </a:spcBef>
              <a:spcAft>
                <a:spcPts val="0"/>
              </a:spcAft>
              <a:buSzPts val="1300"/>
              <a:buAutoNum type="arabicParenR"/>
            </a:pPr>
            <a:r>
              <a:rPr lang="en"/>
              <a:t>JAVASCRIPT-</a:t>
            </a:r>
            <a:r>
              <a:rPr lang="en" u="sng">
                <a:solidFill>
                  <a:schemeClr val="hlink"/>
                </a:solidFill>
                <a:hlinkClick r:id="rId9"/>
              </a:rPr>
              <a:t>https://www.geeksforgeeks.org/javascript-tutorial/?ref=lbp</a:t>
            </a:r>
            <a:endParaRPr/>
          </a:p>
          <a:p>
            <a:pPr indent="-311150" lvl="0" marL="457200" rtl="0" algn="l">
              <a:lnSpc>
                <a:spcPct val="115000"/>
              </a:lnSpc>
              <a:spcBef>
                <a:spcPts val="0"/>
              </a:spcBef>
              <a:spcAft>
                <a:spcPts val="0"/>
              </a:spcAft>
              <a:buSzPts val="1300"/>
              <a:buAutoNum type="arabicParenR"/>
            </a:pPr>
            <a:r>
              <a:rPr lang="en"/>
              <a:t>SQL FOR WEBSITE: </a:t>
            </a:r>
            <a:r>
              <a:rPr lang="en" u="sng">
                <a:solidFill>
                  <a:schemeClr val="hlink"/>
                </a:solidFill>
                <a:hlinkClick r:id="rId10"/>
              </a:rPr>
              <a:t>https://www.geeksforgeeks.org/sql-tutorial/?ref=lbp</a:t>
            </a:r>
            <a:endParaRPr/>
          </a:p>
          <a:p>
            <a:pPr indent="0" lvl="0" marL="0" rtl="0" algn="l">
              <a:lnSpc>
                <a:spcPct val="115000"/>
              </a:lnSpc>
              <a:spcBef>
                <a:spcPts val="1200"/>
              </a:spcBef>
              <a:spcAft>
                <a:spcPts val="1200"/>
              </a:spcAft>
              <a:buSzPts val="1300"/>
              <a:buNone/>
            </a:pPr>
            <a:r>
              <a:t/>
            </a:r>
            <a:endParaRPr/>
          </a:p>
        </p:txBody>
      </p:sp>
      <p:pic>
        <p:nvPicPr>
          <p:cNvPr id="527" name="Google Shape;527;p64"/>
          <p:cNvPicPr preferRelativeResize="0"/>
          <p:nvPr/>
        </p:nvPicPr>
        <p:blipFill rotWithShape="1">
          <a:blip r:embed="rId11">
            <a:alphaModFix/>
          </a:blip>
          <a:srcRect b="0" l="0" r="0" t="0"/>
          <a:stretch/>
        </p:blipFill>
        <p:spPr>
          <a:xfrm>
            <a:off x="6597275" y="0"/>
            <a:ext cx="2546724" cy="16616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5"/>
          <p:cNvSpPr txBox="1"/>
          <p:nvPr>
            <p:ph type="title"/>
          </p:nvPr>
        </p:nvSpPr>
        <p:spPr>
          <a:xfrm>
            <a:off x="1297500" y="1250875"/>
            <a:ext cx="7038900" cy="57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533" name="Google Shape;533;p65"/>
          <p:cNvSpPr txBox="1"/>
          <p:nvPr>
            <p:ph idx="1" type="body"/>
          </p:nvPr>
        </p:nvSpPr>
        <p:spPr>
          <a:xfrm>
            <a:off x="1297500" y="1250875"/>
            <a:ext cx="7038900" cy="322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1200"/>
              </a:spcAft>
              <a:buSzPts val="1300"/>
              <a:buNone/>
            </a:pPr>
            <a:r>
              <a:t/>
            </a:r>
            <a:endParaRPr/>
          </a:p>
        </p:txBody>
      </p:sp>
      <p:pic>
        <p:nvPicPr>
          <p:cNvPr id="534" name="Google Shape;534;p65"/>
          <p:cNvPicPr preferRelativeResize="0"/>
          <p:nvPr/>
        </p:nvPicPr>
        <p:blipFill>
          <a:blip r:embed="rId3">
            <a:alphaModFix/>
          </a:blip>
          <a:stretch>
            <a:fillRect/>
          </a:stretch>
        </p:blipFill>
        <p:spPr>
          <a:xfrm>
            <a:off x="0" y="0"/>
            <a:ext cx="9144003" cy="51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bril Fatface"/>
                <a:ea typeface="Abril Fatface"/>
                <a:cs typeface="Abril Fatface"/>
                <a:sym typeface="Abril Fatface"/>
              </a:rPr>
              <a:t>PROBLEM SOLUTION</a:t>
            </a:r>
            <a:endParaRPr>
              <a:latin typeface="Abril Fatface"/>
              <a:ea typeface="Abril Fatface"/>
              <a:cs typeface="Abril Fatface"/>
              <a:sym typeface="Abril Fatface"/>
            </a:endParaRPr>
          </a:p>
        </p:txBody>
      </p:sp>
      <p:sp>
        <p:nvSpPr>
          <p:cNvPr id="288" name="Google Shape;288;p29"/>
          <p:cNvSpPr txBox="1"/>
          <p:nvPr>
            <p:ph idx="1" type="body"/>
          </p:nvPr>
        </p:nvSpPr>
        <p:spPr>
          <a:xfrm>
            <a:off x="1297500" y="1535500"/>
            <a:ext cx="7038900" cy="29274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Our solution to this problem would be to create a database that stores the food items along with their greenhouse emission levels.</a:t>
            </a:r>
            <a:endParaRPr/>
          </a:p>
          <a:p>
            <a:pPr indent="-311150" lvl="0" marL="457200" rtl="0" algn="l">
              <a:lnSpc>
                <a:spcPct val="115000"/>
              </a:lnSpc>
              <a:spcBef>
                <a:spcPts val="0"/>
              </a:spcBef>
              <a:spcAft>
                <a:spcPts val="0"/>
              </a:spcAft>
              <a:buSzPts val="1300"/>
              <a:buChar char="●"/>
            </a:pPr>
            <a:r>
              <a:rPr lang="en"/>
              <a:t>A warning indicator is one of the implementations made  to create an idea of relative emissions using colour coding basically to create an image of the excessive level in the mind of the user.</a:t>
            </a:r>
            <a:endParaRPr/>
          </a:p>
          <a:p>
            <a:pPr indent="-311150" lvl="0" marL="457200" rtl="0" algn="l">
              <a:lnSpc>
                <a:spcPct val="115000"/>
              </a:lnSpc>
              <a:spcBef>
                <a:spcPts val="0"/>
              </a:spcBef>
              <a:spcAft>
                <a:spcPts val="0"/>
              </a:spcAft>
              <a:buSzPts val="1300"/>
              <a:buChar char="●"/>
            </a:pPr>
            <a:r>
              <a:rPr lang="en"/>
              <a:t>This database would contain food items both in raw and cooked form so that the user gets a clear idea of how the different permutations &amp; combinations of one item with other could make a drastic effect.</a:t>
            </a:r>
            <a:endParaRPr/>
          </a:p>
          <a:p>
            <a:pPr indent="-311150" lvl="0" marL="457200" rtl="0" algn="l">
              <a:lnSpc>
                <a:spcPct val="115000"/>
              </a:lnSpc>
              <a:spcBef>
                <a:spcPts val="0"/>
              </a:spcBef>
              <a:spcAft>
                <a:spcPts val="0"/>
              </a:spcAft>
              <a:buSzPts val="1300"/>
              <a:buChar char="●"/>
            </a:pPr>
            <a:r>
              <a:rPr lang="en"/>
              <a:t>This primarily helps the user to optimize his/her diet accordingly.</a:t>
            </a:r>
            <a:endParaRPr/>
          </a:p>
        </p:txBody>
      </p:sp>
      <p:pic>
        <p:nvPicPr>
          <p:cNvPr id="289" name="Google Shape;289;p29"/>
          <p:cNvPicPr preferRelativeResize="0"/>
          <p:nvPr/>
        </p:nvPicPr>
        <p:blipFill rotWithShape="1">
          <a:blip r:embed="rId3">
            <a:alphaModFix/>
          </a:blip>
          <a:srcRect b="0" l="0" r="0" t="0"/>
          <a:stretch/>
        </p:blipFill>
        <p:spPr>
          <a:xfrm>
            <a:off x="6718039" y="0"/>
            <a:ext cx="2425962" cy="1535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0"/>
          <p:cNvSpPr txBox="1"/>
          <p:nvPr>
            <p:ph type="title"/>
          </p:nvPr>
        </p:nvSpPr>
        <p:spPr>
          <a:xfrm>
            <a:off x="1157400" y="165150"/>
            <a:ext cx="73191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460">
                <a:latin typeface="Abril Fatface"/>
                <a:ea typeface="Abril Fatface"/>
                <a:cs typeface="Abril Fatface"/>
                <a:sym typeface="Abril Fatface"/>
              </a:rPr>
              <a:t>A brief idea on how our diet affects the environment</a:t>
            </a:r>
            <a:endParaRPr sz="2460">
              <a:latin typeface="Abril Fatface"/>
              <a:ea typeface="Abril Fatface"/>
              <a:cs typeface="Abril Fatface"/>
              <a:sym typeface="Abril Fatface"/>
            </a:endParaRPr>
          </a:p>
        </p:txBody>
      </p:sp>
      <p:sp>
        <p:nvSpPr>
          <p:cNvPr id="295" name="Google Shape;295;p30"/>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96" name="Google Shape;296;p30"/>
          <p:cNvPicPr preferRelativeResize="0"/>
          <p:nvPr/>
        </p:nvPicPr>
        <p:blipFill rotWithShape="1">
          <a:blip r:embed="rId3">
            <a:alphaModFix/>
          </a:blip>
          <a:srcRect b="0" l="0" r="0" t="0"/>
          <a:stretch/>
        </p:blipFill>
        <p:spPr>
          <a:xfrm>
            <a:off x="191451" y="1076449"/>
            <a:ext cx="8761098" cy="38934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bril Fatface"/>
                <a:ea typeface="Abril Fatface"/>
                <a:cs typeface="Abril Fatface"/>
                <a:sym typeface="Abril Fatface"/>
              </a:rPr>
              <a:t>Resources We Would Use</a:t>
            </a:r>
            <a:endParaRPr>
              <a:latin typeface="Abril Fatface"/>
              <a:ea typeface="Abril Fatface"/>
              <a:cs typeface="Abril Fatface"/>
              <a:sym typeface="Abril Fatface"/>
            </a:endParaRPr>
          </a:p>
        </p:txBody>
      </p:sp>
      <p:sp>
        <p:nvSpPr>
          <p:cNvPr id="302" name="Google Shape;302;p31"/>
          <p:cNvSpPr txBox="1"/>
          <p:nvPr>
            <p:ph idx="1" type="body"/>
          </p:nvPr>
        </p:nvSpPr>
        <p:spPr>
          <a:xfrm>
            <a:off x="1297500" y="1307850"/>
            <a:ext cx="5127000" cy="3450000"/>
          </a:xfrm>
          <a:prstGeom prst="rect">
            <a:avLst/>
          </a:prstGeom>
          <a:noFill/>
          <a:ln>
            <a:noFill/>
          </a:ln>
        </p:spPr>
        <p:txBody>
          <a:bodyPr anchorCtr="0" anchor="t" bIns="91425" lIns="91425" spcFirstLastPara="1" rIns="91425" wrap="square" tIns="91425">
            <a:noAutofit/>
          </a:bodyPr>
          <a:lstStyle/>
          <a:p>
            <a:pPr indent="-336550" lvl="0" marL="457200" rtl="0" algn="l">
              <a:lnSpc>
                <a:spcPct val="95000"/>
              </a:lnSpc>
              <a:spcBef>
                <a:spcPts val="0"/>
              </a:spcBef>
              <a:spcAft>
                <a:spcPts val="0"/>
              </a:spcAft>
              <a:buSzPts val="1700"/>
              <a:buAutoNum type="arabicParenR"/>
            </a:pPr>
            <a:r>
              <a:rPr lang="en" sz="1700"/>
              <a:t>MySQL : The MySQL  platform we use here is to to store &amp; retrieve data of the different food items and their respective greenhouse gas emissions from the database.</a:t>
            </a:r>
            <a:endParaRPr sz="1700"/>
          </a:p>
          <a:p>
            <a:pPr indent="-336550" lvl="0" marL="457200" rtl="0" algn="l">
              <a:lnSpc>
                <a:spcPct val="95000"/>
              </a:lnSpc>
              <a:spcBef>
                <a:spcPts val="0"/>
              </a:spcBef>
              <a:spcAft>
                <a:spcPts val="0"/>
              </a:spcAft>
              <a:buSzPts val="1700"/>
              <a:buAutoNum type="arabicParenR"/>
            </a:pPr>
            <a:r>
              <a:rPr lang="en" sz="1700"/>
              <a:t>HTML &amp; CSS: It is used to design the user interface of the website in which we will display the food products and the respective greenhouse emissions . </a:t>
            </a:r>
            <a:endParaRPr sz="1700"/>
          </a:p>
          <a:p>
            <a:pPr indent="-336550" lvl="0" marL="457200" rtl="0" algn="l">
              <a:lnSpc>
                <a:spcPct val="95000"/>
              </a:lnSpc>
              <a:spcBef>
                <a:spcPts val="0"/>
              </a:spcBef>
              <a:spcAft>
                <a:spcPts val="0"/>
              </a:spcAft>
              <a:buSzPts val="1700"/>
              <a:buAutoNum type="arabicParenR"/>
            </a:pPr>
            <a:r>
              <a:rPr lang="en" sz="1700"/>
              <a:t>JavaScript: it is used for adding interactive behavior to web pages.It helps to connect the frontend to the backend , where all the data can be accessed.</a:t>
            </a:r>
            <a:endParaRPr sz="1700"/>
          </a:p>
          <a:p>
            <a:pPr indent="0" lvl="0" marL="457200" rtl="0" algn="l">
              <a:lnSpc>
                <a:spcPct val="95000"/>
              </a:lnSpc>
              <a:spcBef>
                <a:spcPts val="1200"/>
              </a:spcBef>
              <a:spcAft>
                <a:spcPts val="1200"/>
              </a:spcAft>
              <a:buSzPts val="1300"/>
              <a:buNone/>
            </a:pPr>
            <a:r>
              <a:t/>
            </a:r>
            <a:endParaRPr sz="1700"/>
          </a:p>
        </p:txBody>
      </p:sp>
      <p:pic>
        <p:nvPicPr>
          <p:cNvPr id="303" name="Google Shape;303;p31"/>
          <p:cNvPicPr preferRelativeResize="0"/>
          <p:nvPr/>
        </p:nvPicPr>
        <p:blipFill rotWithShape="1">
          <a:blip r:embed="rId3">
            <a:alphaModFix/>
          </a:blip>
          <a:srcRect b="0" l="0" r="0" t="0"/>
          <a:stretch/>
        </p:blipFill>
        <p:spPr>
          <a:xfrm>
            <a:off x="6490825" y="1306913"/>
            <a:ext cx="2414700" cy="2700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latin typeface="Abril Fatface"/>
                <a:ea typeface="Abril Fatface"/>
                <a:cs typeface="Abril Fatface"/>
                <a:sym typeface="Abril Fatface"/>
              </a:rPr>
              <a:t>Our Basic Idea of Implementation</a:t>
            </a:r>
            <a:endParaRPr>
              <a:latin typeface="Abril Fatface"/>
              <a:ea typeface="Abril Fatface"/>
              <a:cs typeface="Abril Fatface"/>
              <a:sym typeface="Abril Fatface"/>
            </a:endParaRPr>
          </a:p>
        </p:txBody>
      </p:sp>
      <p:sp>
        <p:nvSpPr>
          <p:cNvPr id="309" name="Google Shape;309;p32"/>
          <p:cNvSpPr txBox="1"/>
          <p:nvPr>
            <p:ph idx="1" type="body"/>
          </p:nvPr>
        </p:nvSpPr>
        <p:spPr>
          <a:xfrm>
            <a:off x="1158975" y="1307850"/>
            <a:ext cx="5499300" cy="3521100"/>
          </a:xfrm>
          <a:prstGeom prst="rect">
            <a:avLst/>
          </a:prstGeom>
          <a:noFill/>
          <a:ln>
            <a:noFill/>
          </a:ln>
        </p:spPr>
        <p:txBody>
          <a:bodyPr anchorCtr="0" anchor="t" bIns="91425" lIns="91425" spcFirstLastPara="1" rIns="91425" wrap="square" tIns="91425">
            <a:normAutofit fontScale="92500" lnSpcReduction="10000"/>
          </a:bodyPr>
          <a:lstStyle/>
          <a:p>
            <a:pPr indent="-304989" lvl="0" marL="457200" rtl="0" algn="l">
              <a:lnSpc>
                <a:spcPct val="115000"/>
              </a:lnSpc>
              <a:spcBef>
                <a:spcPts val="0"/>
              </a:spcBef>
              <a:spcAft>
                <a:spcPts val="0"/>
              </a:spcAft>
              <a:buSzPct val="100000"/>
              <a:buFont typeface="Roboto"/>
              <a:buChar char="●"/>
            </a:pPr>
            <a:r>
              <a:rPr lang="en">
                <a:latin typeface="Roboto"/>
                <a:ea typeface="Roboto"/>
                <a:cs typeface="Roboto"/>
                <a:sym typeface="Roboto"/>
              </a:rPr>
              <a:t>Our main aim is to create an interface that displays the food items and their greenhouse emissions to increase awareness among the users about the consequences and also how to adjust their diet in order to reduce the risks of excessive consumption of these foods.</a:t>
            </a:r>
            <a:endParaRPr>
              <a:latin typeface="Roboto"/>
              <a:ea typeface="Roboto"/>
              <a:cs typeface="Roboto"/>
              <a:sym typeface="Roboto"/>
            </a:endParaRPr>
          </a:p>
          <a:p>
            <a:pPr indent="-304989" lvl="0" marL="457200" rtl="0" algn="l">
              <a:lnSpc>
                <a:spcPct val="115000"/>
              </a:lnSpc>
              <a:spcBef>
                <a:spcPts val="0"/>
              </a:spcBef>
              <a:spcAft>
                <a:spcPts val="0"/>
              </a:spcAft>
              <a:buSzPct val="100000"/>
              <a:buFont typeface="Roboto"/>
              <a:buChar char="●"/>
            </a:pPr>
            <a:r>
              <a:rPr lang="en">
                <a:latin typeface="Roboto"/>
                <a:ea typeface="Roboto"/>
                <a:cs typeface="Roboto"/>
                <a:sym typeface="Roboto"/>
              </a:rPr>
              <a:t>We would be creating a drop down menu  which would contain the list of food items, where the user could select from any of them as per their choice.</a:t>
            </a:r>
            <a:endParaRPr>
              <a:latin typeface="Roboto"/>
              <a:ea typeface="Roboto"/>
              <a:cs typeface="Roboto"/>
              <a:sym typeface="Roboto"/>
            </a:endParaRPr>
          </a:p>
          <a:p>
            <a:pPr indent="-304989" lvl="0" marL="457200" rtl="0" algn="l">
              <a:lnSpc>
                <a:spcPct val="115000"/>
              </a:lnSpc>
              <a:spcBef>
                <a:spcPts val="0"/>
              </a:spcBef>
              <a:spcAft>
                <a:spcPts val="0"/>
              </a:spcAft>
              <a:buSzPct val="100000"/>
              <a:buFont typeface="Roboto"/>
              <a:buChar char="●"/>
            </a:pPr>
            <a:r>
              <a:rPr lang="en">
                <a:latin typeface="Roboto"/>
                <a:ea typeface="Roboto"/>
                <a:cs typeface="Roboto"/>
                <a:sym typeface="Roboto"/>
              </a:rPr>
              <a:t>As soon as the user selects the food item , he/she would be seeing a window where the greenhouse gas emissions would be displayed along with emission  and a warning indicator which is color coded to warn the user about the levels of emission of these gases.</a:t>
            </a:r>
            <a:endParaRPr>
              <a:latin typeface="Roboto"/>
              <a:ea typeface="Roboto"/>
              <a:cs typeface="Roboto"/>
              <a:sym typeface="Roboto"/>
            </a:endParaRPr>
          </a:p>
          <a:p>
            <a:pPr indent="-304989" lvl="0" marL="457200" rtl="0" algn="l">
              <a:lnSpc>
                <a:spcPct val="115000"/>
              </a:lnSpc>
              <a:spcBef>
                <a:spcPts val="0"/>
              </a:spcBef>
              <a:spcAft>
                <a:spcPts val="0"/>
              </a:spcAft>
              <a:buSzPct val="100000"/>
              <a:buFont typeface="Roboto"/>
              <a:buChar char="●"/>
            </a:pPr>
            <a:r>
              <a:rPr lang="en">
                <a:latin typeface="Roboto"/>
                <a:ea typeface="Roboto"/>
                <a:cs typeface="Roboto"/>
                <a:sym typeface="Roboto"/>
              </a:rPr>
              <a:t>This project will act as a source of information for the people who are not much aware of the indirect cause of global warming . Even though it’s unavoidable,  we can mitigate the chances of these greenhouse gases being released into the atmosphere and thereby drastically delaying the effect of global warming.</a:t>
            </a:r>
            <a:endParaRPr>
              <a:latin typeface="Roboto"/>
              <a:ea typeface="Roboto"/>
              <a:cs typeface="Roboto"/>
              <a:sym typeface="Roboto"/>
            </a:endParaRPr>
          </a:p>
          <a:p>
            <a:pPr indent="0" lvl="0" marL="457200" rtl="0" algn="l">
              <a:lnSpc>
                <a:spcPct val="115000"/>
              </a:lnSpc>
              <a:spcBef>
                <a:spcPts val="1200"/>
              </a:spcBef>
              <a:spcAft>
                <a:spcPts val="1200"/>
              </a:spcAft>
              <a:buSzPct val="108108"/>
              <a:buNone/>
            </a:pPr>
            <a:r>
              <a:t/>
            </a:r>
            <a:endParaRPr b="1">
              <a:latin typeface="Roboto"/>
              <a:ea typeface="Roboto"/>
              <a:cs typeface="Roboto"/>
              <a:sym typeface="Roboto"/>
            </a:endParaRPr>
          </a:p>
        </p:txBody>
      </p:sp>
      <p:pic>
        <p:nvPicPr>
          <p:cNvPr id="310" name="Google Shape;310;p32"/>
          <p:cNvPicPr preferRelativeResize="0"/>
          <p:nvPr/>
        </p:nvPicPr>
        <p:blipFill rotWithShape="1">
          <a:blip r:embed="rId3">
            <a:alphaModFix/>
          </a:blip>
          <a:srcRect b="0" l="0" r="0" t="0"/>
          <a:stretch/>
        </p:blipFill>
        <p:spPr>
          <a:xfrm>
            <a:off x="5580750" y="671400"/>
            <a:ext cx="4238826" cy="3867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3"/>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0718"/>
              <a:buNone/>
            </a:pPr>
            <a:r>
              <a:rPr lang="en" sz="3400">
                <a:latin typeface="Abril Fatface"/>
                <a:ea typeface="Abril Fatface"/>
                <a:cs typeface="Abril Fatface"/>
                <a:sym typeface="Abril Fatface"/>
              </a:rPr>
              <a:t>The Carbon Footprint of the Food Supply Chain Database :  Review-2</a:t>
            </a:r>
            <a:endParaRPr sz="3400">
              <a:latin typeface="Abril Fatface"/>
              <a:ea typeface="Abril Fatface"/>
              <a:cs typeface="Abril Fatface"/>
              <a:sym typeface="Abril Fatface"/>
            </a:endParaRPr>
          </a:p>
        </p:txBody>
      </p:sp>
      <p:sp>
        <p:nvSpPr>
          <p:cNvPr id="316" name="Google Shape;316;p33"/>
          <p:cNvSpPr txBox="1"/>
          <p:nvPr>
            <p:ph idx="1" type="subTitle"/>
          </p:nvPr>
        </p:nvSpPr>
        <p:spPr>
          <a:xfrm>
            <a:off x="4480750" y="3818250"/>
            <a:ext cx="4131000" cy="104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sz="1600">
                <a:latin typeface="Abril Fatface"/>
                <a:ea typeface="Abril Fatface"/>
                <a:cs typeface="Abril Fatface"/>
                <a:sym typeface="Abril Fatface"/>
              </a:rPr>
              <a:t>       RISHIKESH RAJ NAIR  -  20BRS1245</a:t>
            </a:r>
            <a:endParaRPr sz="1600">
              <a:latin typeface="Abril Fatface"/>
              <a:ea typeface="Abril Fatface"/>
              <a:cs typeface="Abril Fatface"/>
              <a:sym typeface="Abril Fatface"/>
            </a:endParaRPr>
          </a:p>
          <a:p>
            <a:pPr indent="0" lvl="0" marL="0" rtl="0" algn="l">
              <a:lnSpc>
                <a:spcPct val="100000"/>
              </a:lnSpc>
              <a:spcBef>
                <a:spcPts val="0"/>
              </a:spcBef>
              <a:spcAft>
                <a:spcPts val="0"/>
              </a:spcAft>
              <a:buSzPts val="1300"/>
              <a:buNone/>
            </a:pPr>
            <a:r>
              <a:rPr lang="en" sz="1600">
                <a:latin typeface="Abril Fatface"/>
                <a:ea typeface="Abril Fatface"/>
                <a:cs typeface="Abril Fatface"/>
                <a:sym typeface="Abril Fatface"/>
              </a:rPr>
              <a:t>       ABRAR HUSSAIN              -  20BRS1244</a:t>
            </a:r>
            <a:endParaRPr sz="1600">
              <a:latin typeface="Abril Fatface"/>
              <a:ea typeface="Abril Fatface"/>
              <a:cs typeface="Abril Fatface"/>
              <a:sym typeface="Abril Fatface"/>
            </a:endParaRPr>
          </a:p>
          <a:p>
            <a:pPr indent="0" lvl="0" marL="0" rtl="0" algn="l">
              <a:lnSpc>
                <a:spcPct val="100000"/>
              </a:lnSpc>
              <a:spcBef>
                <a:spcPts val="0"/>
              </a:spcBef>
              <a:spcAft>
                <a:spcPts val="0"/>
              </a:spcAft>
              <a:buSzPts val="1300"/>
              <a:buNone/>
            </a:pPr>
            <a:r>
              <a:rPr lang="en" sz="1600">
                <a:latin typeface="Abril Fatface"/>
                <a:ea typeface="Abril Fatface"/>
                <a:cs typeface="Abril Fatface"/>
                <a:sym typeface="Abril Fatface"/>
              </a:rPr>
              <a:t>       HARISH KUMAR K          -   20BRS1231</a:t>
            </a:r>
            <a:endParaRPr sz="1600">
              <a:latin typeface="Abril Fatface"/>
              <a:ea typeface="Abril Fatface"/>
              <a:cs typeface="Abril Fatface"/>
              <a:sym typeface="Abril Fatface"/>
            </a:endParaRPr>
          </a:p>
        </p:txBody>
      </p:sp>
      <p:pic>
        <p:nvPicPr>
          <p:cNvPr id="317" name="Google Shape;317;p33"/>
          <p:cNvPicPr preferRelativeResize="0"/>
          <p:nvPr/>
        </p:nvPicPr>
        <p:blipFill rotWithShape="1">
          <a:blip r:embed="rId3">
            <a:alphaModFix/>
          </a:blip>
          <a:srcRect b="0" l="0" r="0" t="0"/>
          <a:stretch/>
        </p:blipFill>
        <p:spPr>
          <a:xfrm>
            <a:off x="5580750" y="-25"/>
            <a:ext cx="3563250" cy="1336975"/>
          </a:xfrm>
          <a:prstGeom prst="rect">
            <a:avLst/>
          </a:prstGeom>
          <a:noFill/>
          <a:ln>
            <a:noFill/>
          </a:ln>
        </p:spPr>
      </p:pic>
      <p:sp>
        <p:nvSpPr>
          <p:cNvPr id="318" name="Google Shape;318;p33"/>
          <p:cNvSpPr txBox="1"/>
          <p:nvPr/>
        </p:nvSpPr>
        <p:spPr>
          <a:xfrm>
            <a:off x="30650" y="3680325"/>
            <a:ext cx="26733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bril Fatface"/>
                <a:ea typeface="Abril Fatface"/>
                <a:cs typeface="Abril Fatface"/>
                <a:sym typeface="Abril Fatface"/>
              </a:rPr>
              <a:t>Presented To :</a:t>
            </a:r>
            <a:endParaRPr b="0" i="0" sz="1400" u="none" cap="none" strike="noStrike">
              <a:solidFill>
                <a:schemeClr val="lt1"/>
              </a:solidFill>
              <a:latin typeface="Abril Fatface"/>
              <a:ea typeface="Abril Fatface"/>
              <a:cs typeface="Abril Fatface"/>
              <a:sym typeface="Abril Fatface"/>
            </a:endParaRPr>
          </a:p>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chemeClr val="lt1"/>
                </a:solidFill>
                <a:latin typeface="Abril Fatface"/>
                <a:ea typeface="Abril Fatface"/>
                <a:cs typeface="Abril Fatface"/>
                <a:sym typeface="Abril Fatface"/>
              </a:rPr>
              <a:t>Dr. Jayalakshmi S.L.   Ma’am</a:t>
            </a:r>
            <a:endParaRPr b="0" i="1" sz="1400" u="none" cap="none" strike="noStrike">
              <a:solidFill>
                <a:schemeClr val="lt1"/>
              </a:solidFill>
              <a:latin typeface="Abril Fatface"/>
              <a:ea typeface="Abril Fatface"/>
              <a:cs typeface="Abril Fatface"/>
              <a:sym typeface="Abril Fatface"/>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bril Fatface"/>
                <a:ea typeface="Abril Fatface"/>
                <a:cs typeface="Abril Fatface"/>
                <a:sym typeface="Abril Fatface"/>
              </a:rPr>
              <a:t> </a:t>
            </a:r>
            <a:endParaRPr b="0" i="0" sz="1400" u="none" cap="none" strike="noStrike">
              <a:solidFill>
                <a:schemeClr val="lt1"/>
              </a:solidFill>
              <a:latin typeface="Abril Fatface"/>
              <a:ea typeface="Abril Fatface"/>
              <a:cs typeface="Abril Fatface"/>
              <a:sym typeface="Abril Fatface"/>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bril Fatface"/>
                <a:ea typeface="Abril Fatface"/>
                <a:cs typeface="Abril Fatface"/>
                <a:sym typeface="Abril Fatface"/>
              </a:rPr>
              <a:t>On</a:t>
            </a:r>
            <a:endParaRPr b="0" i="0" sz="1400" u="none" cap="none" strike="noStrike">
              <a:solidFill>
                <a:schemeClr val="lt1"/>
              </a:solidFill>
              <a:latin typeface="Abril Fatface"/>
              <a:ea typeface="Abril Fatface"/>
              <a:cs typeface="Abril Fatface"/>
              <a:sym typeface="Abril Fatface"/>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bril Fatface"/>
                <a:ea typeface="Abril Fatface"/>
                <a:cs typeface="Abril Fatface"/>
                <a:sym typeface="Abril Fatface"/>
              </a:rPr>
              <a:t>02/11/2021</a:t>
            </a:r>
            <a:endParaRPr b="0" i="0" sz="1400" u="none" cap="none" strike="noStrike">
              <a:solidFill>
                <a:schemeClr val="lt1"/>
              </a:solidFill>
              <a:latin typeface="Abril Fatface"/>
              <a:ea typeface="Abril Fatface"/>
              <a:cs typeface="Abril Fatface"/>
              <a:sym typeface="Abril Fatface"/>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