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207dc665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207dc665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b2929372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b2929372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b09494a9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b09494a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b2929372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b2929372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b2929372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b2929372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b09494a9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b09494a9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b2929372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b2929372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b2929372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b2929372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b09494a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b09494a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b29293720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b29293720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b09494a9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b09494a9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207dc66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207dc66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b09494a9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b09494a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b09494a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b09494a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09494a9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b09494a9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b09494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b09494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tats.oecd.org/Index.aspx?DataSetCode=RMW#" TargetMode="External"/><Relationship Id="rId4" Type="http://schemas.openxmlformats.org/officeDocument/2006/relationships/hyperlink" Target="https://www.investing.com/currencies/xau-usd-historical-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42775" y="1252650"/>
            <a:ext cx="7301700" cy="6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Lato"/>
                <a:ea typeface="Lato"/>
                <a:cs typeface="Lato"/>
                <a:sym typeface="Lato"/>
              </a:rPr>
              <a:t>The Gold Standard</a:t>
            </a:r>
            <a:endParaRPr sz="2000">
              <a:solidFill>
                <a:srgbClr val="000000"/>
              </a:solidFill>
              <a:latin typeface="Lato"/>
              <a:ea typeface="Lato"/>
              <a:cs typeface="Lato"/>
              <a:sym typeface="Lato"/>
            </a:endParaRPr>
          </a:p>
        </p:txBody>
      </p:sp>
      <p:sp>
        <p:nvSpPr>
          <p:cNvPr id="87" name="Google Shape;87;p13"/>
          <p:cNvSpPr txBox="1"/>
          <p:nvPr>
            <p:ph idx="1" type="subTitle"/>
          </p:nvPr>
        </p:nvSpPr>
        <p:spPr>
          <a:xfrm>
            <a:off x="133325" y="1817425"/>
            <a:ext cx="4497900" cy="32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Victor Mieres</a:t>
            </a:r>
            <a:endParaRPr>
              <a:solidFill>
                <a:srgbClr val="000000"/>
              </a:solidFill>
            </a:endParaRPr>
          </a:p>
          <a:p>
            <a:pPr indent="0" lvl="0" marL="0" rtl="0" algn="l">
              <a:spcBef>
                <a:spcPts val="0"/>
              </a:spcBef>
              <a:spcAft>
                <a:spcPts val="0"/>
              </a:spcAft>
              <a:buNone/>
            </a:pPr>
            <a:r>
              <a:rPr lang="en">
                <a:solidFill>
                  <a:srgbClr val="000000"/>
                </a:solidFill>
              </a:rPr>
              <a:t>Harish Chandramohan</a:t>
            </a:r>
            <a:endParaRPr>
              <a:solidFill>
                <a:srgbClr val="000000"/>
              </a:solidFill>
            </a:endParaRPr>
          </a:p>
          <a:p>
            <a:pPr indent="0" lvl="0" marL="0" rtl="0" algn="l">
              <a:spcBef>
                <a:spcPts val="0"/>
              </a:spcBef>
              <a:spcAft>
                <a:spcPts val="0"/>
              </a:spcAft>
              <a:buNone/>
            </a:pPr>
            <a:r>
              <a:rPr lang="en">
                <a:solidFill>
                  <a:srgbClr val="000000"/>
                </a:solidFill>
              </a:rPr>
              <a:t>Minyeong Han</a:t>
            </a:r>
            <a:endParaRPr>
              <a:solidFill>
                <a:srgbClr val="000000"/>
              </a:solidFill>
            </a:endParaRPr>
          </a:p>
          <a:p>
            <a:pPr indent="0" lvl="0" marL="0" rtl="0" algn="l">
              <a:spcBef>
                <a:spcPts val="0"/>
              </a:spcBef>
              <a:spcAft>
                <a:spcPts val="0"/>
              </a:spcAft>
              <a:buNone/>
            </a:pPr>
            <a:r>
              <a:rPr lang="en">
                <a:solidFill>
                  <a:srgbClr val="000000"/>
                </a:solidFill>
              </a:rPr>
              <a:t>Tamari Bachulashvili</a:t>
            </a:r>
            <a:endParaRPr>
              <a:solidFill>
                <a:srgbClr val="000000"/>
              </a:solidFill>
            </a:endParaRPr>
          </a:p>
          <a:p>
            <a:pPr indent="0" lvl="0" marL="0" rtl="0" algn="l">
              <a:spcBef>
                <a:spcPts val="0"/>
              </a:spcBef>
              <a:spcAft>
                <a:spcPts val="0"/>
              </a:spcAft>
              <a:buNone/>
            </a:pPr>
            <a:r>
              <a:rPr lang="en">
                <a:solidFill>
                  <a:srgbClr val="000000"/>
                </a:solidFill>
              </a:rPr>
              <a:t>Lawrence Cummings</a:t>
            </a:r>
            <a:endParaRPr>
              <a:solidFill>
                <a:srgbClr val="000000"/>
              </a:solidFill>
            </a:endParaRPr>
          </a:p>
        </p:txBody>
      </p:sp>
      <p:pic>
        <p:nvPicPr>
          <p:cNvPr id="88" name="Google Shape;88;p13"/>
          <p:cNvPicPr preferRelativeResize="0"/>
          <p:nvPr/>
        </p:nvPicPr>
        <p:blipFill>
          <a:blip r:embed="rId3">
            <a:alphaModFix/>
          </a:blip>
          <a:stretch>
            <a:fillRect/>
          </a:stretch>
        </p:blipFill>
        <p:spPr>
          <a:xfrm>
            <a:off x="3869550" y="2225550"/>
            <a:ext cx="3587665" cy="2418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Final Data Analysis</a:t>
            </a:r>
            <a:r>
              <a:rPr lang="en" sz="2000">
                <a:latin typeface="Lato"/>
                <a:ea typeface="Lato"/>
                <a:cs typeface="Lato"/>
                <a:sym typeface="Lato"/>
              </a:rPr>
              <a:t>: </a:t>
            </a:r>
            <a:r>
              <a:rPr lang="en" sz="1800">
                <a:latin typeface="Lato"/>
                <a:ea typeface="Lato"/>
                <a:cs typeface="Lato"/>
                <a:sym typeface="Lato"/>
              </a:rPr>
              <a:t>Panel</a:t>
            </a:r>
            <a:r>
              <a:rPr lang="en" sz="1800">
                <a:latin typeface="Lato"/>
                <a:ea typeface="Lato"/>
                <a:cs typeface="Lato"/>
                <a:sym typeface="Lato"/>
              </a:rPr>
              <a:t> </a:t>
            </a:r>
            <a:r>
              <a:rPr lang="en" sz="1800">
                <a:latin typeface="Lato"/>
                <a:ea typeface="Lato"/>
                <a:cs typeface="Lato"/>
                <a:sym typeface="Lato"/>
              </a:rPr>
              <a:t>Visualizations/Dashboard</a:t>
            </a:r>
            <a:endParaRPr sz="1800">
              <a:latin typeface="Lato"/>
              <a:ea typeface="Lato"/>
              <a:cs typeface="Lato"/>
              <a:sym typeface="Lato"/>
            </a:endParaRPr>
          </a:p>
        </p:txBody>
      </p:sp>
      <p:sp>
        <p:nvSpPr>
          <p:cNvPr id="150" name="Google Shape;150;p22"/>
          <p:cNvSpPr txBox="1"/>
          <p:nvPr>
            <p:ph idx="1" type="body"/>
          </p:nvPr>
        </p:nvSpPr>
        <p:spPr>
          <a:xfrm>
            <a:off x="729450" y="2066450"/>
            <a:ext cx="7688700" cy="24621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Char char="●"/>
            </a:pPr>
            <a:r>
              <a:rPr lang="en" sz="1050">
                <a:solidFill>
                  <a:srgbClr val="000000"/>
                </a:solidFill>
              </a:rPr>
              <a:t>First, we ran initial imports of modules and libraries,  imported the CSVs to Pandas DataFrames  and declared  global variables. </a:t>
            </a:r>
            <a:endParaRPr sz="1050">
              <a:solidFill>
                <a:srgbClr val="000000"/>
              </a:solidFill>
            </a:endParaRPr>
          </a:p>
          <a:p>
            <a:pPr indent="-295275" lvl="0" marL="457200" rtl="0" algn="l">
              <a:spcBef>
                <a:spcPts val="0"/>
              </a:spcBef>
              <a:spcAft>
                <a:spcPts val="0"/>
              </a:spcAft>
              <a:buClr>
                <a:srgbClr val="000000"/>
              </a:buClr>
              <a:buSzPts val="1050"/>
              <a:buChar char="●"/>
            </a:pPr>
            <a:r>
              <a:rPr lang="en" sz="1050">
                <a:solidFill>
                  <a:srgbClr val="000000"/>
                </a:solidFill>
              </a:rPr>
              <a:t>Next, we defined panel visualization functions as follows: </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Line plot of daily gold price in USD  from 2000 to 2019</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Line plot of minimum hourly wage by country</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Line plot of the number of hours people earning minimum wage in each country need to work to purchase 1 troy oz of gold from 2001 to  2019</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World Map that shows the number of hours needed to purchase 1 troy oz of gold in 2019.</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Parallel plot of top 5 countries with highest minimum wage</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Bar plot of minimum </a:t>
            </a:r>
            <a:r>
              <a:rPr lang="en" sz="1050">
                <a:solidFill>
                  <a:srgbClr val="000000"/>
                </a:solidFill>
              </a:rPr>
              <a:t>hourly </a:t>
            </a:r>
            <a:r>
              <a:rPr lang="en" sz="1050">
                <a:solidFill>
                  <a:srgbClr val="000000"/>
                </a:solidFill>
              </a:rPr>
              <a:t>wage from 2001 to 2019 for each country</a:t>
            </a:r>
            <a:endParaRPr sz="1050">
              <a:solidFill>
                <a:srgbClr val="000000"/>
              </a:solidFill>
            </a:endParaRPr>
          </a:p>
          <a:p>
            <a:pPr indent="-295275" lvl="0" marL="457200" rtl="0" algn="l">
              <a:spcBef>
                <a:spcPts val="0"/>
              </a:spcBef>
              <a:spcAft>
                <a:spcPts val="0"/>
              </a:spcAft>
              <a:buClr>
                <a:srgbClr val="000000"/>
              </a:buClr>
              <a:buSzPts val="1050"/>
              <a:buChar char="●"/>
            </a:pPr>
            <a:r>
              <a:rPr lang="en" sz="1050">
                <a:solidFill>
                  <a:srgbClr val="000000"/>
                </a:solidFill>
              </a:rPr>
              <a:t>We proceeded to create rows and columns for the panel tabs labeled: “Gold Price”, “Gold Buying Power”, “Minimum Wage” and “Highest Minimum Wage” and finally serve the panel dashboard.</a:t>
            </a:r>
            <a:endParaRPr sz="105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6" name="Google Shape;156;p23"/>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“Paranoid investors pushed gold to $1,900 an ounce in 2011, but the bubble has burst.” -slate.com</a:t>
            </a:r>
            <a:endParaRPr sz="1100">
              <a:solidFill>
                <a:srgbClr val="000000"/>
              </a:solidFill>
            </a:endParaRPr>
          </a:p>
          <a:p>
            <a:pPr indent="0" lvl="0" marL="0" rtl="0" algn="l">
              <a:spcBef>
                <a:spcPts val="1600"/>
              </a:spcBef>
              <a:spcAft>
                <a:spcPts val="1600"/>
              </a:spcAft>
              <a:buNone/>
            </a:pPr>
            <a:r>
              <a:t/>
            </a:r>
            <a:endParaRPr sz="1100">
              <a:solidFill>
                <a:srgbClr val="000000"/>
              </a:solidFill>
            </a:endParaRPr>
          </a:p>
        </p:txBody>
      </p:sp>
      <p:pic>
        <p:nvPicPr>
          <p:cNvPr id="157" name="Google Shape;157;p23"/>
          <p:cNvPicPr preferRelativeResize="0"/>
          <p:nvPr/>
        </p:nvPicPr>
        <p:blipFill>
          <a:blip r:embed="rId3">
            <a:alphaModFix/>
          </a:blip>
          <a:stretch>
            <a:fillRect/>
          </a:stretch>
        </p:blipFill>
        <p:spPr>
          <a:xfrm>
            <a:off x="545175" y="2197325"/>
            <a:ext cx="7872975" cy="288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303050" y="1469200"/>
            <a:ext cx="8106300" cy="2914800"/>
          </a:xfrm>
          <a:prstGeom prst="rect">
            <a:avLst/>
          </a:prstGeom>
        </p:spPr>
        <p:txBody>
          <a:bodyPr anchorCtr="0" anchor="t" bIns="91425" lIns="91425" spcFirstLastPara="1" rIns="91425" wrap="square" tIns="91425">
            <a:noAutofit/>
          </a:bodyPr>
          <a:lstStyle/>
          <a:p>
            <a:pPr indent="-295275" lvl="0" marL="457200" rtl="0" algn="l">
              <a:spcBef>
                <a:spcPts val="1200"/>
              </a:spcBef>
              <a:spcAft>
                <a:spcPts val="0"/>
              </a:spcAft>
              <a:buClr>
                <a:srgbClr val="000000"/>
              </a:buClr>
              <a:buSzPts val="1050"/>
              <a:buChar char="●"/>
            </a:pPr>
            <a:r>
              <a:rPr lang="en" sz="1050">
                <a:solidFill>
                  <a:srgbClr val="000000"/>
                </a:solidFill>
              </a:rPr>
              <a:t>Over the last 20 years, most of countries increased their minimum hourly-wage.</a:t>
            </a:r>
            <a:endParaRPr sz="1050">
              <a:solidFill>
                <a:srgbClr val="000000"/>
              </a:solidFill>
            </a:endParaRPr>
          </a:p>
          <a:p>
            <a:pPr indent="0" lvl="0" marL="457200" rtl="0" algn="l">
              <a:spcBef>
                <a:spcPts val="1500"/>
              </a:spcBef>
              <a:spcAft>
                <a:spcPts val="0"/>
              </a:spcAft>
              <a:buNone/>
            </a:pPr>
            <a:r>
              <a:t/>
            </a:r>
            <a:endParaRPr sz="1100">
              <a:solidFill>
                <a:srgbClr val="000000"/>
              </a:solidFill>
            </a:endParaRPr>
          </a:p>
          <a:p>
            <a:pPr indent="0" lvl="0" marL="457200" rtl="0" algn="l">
              <a:spcBef>
                <a:spcPts val="1600"/>
              </a:spcBef>
              <a:spcAft>
                <a:spcPts val="0"/>
              </a:spcAft>
              <a:buNone/>
            </a:pPr>
            <a:r>
              <a:t/>
            </a:r>
            <a:endParaRPr sz="1100">
              <a:solidFill>
                <a:schemeClr val="dk1"/>
              </a:solidFill>
            </a:endParaRPr>
          </a:p>
          <a:p>
            <a:pPr indent="0" lvl="0" marL="457200" rtl="0" algn="l">
              <a:spcBef>
                <a:spcPts val="1600"/>
              </a:spcBef>
              <a:spcAft>
                <a:spcPts val="0"/>
              </a:spcAft>
              <a:buNone/>
            </a:pPr>
            <a:r>
              <a:t/>
            </a:r>
            <a:endParaRPr sz="1050">
              <a:solidFill>
                <a:schemeClr val="dk1"/>
              </a:solidFill>
            </a:endParaRPr>
          </a:p>
          <a:p>
            <a:pPr indent="0" lvl="0" marL="0" rtl="0" algn="l">
              <a:spcBef>
                <a:spcPts val="1500"/>
              </a:spcBef>
              <a:spcAft>
                <a:spcPts val="1600"/>
              </a:spcAft>
              <a:buNone/>
            </a:pPr>
            <a:r>
              <a:t/>
            </a:r>
            <a:endParaRPr/>
          </a:p>
        </p:txBody>
      </p:sp>
      <p:pic>
        <p:nvPicPr>
          <p:cNvPr id="163" name="Google Shape;163;p24"/>
          <p:cNvPicPr preferRelativeResize="0"/>
          <p:nvPr/>
        </p:nvPicPr>
        <p:blipFill>
          <a:blip r:embed="rId3">
            <a:alphaModFix/>
          </a:blip>
          <a:stretch>
            <a:fillRect/>
          </a:stretch>
        </p:blipFill>
        <p:spPr>
          <a:xfrm>
            <a:off x="156600" y="1965175"/>
            <a:ext cx="8935651" cy="317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294300" y="1287925"/>
            <a:ext cx="8106300" cy="2914800"/>
          </a:xfrm>
          <a:prstGeom prst="rect">
            <a:avLst/>
          </a:prstGeom>
        </p:spPr>
        <p:txBody>
          <a:bodyPr anchorCtr="0" anchor="t" bIns="91425" lIns="91425" spcFirstLastPara="1" rIns="91425" wrap="square" tIns="91425">
            <a:noAutofit/>
          </a:bodyPr>
          <a:lstStyle/>
          <a:p>
            <a:pPr indent="-295275" lvl="0" marL="457200" rtl="0" algn="l">
              <a:spcBef>
                <a:spcPts val="1200"/>
              </a:spcBef>
              <a:spcAft>
                <a:spcPts val="0"/>
              </a:spcAft>
              <a:buClr>
                <a:srgbClr val="000000"/>
              </a:buClr>
              <a:buSzPts val="1050"/>
              <a:buChar char="●"/>
            </a:pPr>
            <a:r>
              <a:rPr lang="en" sz="1050">
                <a:solidFill>
                  <a:srgbClr val="000000"/>
                </a:solidFill>
              </a:rPr>
              <a:t>Over the last 20 years, Mexico's minimum hourly-wage hasn't changed. (0.9 USD in 2001 and 1.2 USD in 2019)</a:t>
            </a:r>
            <a:endParaRPr sz="1050">
              <a:solidFill>
                <a:srgbClr val="000000"/>
              </a:solidFill>
            </a:endParaRPr>
          </a:p>
          <a:p>
            <a:pPr indent="0" lvl="0" marL="457200" rtl="0" algn="l">
              <a:spcBef>
                <a:spcPts val="1500"/>
              </a:spcBef>
              <a:spcAft>
                <a:spcPts val="0"/>
              </a:spcAft>
              <a:buNone/>
            </a:pPr>
            <a:r>
              <a:t/>
            </a:r>
            <a:endParaRPr sz="1050">
              <a:solidFill>
                <a:srgbClr val="000000"/>
              </a:solidFill>
            </a:endParaRPr>
          </a:p>
          <a:p>
            <a:pPr indent="0" lvl="0" marL="457200" rtl="0" algn="l">
              <a:spcBef>
                <a:spcPts val="1500"/>
              </a:spcBef>
              <a:spcAft>
                <a:spcPts val="0"/>
              </a:spcAft>
              <a:buNone/>
            </a:pPr>
            <a:r>
              <a:t/>
            </a:r>
            <a:endParaRPr sz="1100">
              <a:solidFill>
                <a:srgbClr val="000000"/>
              </a:solidFill>
            </a:endParaRPr>
          </a:p>
          <a:p>
            <a:pPr indent="0" lvl="0" marL="457200" rtl="0" algn="l">
              <a:spcBef>
                <a:spcPts val="1600"/>
              </a:spcBef>
              <a:spcAft>
                <a:spcPts val="0"/>
              </a:spcAft>
              <a:buNone/>
            </a:pPr>
            <a:r>
              <a:t/>
            </a:r>
            <a:endParaRPr sz="1100">
              <a:solidFill>
                <a:schemeClr val="dk1"/>
              </a:solidFill>
            </a:endParaRPr>
          </a:p>
          <a:p>
            <a:pPr indent="0" lvl="0" marL="457200" rtl="0" algn="l">
              <a:spcBef>
                <a:spcPts val="1600"/>
              </a:spcBef>
              <a:spcAft>
                <a:spcPts val="0"/>
              </a:spcAft>
              <a:buNone/>
            </a:pPr>
            <a:r>
              <a:t/>
            </a:r>
            <a:endParaRPr sz="1050">
              <a:solidFill>
                <a:schemeClr val="dk1"/>
              </a:solidFill>
            </a:endParaRPr>
          </a:p>
          <a:p>
            <a:pPr indent="0" lvl="0" marL="0" rtl="0" algn="l">
              <a:spcBef>
                <a:spcPts val="1500"/>
              </a:spcBef>
              <a:spcAft>
                <a:spcPts val="1600"/>
              </a:spcAft>
              <a:buNone/>
            </a:pPr>
            <a:r>
              <a:t/>
            </a:r>
            <a:endParaRPr/>
          </a:p>
        </p:txBody>
      </p:sp>
      <p:pic>
        <p:nvPicPr>
          <p:cNvPr id="169" name="Google Shape;169;p25"/>
          <p:cNvPicPr preferRelativeResize="0"/>
          <p:nvPr/>
        </p:nvPicPr>
        <p:blipFill>
          <a:blip r:embed="rId3">
            <a:alphaModFix/>
          </a:blip>
          <a:stretch>
            <a:fillRect/>
          </a:stretch>
        </p:blipFill>
        <p:spPr>
          <a:xfrm>
            <a:off x="467300" y="1749725"/>
            <a:ext cx="7612800" cy="333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1" type="body"/>
          </p:nvPr>
        </p:nvSpPr>
        <p:spPr>
          <a:xfrm>
            <a:off x="311700" y="1339650"/>
            <a:ext cx="8106300" cy="2914800"/>
          </a:xfrm>
          <a:prstGeom prst="rect">
            <a:avLst/>
          </a:prstGeom>
        </p:spPr>
        <p:txBody>
          <a:bodyPr anchorCtr="0" anchor="t" bIns="91425" lIns="91425" spcFirstLastPara="1" rIns="91425" wrap="square" tIns="91425">
            <a:noAutofit/>
          </a:bodyPr>
          <a:lstStyle/>
          <a:p>
            <a:pPr indent="-295275" lvl="0" marL="457200" rtl="0" algn="l">
              <a:spcBef>
                <a:spcPts val="1200"/>
              </a:spcBef>
              <a:spcAft>
                <a:spcPts val="0"/>
              </a:spcAft>
              <a:buClr>
                <a:srgbClr val="000000"/>
              </a:buClr>
              <a:buSzPts val="1050"/>
              <a:buChar char="●"/>
            </a:pPr>
            <a:r>
              <a:rPr lang="en" sz="1050">
                <a:solidFill>
                  <a:srgbClr val="000000"/>
                </a:solidFill>
              </a:rPr>
              <a:t>Although the standard of living in the US is high, it is not among the top 5  countries with the highest minimum hourly-wage in the world.</a:t>
            </a:r>
            <a:endParaRPr sz="1050">
              <a:solidFill>
                <a:srgbClr val="000000"/>
              </a:solidFill>
            </a:endParaRPr>
          </a:p>
          <a:p>
            <a:pPr indent="0" lvl="0" marL="457200" rtl="0" algn="l">
              <a:spcBef>
                <a:spcPts val="1500"/>
              </a:spcBef>
              <a:spcAft>
                <a:spcPts val="0"/>
              </a:spcAft>
              <a:buNone/>
            </a:pPr>
            <a:r>
              <a:t/>
            </a:r>
            <a:endParaRPr sz="1100">
              <a:solidFill>
                <a:srgbClr val="000000"/>
              </a:solidFill>
            </a:endParaRPr>
          </a:p>
          <a:p>
            <a:pPr indent="0" lvl="0" marL="457200" rtl="0" algn="l">
              <a:spcBef>
                <a:spcPts val="1600"/>
              </a:spcBef>
              <a:spcAft>
                <a:spcPts val="0"/>
              </a:spcAft>
              <a:buNone/>
            </a:pPr>
            <a:r>
              <a:t/>
            </a:r>
            <a:endParaRPr sz="1100">
              <a:solidFill>
                <a:schemeClr val="dk1"/>
              </a:solidFill>
            </a:endParaRPr>
          </a:p>
          <a:p>
            <a:pPr indent="0" lvl="0" marL="457200" rtl="0" algn="l">
              <a:spcBef>
                <a:spcPts val="1600"/>
              </a:spcBef>
              <a:spcAft>
                <a:spcPts val="0"/>
              </a:spcAft>
              <a:buNone/>
            </a:pPr>
            <a:r>
              <a:t/>
            </a:r>
            <a:endParaRPr sz="1050">
              <a:solidFill>
                <a:schemeClr val="dk1"/>
              </a:solidFill>
            </a:endParaRPr>
          </a:p>
          <a:p>
            <a:pPr indent="0" lvl="0" marL="0" rtl="0" algn="l">
              <a:spcBef>
                <a:spcPts val="1500"/>
              </a:spcBef>
              <a:spcAft>
                <a:spcPts val="1600"/>
              </a:spcAft>
              <a:buNone/>
            </a:pPr>
            <a:r>
              <a:t/>
            </a:r>
            <a:endParaRPr/>
          </a:p>
        </p:txBody>
      </p:sp>
      <p:pic>
        <p:nvPicPr>
          <p:cNvPr id="175" name="Google Shape;175;p26"/>
          <p:cNvPicPr preferRelativeResize="0"/>
          <p:nvPr/>
        </p:nvPicPr>
        <p:blipFill>
          <a:blip r:embed="rId3">
            <a:alphaModFix/>
          </a:blip>
          <a:stretch>
            <a:fillRect/>
          </a:stretch>
        </p:blipFill>
        <p:spPr>
          <a:xfrm>
            <a:off x="560350" y="2032300"/>
            <a:ext cx="7774025" cy="29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idx="1" type="body"/>
          </p:nvPr>
        </p:nvSpPr>
        <p:spPr>
          <a:xfrm>
            <a:off x="727650" y="1423900"/>
            <a:ext cx="7688700" cy="593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Our result showed that there was a 95% chance that an initial investment of $1,500( price of 1 troy oz) in Gold over the next 5 years will end within in the range of $442.4 and $2055.26 - volatility is pretty high</a:t>
            </a:r>
            <a:endParaRPr sz="1100">
              <a:solidFill>
                <a:srgbClr val="000000"/>
              </a:solidFill>
            </a:endParaRPr>
          </a:p>
          <a:p>
            <a:pPr indent="0" lvl="0" marL="457200" rtl="0" algn="l">
              <a:spcBef>
                <a:spcPts val="1600"/>
              </a:spcBef>
              <a:spcAft>
                <a:spcPts val="0"/>
              </a:spcAft>
              <a:buNone/>
            </a:pPr>
            <a:r>
              <a:t/>
            </a:r>
            <a:endParaRPr sz="1100">
              <a:solidFill>
                <a:srgbClr val="000000"/>
              </a:solidFill>
            </a:endParaRPr>
          </a:p>
          <a:p>
            <a:pPr indent="0" lvl="0" marL="457200" rtl="0" algn="l">
              <a:spcBef>
                <a:spcPts val="1600"/>
              </a:spcBef>
              <a:spcAft>
                <a:spcPts val="1600"/>
              </a:spcAft>
              <a:buNone/>
            </a:pPr>
            <a:r>
              <a:t/>
            </a:r>
            <a:endParaRPr sz="1100">
              <a:solidFill>
                <a:srgbClr val="000000"/>
              </a:solidFill>
            </a:endParaRPr>
          </a:p>
        </p:txBody>
      </p:sp>
      <p:pic>
        <p:nvPicPr>
          <p:cNvPr id="181" name="Google Shape;181;p27"/>
          <p:cNvPicPr preferRelativeResize="0"/>
          <p:nvPr/>
        </p:nvPicPr>
        <p:blipFill>
          <a:blip r:embed="rId3">
            <a:alphaModFix/>
          </a:blip>
          <a:stretch>
            <a:fillRect/>
          </a:stretch>
        </p:blipFill>
        <p:spPr>
          <a:xfrm>
            <a:off x="152400" y="2169400"/>
            <a:ext cx="4419600" cy="2562225"/>
          </a:xfrm>
          <a:prstGeom prst="rect">
            <a:avLst/>
          </a:prstGeom>
          <a:noFill/>
          <a:ln>
            <a:noFill/>
          </a:ln>
        </p:spPr>
      </p:pic>
      <p:pic>
        <p:nvPicPr>
          <p:cNvPr id="182" name="Google Shape;182;p27"/>
          <p:cNvPicPr preferRelativeResize="0"/>
          <p:nvPr/>
        </p:nvPicPr>
        <p:blipFill>
          <a:blip r:embed="rId4">
            <a:alphaModFix/>
          </a:blip>
          <a:stretch>
            <a:fillRect/>
          </a:stretch>
        </p:blipFill>
        <p:spPr>
          <a:xfrm>
            <a:off x="4493900" y="2193225"/>
            <a:ext cx="4419600" cy="251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idx="1" type="body"/>
          </p:nvPr>
        </p:nvSpPr>
        <p:spPr>
          <a:xfrm>
            <a:off x="279925" y="1048925"/>
            <a:ext cx="8106300" cy="2914800"/>
          </a:xfrm>
          <a:prstGeom prst="rect">
            <a:avLst/>
          </a:prstGeom>
        </p:spPr>
        <p:txBody>
          <a:bodyPr anchorCtr="0" anchor="t" bIns="91425" lIns="91425" spcFirstLastPara="1" rIns="91425" wrap="square" tIns="91425">
            <a:noAutofit/>
          </a:bodyPr>
          <a:lstStyle/>
          <a:p>
            <a:pPr indent="-295275" lvl="0" marL="457200" rtl="0" algn="l">
              <a:spcBef>
                <a:spcPts val="1200"/>
              </a:spcBef>
              <a:spcAft>
                <a:spcPts val="0"/>
              </a:spcAft>
              <a:buClr>
                <a:srgbClr val="000000"/>
              </a:buClr>
              <a:buSzPts val="1050"/>
              <a:buChar char="●"/>
            </a:pPr>
            <a:r>
              <a:rPr lang="en" sz="1050">
                <a:solidFill>
                  <a:srgbClr val="000000"/>
                </a:solidFill>
              </a:rPr>
              <a:t>Mexico requires largest  work hours (1160 hours =about 2.5 months of work) to purchase 1 oz of Gold in the world. (as of 2019)</a:t>
            </a:r>
            <a:endParaRPr sz="1050">
              <a:solidFill>
                <a:srgbClr val="000000"/>
              </a:solidFill>
            </a:endParaRPr>
          </a:p>
          <a:p>
            <a:pPr indent="-295275" lvl="0" marL="457200" rtl="0" algn="l">
              <a:spcBef>
                <a:spcPts val="0"/>
              </a:spcBef>
              <a:spcAft>
                <a:spcPts val="0"/>
              </a:spcAft>
              <a:buClr>
                <a:srgbClr val="000000"/>
              </a:buClr>
              <a:buSzPts val="1050"/>
              <a:buChar char="●"/>
            </a:pPr>
            <a:r>
              <a:rPr lang="en" sz="1050">
                <a:solidFill>
                  <a:srgbClr val="000000"/>
                </a:solidFill>
              </a:rPr>
              <a:t>Australia requires 110 hours (less than 3 weeks) of work to purchase 1 oz of Gold.</a:t>
            </a:r>
            <a:endParaRPr sz="1050">
              <a:solidFill>
                <a:srgbClr val="000000"/>
              </a:solidFill>
            </a:endParaRPr>
          </a:p>
          <a:p>
            <a:pPr indent="-295275" lvl="0" marL="457200" rtl="0" algn="l">
              <a:spcBef>
                <a:spcPts val="0"/>
              </a:spcBef>
              <a:spcAft>
                <a:spcPts val="0"/>
              </a:spcAft>
              <a:buClr>
                <a:srgbClr val="000000"/>
              </a:buClr>
              <a:buSzPts val="1050"/>
              <a:buChar char="●"/>
            </a:pPr>
            <a:r>
              <a:rPr lang="en" sz="1050">
                <a:solidFill>
                  <a:srgbClr val="000000"/>
                </a:solidFill>
              </a:rPr>
              <a:t>US requires 190 hours (less than 5 weeks) of work to purchase 1 oz of Gold.</a:t>
            </a:r>
            <a:endParaRPr sz="1050">
              <a:solidFill>
                <a:srgbClr val="000000"/>
              </a:solidFill>
            </a:endParaRPr>
          </a:p>
          <a:p>
            <a:pPr indent="0" lvl="0" marL="457200" rtl="0" algn="l">
              <a:spcBef>
                <a:spcPts val="1500"/>
              </a:spcBef>
              <a:spcAft>
                <a:spcPts val="0"/>
              </a:spcAft>
              <a:buNone/>
            </a:pPr>
            <a:r>
              <a:t/>
            </a:r>
            <a:endParaRPr sz="1100">
              <a:solidFill>
                <a:srgbClr val="000000"/>
              </a:solidFill>
            </a:endParaRPr>
          </a:p>
          <a:p>
            <a:pPr indent="0" lvl="0" marL="457200" rtl="0" algn="l">
              <a:spcBef>
                <a:spcPts val="1600"/>
              </a:spcBef>
              <a:spcAft>
                <a:spcPts val="0"/>
              </a:spcAft>
              <a:buNone/>
            </a:pPr>
            <a:r>
              <a:t/>
            </a:r>
            <a:endParaRPr sz="1100">
              <a:solidFill>
                <a:schemeClr val="dk1"/>
              </a:solidFill>
            </a:endParaRPr>
          </a:p>
          <a:p>
            <a:pPr indent="0" lvl="0" marL="457200" rtl="0" algn="l">
              <a:spcBef>
                <a:spcPts val="1600"/>
              </a:spcBef>
              <a:spcAft>
                <a:spcPts val="0"/>
              </a:spcAft>
              <a:buNone/>
            </a:pPr>
            <a:r>
              <a:t/>
            </a:r>
            <a:endParaRPr sz="1050">
              <a:solidFill>
                <a:schemeClr val="dk1"/>
              </a:solidFill>
            </a:endParaRPr>
          </a:p>
          <a:p>
            <a:pPr indent="0" lvl="0" marL="0" rtl="0" algn="l">
              <a:spcBef>
                <a:spcPts val="1500"/>
              </a:spcBef>
              <a:spcAft>
                <a:spcPts val="1600"/>
              </a:spcAft>
              <a:buNone/>
            </a:pPr>
            <a:r>
              <a:t/>
            </a:r>
            <a:endParaRPr/>
          </a:p>
        </p:txBody>
      </p:sp>
      <p:pic>
        <p:nvPicPr>
          <p:cNvPr id="188" name="Google Shape;188;p28"/>
          <p:cNvPicPr preferRelativeResize="0"/>
          <p:nvPr/>
        </p:nvPicPr>
        <p:blipFill>
          <a:blip r:embed="rId3">
            <a:alphaModFix/>
          </a:blip>
          <a:stretch>
            <a:fillRect/>
          </a:stretch>
        </p:blipFill>
        <p:spPr>
          <a:xfrm>
            <a:off x="117800" y="1850925"/>
            <a:ext cx="4504749" cy="3198250"/>
          </a:xfrm>
          <a:prstGeom prst="rect">
            <a:avLst/>
          </a:prstGeom>
          <a:noFill/>
          <a:ln>
            <a:noFill/>
          </a:ln>
        </p:spPr>
      </p:pic>
      <p:pic>
        <p:nvPicPr>
          <p:cNvPr id="189" name="Google Shape;189;p28"/>
          <p:cNvPicPr preferRelativeResize="0"/>
          <p:nvPr/>
        </p:nvPicPr>
        <p:blipFill>
          <a:blip r:embed="rId4">
            <a:alphaModFix/>
          </a:blip>
          <a:stretch>
            <a:fillRect/>
          </a:stretch>
        </p:blipFill>
        <p:spPr>
          <a:xfrm>
            <a:off x="4768575" y="1810050"/>
            <a:ext cx="4173924" cy="327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32750" y="1293175"/>
            <a:ext cx="8106300" cy="6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Implications &amp; discussion</a:t>
            </a:r>
            <a:endParaRPr sz="2000"/>
          </a:p>
        </p:txBody>
      </p:sp>
      <p:sp>
        <p:nvSpPr>
          <p:cNvPr id="195" name="Google Shape;195;p29"/>
          <p:cNvSpPr txBox="1"/>
          <p:nvPr>
            <p:ph idx="1" type="body"/>
          </p:nvPr>
        </p:nvSpPr>
        <p:spPr>
          <a:xfrm>
            <a:off x="311700" y="2021675"/>
            <a:ext cx="8106300" cy="29148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Char char="●"/>
            </a:pPr>
            <a:r>
              <a:rPr lang="en" sz="1100">
                <a:solidFill>
                  <a:srgbClr val="000000"/>
                </a:solidFill>
              </a:rPr>
              <a:t>Purchasing Power Parity (PPP) allows us to compare economies more effectively than nominal purchasing power. It enables us to assume that all people are using the same currency and that prices all over the world are the same, helping us measure the affluence of each country in a comparable way.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Our project used the  gold price and U.S. dollar as currency to analyze the work hours to purchase the same amount of gold around the world, and this provides a clearer picture of the global economy. (the inverse of work hours = Purchasing Power)</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Weak currency is related to more work hours to buy  1 oz of gold. (e.g. current (Nov. 14, 2020) 1 Mexico Peso = 0.049 USD ~ 20 times more  work hours of US)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South America tends to require large work hours, and Europe requires smaller work hours to purchase 1 oz of Gold.</a:t>
            </a:r>
            <a:endParaRPr sz="1100">
              <a:solidFill>
                <a:srgbClr val="000000"/>
              </a:solidFill>
            </a:endParaRPr>
          </a:p>
          <a:p>
            <a:pPr indent="-304800" lvl="0" marL="457200" rtl="0" algn="l">
              <a:spcBef>
                <a:spcPts val="0"/>
              </a:spcBef>
              <a:spcAft>
                <a:spcPts val="0"/>
              </a:spcAft>
              <a:buClr>
                <a:srgbClr val="000000"/>
              </a:buClr>
              <a:buSzPts val="1200"/>
              <a:buChar char="●"/>
            </a:pPr>
            <a:r>
              <a:rPr lang="en" sz="1100">
                <a:solidFill>
                  <a:srgbClr val="000000"/>
                </a:solidFill>
              </a:rPr>
              <a:t>Investors can use PPP figures to find potentially overvalued or undervalued currencies, or to predict whether the U.S. dollar – and so the price of gold – will appreciate or depreciate.</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Gold behaves like a currency, in a sense, so it is sensitive to changes in exchange rates between national fiat currencies and the divergence in monetary policies of the major central banks. </a:t>
            </a:r>
            <a:endParaRPr sz="1100">
              <a:solidFill>
                <a:srgbClr val="000000"/>
              </a:solidFill>
            </a:endParaRPr>
          </a:p>
          <a:p>
            <a:pPr indent="0" lvl="0" marL="0" rtl="0" algn="l">
              <a:spcBef>
                <a:spcPts val="1200"/>
              </a:spcBef>
              <a:spcAft>
                <a:spcPts val="0"/>
              </a:spcAft>
              <a:buNone/>
            </a:pPr>
            <a:r>
              <a:t/>
            </a:r>
            <a:endParaRPr sz="1050">
              <a:solidFill>
                <a:srgbClr val="000000"/>
              </a:solidFill>
            </a:endParaRPr>
          </a:p>
          <a:p>
            <a:pPr indent="0" lvl="0" marL="0" rtl="0" algn="l">
              <a:spcBef>
                <a:spcPts val="1500"/>
              </a:spcBef>
              <a:spcAft>
                <a:spcPts val="0"/>
              </a:spcAft>
              <a:buNone/>
            </a:pPr>
            <a:r>
              <a:t/>
            </a:r>
            <a:endParaRPr sz="1050">
              <a:solidFill>
                <a:srgbClr val="000000"/>
              </a:solidFill>
            </a:endParaRPr>
          </a:p>
          <a:p>
            <a:pPr indent="0" lvl="0" marL="0" rtl="0" algn="l">
              <a:spcBef>
                <a:spcPts val="1500"/>
              </a:spcBef>
              <a:spcAft>
                <a:spcPts val="0"/>
              </a:spcAft>
              <a:buNone/>
            </a:pPr>
            <a:r>
              <a:t/>
            </a:r>
            <a:endParaRPr sz="1050">
              <a:solidFill>
                <a:srgbClr val="000000"/>
              </a:solidFill>
            </a:endParaRPr>
          </a:p>
          <a:p>
            <a:pPr indent="0" lvl="0" marL="0" rtl="0" algn="l">
              <a:spcBef>
                <a:spcPts val="1500"/>
              </a:spcBef>
              <a:spcAft>
                <a:spcPts val="0"/>
              </a:spcAft>
              <a:buNone/>
            </a:pPr>
            <a:r>
              <a:t/>
            </a:r>
            <a:endParaRPr sz="900">
              <a:solidFill>
                <a:srgbClr val="000000"/>
              </a:solidFill>
              <a:highlight>
                <a:srgbClr val="C2C0B8"/>
              </a:highlight>
              <a:latin typeface="Arial"/>
              <a:ea typeface="Arial"/>
              <a:cs typeface="Arial"/>
              <a:sym typeface="Arial"/>
            </a:endParaRPr>
          </a:p>
          <a:p>
            <a:pPr indent="0" lvl="0" marL="0" rtl="0" algn="l">
              <a:spcBef>
                <a:spcPts val="1500"/>
              </a:spcBef>
              <a:spcAft>
                <a:spcPts val="0"/>
              </a:spcAft>
              <a:buNone/>
            </a:pPr>
            <a:r>
              <a:t/>
            </a:r>
            <a:endParaRPr sz="900">
              <a:solidFill>
                <a:srgbClr val="000000"/>
              </a:solidFill>
              <a:highlight>
                <a:srgbClr val="C2C0B8"/>
              </a:highlight>
              <a:latin typeface="Arial"/>
              <a:ea typeface="Arial"/>
              <a:cs typeface="Arial"/>
              <a:sym typeface="Arial"/>
            </a:endParaRPr>
          </a:p>
          <a:p>
            <a:pPr indent="0" lvl="0" marL="457200" rtl="0" algn="l">
              <a:spcBef>
                <a:spcPts val="1500"/>
              </a:spcBef>
              <a:spcAft>
                <a:spcPts val="0"/>
              </a:spcAft>
              <a:buNone/>
            </a:pPr>
            <a:r>
              <a:t/>
            </a:r>
            <a:endParaRPr sz="1100">
              <a:solidFill>
                <a:srgbClr val="000000"/>
              </a:solidFill>
            </a:endParaRPr>
          </a:p>
          <a:p>
            <a:pPr indent="0" lvl="0" marL="457200" rtl="0" algn="l">
              <a:spcBef>
                <a:spcPts val="1600"/>
              </a:spcBef>
              <a:spcAft>
                <a:spcPts val="0"/>
              </a:spcAft>
              <a:buNone/>
            </a:pPr>
            <a:r>
              <a:t/>
            </a:r>
            <a:endParaRPr sz="1100">
              <a:solidFill>
                <a:schemeClr val="dk1"/>
              </a:solidFill>
            </a:endParaRPr>
          </a:p>
          <a:p>
            <a:pPr indent="0" lvl="0" marL="457200" rtl="0" algn="l">
              <a:spcBef>
                <a:spcPts val="1600"/>
              </a:spcBef>
              <a:spcAft>
                <a:spcPts val="0"/>
              </a:spcAft>
              <a:buNone/>
            </a:pPr>
            <a:r>
              <a:t/>
            </a:r>
            <a:endParaRPr sz="1050">
              <a:solidFill>
                <a:schemeClr val="dk1"/>
              </a:solidFill>
            </a:endParaRPr>
          </a:p>
          <a:p>
            <a:pPr indent="0" lvl="0" marL="0" rtl="0" algn="l">
              <a:spcBef>
                <a:spcPts val="15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G”olden” Days </a:t>
            </a:r>
            <a:endParaRPr/>
          </a:p>
          <a:p>
            <a:pPr indent="0" lvl="0" marL="0" rtl="0" algn="l">
              <a:spcBef>
                <a:spcPts val="0"/>
              </a:spcBef>
              <a:spcAft>
                <a:spcPts val="0"/>
              </a:spcAft>
              <a:buNone/>
            </a:pPr>
            <a:r>
              <a:t/>
            </a:r>
            <a:endParaRPr/>
          </a:p>
        </p:txBody>
      </p:sp>
      <p:sp>
        <p:nvSpPr>
          <p:cNvPr id="94" name="Google Shape;94;p14"/>
          <p:cNvSpPr txBox="1"/>
          <p:nvPr>
            <p:ph idx="1" type="body"/>
          </p:nvPr>
        </p:nvSpPr>
        <p:spPr>
          <a:xfrm>
            <a:off x="193025" y="2469575"/>
            <a:ext cx="7688700" cy="2261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24292E"/>
              </a:buClr>
              <a:buSzPts val="1200"/>
              <a:buChar char="●"/>
            </a:pPr>
            <a:r>
              <a:rPr lang="en" sz="1200">
                <a:solidFill>
                  <a:srgbClr val="24292E"/>
                </a:solidFill>
                <a:highlight>
                  <a:srgbClr val="FFFFFF"/>
                </a:highlight>
              </a:rPr>
              <a:t>The Lydians created first form of standardized currency by melting gold into coins in 700 B.C.</a:t>
            </a:r>
            <a:endParaRPr sz="1200">
              <a:solidFill>
                <a:srgbClr val="24292E"/>
              </a:solidFill>
              <a:highlight>
                <a:srgbClr val="FFFFFF"/>
              </a:highlight>
            </a:endParaRPr>
          </a:p>
          <a:p>
            <a:pPr indent="-304800" lvl="0" marL="457200" rtl="0" algn="l">
              <a:lnSpc>
                <a:spcPct val="150000"/>
              </a:lnSpc>
              <a:spcBef>
                <a:spcPts val="0"/>
              </a:spcBef>
              <a:spcAft>
                <a:spcPts val="0"/>
              </a:spcAft>
              <a:buClr>
                <a:srgbClr val="24292E"/>
              </a:buClr>
              <a:buSzPts val="1200"/>
              <a:buChar char="●"/>
            </a:pPr>
            <a:r>
              <a:rPr lang="en" sz="1200">
                <a:solidFill>
                  <a:srgbClr val="24292E"/>
                </a:solidFill>
                <a:highlight>
                  <a:srgbClr val="FFFFFF"/>
                </a:highlight>
              </a:rPr>
              <a:t>As time passed, more currencies were created by developed </a:t>
            </a:r>
            <a:r>
              <a:rPr lang="en" sz="1200">
                <a:solidFill>
                  <a:srgbClr val="24292E"/>
                </a:solidFill>
                <a:highlight>
                  <a:srgbClr val="FFFFFF"/>
                </a:highlight>
              </a:rPr>
              <a:t>societies</a:t>
            </a:r>
            <a:r>
              <a:rPr lang="en" sz="1200">
                <a:solidFill>
                  <a:srgbClr val="24292E"/>
                </a:solidFill>
                <a:highlight>
                  <a:srgbClr val="FFFFFF"/>
                </a:highlight>
              </a:rPr>
              <a:t> around the world, but they ran into a problem when global exchange become more prominent.</a:t>
            </a:r>
            <a:endParaRPr sz="1200">
              <a:solidFill>
                <a:srgbClr val="24292E"/>
              </a:solidFill>
              <a:highlight>
                <a:srgbClr val="FFFFFF"/>
              </a:highlight>
            </a:endParaRPr>
          </a:p>
          <a:p>
            <a:pPr indent="-304800" lvl="0" marL="457200" rtl="0" algn="l">
              <a:lnSpc>
                <a:spcPct val="150000"/>
              </a:lnSpc>
              <a:spcBef>
                <a:spcPts val="0"/>
              </a:spcBef>
              <a:spcAft>
                <a:spcPts val="0"/>
              </a:spcAft>
              <a:buClr>
                <a:srgbClr val="24292E"/>
              </a:buClr>
              <a:buSzPts val="1200"/>
              <a:buChar char="●"/>
            </a:pPr>
            <a:r>
              <a:rPr lang="en" sz="1200">
                <a:solidFill>
                  <a:srgbClr val="24292E"/>
                </a:solidFill>
                <a:highlight>
                  <a:srgbClr val="FFFFFF"/>
                </a:highlight>
              </a:rPr>
              <a:t> </a:t>
            </a:r>
            <a:r>
              <a:rPr b="1" lang="en" sz="1500">
                <a:solidFill>
                  <a:srgbClr val="24292E"/>
                </a:solidFill>
                <a:highlight>
                  <a:srgbClr val="FFFFFF"/>
                </a:highlight>
              </a:rPr>
              <a:t>How could two countries engage in trade if they didn’t have a mutual benchmark for the value of goods nor knew the value of each other’s currency?</a:t>
            </a:r>
            <a:endParaRPr b="1" sz="1500">
              <a:solidFill>
                <a:srgbClr val="24292E"/>
              </a:solidFill>
              <a:highlight>
                <a:srgbClr val="FFFFFF"/>
              </a:highlight>
            </a:endParaRPr>
          </a:p>
        </p:txBody>
      </p:sp>
      <p:pic>
        <p:nvPicPr>
          <p:cNvPr id="95" name="Google Shape;95;p14"/>
          <p:cNvPicPr preferRelativeResize="0"/>
          <p:nvPr/>
        </p:nvPicPr>
        <p:blipFill>
          <a:blip r:embed="rId3">
            <a:alphaModFix/>
          </a:blip>
          <a:stretch>
            <a:fillRect/>
          </a:stretch>
        </p:blipFill>
        <p:spPr>
          <a:xfrm>
            <a:off x="5003450" y="559475"/>
            <a:ext cx="3618419" cy="177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565600" y="839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Gold!</a:t>
            </a:r>
            <a:endParaRPr/>
          </a:p>
        </p:txBody>
      </p:sp>
      <p:pic>
        <p:nvPicPr>
          <p:cNvPr id="101" name="Google Shape;101;p15"/>
          <p:cNvPicPr preferRelativeResize="0"/>
          <p:nvPr/>
        </p:nvPicPr>
        <p:blipFill>
          <a:blip r:embed="rId3">
            <a:alphaModFix/>
          </a:blip>
          <a:stretch>
            <a:fillRect/>
          </a:stretch>
        </p:blipFill>
        <p:spPr>
          <a:xfrm>
            <a:off x="1599850" y="1483188"/>
            <a:ext cx="5562300" cy="313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Objective</a:t>
            </a:r>
            <a:endParaRPr sz="2000">
              <a:latin typeface="Lato"/>
              <a:ea typeface="Lato"/>
              <a:cs typeface="Lato"/>
              <a:sym typeface="Lato"/>
            </a:endParaRPr>
          </a:p>
        </p:txBody>
      </p:sp>
      <p:sp>
        <p:nvSpPr>
          <p:cNvPr id="107" name="Google Shape;107;p16"/>
          <p:cNvSpPr txBox="1"/>
          <p:nvPr>
            <p:ph idx="1" type="body"/>
          </p:nvPr>
        </p:nvSpPr>
        <p:spPr>
          <a:xfrm>
            <a:off x="727650" y="1853850"/>
            <a:ext cx="7688700" cy="25257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Char char="●"/>
            </a:pPr>
            <a:r>
              <a:rPr lang="en" sz="1100">
                <a:solidFill>
                  <a:srgbClr val="000000"/>
                </a:solidFill>
              </a:rPr>
              <a:t>We wanted to know how many hours people who get paid minimum wage around the world should work to purchase 1 troy ounce of gold and use that data to determine the strength of each currency.</a:t>
            </a:r>
            <a:endParaRPr sz="1100">
              <a:solidFill>
                <a:srgbClr val="000000"/>
              </a:solidFill>
            </a:endParaRPr>
          </a:p>
          <a:p>
            <a:pPr indent="0" lvl="0" marL="457200" rtl="0" algn="l">
              <a:spcBef>
                <a:spcPts val="1200"/>
              </a:spcBef>
              <a:spcAft>
                <a:spcPts val="0"/>
              </a:spcAft>
              <a:buNone/>
            </a:pPr>
            <a:r>
              <a:t/>
            </a:r>
            <a:endParaRPr sz="1100">
              <a:solidFill>
                <a:srgbClr val="000000"/>
              </a:solidFill>
            </a:endParaRPr>
          </a:p>
          <a:p>
            <a:pPr indent="-298450" lvl="0" marL="457200" rtl="0" algn="l">
              <a:spcBef>
                <a:spcPts val="1200"/>
              </a:spcBef>
              <a:spcAft>
                <a:spcPts val="0"/>
              </a:spcAft>
              <a:buClr>
                <a:srgbClr val="000000"/>
              </a:buClr>
              <a:buSzPts val="1100"/>
              <a:buChar char="●"/>
            </a:pPr>
            <a:r>
              <a:rPr lang="en" sz="1100">
                <a:solidFill>
                  <a:srgbClr val="000000"/>
                </a:solidFill>
              </a:rPr>
              <a:t>We  drew insights based on the  buying power of different currencies that we determined through our calculations and data presentation</a:t>
            </a:r>
            <a:endParaRPr sz="1100">
              <a:solidFill>
                <a:srgbClr val="000000"/>
              </a:solidFill>
            </a:endParaRPr>
          </a:p>
          <a:p>
            <a:pPr indent="0" lvl="0" marL="457200" rtl="0" algn="l">
              <a:spcBef>
                <a:spcPts val="1200"/>
              </a:spcBef>
              <a:spcAft>
                <a:spcPts val="0"/>
              </a:spcAft>
              <a:buNone/>
            </a:pPr>
            <a:r>
              <a:t/>
            </a:r>
            <a:endParaRPr sz="1100">
              <a:solidFill>
                <a:srgbClr val="000000"/>
              </a:solidFill>
            </a:endParaRPr>
          </a:p>
          <a:p>
            <a:pPr indent="-298450" lvl="0" marL="457200" rtl="0" algn="l">
              <a:spcBef>
                <a:spcPts val="1200"/>
              </a:spcBef>
              <a:spcAft>
                <a:spcPts val="0"/>
              </a:spcAft>
              <a:buClr>
                <a:srgbClr val="000000"/>
              </a:buClr>
              <a:buSzPts val="1100"/>
              <a:buChar char="●"/>
            </a:pPr>
            <a:r>
              <a:rPr lang="en" sz="1050">
                <a:solidFill>
                  <a:srgbClr val="000000"/>
                </a:solidFill>
                <a:highlight>
                  <a:schemeClr val="lt1"/>
                </a:highlight>
              </a:rPr>
              <a:t>Our project aims to illustrate and deduce the strength of each  currency using gold as the standard to determine each of their value. </a:t>
            </a:r>
            <a:endParaRPr sz="1050">
              <a:solidFill>
                <a:srgbClr val="000000"/>
              </a:solidFill>
              <a:highlight>
                <a:schemeClr val="lt1"/>
              </a:highlight>
            </a:endParaRPr>
          </a:p>
          <a:p>
            <a:pPr indent="0" lvl="0" marL="457200" rtl="0" algn="l">
              <a:spcBef>
                <a:spcPts val="1600"/>
              </a:spcBef>
              <a:spcAft>
                <a:spcPts val="0"/>
              </a:spcAft>
              <a:buNone/>
            </a:pPr>
            <a:r>
              <a:t/>
            </a:r>
            <a:endParaRPr sz="11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11361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000">
                <a:latin typeface="Lato"/>
                <a:ea typeface="Lato"/>
                <a:cs typeface="Lato"/>
                <a:sym typeface="Lato"/>
              </a:rPr>
              <a:t>Data </a:t>
            </a:r>
            <a:r>
              <a:rPr b="0" lang="en" sz="1200">
                <a:latin typeface="Lato"/>
                <a:ea typeface="Lato"/>
                <a:cs typeface="Lato"/>
                <a:sym typeface="Lato"/>
              </a:rPr>
              <a:t>(exploration)</a:t>
            </a:r>
            <a:endParaRPr b="0" sz="1300">
              <a:latin typeface="Lato"/>
              <a:ea typeface="Lato"/>
              <a:cs typeface="Lato"/>
              <a:sym typeface="Lato"/>
            </a:endParaRPr>
          </a:p>
        </p:txBody>
      </p:sp>
      <p:sp>
        <p:nvSpPr>
          <p:cNvPr id="113" name="Google Shape;113;p17"/>
          <p:cNvSpPr txBox="1"/>
          <p:nvPr>
            <p:ph idx="1" type="body"/>
          </p:nvPr>
        </p:nvSpPr>
        <p:spPr>
          <a:xfrm>
            <a:off x="729450" y="2078875"/>
            <a:ext cx="7688700" cy="28752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Clr>
                <a:schemeClr val="dk2"/>
              </a:buClr>
              <a:buSzPts val="1250"/>
              <a:buChar char="●"/>
            </a:pPr>
            <a:r>
              <a:rPr b="1" lang="en" sz="1250">
                <a:solidFill>
                  <a:schemeClr val="dk2"/>
                </a:solidFill>
              </a:rPr>
              <a:t>Csv file for the hourly minimum wage from:</a:t>
            </a:r>
            <a:endParaRPr b="1" sz="1250">
              <a:solidFill>
                <a:schemeClr val="dk2"/>
              </a:solidFill>
            </a:endParaRPr>
          </a:p>
          <a:p>
            <a:pPr indent="457200" lvl="0" marL="0" rtl="0" algn="l">
              <a:spcBef>
                <a:spcPts val="1600"/>
              </a:spcBef>
              <a:spcAft>
                <a:spcPts val="0"/>
              </a:spcAft>
              <a:buNone/>
            </a:pPr>
            <a:r>
              <a:rPr lang="en" sz="1050">
                <a:solidFill>
                  <a:schemeClr val="hlink"/>
                </a:solidFill>
                <a:highlight>
                  <a:schemeClr val="lt1"/>
                </a:highlight>
                <a:uFill>
                  <a:noFill/>
                </a:uFill>
                <a:latin typeface="Arial"/>
                <a:ea typeface="Arial"/>
                <a:cs typeface="Arial"/>
                <a:sym typeface="Arial"/>
                <a:hlinkClick r:id="rId3"/>
              </a:rPr>
              <a:t>https://stats.oecd.org/Index.aspx?DataSetCode=RMW#</a:t>
            </a:r>
            <a:endParaRPr sz="1050">
              <a:solidFill>
                <a:schemeClr val="dk1"/>
              </a:solidFill>
              <a:highlight>
                <a:schemeClr val="lt1"/>
              </a:highlight>
              <a:latin typeface="Arial"/>
              <a:ea typeface="Arial"/>
              <a:cs typeface="Arial"/>
              <a:sym typeface="Arial"/>
            </a:endParaRPr>
          </a:p>
          <a:p>
            <a:pPr indent="-304800" lvl="0" marL="457200" rtl="0" algn="l">
              <a:spcBef>
                <a:spcPts val="1600"/>
              </a:spcBef>
              <a:spcAft>
                <a:spcPts val="0"/>
              </a:spcAft>
              <a:buClr>
                <a:srgbClr val="000000"/>
              </a:buClr>
              <a:buSzPts val="1200"/>
              <a:buChar char="●"/>
            </a:pPr>
            <a:r>
              <a:rPr b="1" lang="en" sz="1250">
                <a:solidFill>
                  <a:srgbClr val="000000"/>
                </a:solidFill>
                <a:highlight>
                  <a:schemeClr val="lt1"/>
                </a:highlight>
              </a:rPr>
              <a:t>CSV file for the Price of Gold using the Philadelphia Gold and Silver Index INDEXNASDAQ: XAU</a:t>
            </a:r>
            <a:r>
              <a:rPr b="1" lang="en" sz="1200">
                <a:solidFill>
                  <a:srgbClr val="000000"/>
                </a:solidFill>
                <a:highlight>
                  <a:schemeClr val="lt1"/>
                </a:highlight>
              </a:rPr>
              <a:t> </a:t>
            </a:r>
            <a:endParaRPr b="1" sz="1200">
              <a:solidFill>
                <a:srgbClr val="000000"/>
              </a:solidFill>
              <a:highlight>
                <a:schemeClr val="lt1"/>
              </a:highlight>
            </a:endParaRPr>
          </a:p>
          <a:p>
            <a:pPr indent="457200" lvl="0" marL="0" rtl="0" algn="l">
              <a:spcBef>
                <a:spcPts val="1600"/>
              </a:spcBef>
              <a:spcAft>
                <a:spcPts val="0"/>
              </a:spcAft>
              <a:buNone/>
            </a:pPr>
            <a:r>
              <a:rPr lang="en" sz="1050">
                <a:solidFill>
                  <a:schemeClr val="accent5"/>
                </a:solidFill>
                <a:highlight>
                  <a:schemeClr val="lt1"/>
                </a:highlight>
                <a:uFill>
                  <a:noFill/>
                </a:uFill>
                <a:latin typeface="Arial"/>
                <a:ea typeface="Arial"/>
                <a:cs typeface="Arial"/>
                <a:sym typeface="Arial"/>
                <a:hlinkClick r:id="rId4">
                  <a:extLst>
                    <a:ext uri="{A12FA001-AC4F-418D-AE19-62706E023703}">
                      <ahyp:hlinkClr val="tx"/>
                    </a:ext>
                  </a:extLst>
                </a:hlinkClick>
              </a:rPr>
              <a:t>https://www.investing.com/currencies/xau-usd-historical-data</a:t>
            </a:r>
            <a:r>
              <a:rPr lang="en" sz="1050">
                <a:solidFill>
                  <a:schemeClr val="dk1"/>
                </a:solidFill>
                <a:highlight>
                  <a:schemeClr val="lt1"/>
                </a:highlight>
                <a:latin typeface="Arial"/>
                <a:ea typeface="Arial"/>
                <a:cs typeface="Arial"/>
                <a:sym typeface="Arial"/>
              </a:rPr>
              <a:t> 	</a:t>
            </a:r>
            <a:endParaRPr sz="1050">
              <a:solidFill>
                <a:schemeClr val="dk1"/>
              </a:solidFill>
              <a:highlight>
                <a:schemeClr val="lt1"/>
              </a:highlight>
              <a:latin typeface="Arial"/>
              <a:ea typeface="Arial"/>
              <a:cs typeface="Arial"/>
              <a:sym typeface="Arial"/>
            </a:endParaRPr>
          </a:p>
          <a:p>
            <a:pPr indent="-307975" lvl="0" marL="457200" rtl="0" algn="l">
              <a:spcBef>
                <a:spcPts val="1600"/>
              </a:spcBef>
              <a:spcAft>
                <a:spcPts val="0"/>
              </a:spcAft>
              <a:buClr>
                <a:srgbClr val="000000"/>
              </a:buClr>
              <a:buSzPts val="1250"/>
              <a:buChar char="●"/>
            </a:pPr>
            <a:r>
              <a:rPr b="1" lang="en" sz="1250">
                <a:solidFill>
                  <a:srgbClr val="000000"/>
                </a:solidFill>
                <a:highlight>
                  <a:schemeClr val="lt1"/>
                </a:highlight>
              </a:rPr>
              <a:t>Csv file for the countries latitudes and longitudes:</a:t>
            </a:r>
            <a:endParaRPr b="1" sz="1250">
              <a:solidFill>
                <a:srgbClr val="000000"/>
              </a:solidFill>
              <a:highlight>
                <a:schemeClr val="lt1"/>
              </a:highlight>
            </a:endParaRPr>
          </a:p>
          <a:p>
            <a:pPr indent="457200" lvl="0" marL="0" rtl="0" algn="l">
              <a:spcBef>
                <a:spcPts val="1600"/>
              </a:spcBef>
              <a:spcAft>
                <a:spcPts val="1600"/>
              </a:spcAft>
              <a:buNone/>
            </a:pPr>
            <a:r>
              <a:rPr lang="en" sz="1050">
                <a:solidFill>
                  <a:srgbClr val="000000"/>
                </a:solidFill>
                <a:highlight>
                  <a:schemeClr val="lt1"/>
                </a:highlight>
                <a:latin typeface="Arial"/>
                <a:ea typeface="Arial"/>
                <a:cs typeface="Arial"/>
                <a:sym typeface="Arial"/>
              </a:rPr>
              <a:t>https://developers.google.com/public-data/docs/canonical/countries_csv</a:t>
            </a:r>
            <a:endParaRPr sz="1050">
              <a:solidFill>
                <a:srgbClr val="000000"/>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29550" y="1149675"/>
            <a:ext cx="7688700" cy="769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Arial"/>
              <a:buNone/>
            </a:pPr>
            <a:r>
              <a:rPr lang="en" sz="2000">
                <a:latin typeface="Lato"/>
                <a:ea typeface="Lato"/>
                <a:cs typeface="Lato"/>
                <a:sym typeface="Lato"/>
              </a:rPr>
              <a:t>  </a:t>
            </a:r>
            <a:r>
              <a:rPr lang="en" sz="2000">
                <a:latin typeface="Lato"/>
                <a:ea typeface="Lato"/>
                <a:cs typeface="Lato"/>
                <a:sym typeface="Lato"/>
              </a:rPr>
              <a:t>Data</a:t>
            </a:r>
            <a:r>
              <a:rPr b="1" lang="en" sz="1300"/>
              <a:t> </a:t>
            </a:r>
            <a:r>
              <a:rPr b="0" lang="en" sz="1200">
                <a:latin typeface="Lato"/>
                <a:ea typeface="Lato"/>
                <a:cs typeface="Lato"/>
                <a:sym typeface="Lato"/>
              </a:rPr>
              <a:t>(cleanup process)</a:t>
            </a:r>
            <a:endParaRPr b="0" sz="2500">
              <a:latin typeface="Lato"/>
              <a:ea typeface="Lato"/>
              <a:cs typeface="Lato"/>
              <a:sym typeface="Lato"/>
            </a:endParaRPr>
          </a:p>
        </p:txBody>
      </p:sp>
      <p:sp>
        <p:nvSpPr>
          <p:cNvPr id="119" name="Google Shape;119;p18"/>
          <p:cNvSpPr txBox="1"/>
          <p:nvPr>
            <p:ph idx="1" type="body"/>
          </p:nvPr>
        </p:nvSpPr>
        <p:spPr>
          <a:xfrm>
            <a:off x="727650" y="1814500"/>
            <a:ext cx="7688700" cy="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50">
                <a:solidFill>
                  <a:srgbClr val="000000"/>
                </a:solidFill>
                <a:highlight>
                  <a:schemeClr val="lt1"/>
                </a:highlight>
              </a:rPr>
              <a:t> After checking the data sets:</a:t>
            </a:r>
            <a:endParaRPr b="1" sz="1250">
              <a:solidFill>
                <a:srgbClr val="000000"/>
              </a:solidFill>
              <a:highlight>
                <a:srgbClr val="FFFFFF"/>
              </a:highlight>
            </a:endParaRPr>
          </a:p>
          <a:p>
            <a:pPr indent="0" lvl="0" marL="0" rtl="0" algn="l">
              <a:spcBef>
                <a:spcPts val="1600"/>
              </a:spcBef>
              <a:spcAft>
                <a:spcPts val="1600"/>
              </a:spcAft>
              <a:buClr>
                <a:schemeClr val="dk1"/>
              </a:buClr>
              <a:buSzPts val="1100"/>
              <a:buFont typeface="Arial"/>
              <a:buNone/>
            </a:pPr>
            <a:r>
              <a:rPr b="1" lang="en" sz="1250">
                <a:solidFill>
                  <a:srgbClr val="000000"/>
                </a:solidFill>
                <a:highlight>
                  <a:srgbClr val="FFFFFF"/>
                </a:highlight>
              </a:rPr>
              <a:t>   </a:t>
            </a:r>
            <a:endParaRPr b="1" sz="2000">
              <a:solidFill>
                <a:srgbClr val="000000"/>
              </a:solidFill>
            </a:endParaRPr>
          </a:p>
        </p:txBody>
      </p:sp>
      <p:sp>
        <p:nvSpPr>
          <p:cNvPr id="120" name="Google Shape;120;p18"/>
          <p:cNvSpPr txBox="1"/>
          <p:nvPr/>
        </p:nvSpPr>
        <p:spPr>
          <a:xfrm>
            <a:off x="265350" y="2099850"/>
            <a:ext cx="81510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50">
              <a:highlight>
                <a:schemeClr val="lt1"/>
              </a:highlight>
              <a:latin typeface="Lato"/>
              <a:ea typeface="Lato"/>
              <a:cs typeface="Lato"/>
              <a:sym typeface="Lato"/>
            </a:endParaRPr>
          </a:p>
          <a:p>
            <a:pPr indent="0" lvl="0" marL="914400" rtl="0" algn="l">
              <a:spcBef>
                <a:spcPts val="0"/>
              </a:spcBef>
              <a:spcAft>
                <a:spcPts val="0"/>
              </a:spcAft>
              <a:buNone/>
            </a:pPr>
            <a:r>
              <a:t/>
            </a:r>
            <a:endParaRPr sz="1050">
              <a:highlight>
                <a:schemeClr val="lt1"/>
              </a:highlight>
              <a:latin typeface="Lato"/>
              <a:ea typeface="Lato"/>
              <a:cs typeface="Lato"/>
              <a:sym typeface="Lato"/>
            </a:endParaRPr>
          </a:p>
          <a:p>
            <a:pPr indent="-295275" lvl="0" marL="1371600" rtl="0" algn="l">
              <a:spcBef>
                <a:spcPts val="0"/>
              </a:spcBef>
              <a:spcAft>
                <a:spcPts val="0"/>
              </a:spcAft>
              <a:buSzPts val="1050"/>
              <a:buFont typeface="Lato"/>
              <a:buChar char="●"/>
            </a:pPr>
            <a:r>
              <a:rPr lang="en" sz="1050">
                <a:highlight>
                  <a:schemeClr val="lt1"/>
                </a:highlight>
                <a:latin typeface="Lato"/>
                <a:ea typeface="Lato"/>
                <a:cs typeface="Lato"/>
                <a:sym typeface="Lato"/>
              </a:rPr>
              <a:t>From there we had to import the paths.</a:t>
            </a:r>
            <a:endParaRPr sz="1050">
              <a:highlight>
                <a:schemeClr val="lt1"/>
              </a:highlight>
              <a:latin typeface="Lato"/>
              <a:ea typeface="Lato"/>
              <a:cs typeface="Lato"/>
              <a:sym typeface="Lato"/>
            </a:endParaRPr>
          </a:p>
          <a:p>
            <a:pPr indent="-295275" lvl="0" marL="1371600" rtl="0" algn="l">
              <a:spcBef>
                <a:spcPts val="0"/>
              </a:spcBef>
              <a:spcAft>
                <a:spcPts val="0"/>
              </a:spcAft>
              <a:buSzPts val="1050"/>
              <a:buFont typeface="Lato"/>
              <a:buChar char="●"/>
            </a:pPr>
            <a:r>
              <a:rPr lang="en" sz="1050">
                <a:highlight>
                  <a:schemeClr val="lt1"/>
                </a:highlight>
                <a:latin typeface="Lato"/>
                <a:ea typeface="Lato"/>
                <a:cs typeface="Lato"/>
                <a:sym typeface="Lato"/>
              </a:rPr>
              <a:t>Defined our variable names for both data sets.</a:t>
            </a:r>
            <a:endParaRPr sz="1050">
              <a:highlight>
                <a:schemeClr val="lt1"/>
              </a:highlight>
              <a:latin typeface="Lato"/>
              <a:ea typeface="Lato"/>
              <a:cs typeface="Lato"/>
              <a:sym typeface="Lato"/>
            </a:endParaRPr>
          </a:p>
          <a:p>
            <a:pPr indent="0" lvl="0" marL="0" rtl="0" algn="l">
              <a:spcBef>
                <a:spcPts val="0"/>
              </a:spcBef>
              <a:spcAft>
                <a:spcPts val="0"/>
              </a:spcAft>
              <a:buNone/>
            </a:pPr>
            <a:r>
              <a:t/>
            </a:r>
            <a:endParaRPr sz="1050">
              <a:highlight>
                <a:schemeClr val="lt1"/>
              </a:highlight>
              <a:latin typeface="Lato"/>
              <a:ea typeface="Lato"/>
              <a:cs typeface="Lato"/>
              <a:sym typeface="Lato"/>
            </a:endParaRPr>
          </a:p>
          <a:p>
            <a:pPr indent="0" lvl="0" marL="1828800" rtl="0" algn="l">
              <a:spcBef>
                <a:spcPts val="0"/>
              </a:spcBef>
              <a:spcAft>
                <a:spcPts val="0"/>
              </a:spcAft>
              <a:buNone/>
            </a:pPr>
            <a:r>
              <a:t/>
            </a:r>
            <a:endParaRPr sz="1050">
              <a:highlight>
                <a:schemeClr val="lt1"/>
              </a:highlight>
              <a:latin typeface="Lato"/>
              <a:ea typeface="Lato"/>
              <a:cs typeface="Lato"/>
              <a:sym typeface="Lato"/>
            </a:endParaRPr>
          </a:p>
          <a:p>
            <a:pPr indent="0" lvl="0" marL="914400" rtl="0" algn="l">
              <a:spcBef>
                <a:spcPts val="0"/>
              </a:spcBef>
              <a:spcAft>
                <a:spcPts val="0"/>
              </a:spcAft>
              <a:buNone/>
            </a:pPr>
            <a:r>
              <a:t/>
            </a:r>
            <a:endParaRPr sz="1050">
              <a:highlight>
                <a:schemeClr val="lt1"/>
              </a:highlight>
              <a:latin typeface="Lato"/>
              <a:ea typeface="Lato"/>
              <a:cs typeface="Lato"/>
              <a:sym typeface="Lato"/>
            </a:endParaRPr>
          </a:p>
          <a:p>
            <a:pPr indent="0" lvl="0" marL="914400" rtl="0" algn="l">
              <a:spcBef>
                <a:spcPts val="0"/>
              </a:spcBef>
              <a:spcAft>
                <a:spcPts val="0"/>
              </a:spcAft>
              <a:buNone/>
            </a:pPr>
            <a:r>
              <a:t/>
            </a:r>
            <a:endParaRPr sz="1050">
              <a:highlight>
                <a:srgbClr val="FFFFFF"/>
              </a:highlight>
            </a:endParaRPr>
          </a:p>
          <a:p>
            <a:pPr indent="0" lvl="0" marL="457200" rtl="0" algn="l">
              <a:lnSpc>
                <a:spcPct val="100000"/>
              </a:lnSpc>
              <a:spcBef>
                <a:spcPts val="0"/>
              </a:spcBef>
              <a:spcAft>
                <a:spcPts val="0"/>
              </a:spcAft>
              <a:buNone/>
            </a:pPr>
            <a:r>
              <a:t/>
            </a:r>
            <a:endParaRPr sz="1050">
              <a:solidFill>
                <a:schemeClr val="dk1"/>
              </a:solidFill>
              <a:highlight>
                <a:srgbClr val="FFFFFF"/>
              </a:highlight>
            </a:endParaRPr>
          </a:p>
          <a:p>
            <a:pPr indent="0" lvl="0" marL="457200" rtl="0" algn="l">
              <a:lnSpc>
                <a:spcPct val="100000"/>
              </a:lnSpc>
              <a:spcBef>
                <a:spcPts val="1600"/>
              </a:spcBef>
              <a:spcAft>
                <a:spcPts val="0"/>
              </a:spcAft>
              <a:buNone/>
            </a:pPr>
            <a:r>
              <a:t/>
            </a:r>
            <a:endParaRPr sz="1050">
              <a:solidFill>
                <a:schemeClr val="dk1"/>
              </a:solidFill>
              <a:highlight>
                <a:srgbClr val="FFFFFF"/>
              </a:highlight>
            </a:endParaRPr>
          </a:p>
          <a:p>
            <a:pPr indent="0" lvl="0" marL="0" rtl="0" algn="l">
              <a:lnSpc>
                <a:spcPct val="115000"/>
              </a:lnSpc>
              <a:spcBef>
                <a:spcPts val="1600"/>
              </a:spcBef>
              <a:spcAft>
                <a:spcPts val="0"/>
              </a:spcAft>
              <a:buNone/>
            </a:pPr>
            <a:r>
              <a:t/>
            </a:r>
            <a:endParaRPr sz="1050">
              <a:solidFill>
                <a:schemeClr val="dk1"/>
              </a:solidFill>
              <a:highlight>
                <a:srgbClr val="FFFFFF"/>
              </a:highlight>
            </a:endParaRPr>
          </a:p>
          <a:p>
            <a:pPr indent="0" lvl="0" marL="0" rtl="0" algn="l">
              <a:lnSpc>
                <a:spcPct val="115000"/>
              </a:lnSpc>
              <a:spcBef>
                <a:spcPts val="1600"/>
              </a:spcBef>
              <a:spcAft>
                <a:spcPts val="1600"/>
              </a:spcAft>
              <a:buNone/>
            </a:pPr>
            <a:r>
              <a:t/>
            </a:r>
            <a:endParaRPr sz="1800">
              <a:solidFill>
                <a:schemeClr val="dk2"/>
              </a:solidFill>
            </a:endParaRPr>
          </a:p>
        </p:txBody>
      </p:sp>
      <p:pic>
        <p:nvPicPr>
          <p:cNvPr id="121" name="Google Shape;121;p18"/>
          <p:cNvPicPr preferRelativeResize="0"/>
          <p:nvPr/>
        </p:nvPicPr>
        <p:blipFill>
          <a:blip r:embed="rId3">
            <a:alphaModFix/>
          </a:blip>
          <a:stretch>
            <a:fillRect/>
          </a:stretch>
        </p:blipFill>
        <p:spPr>
          <a:xfrm>
            <a:off x="893000" y="3223550"/>
            <a:ext cx="6608824" cy="139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687350" y="11362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latin typeface="Lato"/>
                <a:ea typeface="Lato"/>
                <a:cs typeface="Lato"/>
                <a:sym typeface="Lato"/>
              </a:rPr>
              <a:t>Data</a:t>
            </a:r>
            <a:r>
              <a:rPr lang="en" sz="1300">
                <a:latin typeface="Lato"/>
                <a:ea typeface="Lato"/>
                <a:cs typeface="Lato"/>
                <a:sym typeface="Lato"/>
              </a:rPr>
              <a:t> </a:t>
            </a:r>
            <a:r>
              <a:rPr b="0" lang="en" sz="1200">
                <a:latin typeface="Lato"/>
                <a:ea typeface="Lato"/>
                <a:cs typeface="Lato"/>
                <a:sym typeface="Lato"/>
              </a:rPr>
              <a:t>(cleanup process)</a:t>
            </a:r>
            <a:endParaRPr b="0" sz="2500">
              <a:latin typeface="Lato"/>
              <a:ea typeface="Lato"/>
              <a:cs typeface="Lato"/>
              <a:sym typeface="Lato"/>
            </a:endParaRPr>
          </a:p>
          <a:p>
            <a:pPr indent="0" lvl="0" marL="0" rtl="0" algn="l">
              <a:spcBef>
                <a:spcPts val="1200"/>
              </a:spcBef>
              <a:spcAft>
                <a:spcPts val="0"/>
              </a:spcAft>
              <a:buNone/>
            </a:pPr>
            <a:r>
              <a:t/>
            </a:r>
            <a:endParaRPr/>
          </a:p>
        </p:txBody>
      </p:sp>
      <p:sp>
        <p:nvSpPr>
          <p:cNvPr id="127" name="Google Shape;127;p19"/>
          <p:cNvSpPr txBox="1"/>
          <p:nvPr>
            <p:ph idx="1" type="body"/>
          </p:nvPr>
        </p:nvSpPr>
        <p:spPr>
          <a:xfrm>
            <a:off x="533000" y="2253750"/>
            <a:ext cx="7688700" cy="107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050">
              <a:solidFill>
                <a:srgbClr val="000000"/>
              </a:solidFill>
              <a:highlight>
                <a:schemeClr val="lt1"/>
              </a:highlight>
              <a:latin typeface="Arial"/>
              <a:ea typeface="Arial"/>
              <a:cs typeface="Arial"/>
              <a:sym typeface="Arial"/>
            </a:endParaRPr>
          </a:p>
          <a:p>
            <a:pPr indent="-295275" lvl="0" marL="914400" rtl="0" algn="l">
              <a:lnSpc>
                <a:spcPct val="100000"/>
              </a:lnSpc>
              <a:spcBef>
                <a:spcPts val="0"/>
              </a:spcBef>
              <a:spcAft>
                <a:spcPts val="0"/>
              </a:spcAft>
              <a:buClr>
                <a:srgbClr val="000000"/>
              </a:buClr>
              <a:buSzPts val="1050"/>
              <a:buFont typeface="Arial"/>
              <a:buChar char="●"/>
            </a:pPr>
            <a:r>
              <a:rPr lang="en" sz="1050">
                <a:solidFill>
                  <a:srgbClr val="000000"/>
                </a:solidFill>
                <a:highlight>
                  <a:schemeClr val="lt1"/>
                </a:highlight>
                <a:latin typeface="Arial"/>
                <a:ea typeface="Arial"/>
                <a:cs typeface="Arial"/>
                <a:sym typeface="Arial"/>
              </a:rPr>
              <a:t> </a:t>
            </a:r>
            <a:r>
              <a:rPr lang="en" sz="1050">
                <a:solidFill>
                  <a:srgbClr val="000000"/>
                </a:solidFill>
                <a:highlight>
                  <a:schemeClr val="lt1"/>
                </a:highlight>
              </a:rPr>
              <a:t>We set the date as index</a:t>
            </a:r>
            <a:endParaRPr sz="1050">
              <a:solidFill>
                <a:srgbClr val="000000"/>
              </a:solidFill>
              <a:highlight>
                <a:schemeClr val="lt1"/>
              </a:highlight>
            </a:endParaRPr>
          </a:p>
          <a:p>
            <a:pPr indent="0" lvl="0" marL="0" rtl="0" algn="l">
              <a:lnSpc>
                <a:spcPct val="100000"/>
              </a:lnSpc>
              <a:spcBef>
                <a:spcPts val="0"/>
              </a:spcBef>
              <a:spcAft>
                <a:spcPts val="0"/>
              </a:spcAft>
              <a:buNone/>
            </a:pPr>
            <a:r>
              <a:t/>
            </a:r>
            <a:endParaRPr sz="1050">
              <a:solidFill>
                <a:srgbClr val="000000"/>
              </a:solidFill>
              <a:highlight>
                <a:schemeClr val="lt1"/>
              </a:highlight>
            </a:endParaRPr>
          </a:p>
          <a:p>
            <a:pPr indent="-295275" lvl="0" marL="914400" rtl="0" algn="l">
              <a:lnSpc>
                <a:spcPct val="100000"/>
              </a:lnSpc>
              <a:spcBef>
                <a:spcPts val="0"/>
              </a:spcBef>
              <a:spcAft>
                <a:spcPts val="0"/>
              </a:spcAft>
              <a:buClr>
                <a:srgbClr val="000000"/>
              </a:buClr>
              <a:buSzPts val="1050"/>
              <a:buFont typeface="Lato"/>
              <a:buChar char="●"/>
            </a:pPr>
            <a:r>
              <a:rPr lang="en" sz="1050">
                <a:solidFill>
                  <a:srgbClr val="000000"/>
                </a:solidFill>
                <a:highlight>
                  <a:schemeClr val="lt1"/>
                </a:highlight>
              </a:rPr>
              <a:t>We proceed to drop unnecessary columns by using the .dropna() function, followed by adjusting the columns with numbers to floats using the str.replace() and .astype functions. </a:t>
            </a:r>
            <a:endParaRPr sz="1050">
              <a:solidFill>
                <a:srgbClr val="000000"/>
              </a:solidFill>
              <a:highlight>
                <a:schemeClr val="lt1"/>
              </a:highlight>
            </a:endParaRPr>
          </a:p>
          <a:p>
            <a:pPr indent="0" lvl="0" marL="0" rtl="0" algn="l">
              <a:lnSpc>
                <a:spcPct val="100000"/>
              </a:lnSpc>
              <a:spcBef>
                <a:spcPts val="0"/>
              </a:spcBef>
              <a:spcAft>
                <a:spcPts val="0"/>
              </a:spcAft>
              <a:buNone/>
            </a:pPr>
            <a:r>
              <a:t/>
            </a:r>
            <a:endParaRPr sz="1050">
              <a:solidFill>
                <a:srgbClr val="000000"/>
              </a:solidFill>
              <a:highlight>
                <a:schemeClr val="lt1"/>
              </a:highlight>
            </a:endParaRPr>
          </a:p>
        </p:txBody>
      </p:sp>
      <p:sp>
        <p:nvSpPr>
          <p:cNvPr id="128" name="Google Shape;128;p19"/>
          <p:cNvSpPr txBox="1"/>
          <p:nvPr/>
        </p:nvSpPr>
        <p:spPr>
          <a:xfrm>
            <a:off x="863100" y="1923550"/>
            <a:ext cx="3529500" cy="3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50">
                <a:highlight>
                  <a:schemeClr val="lt1"/>
                </a:highlight>
                <a:latin typeface="Lato"/>
                <a:ea typeface="Lato"/>
                <a:cs typeface="Lato"/>
                <a:sym typeface="Lato"/>
              </a:rPr>
              <a:t>After checking the data sets:</a:t>
            </a:r>
            <a:endParaRPr b="1" sz="2000">
              <a:latin typeface="Lato"/>
              <a:ea typeface="Lato"/>
              <a:cs typeface="Lato"/>
              <a:sym typeface="Lato"/>
            </a:endParaRPr>
          </a:p>
        </p:txBody>
      </p:sp>
      <p:pic>
        <p:nvPicPr>
          <p:cNvPr id="129" name="Google Shape;129;p19"/>
          <p:cNvPicPr preferRelativeResize="0"/>
          <p:nvPr/>
        </p:nvPicPr>
        <p:blipFill>
          <a:blip r:embed="rId3">
            <a:alphaModFix/>
          </a:blip>
          <a:stretch>
            <a:fillRect/>
          </a:stretch>
        </p:blipFill>
        <p:spPr>
          <a:xfrm>
            <a:off x="152400" y="3483450"/>
            <a:ext cx="8839201" cy="14946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41675" y="1184000"/>
            <a:ext cx="7688700" cy="5352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2000">
                <a:latin typeface="Lato"/>
                <a:ea typeface="Lato"/>
                <a:cs typeface="Lato"/>
                <a:sym typeface="Lato"/>
              </a:rPr>
              <a:t>Analysis Process : Buying Power</a:t>
            </a:r>
            <a:endParaRPr b="0" sz="1200">
              <a:latin typeface="Lato"/>
              <a:ea typeface="Lato"/>
              <a:cs typeface="Lato"/>
              <a:sym typeface="Lato"/>
            </a:endParaRPr>
          </a:p>
          <a:p>
            <a:pPr indent="0" lvl="0" marL="0" rtl="0" algn="l">
              <a:spcBef>
                <a:spcPts val="1200"/>
              </a:spcBef>
              <a:spcAft>
                <a:spcPts val="0"/>
              </a:spcAft>
              <a:buNone/>
            </a:pPr>
            <a:r>
              <a:t/>
            </a:r>
            <a:endParaRPr/>
          </a:p>
        </p:txBody>
      </p:sp>
      <p:pic>
        <p:nvPicPr>
          <p:cNvPr id="135" name="Google Shape;135;p20"/>
          <p:cNvPicPr preferRelativeResize="0"/>
          <p:nvPr/>
        </p:nvPicPr>
        <p:blipFill>
          <a:blip r:embed="rId3">
            <a:alphaModFix/>
          </a:blip>
          <a:stretch>
            <a:fillRect/>
          </a:stretch>
        </p:blipFill>
        <p:spPr>
          <a:xfrm>
            <a:off x="5134800" y="3374699"/>
            <a:ext cx="3931825" cy="1529050"/>
          </a:xfrm>
          <a:prstGeom prst="rect">
            <a:avLst/>
          </a:prstGeom>
          <a:noFill/>
          <a:ln>
            <a:noFill/>
          </a:ln>
        </p:spPr>
      </p:pic>
      <p:pic>
        <p:nvPicPr>
          <p:cNvPr id="136" name="Google Shape;136;p20"/>
          <p:cNvPicPr preferRelativeResize="0"/>
          <p:nvPr/>
        </p:nvPicPr>
        <p:blipFill>
          <a:blip r:embed="rId4">
            <a:alphaModFix/>
          </a:blip>
          <a:stretch>
            <a:fillRect/>
          </a:stretch>
        </p:blipFill>
        <p:spPr>
          <a:xfrm>
            <a:off x="6304450" y="942875"/>
            <a:ext cx="1794575" cy="2096825"/>
          </a:xfrm>
          <a:prstGeom prst="rect">
            <a:avLst/>
          </a:prstGeom>
          <a:noFill/>
          <a:ln>
            <a:noFill/>
          </a:ln>
        </p:spPr>
      </p:pic>
      <p:pic>
        <p:nvPicPr>
          <p:cNvPr id="137" name="Google Shape;137;p20"/>
          <p:cNvPicPr preferRelativeResize="0"/>
          <p:nvPr/>
        </p:nvPicPr>
        <p:blipFill rotWithShape="1">
          <a:blip r:embed="rId5">
            <a:alphaModFix/>
          </a:blip>
          <a:srcRect b="0" l="0" r="24477" t="0"/>
          <a:stretch/>
        </p:blipFill>
        <p:spPr>
          <a:xfrm>
            <a:off x="177875" y="2064100"/>
            <a:ext cx="4663951" cy="2839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238275" y="1206375"/>
            <a:ext cx="7688700" cy="5352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lang="en" sz="2000">
                <a:latin typeface="Lato"/>
                <a:ea typeface="Lato"/>
                <a:cs typeface="Lato"/>
                <a:sym typeface="Lato"/>
              </a:rPr>
              <a:t>A</a:t>
            </a:r>
            <a:r>
              <a:rPr lang="en" sz="2000">
                <a:latin typeface="Lato"/>
                <a:ea typeface="Lato"/>
                <a:cs typeface="Lato"/>
                <a:sym typeface="Lato"/>
              </a:rPr>
              <a:t>nalysis Process: Monte Carlo - Gold Price in 5 Years</a:t>
            </a:r>
            <a:endParaRPr b="0">
              <a:latin typeface="Lato"/>
              <a:ea typeface="Lato"/>
              <a:cs typeface="Lato"/>
              <a:sym typeface="Lato"/>
            </a:endParaRPr>
          </a:p>
        </p:txBody>
      </p:sp>
      <p:pic>
        <p:nvPicPr>
          <p:cNvPr id="143" name="Google Shape;143;p21"/>
          <p:cNvPicPr preferRelativeResize="0"/>
          <p:nvPr/>
        </p:nvPicPr>
        <p:blipFill>
          <a:blip r:embed="rId3">
            <a:alphaModFix/>
          </a:blip>
          <a:stretch>
            <a:fillRect/>
          </a:stretch>
        </p:blipFill>
        <p:spPr>
          <a:xfrm>
            <a:off x="439375" y="1819525"/>
            <a:ext cx="3883625" cy="3148875"/>
          </a:xfrm>
          <a:prstGeom prst="rect">
            <a:avLst/>
          </a:prstGeom>
          <a:noFill/>
          <a:ln>
            <a:noFill/>
          </a:ln>
        </p:spPr>
      </p:pic>
      <p:pic>
        <p:nvPicPr>
          <p:cNvPr id="144" name="Google Shape;144;p21"/>
          <p:cNvPicPr preferRelativeResize="0"/>
          <p:nvPr/>
        </p:nvPicPr>
        <p:blipFill>
          <a:blip r:embed="rId4">
            <a:alphaModFix/>
          </a:blip>
          <a:stretch>
            <a:fillRect/>
          </a:stretch>
        </p:blipFill>
        <p:spPr>
          <a:xfrm>
            <a:off x="6323950" y="1871275"/>
            <a:ext cx="2429015" cy="3097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