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3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906000" cy="6858000"/>
  <p:notesSz cx="9750425" cy="68564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3018240" y="520920"/>
            <a:ext cx="3713400" cy="257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1600" spc="-1" strike="noStrike">
                <a:solidFill>
                  <a:srgbClr val="292934"/>
                </a:solidFill>
                <a:latin typeface="Arial"/>
              </a:rPr>
              <a:t>Click </a:t>
            </a:r>
            <a:r>
              <a:rPr b="0" lang="de-DE" sz="1600" spc="-1" strike="noStrike">
                <a:solidFill>
                  <a:srgbClr val="292934"/>
                </a:solidFill>
                <a:latin typeface="Arial"/>
              </a:rPr>
              <a:t>to </a:t>
            </a:r>
            <a:r>
              <a:rPr b="0" lang="de-DE" sz="1600" spc="-1" strike="noStrike">
                <a:solidFill>
                  <a:srgbClr val="292934"/>
                </a:solidFill>
                <a:latin typeface="Arial"/>
              </a:rPr>
              <a:t>move </a:t>
            </a:r>
            <a:r>
              <a:rPr b="0" lang="de-DE" sz="1600" spc="-1" strike="noStrike">
                <a:solidFill>
                  <a:srgbClr val="292934"/>
                </a:solidFill>
                <a:latin typeface="Arial"/>
              </a:rPr>
              <a:t>the </a:t>
            </a:r>
            <a:r>
              <a:rPr b="0" lang="de-DE" sz="1600" spc="-1" strike="noStrike">
                <a:solidFill>
                  <a:srgbClr val="292934"/>
                </a:solidFill>
                <a:latin typeface="Arial"/>
              </a:rPr>
              <a:t>slide</a:t>
            </a:r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974880" y="3256560"/>
            <a:ext cx="7800120" cy="3084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</a:t>
            </a:r>
            <a:r>
              <a:rPr b="0" lang="en-IN" sz="2000" spc="-1" strike="noStrike">
                <a:latin typeface="Arial"/>
              </a:rPr>
              <a:t>to </a:t>
            </a:r>
            <a:r>
              <a:rPr b="0" lang="en-IN" sz="2000" spc="-1" strike="noStrike">
                <a:latin typeface="Arial"/>
              </a:rPr>
              <a:t>edi</a:t>
            </a:r>
            <a:r>
              <a:rPr b="0" lang="en-IN" sz="2000" spc="-1" strike="noStrike">
                <a:latin typeface="Arial"/>
              </a:rPr>
              <a:t>t </a:t>
            </a:r>
            <a:r>
              <a:rPr b="0" lang="en-IN" sz="2000" spc="-1" strike="noStrike">
                <a:latin typeface="Arial"/>
              </a:rPr>
              <a:t>the </a:t>
            </a:r>
            <a:r>
              <a:rPr b="0" lang="en-IN" sz="2000" spc="-1" strike="noStrike">
                <a:latin typeface="Arial"/>
              </a:rPr>
              <a:t>not</a:t>
            </a:r>
            <a:r>
              <a:rPr b="0" lang="en-IN" sz="2000" spc="-1" strike="noStrike">
                <a:latin typeface="Arial"/>
              </a:rPr>
              <a:t>es </a:t>
            </a:r>
            <a:r>
              <a:rPr b="0" lang="en-IN" sz="2000" spc="-1" strike="noStrike">
                <a:latin typeface="Arial"/>
              </a:rPr>
              <a:t>for</a:t>
            </a:r>
            <a:r>
              <a:rPr b="0" lang="en-IN" sz="2000" spc="-1" strike="noStrike">
                <a:latin typeface="Arial"/>
              </a:rPr>
              <a:t>ma</a:t>
            </a:r>
            <a:r>
              <a:rPr b="0" lang="en-IN" sz="2000" spc="-1" strike="noStrike">
                <a:latin typeface="Arial"/>
              </a:rPr>
              <a:t>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4231080" cy="342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dt"/>
          </p:nvPr>
        </p:nvSpPr>
        <p:spPr>
          <a:xfrm>
            <a:off x="5519160" y="0"/>
            <a:ext cx="4231080" cy="342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ftr"/>
          </p:nvPr>
        </p:nvSpPr>
        <p:spPr>
          <a:xfrm>
            <a:off x="0" y="6513840"/>
            <a:ext cx="4231080" cy="3423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sldNum"/>
          </p:nvPr>
        </p:nvSpPr>
        <p:spPr>
          <a:xfrm>
            <a:off x="5519160" y="6513840"/>
            <a:ext cx="4231080" cy="3423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28F869A-F80D-4FAF-8913-849556210945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7620120" y="5796000"/>
            <a:ext cx="2057040" cy="512280"/>
          </a:xfrm>
          <a:prstGeom prst="rect">
            <a:avLst/>
          </a:prstGeom>
          <a:noFill/>
          <a:ln>
            <a:noFill/>
          </a:ln>
        </p:spPr>
        <p:txBody>
          <a:bodyPr lIns="0" rIns="0" anchor="b">
            <a:noAutofit/>
          </a:bodyPr>
          <a:p>
            <a:pPr>
              <a:lnSpc>
                <a:spcPct val="95000"/>
              </a:lnSpc>
              <a:spcBef>
                <a:spcPts val="241"/>
              </a:spcBef>
            </a:pPr>
            <a:r>
              <a:rPr b="0" lang="fr-FR" sz="800" spc="-1" strike="noStrike">
                <a:solidFill>
                  <a:srgbClr val="000000"/>
                </a:solidFill>
                <a:latin typeface="Arial"/>
                <a:ea typeface="+mn-ea"/>
              </a:rPr>
              <a:t>TechnoVision Computer Classes : Mobile: 9921481410 / 7588291640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sldImg"/>
          </p:nvPr>
        </p:nvSpPr>
        <p:spPr>
          <a:xfrm>
            <a:off x="74520" y="1143000"/>
            <a:ext cx="7470360" cy="5171760"/>
          </a:xfrm>
          <a:prstGeom prst="rect">
            <a:avLst/>
          </a:prstGeom>
        </p:spPr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7620120" y="1190520"/>
            <a:ext cx="2057040" cy="228240"/>
          </a:xfrm>
          <a:prstGeom prst="rect">
            <a:avLst/>
          </a:prstGeom>
        </p:spPr>
        <p:txBody>
          <a:bodyPr l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7620120" y="5796000"/>
            <a:ext cx="2057040" cy="512280"/>
          </a:xfrm>
          <a:prstGeom prst="rect">
            <a:avLst/>
          </a:prstGeom>
          <a:noFill/>
          <a:ln>
            <a:noFill/>
          </a:ln>
        </p:spPr>
        <p:txBody>
          <a:bodyPr lIns="0" rIns="0" anchor="b">
            <a:noAutofit/>
          </a:bodyPr>
          <a:p>
            <a:pPr>
              <a:lnSpc>
                <a:spcPct val="95000"/>
              </a:lnSpc>
              <a:spcBef>
                <a:spcPts val="241"/>
              </a:spcBef>
            </a:pPr>
            <a:r>
              <a:rPr b="0" lang="fr-FR" sz="800" spc="-1" strike="noStrike">
                <a:solidFill>
                  <a:srgbClr val="000000"/>
                </a:solidFill>
                <a:latin typeface="Arial"/>
                <a:ea typeface="+mn-ea"/>
              </a:rPr>
              <a:t>TechnoVision Computer Classes : Mobile: 9921481410 / 7588291640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sldImg"/>
          </p:nvPr>
        </p:nvSpPr>
        <p:spPr>
          <a:xfrm>
            <a:off x="74520" y="1143000"/>
            <a:ext cx="7470360" cy="5171760"/>
          </a:xfrm>
          <a:prstGeom prst="rect">
            <a:avLst/>
          </a:prstGeom>
        </p:spPr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7620120" y="1190520"/>
            <a:ext cx="2057040" cy="228240"/>
          </a:xfrm>
          <a:prstGeom prst="rect">
            <a:avLst/>
          </a:prstGeom>
        </p:spPr>
        <p:txBody>
          <a:bodyPr l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7620120" y="5796000"/>
            <a:ext cx="2057040" cy="512280"/>
          </a:xfrm>
          <a:prstGeom prst="rect">
            <a:avLst/>
          </a:prstGeom>
          <a:noFill/>
          <a:ln>
            <a:noFill/>
          </a:ln>
        </p:spPr>
        <p:txBody>
          <a:bodyPr lIns="0" rIns="0" anchor="b">
            <a:noAutofit/>
          </a:bodyPr>
          <a:p>
            <a:pPr>
              <a:lnSpc>
                <a:spcPct val="95000"/>
              </a:lnSpc>
              <a:spcBef>
                <a:spcPts val="241"/>
              </a:spcBef>
            </a:pPr>
            <a:r>
              <a:rPr b="0" lang="fr-FR" sz="800" spc="-1" strike="noStrike">
                <a:solidFill>
                  <a:srgbClr val="000000"/>
                </a:solidFill>
                <a:latin typeface="Arial"/>
                <a:ea typeface="+mn-ea"/>
              </a:rPr>
              <a:t>TechnoVision Computer Classes : Mobile: 9921481410 / 7588291640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sldImg"/>
          </p:nvPr>
        </p:nvSpPr>
        <p:spPr>
          <a:xfrm>
            <a:off x="74520" y="1143000"/>
            <a:ext cx="7470360" cy="5171760"/>
          </a:xfrm>
          <a:prstGeom prst="rect">
            <a:avLst/>
          </a:prstGeom>
        </p:spPr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7620120" y="1190520"/>
            <a:ext cx="2057040" cy="228240"/>
          </a:xfrm>
          <a:prstGeom prst="rect">
            <a:avLst/>
          </a:prstGeom>
        </p:spPr>
        <p:txBody>
          <a:bodyPr l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7620120" y="5796000"/>
            <a:ext cx="2057040" cy="512280"/>
          </a:xfrm>
          <a:prstGeom prst="rect">
            <a:avLst/>
          </a:prstGeom>
          <a:noFill/>
          <a:ln>
            <a:noFill/>
          </a:ln>
        </p:spPr>
        <p:txBody>
          <a:bodyPr lIns="0" rIns="0" anchor="b">
            <a:noAutofit/>
          </a:bodyPr>
          <a:p>
            <a:pPr>
              <a:lnSpc>
                <a:spcPct val="95000"/>
              </a:lnSpc>
              <a:spcBef>
                <a:spcPts val="241"/>
              </a:spcBef>
            </a:pPr>
            <a:r>
              <a:rPr b="0" lang="fr-FR" sz="800" spc="-1" strike="noStrike">
                <a:solidFill>
                  <a:srgbClr val="000000"/>
                </a:solidFill>
                <a:latin typeface="Arial"/>
                <a:ea typeface="+mn-ea"/>
              </a:rPr>
              <a:t>TechnoVision Computer Classes : Mobile: 9921481410 / 7588291640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sldImg"/>
          </p:nvPr>
        </p:nvSpPr>
        <p:spPr>
          <a:xfrm>
            <a:off x="74520" y="1143000"/>
            <a:ext cx="7470360" cy="5171760"/>
          </a:xfrm>
          <a:prstGeom prst="rect">
            <a:avLst/>
          </a:prstGeom>
        </p:spPr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7620120" y="1190520"/>
            <a:ext cx="2057040" cy="228240"/>
          </a:xfrm>
          <a:prstGeom prst="rect">
            <a:avLst/>
          </a:prstGeom>
        </p:spPr>
        <p:txBody>
          <a:bodyPr l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7620120" y="5796000"/>
            <a:ext cx="2057040" cy="512280"/>
          </a:xfrm>
          <a:prstGeom prst="rect">
            <a:avLst/>
          </a:prstGeom>
          <a:noFill/>
          <a:ln>
            <a:noFill/>
          </a:ln>
        </p:spPr>
        <p:txBody>
          <a:bodyPr lIns="0" rIns="0" anchor="b">
            <a:noAutofit/>
          </a:bodyPr>
          <a:p>
            <a:pPr>
              <a:lnSpc>
                <a:spcPct val="95000"/>
              </a:lnSpc>
              <a:spcBef>
                <a:spcPts val="241"/>
              </a:spcBef>
            </a:pPr>
            <a:r>
              <a:rPr b="0" lang="fr-FR" sz="800" spc="-1" strike="noStrike">
                <a:solidFill>
                  <a:srgbClr val="000000"/>
                </a:solidFill>
                <a:latin typeface="Arial"/>
                <a:ea typeface="+mn-ea"/>
              </a:rPr>
              <a:t>TechnoVision Computer Classes : Mobile: 9921481410 / 7588291640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sldImg"/>
          </p:nvPr>
        </p:nvSpPr>
        <p:spPr>
          <a:xfrm>
            <a:off x="74520" y="1143000"/>
            <a:ext cx="7470360" cy="5171760"/>
          </a:xfrm>
          <a:prstGeom prst="rect">
            <a:avLst/>
          </a:prstGeom>
        </p:spPr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7620120" y="1190520"/>
            <a:ext cx="2057040" cy="228240"/>
          </a:xfrm>
          <a:prstGeom prst="rect">
            <a:avLst/>
          </a:prstGeom>
        </p:spPr>
        <p:txBody>
          <a:bodyPr l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7620120" y="5796000"/>
            <a:ext cx="2057040" cy="512280"/>
          </a:xfrm>
          <a:prstGeom prst="rect">
            <a:avLst/>
          </a:prstGeom>
          <a:noFill/>
          <a:ln>
            <a:noFill/>
          </a:ln>
        </p:spPr>
        <p:txBody>
          <a:bodyPr lIns="0" rIns="0" anchor="b">
            <a:noAutofit/>
          </a:bodyPr>
          <a:p>
            <a:pPr>
              <a:lnSpc>
                <a:spcPct val="95000"/>
              </a:lnSpc>
              <a:spcBef>
                <a:spcPts val="241"/>
              </a:spcBef>
            </a:pPr>
            <a:r>
              <a:rPr b="0" lang="fr-FR" sz="800" spc="-1" strike="noStrike">
                <a:solidFill>
                  <a:srgbClr val="000000"/>
                </a:solidFill>
                <a:latin typeface="Arial"/>
                <a:ea typeface="+mn-ea"/>
              </a:rPr>
              <a:t>TechnoVision Computer Classes : Mobile: 9921481410 / 7588291640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sldImg"/>
          </p:nvPr>
        </p:nvSpPr>
        <p:spPr>
          <a:xfrm>
            <a:off x="74520" y="1143000"/>
            <a:ext cx="7470360" cy="5171760"/>
          </a:xfrm>
          <a:prstGeom prst="rect">
            <a:avLst/>
          </a:prstGeom>
        </p:spPr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7620120" y="1190520"/>
            <a:ext cx="2057040" cy="228240"/>
          </a:xfrm>
          <a:prstGeom prst="rect">
            <a:avLst/>
          </a:prstGeom>
        </p:spPr>
        <p:txBody>
          <a:bodyPr l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7620120" y="5796000"/>
            <a:ext cx="2057040" cy="512280"/>
          </a:xfrm>
          <a:prstGeom prst="rect">
            <a:avLst/>
          </a:prstGeom>
          <a:noFill/>
          <a:ln>
            <a:noFill/>
          </a:ln>
        </p:spPr>
        <p:txBody>
          <a:bodyPr lIns="0" rIns="0" anchor="b">
            <a:noAutofit/>
          </a:bodyPr>
          <a:p>
            <a:pPr>
              <a:lnSpc>
                <a:spcPct val="95000"/>
              </a:lnSpc>
              <a:spcBef>
                <a:spcPts val="241"/>
              </a:spcBef>
            </a:pPr>
            <a:r>
              <a:rPr b="0" lang="fr-FR" sz="800" spc="-1" strike="noStrike">
                <a:solidFill>
                  <a:srgbClr val="000000"/>
                </a:solidFill>
                <a:latin typeface="Arial"/>
                <a:ea typeface="+mn-ea"/>
              </a:rPr>
              <a:t>TechnoVision Computer Classes : Mobile: 9921481410 / 7588291640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sldImg"/>
          </p:nvPr>
        </p:nvSpPr>
        <p:spPr>
          <a:xfrm>
            <a:off x="74520" y="1143000"/>
            <a:ext cx="7470360" cy="5171760"/>
          </a:xfrm>
          <a:prstGeom prst="rect">
            <a:avLst/>
          </a:prstGeom>
        </p:spPr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7620120" y="1190520"/>
            <a:ext cx="2057040" cy="228240"/>
          </a:xfrm>
          <a:prstGeom prst="rect">
            <a:avLst/>
          </a:prstGeom>
        </p:spPr>
        <p:txBody>
          <a:bodyPr l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7620120" y="5796000"/>
            <a:ext cx="2057040" cy="512280"/>
          </a:xfrm>
          <a:prstGeom prst="rect">
            <a:avLst/>
          </a:prstGeom>
          <a:noFill/>
          <a:ln>
            <a:noFill/>
          </a:ln>
        </p:spPr>
        <p:txBody>
          <a:bodyPr lIns="0" rIns="0" anchor="b">
            <a:noAutofit/>
          </a:bodyPr>
          <a:p>
            <a:pPr>
              <a:lnSpc>
                <a:spcPct val="95000"/>
              </a:lnSpc>
              <a:spcBef>
                <a:spcPts val="241"/>
              </a:spcBef>
            </a:pPr>
            <a:r>
              <a:rPr b="0" lang="fr-FR" sz="800" spc="-1" strike="noStrike">
                <a:solidFill>
                  <a:srgbClr val="000000"/>
                </a:solidFill>
                <a:latin typeface="Arial"/>
                <a:ea typeface="+mn-ea"/>
              </a:rPr>
              <a:t>TechnoVision Computer Classes : Mobile: 9921481410 / 7588291640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sldImg"/>
          </p:nvPr>
        </p:nvSpPr>
        <p:spPr>
          <a:xfrm>
            <a:off x="74520" y="1143000"/>
            <a:ext cx="7470360" cy="5171760"/>
          </a:xfrm>
          <a:prstGeom prst="rect">
            <a:avLst/>
          </a:prstGeom>
        </p:spPr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7620120" y="1190520"/>
            <a:ext cx="2057040" cy="228240"/>
          </a:xfrm>
          <a:prstGeom prst="rect">
            <a:avLst/>
          </a:prstGeom>
        </p:spPr>
        <p:txBody>
          <a:bodyPr l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7620120" y="5796000"/>
            <a:ext cx="2057040" cy="512280"/>
          </a:xfrm>
          <a:prstGeom prst="rect">
            <a:avLst/>
          </a:prstGeom>
          <a:noFill/>
          <a:ln>
            <a:noFill/>
          </a:ln>
        </p:spPr>
        <p:txBody>
          <a:bodyPr lIns="0" rIns="0" anchor="b">
            <a:noAutofit/>
          </a:bodyPr>
          <a:p>
            <a:pPr>
              <a:lnSpc>
                <a:spcPct val="95000"/>
              </a:lnSpc>
              <a:spcBef>
                <a:spcPts val="241"/>
              </a:spcBef>
            </a:pPr>
            <a:r>
              <a:rPr b="0" lang="fr-FR" sz="800" spc="-1" strike="noStrike">
                <a:solidFill>
                  <a:srgbClr val="000000"/>
                </a:solidFill>
                <a:latin typeface="Arial"/>
                <a:ea typeface="+mn-ea"/>
              </a:rPr>
              <a:t>TechnoVision Computer Classes : Mobile: 9921481410 / 7588291640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sldImg"/>
          </p:nvPr>
        </p:nvSpPr>
        <p:spPr>
          <a:xfrm>
            <a:off x="74520" y="1143000"/>
            <a:ext cx="7470360" cy="5171760"/>
          </a:xfrm>
          <a:prstGeom prst="rect">
            <a:avLst/>
          </a:prstGeom>
        </p:spPr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7620120" y="1190520"/>
            <a:ext cx="2057040" cy="228240"/>
          </a:xfrm>
          <a:prstGeom prst="rect">
            <a:avLst/>
          </a:prstGeom>
        </p:spPr>
        <p:txBody>
          <a:bodyPr l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7620120" y="5796000"/>
            <a:ext cx="2057040" cy="512280"/>
          </a:xfrm>
          <a:prstGeom prst="rect">
            <a:avLst/>
          </a:prstGeom>
          <a:noFill/>
          <a:ln>
            <a:noFill/>
          </a:ln>
        </p:spPr>
        <p:txBody>
          <a:bodyPr lIns="0" rIns="0" anchor="b">
            <a:noAutofit/>
          </a:bodyPr>
          <a:p>
            <a:pPr>
              <a:lnSpc>
                <a:spcPct val="95000"/>
              </a:lnSpc>
              <a:spcBef>
                <a:spcPts val="241"/>
              </a:spcBef>
            </a:pPr>
            <a:r>
              <a:rPr b="0" lang="fr-FR" sz="800" spc="-1" strike="noStrike">
                <a:solidFill>
                  <a:srgbClr val="000000"/>
                </a:solidFill>
                <a:latin typeface="Arial"/>
                <a:ea typeface="+mn-ea"/>
              </a:rPr>
              <a:t>TechnoVision Computer Classes : Mobile: 9921481410 / 7588291640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ldImg"/>
          </p:nvPr>
        </p:nvSpPr>
        <p:spPr>
          <a:xfrm>
            <a:off x="74520" y="1143000"/>
            <a:ext cx="7470360" cy="5171760"/>
          </a:xfrm>
          <a:prstGeom prst="rect">
            <a:avLst/>
          </a:prstGeom>
        </p:spPr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7620120" y="1190520"/>
            <a:ext cx="2057040" cy="228240"/>
          </a:xfrm>
          <a:prstGeom prst="rect">
            <a:avLst/>
          </a:prstGeom>
        </p:spPr>
        <p:txBody>
          <a:bodyPr l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7620120" y="5796000"/>
            <a:ext cx="2057040" cy="512280"/>
          </a:xfrm>
          <a:prstGeom prst="rect">
            <a:avLst/>
          </a:prstGeom>
          <a:noFill/>
          <a:ln>
            <a:noFill/>
          </a:ln>
        </p:spPr>
        <p:txBody>
          <a:bodyPr lIns="0" rIns="0" anchor="b">
            <a:noAutofit/>
          </a:bodyPr>
          <a:p>
            <a:pPr>
              <a:lnSpc>
                <a:spcPct val="95000"/>
              </a:lnSpc>
              <a:spcBef>
                <a:spcPts val="241"/>
              </a:spcBef>
            </a:pPr>
            <a:r>
              <a:rPr b="0" lang="fr-FR" sz="800" spc="-1" strike="noStrike">
                <a:solidFill>
                  <a:srgbClr val="000000"/>
                </a:solidFill>
                <a:latin typeface="Arial"/>
                <a:ea typeface="+mn-ea"/>
              </a:rPr>
              <a:t>TechnoVision Computer Classes : Mobile: 9921481410 / 7588291640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sldImg"/>
          </p:nvPr>
        </p:nvSpPr>
        <p:spPr>
          <a:xfrm>
            <a:off x="74520" y="1143000"/>
            <a:ext cx="7470360" cy="5171760"/>
          </a:xfrm>
          <a:prstGeom prst="rect">
            <a:avLst/>
          </a:prstGeom>
        </p:spPr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7620120" y="1190520"/>
            <a:ext cx="2057040" cy="228240"/>
          </a:xfrm>
          <a:prstGeom prst="rect">
            <a:avLst/>
          </a:prstGeom>
        </p:spPr>
        <p:txBody>
          <a:bodyPr l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7620120" y="5796000"/>
            <a:ext cx="2057040" cy="512280"/>
          </a:xfrm>
          <a:prstGeom prst="rect">
            <a:avLst/>
          </a:prstGeom>
          <a:noFill/>
          <a:ln>
            <a:noFill/>
          </a:ln>
        </p:spPr>
        <p:txBody>
          <a:bodyPr lIns="0" rIns="0" anchor="b">
            <a:noAutofit/>
          </a:bodyPr>
          <a:p>
            <a:pPr>
              <a:lnSpc>
                <a:spcPct val="95000"/>
              </a:lnSpc>
              <a:spcBef>
                <a:spcPts val="241"/>
              </a:spcBef>
            </a:pPr>
            <a:r>
              <a:rPr b="0" lang="fr-FR" sz="800" spc="-1" strike="noStrike">
                <a:solidFill>
                  <a:srgbClr val="000000"/>
                </a:solidFill>
                <a:latin typeface="Arial"/>
                <a:ea typeface="+mn-ea"/>
              </a:rPr>
              <a:t>TechnoVision Computer Classes : Mobile: 9921481410 / 7588291640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ldImg"/>
          </p:nvPr>
        </p:nvSpPr>
        <p:spPr>
          <a:xfrm>
            <a:off x="74520" y="1143000"/>
            <a:ext cx="7470360" cy="5171760"/>
          </a:xfrm>
          <a:prstGeom prst="rect">
            <a:avLst/>
          </a:prstGeom>
        </p:spPr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7620120" y="1190520"/>
            <a:ext cx="2057040" cy="228240"/>
          </a:xfrm>
          <a:prstGeom prst="rect">
            <a:avLst/>
          </a:prstGeom>
        </p:spPr>
        <p:txBody>
          <a:bodyPr l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7620120" y="5796000"/>
            <a:ext cx="2057040" cy="512280"/>
          </a:xfrm>
          <a:prstGeom prst="rect">
            <a:avLst/>
          </a:prstGeom>
          <a:noFill/>
          <a:ln>
            <a:noFill/>
          </a:ln>
        </p:spPr>
        <p:txBody>
          <a:bodyPr lIns="0" rIns="0" anchor="b">
            <a:noAutofit/>
          </a:bodyPr>
          <a:p>
            <a:pPr>
              <a:lnSpc>
                <a:spcPct val="95000"/>
              </a:lnSpc>
              <a:spcBef>
                <a:spcPts val="241"/>
              </a:spcBef>
            </a:pPr>
            <a:r>
              <a:rPr b="0" lang="fr-FR" sz="800" spc="-1" strike="noStrike">
                <a:solidFill>
                  <a:srgbClr val="000000"/>
                </a:solidFill>
                <a:latin typeface="Arial"/>
                <a:ea typeface="+mn-ea"/>
              </a:rPr>
              <a:t>TechnoVision Computer Classes : Mobile: 9921481410 / 7588291640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sldImg"/>
          </p:nvPr>
        </p:nvSpPr>
        <p:spPr>
          <a:xfrm>
            <a:off x="74520" y="1143000"/>
            <a:ext cx="7470360" cy="5171760"/>
          </a:xfrm>
          <a:prstGeom prst="rect">
            <a:avLst/>
          </a:prstGeom>
        </p:spPr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7620120" y="1190520"/>
            <a:ext cx="2057040" cy="228240"/>
          </a:xfrm>
          <a:prstGeom prst="rect">
            <a:avLst/>
          </a:prstGeom>
        </p:spPr>
        <p:txBody>
          <a:bodyPr l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7620120" y="5796000"/>
            <a:ext cx="2057040" cy="512280"/>
          </a:xfrm>
          <a:prstGeom prst="rect">
            <a:avLst/>
          </a:prstGeom>
          <a:noFill/>
          <a:ln>
            <a:noFill/>
          </a:ln>
        </p:spPr>
        <p:txBody>
          <a:bodyPr lIns="0" rIns="0" anchor="b">
            <a:noAutofit/>
          </a:bodyPr>
          <a:p>
            <a:pPr>
              <a:lnSpc>
                <a:spcPct val="95000"/>
              </a:lnSpc>
              <a:spcBef>
                <a:spcPts val="241"/>
              </a:spcBef>
            </a:pPr>
            <a:r>
              <a:rPr b="0" lang="fr-FR" sz="800" spc="-1" strike="noStrike">
                <a:solidFill>
                  <a:srgbClr val="000000"/>
                </a:solidFill>
                <a:latin typeface="Arial"/>
                <a:ea typeface="+mn-ea"/>
              </a:rPr>
              <a:t>TechnoVision Computer Classes : Mobile: 9921481410 / 7588291640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sldImg"/>
          </p:nvPr>
        </p:nvSpPr>
        <p:spPr>
          <a:xfrm>
            <a:off x="74520" y="1143000"/>
            <a:ext cx="7470360" cy="5171760"/>
          </a:xfrm>
          <a:prstGeom prst="rect">
            <a:avLst/>
          </a:prstGeom>
        </p:spPr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7620120" y="1190520"/>
            <a:ext cx="2057040" cy="228240"/>
          </a:xfrm>
          <a:prstGeom prst="rect">
            <a:avLst/>
          </a:prstGeom>
        </p:spPr>
        <p:txBody>
          <a:bodyPr l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7620120" y="5796000"/>
            <a:ext cx="2057040" cy="512280"/>
          </a:xfrm>
          <a:prstGeom prst="rect">
            <a:avLst/>
          </a:prstGeom>
          <a:noFill/>
          <a:ln>
            <a:noFill/>
          </a:ln>
        </p:spPr>
        <p:txBody>
          <a:bodyPr lIns="0" rIns="0" anchor="b">
            <a:noAutofit/>
          </a:bodyPr>
          <a:p>
            <a:pPr>
              <a:lnSpc>
                <a:spcPct val="95000"/>
              </a:lnSpc>
              <a:spcBef>
                <a:spcPts val="241"/>
              </a:spcBef>
            </a:pPr>
            <a:r>
              <a:rPr b="0" lang="fr-FR" sz="800" spc="-1" strike="noStrike">
                <a:solidFill>
                  <a:srgbClr val="000000"/>
                </a:solidFill>
                <a:latin typeface="Arial"/>
                <a:ea typeface="+mn-ea"/>
              </a:rPr>
              <a:t>TechnoVision Computer Classes : Mobile: 9921481410 / 7588291640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sldImg"/>
          </p:nvPr>
        </p:nvSpPr>
        <p:spPr>
          <a:xfrm>
            <a:off x="74520" y="1143000"/>
            <a:ext cx="7470360" cy="5171760"/>
          </a:xfrm>
          <a:prstGeom prst="rect">
            <a:avLst/>
          </a:prstGeom>
        </p:spPr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7620120" y="1190520"/>
            <a:ext cx="2057040" cy="228240"/>
          </a:xfrm>
          <a:prstGeom prst="rect">
            <a:avLst/>
          </a:prstGeom>
        </p:spPr>
        <p:txBody>
          <a:bodyPr l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7620120" y="5796000"/>
            <a:ext cx="2057040" cy="512280"/>
          </a:xfrm>
          <a:prstGeom prst="rect">
            <a:avLst/>
          </a:prstGeom>
          <a:noFill/>
          <a:ln>
            <a:noFill/>
          </a:ln>
        </p:spPr>
        <p:txBody>
          <a:bodyPr lIns="0" rIns="0" anchor="b">
            <a:noAutofit/>
          </a:bodyPr>
          <a:p>
            <a:pPr>
              <a:lnSpc>
                <a:spcPct val="95000"/>
              </a:lnSpc>
              <a:spcBef>
                <a:spcPts val="241"/>
              </a:spcBef>
            </a:pPr>
            <a:r>
              <a:rPr b="0" lang="fr-FR" sz="800" spc="-1" strike="noStrike">
                <a:solidFill>
                  <a:srgbClr val="000000"/>
                </a:solidFill>
                <a:latin typeface="Arial"/>
                <a:ea typeface="+mn-ea"/>
              </a:rPr>
              <a:t>TechnoVision Computer Classes : Mobile: 9921481410 / 7588291640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sldImg"/>
          </p:nvPr>
        </p:nvSpPr>
        <p:spPr>
          <a:xfrm>
            <a:off x="74520" y="1143000"/>
            <a:ext cx="7470360" cy="5171760"/>
          </a:xfrm>
          <a:prstGeom prst="rect">
            <a:avLst/>
          </a:prstGeom>
        </p:spPr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7620120" y="1190520"/>
            <a:ext cx="2057040" cy="228240"/>
          </a:xfrm>
          <a:prstGeom prst="rect">
            <a:avLst/>
          </a:prstGeom>
        </p:spPr>
        <p:txBody>
          <a:bodyPr l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7620120" y="5796000"/>
            <a:ext cx="2057040" cy="512280"/>
          </a:xfrm>
          <a:prstGeom prst="rect">
            <a:avLst/>
          </a:prstGeom>
          <a:noFill/>
          <a:ln>
            <a:noFill/>
          </a:ln>
        </p:spPr>
        <p:txBody>
          <a:bodyPr lIns="0" rIns="0" anchor="b">
            <a:noAutofit/>
          </a:bodyPr>
          <a:p>
            <a:pPr>
              <a:lnSpc>
                <a:spcPct val="95000"/>
              </a:lnSpc>
              <a:spcBef>
                <a:spcPts val="241"/>
              </a:spcBef>
            </a:pPr>
            <a:r>
              <a:rPr b="0" lang="fr-FR" sz="800" spc="-1" strike="noStrike">
                <a:solidFill>
                  <a:srgbClr val="000000"/>
                </a:solidFill>
                <a:latin typeface="Arial"/>
                <a:ea typeface="+mn-ea"/>
              </a:rPr>
              <a:t>TechnoVision Computer Classes : Mobile: 9921481410 / 7588291640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sldImg"/>
          </p:nvPr>
        </p:nvSpPr>
        <p:spPr>
          <a:xfrm>
            <a:off x="74520" y="1143000"/>
            <a:ext cx="7470360" cy="5171760"/>
          </a:xfrm>
          <a:prstGeom prst="rect">
            <a:avLst/>
          </a:prstGeom>
        </p:spPr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7620120" y="1190520"/>
            <a:ext cx="2057040" cy="228240"/>
          </a:xfrm>
          <a:prstGeom prst="rect">
            <a:avLst/>
          </a:prstGeom>
        </p:spPr>
        <p:txBody>
          <a:bodyPr l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7620120" y="5796000"/>
            <a:ext cx="2057040" cy="512280"/>
          </a:xfrm>
          <a:prstGeom prst="rect">
            <a:avLst/>
          </a:prstGeom>
          <a:noFill/>
          <a:ln>
            <a:noFill/>
          </a:ln>
        </p:spPr>
        <p:txBody>
          <a:bodyPr lIns="0" rIns="0" anchor="b">
            <a:noAutofit/>
          </a:bodyPr>
          <a:p>
            <a:pPr>
              <a:lnSpc>
                <a:spcPct val="95000"/>
              </a:lnSpc>
              <a:spcBef>
                <a:spcPts val="241"/>
              </a:spcBef>
            </a:pPr>
            <a:r>
              <a:rPr b="0" lang="fr-FR" sz="800" spc="-1" strike="noStrike">
                <a:solidFill>
                  <a:srgbClr val="000000"/>
                </a:solidFill>
                <a:latin typeface="Arial"/>
                <a:ea typeface="+mn-ea"/>
              </a:rPr>
              <a:t>TechnoVision Computer Classes : Mobile: 9921481410 / 7588291640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sldImg"/>
          </p:nvPr>
        </p:nvSpPr>
        <p:spPr>
          <a:xfrm>
            <a:off x="74520" y="1143000"/>
            <a:ext cx="7470360" cy="5171760"/>
          </a:xfrm>
          <a:prstGeom prst="rect">
            <a:avLst/>
          </a:prstGeom>
        </p:spPr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7620120" y="1190520"/>
            <a:ext cx="2057040" cy="228240"/>
          </a:xfrm>
          <a:prstGeom prst="rect">
            <a:avLst/>
          </a:prstGeom>
        </p:spPr>
        <p:txBody>
          <a:bodyPr l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7620120" y="5796000"/>
            <a:ext cx="2057040" cy="512280"/>
          </a:xfrm>
          <a:prstGeom prst="rect">
            <a:avLst/>
          </a:prstGeom>
          <a:noFill/>
          <a:ln>
            <a:noFill/>
          </a:ln>
        </p:spPr>
        <p:txBody>
          <a:bodyPr lIns="0" rIns="0" anchor="b">
            <a:noAutofit/>
          </a:bodyPr>
          <a:p>
            <a:pPr>
              <a:lnSpc>
                <a:spcPct val="95000"/>
              </a:lnSpc>
              <a:spcBef>
                <a:spcPts val="241"/>
              </a:spcBef>
            </a:pPr>
            <a:r>
              <a:rPr b="0" lang="fr-FR" sz="800" spc="-1" strike="noStrike">
                <a:solidFill>
                  <a:srgbClr val="000000"/>
                </a:solidFill>
                <a:latin typeface="Arial"/>
                <a:ea typeface="+mn-ea"/>
              </a:rPr>
              <a:t>TechnoVision Computer Classes : Mobile: 9921481410 / 7588291640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sldImg"/>
          </p:nvPr>
        </p:nvSpPr>
        <p:spPr>
          <a:xfrm>
            <a:off x="74520" y="1143000"/>
            <a:ext cx="7470360" cy="5171760"/>
          </a:xfrm>
          <a:prstGeom prst="rect">
            <a:avLst/>
          </a:prstGeom>
        </p:spPr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7620120" y="1190520"/>
            <a:ext cx="2057040" cy="228240"/>
          </a:xfrm>
          <a:prstGeom prst="rect">
            <a:avLst/>
          </a:prstGeom>
        </p:spPr>
        <p:txBody>
          <a:bodyPr l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7620120" y="5796000"/>
            <a:ext cx="2057040" cy="512280"/>
          </a:xfrm>
          <a:prstGeom prst="rect">
            <a:avLst/>
          </a:prstGeom>
          <a:noFill/>
          <a:ln>
            <a:noFill/>
          </a:ln>
        </p:spPr>
        <p:txBody>
          <a:bodyPr lIns="0" rIns="0" anchor="b">
            <a:noAutofit/>
          </a:bodyPr>
          <a:p>
            <a:pPr>
              <a:lnSpc>
                <a:spcPct val="95000"/>
              </a:lnSpc>
              <a:spcBef>
                <a:spcPts val="241"/>
              </a:spcBef>
            </a:pPr>
            <a:r>
              <a:rPr b="0" lang="fr-FR" sz="800" spc="-1" strike="noStrike">
                <a:solidFill>
                  <a:srgbClr val="000000"/>
                </a:solidFill>
                <a:latin typeface="Arial"/>
                <a:ea typeface="+mn-ea"/>
              </a:rPr>
              <a:t>TechnoVision Computer Classes : Mobile: 9921481410 / 7588291640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sldImg"/>
          </p:nvPr>
        </p:nvSpPr>
        <p:spPr>
          <a:xfrm>
            <a:off x="74520" y="1143000"/>
            <a:ext cx="7470360" cy="5171760"/>
          </a:xfrm>
          <a:prstGeom prst="rect">
            <a:avLst/>
          </a:prstGeom>
        </p:spPr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7620120" y="1190520"/>
            <a:ext cx="2057040" cy="228240"/>
          </a:xfrm>
          <a:prstGeom prst="rect">
            <a:avLst/>
          </a:prstGeom>
        </p:spPr>
        <p:txBody>
          <a:bodyPr l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8520" y="2133720"/>
            <a:ext cx="2323800" cy="89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28520" y="3113640"/>
            <a:ext cx="2323800" cy="89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8520" y="213372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319760" y="213372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28520" y="311364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319760" y="311364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28520" y="2133720"/>
            <a:ext cx="748080" cy="894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914400" y="2133720"/>
            <a:ext cx="748080" cy="894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700280" y="2133720"/>
            <a:ext cx="748080" cy="894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128520" y="3113640"/>
            <a:ext cx="748080" cy="894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914400" y="3113640"/>
            <a:ext cx="748080" cy="894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1700280" y="3113640"/>
            <a:ext cx="748080" cy="894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28520" y="2133720"/>
            <a:ext cx="2323800" cy="18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8520" y="2133720"/>
            <a:ext cx="2323800" cy="187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8520" y="2133720"/>
            <a:ext cx="1134000" cy="187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319760" y="2133720"/>
            <a:ext cx="1134000" cy="187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28520" y="990720"/>
            <a:ext cx="9600840" cy="182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8520" y="213372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319760" y="2133720"/>
            <a:ext cx="1134000" cy="187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28520" y="311364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28520" y="2133720"/>
            <a:ext cx="2323800" cy="18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8520" y="2133720"/>
            <a:ext cx="1134000" cy="187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319760" y="213372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319760" y="311364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8520" y="213372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319760" y="213372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28520" y="3113640"/>
            <a:ext cx="2323800" cy="89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8520" y="2133720"/>
            <a:ext cx="2323800" cy="89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28520" y="3113640"/>
            <a:ext cx="2323800" cy="89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28520" y="213372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319760" y="213372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28520" y="311364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319760" y="311364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28520" y="2133720"/>
            <a:ext cx="748080" cy="894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914400" y="2133720"/>
            <a:ext cx="748080" cy="894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1700280" y="2133720"/>
            <a:ext cx="748080" cy="894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28520" y="3113640"/>
            <a:ext cx="748080" cy="894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914400" y="3113640"/>
            <a:ext cx="748080" cy="894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1700280" y="3113640"/>
            <a:ext cx="748080" cy="894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128520" y="2133720"/>
            <a:ext cx="2323800" cy="18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28520" y="2133720"/>
            <a:ext cx="2323800" cy="187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28520" y="2133720"/>
            <a:ext cx="1134000" cy="187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1319760" y="2133720"/>
            <a:ext cx="1134000" cy="187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28520" y="2133720"/>
            <a:ext cx="2323800" cy="187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128520" y="990720"/>
            <a:ext cx="9600840" cy="182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8520" y="213372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319760" y="2133720"/>
            <a:ext cx="1134000" cy="187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28520" y="311364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28520" y="2133720"/>
            <a:ext cx="1134000" cy="187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319760" y="213372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1319760" y="311364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28520" y="213372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1319760" y="213372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28520" y="3113640"/>
            <a:ext cx="2323800" cy="89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28520" y="2133720"/>
            <a:ext cx="2323800" cy="89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128520" y="3113640"/>
            <a:ext cx="2323800" cy="89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28520" y="213372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1319760" y="213372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128520" y="311364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1319760" y="311364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28520" y="2133720"/>
            <a:ext cx="748080" cy="894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914400" y="2133720"/>
            <a:ext cx="748080" cy="894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1700280" y="2133720"/>
            <a:ext cx="748080" cy="894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128520" y="3113640"/>
            <a:ext cx="748080" cy="894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914400" y="3113640"/>
            <a:ext cx="748080" cy="894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1700280" y="3113640"/>
            <a:ext cx="748080" cy="894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128520" y="2133720"/>
            <a:ext cx="2323800" cy="18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128520" y="2133720"/>
            <a:ext cx="2323800" cy="187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8520" y="2133720"/>
            <a:ext cx="1134000" cy="187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319760" y="2133720"/>
            <a:ext cx="1134000" cy="187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28520" y="2133720"/>
            <a:ext cx="1134000" cy="187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1319760" y="2133720"/>
            <a:ext cx="1134000" cy="187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128520" y="990720"/>
            <a:ext cx="9600840" cy="182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28520" y="213372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1319760" y="2133720"/>
            <a:ext cx="1134000" cy="187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128520" y="311364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28520" y="2133720"/>
            <a:ext cx="1134000" cy="187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1319760" y="213372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1319760" y="311364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128520" y="213372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1319760" y="213372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128520" y="3113640"/>
            <a:ext cx="2323800" cy="89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28520" y="2133720"/>
            <a:ext cx="2323800" cy="89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128520" y="3113640"/>
            <a:ext cx="2323800" cy="89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28520" y="213372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1319760" y="213372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128520" y="311364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1319760" y="311364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128520" y="2133720"/>
            <a:ext cx="748080" cy="894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914400" y="2133720"/>
            <a:ext cx="748080" cy="894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1700280" y="2133720"/>
            <a:ext cx="748080" cy="894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128520" y="3113640"/>
            <a:ext cx="748080" cy="894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914400" y="3113640"/>
            <a:ext cx="748080" cy="894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1700280" y="3113640"/>
            <a:ext cx="748080" cy="894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28520" y="990720"/>
            <a:ext cx="9600840" cy="182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28520" y="213372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319760" y="2133720"/>
            <a:ext cx="1134000" cy="187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28520" y="311364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28520" y="2133720"/>
            <a:ext cx="1134000" cy="187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319760" y="213372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319760" y="311364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28520" y="213372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319760" y="2133720"/>
            <a:ext cx="1134000" cy="894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28520" y="3113640"/>
            <a:ext cx="2323800" cy="89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20680"/>
            <a:ext cx="990576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90576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743040" y="1371600"/>
            <a:ext cx="8502120" cy="1926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5400" spc="-100" strike="noStrike" cap="all">
                <a:solidFill>
                  <a:srgbClr val="d2533c"/>
                </a:solidFill>
                <a:latin typeface="Arial"/>
              </a:rPr>
              <a:t>C</a:t>
            </a:r>
            <a:r>
              <a:rPr b="0" lang="en-US" sz="5400" spc="-100" strike="noStrike" cap="all">
                <a:solidFill>
                  <a:srgbClr val="d2533c"/>
                </a:solidFill>
                <a:latin typeface="Arial"/>
              </a:rPr>
              <a:t>li</a:t>
            </a:r>
            <a:r>
              <a:rPr b="0" lang="en-US" sz="5400" spc="-100" strike="noStrike" cap="all">
                <a:solidFill>
                  <a:srgbClr val="d2533c"/>
                </a:solidFill>
                <a:latin typeface="Arial"/>
              </a:rPr>
              <a:t>c</a:t>
            </a:r>
            <a:r>
              <a:rPr b="0" lang="en-US" sz="5400" spc="-100" strike="noStrike" cap="all">
                <a:solidFill>
                  <a:srgbClr val="d2533c"/>
                </a:solidFill>
                <a:latin typeface="Arial"/>
              </a:rPr>
              <a:t>k </a:t>
            </a:r>
            <a:r>
              <a:rPr b="0" lang="en-US" sz="5400" spc="-100" strike="noStrike" cap="all">
                <a:solidFill>
                  <a:srgbClr val="d2533c"/>
                </a:solidFill>
                <a:latin typeface="Arial"/>
              </a:rPr>
              <a:t>t</a:t>
            </a:r>
            <a:r>
              <a:rPr b="0" lang="en-US" sz="5400" spc="-100" strike="noStrike" cap="all">
                <a:solidFill>
                  <a:srgbClr val="d2533c"/>
                </a:solidFill>
                <a:latin typeface="Arial"/>
              </a:rPr>
              <a:t>o </a:t>
            </a:r>
            <a:r>
              <a:rPr b="0" lang="en-US" sz="5400" spc="-100" strike="noStrike" cap="all">
                <a:solidFill>
                  <a:srgbClr val="d2533c"/>
                </a:solidFill>
                <a:latin typeface="Arial"/>
              </a:rPr>
              <a:t>e</a:t>
            </a:r>
            <a:r>
              <a:rPr b="0" lang="en-US" sz="5400" spc="-100" strike="noStrike" cap="all">
                <a:solidFill>
                  <a:srgbClr val="d2533c"/>
                </a:solidFill>
                <a:latin typeface="Arial"/>
              </a:rPr>
              <a:t>d</a:t>
            </a:r>
            <a:r>
              <a:rPr b="0" lang="en-US" sz="5400" spc="-100" strike="noStrike" cap="all">
                <a:solidFill>
                  <a:srgbClr val="d2533c"/>
                </a:solidFill>
                <a:latin typeface="Arial"/>
              </a:rPr>
              <a:t>it </a:t>
            </a:r>
            <a:r>
              <a:rPr b="0" lang="en-US" sz="5400" spc="-100" strike="noStrike" cap="all">
                <a:solidFill>
                  <a:srgbClr val="d2533c"/>
                </a:solidFill>
                <a:latin typeface="Arial"/>
              </a:rPr>
              <a:t>M</a:t>
            </a:r>
            <a:r>
              <a:rPr b="0" lang="en-US" sz="5400" spc="-100" strike="noStrike" cap="all">
                <a:solidFill>
                  <a:srgbClr val="d2533c"/>
                </a:solidFill>
                <a:latin typeface="Arial"/>
              </a:rPr>
              <a:t>a</a:t>
            </a:r>
            <a:r>
              <a:rPr b="0" lang="en-US" sz="5400" spc="-100" strike="noStrike" cap="all">
                <a:solidFill>
                  <a:srgbClr val="d2533c"/>
                </a:solidFill>
                <a:latin typeface="Arial"/>
              </a:rPr>
              <a:t>s</a:t>
            </a:r>
            <a:r>
              <a:rPr b="0" lang="en-US" sz="5400" spc="-100" strike="noStrike" cap="all">
                <a:solidFill>
                  <a:srgbClr val="d2533c"/>
                </a:solidFill>
                <a:latin typeface="Arial"/>
              </a:rPr>
              <a:t>t</a:t>
            </a:r>
            <a:r>
              <a:rPr b="0" lang="en-US" sz="5400" spc="-100" strike="noStrike" cap="all">
                <a:solidFill>
                  <a:srgbClr val="d2533c"/>
                </a:solidFill>
                <a:latin typeface="Arial"/>
              </a:rPr>
              <a:t>e</a:t>
            </a:r>
            <a:r>
              <a:rPr b="0" lang="en-US" sz="5400" spc="-100" strike="noStrike" cap="all">
                <a:solidFill>
                  <a:srgbClr val="d2533c"/>
                </a:solidFill>
                <a:latin typeface="Arial"/>
              </a:rPr>
              <a:t>r </a:t>
            </a:r>
            <a:r>
              <a:rPr b="0" lang="en-US" sz="5400" spc="-100" strike="noStrike" cap="all">
                <a:solidFill>
                  <a:srgbClr val="d2533c"/>
                </a:solidFill>
                <a:latin typeface="Arial"/>
              </a:rPr>
              <a:t>ti</a:t>
            </a:r>
            <a:r>
              <a:rPr b="0" lang="en-US" sz="5400" spc="-100" strike="noStrike" cap="all">
                <a:solidFill>
                  <a:srgbClr val="d2533c"/>
                </a:solidFill>
                <a:latin typeface="Arial"/>
              </a:rPr>
              <a:t>t</a:t>
            </a:r>
            <a:r>
              <a:rPr b="0" lang="en-US" sz="5400" spc="-100" strike="noStrike" cap="all">
                <a:solidFill>
                  <a:srgbClr val="d2533c"/>
                </a:solidFill>
                <a:latin typeface="Arial"/>
              </a:rPr>
              <a:t>l</a:t>
            </a:r>
            <a:r>
              <a:rPr b="0" lang="en-US" sz="5400" spc="-100" strike="noStrike" cap="all">
                <a:solidFill>
                  <a:srgbClr val="d2533c"/>
                </a:solidFill>
                <a:latin typeface="Arial"/>
              </a:rPr>
              <a:t>e </a:t>
            </a:r>
            <a:r>
              <a:rPr b="0" lang="en-US" sz="5400" spc="-100" strike="noStrike" cap="all">
                <a:solidFill>
                  <a:srgbClr val="d2533c"/>
                </a:solidFill>
                <a:latin typeface="Arial"/>
              </a:rPr>
              <a:t>s</a:t>
            </a:r>
            <a:r>
              <a:rPr b="0" lang="en-US" sz="5400" spc="-100" strike="noStrike" cap="all">
                <a:solidFill>
                  <a:srgbClr val="d2533c"/>
                </a:solidFill>
                <a:latin typeface="Arial"/>
              </a:rPr>
              <a:t>t</a:t>
            </a:r>
            <a:r>
              <a:rPr b="0" lang="en-US" sz="5400" spc="-100" strike="noStrike" cap="all">
                <a:solidFill>
                  <a:srgbClr val="d2533c"/>
                </a:solidFill>
                <a:latin typeface="Arial"/>
              </a:rPr>
              <a:t>y</a:t>
            </a:r>
            <a:r>
              <a:rPr b="0" lang="en-US" sz="5400" spc="-100" strike="noStrike" cap="all">
                <a:solidFill>
                  <a:srgbClr val="d2533c"/>
                </a:solidFill>
                <a:latin typeface="Arial"/>
              </a:rPr>
              <a:t>l</a:t>
            </a:r>
            <a:r>
              <a:rPr b="0" lang="en-US" sz="5400" spc="-100" strike="noStrike" cap="all">
                <a:solidFill>
                  <a:srgbClr val="d2533c"/>
                </a:solidFill>
                <a:latin typeface="Arial"/>
              </a:rPr>
              <a:t>e</a:t>
            </a:r>
            <a:endParaRPr b="0" lang="de-DE" sz="5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95360" y="18360"/>
            <a:ext cx="313668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5000"/>
              </a:lnSpc>
            </a:pPr>
            <a:r>
              <a:rPr b="0" i="1" lang="en-US" sz="1200" spc="-1" strike="noStrike">
                <a:solidFill>
                  <a:srgbClr val="ffffff"/>
                </a:solidFill>
                <a:latin typeface="Arial"/>
              </a:rPr>
              <a:t>Saturday</a:t>
            </a:r>
            <a:r>
              <a:rPr b="0" i="1" lang="en-US" sz="1200" spc="-1" strike="noStrike">
                <a:solidFill>
                  <a:srgbClr val="ffffff"/>
                </a:solidFill>
                <a:latin typeface="Arial"/>
              </a:rPr>
              <a:t>, April </a:t>
            </a:r>
            <a:r>
              <a:rPr b="0" i="1" lang="en-US" sz="1200" spc="-1" strike="noStrike">
                <a:solidFill>
                  <a:srgbClr val="ffffff"/>
                </a:solidFill>
                <a:latin typeface="Arial"/>
              </a:rPr>
              <a:t>16, 2016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714840" y="18360"/>
            <a:ext cx="4457520" cy="328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255160" y="18360"/>
            <a:ext cx="115524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5000"/>
              </a:lnSpc>
            </a:pPr>
            <a:fld id="{D4306D87-C7D9-4FD8-95C6-3D83528DAB19}" type="slidenum">
              <a:rPr b="1" i="1" lang="en-US" sz="14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6" name="Line 7"/>
          <p:cNvSpPr/>
          <p:nvPr/>
        </p:nvSpPr>
        <p:spPr>
          <a:xfrm>
            <a:off x="742680" y="3398400"/>
            <a:ext cx="8502840" cy="14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292934"/>
                </a:solidFill>
                <a:latin typeface="Arial"/>
              </a:rPr>
              <a:t>Click to edit the outline text format</a:t>
            </a:r>
            <a:endParaRPr b="0" lang="de-DE" sz="2400" spc="-1" strike="noStrike">
              <a:solidFill>
                <a:srgbClr val="29293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292934"/>
                </a:solid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292934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292934"/>
                </a:solidFill>
                <a:latin typeface="Arial"/>
              </a:rPr>
              <a:t>Third Outline Level</a:t>
            </a:r>
            <a:endParaRPr b="0" lang="de-DE" sz="1600" spc="-1" strike="noStrike">
              <a:solidFill>
                <a:srgbClr val="292934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292934"/>
                </a:solidFill>
                <a:latin typeface="Arial"/>
              </a:rPr>
              <a:t>Fourth Outline Level</a:t>
            </a:r>
            <a:endParaRPr b="0" lang="de-DE" sz="1400" spc="-1" strike="noStrike">
              <a:solidFill>
                <a:srgbClr val="292934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92934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292934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92934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292934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92934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220680"/>
            <a:ext cx="990576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0"/>
            <a:ext cx="990576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95360" y="533520"/>
            <a:ext cx="8915040" cy="9903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Cli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ck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to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ed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it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M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as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ter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titl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e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st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yl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e</a:t>
            </a:r>
            <a:endParaRPr b="0" lang="de-D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495360" y="18360"/>
            <a:ext cx="313668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5000"/>
              </a:lnSpc>
            </a:pPr>
            <a:r>
              <a:rPr b="0" i="1" lang="en-US" sz="1200" spc="-1" strike="noStrike">
                <a:solidFill>
                  <a:srgbClr val="ffffff"/>
                </a:solidFill>
                <a:latin typeface="Arial"/>
              </a:rPr>
              <a:t>Saturday</a:t>
            </a:r>
            <a:r>
              <a:rPr b="0" i="1" lang="en-US" sz="1200" spc="-1" strike="noStrike">
                <a:solidFill>
                  <a:srgbClr val="ffffff"/>
                </a:solidFill>
                <a:latin typeface="Arial"/>
              </a:rPr>
              <a:t>, April </a:t>
            </a:r>
            <a:r>
              <a:rPr b="0" i="1" lang="en-US" sz="1200" spc="-1" strike="noStrike">
                <a:solidFill>
                  <a:srgbClr val="ffffff"/>
                </a:solidFill>
                <a:latin typeface="Arial"/>
              </a:rPr>
              <a:t>16, 2016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714840" y="18360"/>
            <a:ext cx="4457520" cy="328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8255160" y="18360"/>
            <a:ext cx="115524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5000"/>
              </a:lnSpc>
            </a:pPr>
            <a:fld id="{F2BDCD2E-575C-4C24-88AB-DFE06ABE5350}" type="slidenum">
              <a:rPr b="1" i="1" lang="de-DE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292934"/>
                </a:solidFill>
                <a:latin typeface="Arial"/>
              </a:rPr>
              <a:t>Click to edit the outline text format</a:t>
            </a:r>
            <a:endParaRPr b="0" lang="de-DE" sz="2400" spc="-1" strike="noStrike">
              <a:solidFill>
                <a:srgbClr val="29293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292934"/>
                </a:solid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292934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292934"/>
                </a:solidFill>
                <a:latin typeface="Arial"/>
              </a:rPr>
              <a:t>Third Outline Level</a:t>
            </a:r>
            <a:endParaRPr b="0" lang="de-DE" sz="1600" spc="-1" strike="noStrike">
              <a:solidFill>
                <a:srgbClr val="292934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292934"/>
                </a:solidFill>
                <a:latin typeface="Arial"/>
              </a:rPr>
              <a:t>Fourth Outline Level</a:t>
            </a:r>
            <a:endParaRPr b="0" lang="de-DE" sz="1400" spc="-1" strike="noStrike">
              <a:solidFill>
                <a:srgbClr val="292934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92934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292934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92934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292934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92934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220680"/>
            <a:ext cx="990576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0" y="0"/>
            <a:ext cx="990576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3"/>
          <p:cNvSpPr>
            <a:spLocks noGrp="1"/>
          </p:cNvSpPr>
          <p:nvPr>
            <p:ph type="title"/>
          </p:nvPr>
        </p:nvSpPr>
        <p:spPr>
          <a:xfrm>
            <a:off x="128520" y="990720"/>
            <a:ext cx="9600840" cy="3934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Cli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ck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to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ed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it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M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as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ter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titl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e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st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yl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e</a:t>
            </a:r>
            <a:endParaRPr b="0" lang="de-D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128520" y="2133720"/>
            <a:ext cx="2323800" cy="187596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Click to edit Master text styles</a:t>
            </a:r>
            <a:endParaRPr b="0" lang="de-DE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Second level</a:t>
            </a:r>
            <a:endParaRPr b="0" lang="de-DE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Third level</a:t>
            </a:r>
            <a:endParaRPr b="0" lang="de-DE" sz="18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520">
              <a:lnSpc>
                <a:spcPct val="10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Fourth level</a:t>
            </a:r>
            <a:endParaRPr b="0" lang="de-DE" sz="1600" spc="-1" strike="noStrike">
              <a:solidFill>
                <a:srgbClr val="292934"/>
              </a:solidFill>
              <a:latin typeface="Arial"/>
            </a:endParaRPr>
          </a:p>
          <a:p>
            <a:pPr lvl="4" marL="1188720" indent="-136800">
              <a:lnSpc>
                <a:spcPct val="100000"/>
              </a:lnSpc>
              <a:spcBef>
                <a:spcPts val="281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Fifth level</a:t>
            </a:r>
            <a:endParaRPr b="0" lang="de-DE" sz="1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2604960" y="2133720"/>
            <a:ext cx="2323800" cy="86148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Click to edit Master text styles</a:t>
            </a:r>
            <a:endParaRPr b="0" lang="de-DE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Second level</a:t>
            </a:r>
            <a:endParaRPr b="0" lang="de-DE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Third level</a:t>
            </a:r>
            <a:endParaRPr b="0" lang="de-DE" sz="18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520">
              <a:lnSpc>
                <a:spcPct val="10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Fourth level</a:t>
            </a:r>
            <a:endParaRPr b="0" lang="de-DE" sz="1600" spc="-1" strike="noStrike">
              <a:solidFill>
                <a:srgbClr val="292934"/>
              </a:solidFill>
              <a:latin typeface="Arial"/>
            </a:endParaRPr>
          </a:p>
          <a:p>
            <a:pPr lvl="4" marL="1188720" indent="-136800">
              <a:lnSpc>
                <a:spcPct val="100000"/>
              </a:lnSpc>
              <a:spcBef>
                <a:spcPts val="281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Fifth level</a:t>
            </a:r>
            <a:endParaRPr b="0" lang="de-DE" sz="1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2604960" y="3147840"/>
            <a:ext cx="2323800" cy="86148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Click to edit Master text styles</a:t>
            </a:r>
            <a:endParaRPr b="0" lang="de-DE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Second level</a:t>
            </a:r>
            <a:endParaRPr b="0" lang="de-DE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Third level</a:t>
            </a:r>
            <a:endParaRPr b="0" lang="de-DE" sz="18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520">
              <a:lnSpc>
                <a:spcPct val="10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Fourth level</a:t>
            </a:r>
            <a:endParaRPr b="0" lang="de-DE" sz="1600" spc="-1" strike="noStrike">
              <a:solidFill>
                <a:srgbClr val="292934"/>
              </a:solidFill>
              <a:latin typeface="Arial"/>
            </a:endParaRPr>
          </a:p>
          <a:p>
            <a:pPr lvl="4" marL="1188720" indent="-136800">
              <a:lnSpc>
                <a:spcPct val="100000"/>
              </a:lnSpc>
              <a:spcBef>
                <a:spcPts val="281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Fifth level</a:t>
            </a:r>
            <a:endParaRPr b="0" lang="de-DE" sz="1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sldNum"/>
          </p:nvPr>
        </p:nvSpPr>
        <p:spPr>
          <a:xfrm>
            <a:off x="7772400" y="6629400"/>
            <a:ext cx="2057040" cy="1519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5000"/>
              </a:lnSpc>
            </a:pPr>
            <a:fld id="{732C318B-A8DC-4C35-A023-329E04A1C68E}" type="slidenum">
              <a:rPr b="1" i="1" lang="de-DE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220680"/>
            <a:ext cx="990576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0" y="0"/>
            <a:ext cx="990576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PlaceHolder 3"/>
          <p:cNvSpPr>
            <a:spLocks noGrp="1"/>
          </p:cNvSpPr>
          <p:nvPr>
            <p:ph type="title"/>
          </p:nvPr>
        </p:nvSpPr>
        <p:spPr>
          <a:xfrm>
            <a:off x="495360" y="533520"/>
            <a:ext cx="8915040" cy="9903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Cli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ck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to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ed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it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M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as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ter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titl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e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st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yl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e</a:t>
            </a:r>
            <a:endParaRPr b="0" lang="de-D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95360" y="1600200"/>
            <a:ext cx="8915040" cy="487656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Click to edit Master text styles</a:t>
            </a:r>
            <a:endParaRPr b="0" lang="de-DE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Second level</a:t>
            </a:r>
            <a:endParaRPr b="0" lang="de-DE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Third level</a:t>
            </a:r>
            <a:endParaRPr b="0" lang="de-DE" sz="18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520">
              <a:lnSpc>
                <a:spcPct val="10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Fourth level</a:t>
            </a:r>
            <a:endParaRPr b="0" lang="de-DE" sz="1600" spc="-1" strike="noStrike">
              <a:solidFill>
                <a:srgbClr val="292934"/>
              </a:solidFill>
              <a:latin typeface="Arial"/>
            </a:endParaRPr>
          </a:p>
          <a:p>
            <a:pPr lvl="4" marL="1188720" indent="-136800">
              <a:lnSpc>
                <a:spcPct val="100000"/>
              </a:lnSpc>
              <a:spcBef>
                <a:spcPts val="281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Fifth level</a:t>
            </a:r>
            <a:endParaRPr b="0" lang="de-DE" sz="1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dt"/>
          </p:nvPr>
        </p:nvSpPr>
        <p:spPr>
          <a:xfrm>
            <a:off x="495360" y="18360"/>
            <a:ext cx="313668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5000"/>
              </a:lnSpc>
            </a:pPr>
            <a:r>
              <a:rPr b="0" i="1" lang="en-US" sz="1200" spc="-1" strike="noStrike">
                <a:solidFill>
                  <a:srgbClr val="ffffff"/>
                </a:solidFill>
                <a:latin typeface="Arial"/>
              </a:rPr>
              <a:t>Saturday</a:t>
            </a:r>
            <a:r>
              <a:rPr b="0" i="1" lang="en-US" sz="1200" spc="-1" strike="noStrike">
                <a:solidFill>
                  <a:srgbClr val="ffffff"/>
                </a:solidFill>
                <a:latin typeface="Arial"/>
              </a:rPr>
              <a:t>, April </a:t>
            </a:r>
            <a:r>
              <a:rPr b="0" i="1" lang="en-US" sz="1200" spc="-1" strike="noStrike">
                <a:solidFill>
                  <a:srgbClr val="ffffff"/>
                </a:solidFill>
                <a:latin typeface="Arial"/>
              </a:rPr>
              <a:t>16, 2016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ftr"/>
          </p:nvPr>
        </p:nvSpPr>
        <p:spPr>
          <a:xfrm>
            <a:off x="3714840" y="18360"/>
            <a:ext cx="4457520" cy="328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sldNum"/>
          </p:nvPr>
        </p:nvSpPr>
        <p:spPr>
          <a:xfrm>
            <a:off x="8255160" y="18360"/>
            <a:ext cx="115524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5000"/>
              </a:lnSpc>
            </a:pPr>
            <a:fld id="{5200984B-2B71-4DB4-A9C8-977AC4317D09}" type="slidenum">
              <a:rPr b="1" i="1" lang="de-DE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en.wikipedia.org/wiki/Central_processing_unit" TargetMode="External"/><Relationship Id="rId2" Type="http://schemas.openxmlformats.org/officeDocument/2006/relationships/hyperlink" Target="http://en.wikipedia.org/wiki/Instruction_pipeline" TargetMode="External"/><Relationship Id="rId3" Type="http://schemas.openxmlformats.org/officeDocument/2006/relationships/hyperlink" Target="http://en.wikipedia.org/wiki/Computer_architecture" TargetMode="External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en.wikipedia.org/wiki/Power_of_two" TargetMode="Externa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slideLayout" Target="../slideLayouts/slideLayout25.xml"/><Relationship Id="rId8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://en.wikipedia.org/wiki/OpenGL" TargetMode="Externa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95360" y="533520"/>
            <a:ext cx="89150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Ag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en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da</a:t>
            </a:r>
            <a:endParaRPr b="0" lang="de-D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2144520" y="2205000"/>
            <a:ext cx="713808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181080" indent="-178920">
              <a:lnSpc>
                <a:spcPct val="95000"/>
              </a:lnSpc>
              <a:spcBef>
                <a:spcPts val="320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Number System Conversions (BinToHex HexToBin etc)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488520" y="2205000"/>
            <a:ext cx="144900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95000"/>
              </a:lnSpc>
              <a:spcBef>
                <a:spcPts val="641"/>
              </a:spcBef>
            </a:pPr>
            <a:r>
              <a:rPr b="1" lang="en-US" sz="1600" spc="-1" strike="noStrike">
                <a:solidFill>
                  <a:srgbClr val="292934"/>
                </a:solidFill>
                <a:latin typeface="Arial"/>
              </a:rPr>
              <a:t>Topic 1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2144520" y="3573360"/>
            <a:ext cx="713808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181080" indent="-178920">
              <a:lnSpc>
                <a:spcPct val="95000"/>
              </a:lnSpc>
              <a:spcBef>
                <a:spcPts val="320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Bit Manipulations (Usage Of Bitwise operations)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539640" y="3573360"/>
            <a:ext cx="141984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95000"/>
              </a:lnSpc>
              <a:spcBef>
                <a:spcPts val="641"/>
              </a:spcBef>
            </a:pPr>
            <a:r>
              <a:rPr b="1" lang="en-US" sz="1600" spc="-1" strike="noStrike">
                <a:solidFill>
                  <a:srgbClr val="292934"/>
                </a:solidFill>
                <a:latin typeface="Arial"/>
              </a:rPr>
              <a:t>Topic 3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521640" y="2853000"/>
            <a:ext cx="142992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>
              <a:lnSpc>
                <a:spcPct val="95000"/>
              </a:lnSpc>
              <a:spcBef>
                <a:spcPts val="641"/>
              </a:spcBef>
            </a:pPr>
            <a:r>
              <a:rPr b="1" lang="en-US" sz="1600" spc="-1" strike="noStrike">
                <a:solidFill>
                  <a:srgbClr val="292934"/>
                </a:solidFill>
                <a:latin typeface="Arial"/>
              </a:rPr>
              <a:t>Topic 2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85" name="CustomShape 7"/>
          <p:cNvSpPr/>
          <p:nvPr/>
        </p:nvSpPr>
        <p:spPr>
          <a:xfrm>
            <a:off x="2144520" y="2853000"/>
            <a:ext cx="713808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181080" indent="-178920">
              <a:lnSpc>
                <a:spcPct val="95000"/>
              </a:lnSpc>
              <a:spcBef>
                <a:spcPts val="641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0" lang="en-IN" sz="1600" spc="-1" strike="noStrike">
                <a:solidFill>
                  <a:srgbClr val="292934"/>
                </a:solidFill>
                <a:latin typeface="Arial"/>
              </a:rPr>
              <a:t>Bitwise Operation (Basic on bits, Truth table) 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152280" y="332640"/>
            <a:ext cx="9600840" cy="393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Bitwise Operators – 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bitwise Negation ‘~’</a:t>
            </a:r>
            <a:endParaRPr b="0" lang="de-DE" sz="4000" spc="-1" strike="noStrike">
              <a:solidFill>
                <a:srgbClr val="292934"/>
              </a:solidFill>
              <a:latin typeface="Arial"/>
            </a:endParaRPr>
          </a:p>
        </p:txBody>
      </p:sp>
      <p:graphicFrame>
        <p:nvGraphicFramePr>
          <p:cNvPr id="255" name="Table 2"/>
          <p:cNvGraphicFramePr/>
          <p:nvPr/>
        </p:nvGraphicFramePr>
        <p:xfrm>
          <a:off x="72360" y="5805360"/>
          <a:ext cx="9776880" cy="719640"/>
        </p:xfrm>
        <a:graphic>
          <a:graphicData uri="http://schemas.openxmlformats.org/drawingml/2006/table">
            <a:tbl>
              <a:tblPr/>
              <a:tblGrid>
                <a:gridCol w="60804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7440"/>
              </a:tblGrid>
              <a:tr h="431280"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Binary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8afd7"/>
                    </a:solidFill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8360"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Hex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8afd7"/>
                    </a:solidFill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2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3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4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6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7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8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9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A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C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F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6" name="CustomShape 3"/>
          <p:cNvSpPr/>
          <p:nvPr/>
        </p:nvSpPr>
        <p:spPr>
          <a:xfrm>
            <a:off x="380880" y="902880"/>
            <a:ext cx="713808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181080" indent="-178920">
              <a:lnSpc>
                <a:spcPct val="95000"/>
              </a:lnSpc>
              <a:spcBef>
                <a:spcPts val="641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0" lang="en-IN" sz="1600" spc="-1" strike="noStrike">
                <a:solidFill>
                  <a:srgbClr val="292934"/>
                </a:solidFill>
                <a:latin typeface="Arial"/>
              </a:rPr>
              <a:t>Binary Negation’s Truth Table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357480" y="3501000"/>
            <a:ext cx="713808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181080" indent="-178920">
              <a:lnSpc>
                <a:spcPct val="95000"/>
              </a:lnSpc>
              <a:spcBef>
                <a:spcPts val="641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0" lang="de-DE" sz="1600" spc="-1" strike="noStrike">
                <a:solidFill>
                  <a:srgbClr val="292934"/>
                </a:solidFill>
                <a:latin typeface="Arial"/>
              </a:rPr>
              <a:t>For instance, working with a byte (the char type):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4392720" y="1340640"/>
            <a:ext cx="4952520" cy="12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5000"/>
              </a:lnSpc>
            </a:pPr>
            <a:r>
              <a:rPr b="0" lang="en-IN" sz="1600" spc="-1" strike="noStrike">
                <a:solidFill>
                  <a:srgbClr val="00b0f0"/>
                </a:solidFill>
                <a:latin typeface="Arial monospaced for SAP"/>
              </a:rPr>
              <a:t>Byte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a =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0xAB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; 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//     10101011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US" sz="1600" spc="-1" strike="noStrike">
                <a:solidFill>
                  <a:srgbClr val="00b0f0"/>
                </a:solidFill>
                <a:latin typeface="Arial monospaced for SAP"/>
              </a:rPr>
              <a:t>Byte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 c = </a:t>
            </a:r>
            <a:r>
              <a:rPr b="1" lang="en-US" sz="1600" spc="-1" strike="noStrike">
                <a:solidFill>
                  <a:srgbClr val="292934"/>
                </a:solidFill>
                <a:latin typeface="Arial monospaced for SAP"/>
              </a:rPr>
              <a:t>~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a;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1600" spc="-1" strike="noStrike">
                <a:solidFill>
                  <a:srgbClr val="292934"/>
                </a:solidFill>
                <a:latin typeface="Arial monospaced for SAP"/>
              </a:rPr>
              <a:t>Print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 (c);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Output will be: </a:t>
            </a:r>
            <a:r>
              <a:rPr b="0" i="1" lang="en-US" sz="1600" spc="-1" strike="noStrike">
                <a:solidFill>
                  <a:srgbClr val="ff0000"/>
                </a:solidFill>
                <a:latin typeface="Arial"/>
              </a:rPr>
              <a:t>??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Bin =  ??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8057160" y="2276280"/>
            <a:ext cx="1156320" cy="321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95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01010100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60" name="CustomShape 7"/>
          <p:cNvSpPr/>
          <p:nvPr/>
        </p:nvSpPr>
        <p:spPr>
          <a:xfrm>
            <a:off x="6448680" y="2277000"/>
            <a:ext cx="668880" cy="321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95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Arial monospaced for SAP"/>
              </a:rPr>
              <a:t>0x54</a:t>
            </a:r>
            <a:endParaRPr b="0" lang="en-IN" sz="1600" spc="-1" strike="noStrike">
              <a:latin typeface="Arial"/>
            </a:endParaRPr>
          </a:p>
        </p:txBody>
      </p:sp>
      <p:graphicFrame>
        <p:nvGraphicFramePr>
          <p:cNvPr id="261" name="Table 8"/>
          <p:cNvGraphicFramePr/>
          <p:nvPr/>
        </p:nvGraphicFramePr>
        <p:xfrm>
          <a:off x="704520" y="1340640"/>
          <a:ext cx="3119760" cy="1184040"/>
        </p:xfrm>
        <a:graphic>
          <a:graphicData uri="http://schemas.openxmlformats.org/drawingml/2006/table">
            <a:tbl>
              <a:tblPr/>
              <a:tblGrid>
                <a:gridCol w="639360"/>
                <a:gridCol w="2480400"/>
              </a:tblGrid>
              <a:tr h="451800"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bit a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solidFill>
                        <a:srgbClr val="292934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noFill/>
                    </a:lnB>
                    <a:solidFill>
                      <a:srgbClr val="ad8f67"/>
                    </a:solidFill>
                  </a:tcPr>
                </a:tc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~ a </a:t>
                      </a: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(1’s complement of a)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noFill/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noFill/>
                    </a:lnB>
                    <a:solidFill>
                      <a:srgbClr val="ad8f67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cdfdd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eef0ef"/>
                    </a:solidFill>
                  </a:tcPr>
                </a:tc>
              </a:tr>
            </a:tbl>
          </a:graphicData>
        </a:graphic>
      </p:graphicFrame>
      <p:pic>
        <p:nvPicPr>
          <p:cNvPr id="262" name="Picture 2" descr=""/>
          <p:cNvPicPr/>
          <p:nvPr/>
        </p:nvPicPr>
        <p:blipFill>
          <a:blip r:embed="rId1"/>
          <a:stretch/>
        </p:blipFill>
        <p:spPr>
          <a:xfrm>
            <a:off x="776520" y="4014000"/>
            <a:ext cx="2990520" cy="1161720"/>
          </a:xfrm>
          <a:prstGeom prst="rect">
            <a:avLst/>
          </a:prstGeom>
          <a:ln>
            <a:noFill/>
          </a:ln>
        </p:spPr>
      </p:pic>
      <p:pic>
        <p:nvPicPr>
          <p:cNvPr id="263" name="Picture 2" descr="C:\Users\shindeg\AppData\Local\Microsoft\Windows\Temporary Internet Files\Content.IE5\UH5HTNKB\MC900434929[1].png"/>
          <p:cNvPicPr/>
          <p:nvPr/>
        </p:nvPicPr>
        <p:blipFill>
          <a:blip r:embed="rId2"/>
          <a:stretch/>
        </p:blipFill>
        <p:spPr>
          <a:xfrm>
            <a:off x="8731440" y="113760"/>
            <a:ext cx="757440" cy="75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2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2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152280" y="332640"/>
            <a:ext cx="9600840" cy="393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Bitwise Operators – 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bitwise Left Shift ‘&lt;&lt;’</a:t>
            </a:r>
            <a:endParaRPr b="0" lang="de-DE" sz="4000" spc="-1" strike="noStrike">
              <a:solidFill>
                <a:srgbClr val="292934"/>
              </a:solidFill>
              <a:latin typeface="Arial"/>
            </a:endParaRPr>
          </a:p>
        </p:txBody>
      </p:sp>
      <p:graphicFrame>
        <p:nvGraphicFramePr>
          <p:cNvPr id="265" name="Table 2"/>
          <p:cNvGraphicFramePr/>
          <p:nvPr/>
        </p:nvGraphicFramePr>
        <p:xfrm>
          <a:off x="72360" y="5805360"/>
          <a:ext cx="9776880" cy="719640"/>
        </p:xfrm>
        <a:graphic>
          <a:graphicData uri="http://schemas.openxmlformats.org/drawingml/2006/table">
            <a:tbl>
              <a:tblPr/>
              <a:tblGrid>
                <a:gridCol w="60804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7440"/>
              </a:tblGrid>
              <a:tr h="431280"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Binary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8afd7"/>
                    </a:solidFill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8360"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Hex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8afd7"/>
                    </a:solidFill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2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3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4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6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7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8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9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A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C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F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6" name="CustomShape 3"/>
          <p:cNvSpPr/>
          <p:nvPr/>
        </p:nvSpPr>
        <p:spPr>
          <a:xfrm>
            <a:off x="380880" y="902880"/>
            <a:ext cx="713808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181080" indent="-178920">
              <a:lnSpc>
                <a:spcPct val="95000"/>
              </a:lnSpc>
              <a:spcBef>
                <a:spcPts val="720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</a:rPr>
              <a:t>It shifts each bit in its left operand to the left and pads zero at LSB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322560" y="3573000"/>
            <a:ext cx="713808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181080" indent="-178920">
              <a:lnSpc>
                <a:spcPct val="95000"/>
              </a:lnSpc>
              <a:spcBef>
                <a:spcPts val="641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0" lang="de-DE" sz="1600" spc="-1" strike="noStrike">
                <a:solidFill>
                  <a:srgbClr val="292934"/>
                </a:solidFill>
                <a:latin typeface="Arial"/>
              </a:rPr>
              <a:t>For instance, working with a byte (the char type):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68" name="CustomShape 5"/>
          <p:cNvSpPr/>
          <p:nvPr/>
        </p:nvSpPr>
        <p:spPr>
          <a:xfrm>
            <a:off x="776520" y="1340640"/>
            <a:ext cx="8784720" cy="21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5000"/>
              </a:lnSpc>
            </a:pPr>
            <a:r>
              <a:rPr b="0" lang="en-IN" sz="1600" spc="-1" strike="noStrike">
                <a:solidFill>
                  <a:srgbClr val="00b0f0"/>
                </a:solidFill>
                <a:latin typeface="Arial monospaced for SAP"/>
              </a:rPr>
              <a:t>Byte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a =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0xAB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; 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//     10101011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IN" sz="1600" spc="-1" strike="noStrike">
                <a:solidFill>
                  <a:srgbClr val="00b0f0"/>
                </a:solidFill>
                <a:latin typeface="Arial monospaced for SAP"/>
              </a:rPr>
              <a:t>Byte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b =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0x8F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; 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//     10001111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US" sz="1600" spc="-1" strike="noStrike">
                <a:solidFill>
                  <a:srgbClr val="00b0f0"/>
                </a:solidFill>
                <a:latin typeface="Arial monospaced for SAP"/>
              </a:rPr>
              <a:t>Byte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 c = a </a:t>
            </a:r>
            <a:r>
              <a:rPr b="1" lang="en-US" sz="1600" spc="-1" strike="noStrike">
                <a:solidFill>
                  <a:srgbClr val="292934"/>
                </a:solidFill>
                <a:latin typeface="Arial monospaced for SAP"/>
              </a:rPr>
              <a:t>&lt;&lt;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 1;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US" sz="1600" spc="-1" strike="noStrike">
                <a:solidFill>
                  <a:srgbClr val="00b0f0"/>
                </a:solidFill>
                <a:latin typeface="Arial monospaced for SAP"/>
              </a:rPr>
              <a:t>Byte 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d = b </a:t>
            </a:r>
            <a:r>
              <a:rPr b="1" lang="en-US" sz="1600" spc="-1" strike="noStrike">
                <a:solidFill>
                  <a:srgbClr val="292934"/>
                </a:solidFill>
                <a:latin typeface="Arial monospaced for SAP"/>
              </a:rPr>
              <a:t>&lt;&lt;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 1;</a:t>
            </a:r>
            <a:r>
              <a:rPr b="0" lang="en-US" sz="1600" spc="-1" strike="noStrike">
                <a:solidFill>
                  <a:srgbClr val="00b0f0"/>
                </a:solidFill>
                <a:latin typeface="Arial monospaced for SAP"/>
              </a:rPr>
              <a:t>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1600" spc="-1" strike="noStrike">
                <a:solidFill>
                  <a:srgbClr val="292934"/>
                </a:solidFill>
                <a:latin typeface="Arial monospaced for SAP"/>
              </a:rPr>
              <a:t>Print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 (c);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Output will be: </a:t>
            </a:r>
            <a:r>
              <a:rPr b="0" i="1" lang="en-US" sz="1600" spc="-1" strike="noStrike">
                <a:solidFill>
                  <a:srgbClr val="ff0000"/>
                </a:solidFill>
                <a:latin typeface="Arial"/>
              </a:rPr>
              <a:t>??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Bin =  ??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1600" spc="-1" strike="noStrike">
                <a:solidFill>
                  <a:srgbClr val="292934"/>
                </a:solidFill>
                <a:latin typeface="Arial monospaced for SAP"/>
              </a:rPr>
              <a:t>Print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 (d);     Output will be: </a:t>
            </a:r>
            <a:r>
              <a:rPr b="0" i="1" lang="en-US" sz="1600" spc="-1" strike="noStrike">
                <a:solidFill>
                  <a:srgbClr val="ff0000"/>
                </a:solidFill>
                <a:latin typeface="Arial"/>
              </a:rPr>
              <a:t>??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Bin =  ??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269" name="CustomShape 6"/>
          <p:cNvSpPr/>
          <p:nvPr/>
        </p:nvSpPr>
        <p:spPr>
          <a:xfrm>
            <a:off x="6164640" y="2454840"/>
            <a:ext cx="1156680" cy="321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95000"/>
              </a:lnSpc>
            </a:pP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0101011</a:t>
            </a:r>
            <a:r>
              <a:rPr b="1" lang="en-IN" sz="1600" spc="-1" strike="noStrike">
                <a:solidFill>
                  <a:srgbClr val="0068bc"/>
                </a:solidFill>
                <a:latin typeface="Arial monospaced for SAP"/>
              </a:rPr>
              <a:t>0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70" name="CustomShape 7"/>
          <p:cNvSpPr/>
          <p:nvPr/>
        </p:nvSpPr>
        <p:spPr>
          <a:xfrm>
            <a:off x="4597200" y="2454840"/>
            <a:ext cx="668880" cy="321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95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Arial monospaced for SAP"/>
              </a:rPr>
              <a:t>0x56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71" name="CustomShape 8"/>
          <p:cNvSpPr/>
          <p:nvPr/>
        </p:nvSpPr>
        <p:spPr>
          <a:xfrm>
            <a:off x="6164640" y="2958840"/>
            <a:ext cx="1156680" cy="321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95000"/>
              </a:lnSpc>
            </a:pP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0001111</a:t>
            </a:r>
            <a:r>
              <a:rPr b="1" lang="en-IN" sz="1600" spc="-1" strike="noStrike">
                <a:solidFill>
                  <a:srgbClr val="0068bc"/>
                </a:solidFill>
                <a:latin typeface="Arial monospaced for SAP"/>
              </a:rPr>
              <a:t>0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72" name="CustomShape 9"/>
          <p:cNvSpPr/>
          <p:nvPr/>
        </p:nvSpPr>
        <p:spPr>
          <a:xfrm>
            <a:off x="4597200" y="2958840"/>
            <a:ext cx="668880" cy="321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95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Arial monospaced for SAP"/>
              </a:rPr>
              <a:t>0x1E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273" name="Picture 3" descr=""/>
          <p:cNvPicPr/>
          <p:nvPr/>
        </p:nvPicPr>
        <p:blipFill>
          <a:blip r:embed="rId1"/>
          <a:stretch/>
        </p:blipFill>
        <p:spPr>
          <a:xfrm>
            <a:off x="752400" y="4069440"/>
            <a:ext cx="3197520" cy="12358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C:\Users\shindeg\AppData\Local\Microsoft\Windows\Temporary Internet Files\Content.IE5\UH5HTNKB\MC900434929[1].png"/>
          <p:cNvPicPr/>
          <p:nvPr/>
        </p:nvPicPr>
        <p:blipFill>
          <a:blip r:embed="rId2"/>
          <a:stretch/>
        </p:blipFill>
        <p:spPr>
          <a:xfrm>
            <a:off x="8731440" y="113760"/>
            <a:ext cx="757440" cy="75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30" dur="indefinite" restart="never" nodeType="tmRoot">
          <p:childTnLst>
            <p:seq>
              <p:cTn id="131" dur="indefinite" nodeType="mainSeq">
                <p:childTnLst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3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4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4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5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152280" y="332640"/>
            <a:ext cx="9600840" cy="393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Bitwise Operators – 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bitwise Right Shift ‘&gt;&gt;’</a:t>
            </a:r>
            <a:endParaRPr b="0" lang="de-DE" sz="4000" spc="-1" strike="noStrike">
              <a:solidFill>
                <a:srgbClr val="292934"/>
              </a:solidFill>
              <a:latin typeface="Arial"/>
            </a:endParaRPr>
          </a:p>
        </p:txBody>
      </p:sp>
      <p:graphicFrame>
        <p:nvGraphicFramePr>
          <p:cNvPr id="276" name="Table 2"/>
          <p:cNvGraphicFramePr/>
          <p:nvPr/>
        </p:nvGraphicFramePr>
        <p:xfrm>
          <a:off x="72360" y="5805360"/>
          <a:ext cx="9776880" cy="719640"/>
        </p:xfrm>
        <a:graphic>
          <a:graphicData uri="http://schemas.openxmlformats.org/drawingml/2006/table">
            <a:tbl>
              <a:tblPr/>
              <a:tblGrid>
                <a:gridCol w="60804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7440"/>
              </a:tblGrid>
              <a:tr h="431280"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Binary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8afd7"/>
                    </a:solidFill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8360"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Hex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8afd7"/>
                    </a:solidFill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2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3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4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6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7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8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9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A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C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F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7" name="CustomShape 3"/>
          <p:cNvSpPr/>
          <p:nvPr/>
        </p:nvSpPr>
        <p:spPr>
          <a:xfrm>
            <a:off x="380880" y="902880"/>
            <a:ext cx="73800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181080" indent="-178920">
              <a:lnSpc>
                <a:spcPct val="95000"/>
              </a:lnSpc>
              <a:spcBef>
                <a:spcPts val="720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</a:rPr>
              <a:t>It shifts each bit in its left operand to the right and pads zero at MSB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322560" y="3573000"/>
            <a:ext cx="713808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181080" indent="-178920">
              <a:lnSpc>
                <a:spcPct val="95000"/>
              </a:lnSpc>
              <a:spcBef>
                <a:spcPts val="641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0" lang="de-DE" sz="1600" spc="-1" strike="noStrike">
                <a:solidFill>
                  <a:srgbClr val="292934"/>
                </a:solidFill>
                <a:latin typeface="Arial"/>
              </a:rPr>
              <a:t>For instance, working with a byte (the char type):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79" name="CustomShape 5"/>
          <p:cNvSpPr/>
          <p:nvPr/>
        </p:nvSpPr>
        <p:spPr>
          <a:xfrm>
            <a:off x="776520" y="1340640"/>
            <a:ext cx="8784720" cy="21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5000"/>
              </a:lnSpc>
            </a:pPr>
            <a:r>
              <a:rPr b="0" lang="en-IN" sz="1600" spc="-1" strike="noStrike">
                <a:solidFill>
                  <a:srgbClr val="00b0f0"/>
                </a:solidFill>
                <a:latin typeface="Arial monospaced for SAP"/>
              </a:rPr>
              <a:t>Byte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a =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0xAB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; 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//     10101011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IN" sz="1600" spc="-1" strike="noStrike">
                <a:solidFill>
                  <a:srgbClr val="00b0f0"/>
                </a:solidFill>
                <a:latin typeface="Arial monospaced for SAP"/>
              </a:rPr>
              <a:t>Unsigned Byte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b =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0xAB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; 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//     10101011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US" sz="1600" spc="-1" strike="noStrike">
                <a:solidFill>
                  <a:srgbClr val="00b0f0"/>
                </a:solidFill>
                <a:latin typeface="Arial monospaced for SAP"/>
              </a:rPr>
              <a:t>Byte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 c = a </a:t>
            </a:r>
            <a:r>
              <a:rPr b="1" lang="en-US" sz="1600" spc="-1" strike="noStrike">
                <a:solidFill>
                  <a:srgbClr val="292934"/>
                </a:solidFill>
                <a:latin typeface="Arial monospaced for SAP"/>
              </a:rPr>
              <a:t>&gt;&gt;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 1;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US" sz="1600" spc="-1" strike="noStrike">
                <a:solidFill>
                  <a:srgbClr val="00b0f0"/>
                </a:solidFill>
                <a:latin typeface="Arial monospaced for SAP"/>
              </a:rPr>
              <a:t>Byte 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d = b </a:t>
            </a:r>
            <a:r>
              <a:rPr b="1" lang="en-US" sz="1600" spc="-1" strike="noStrike">
                <a:solidFill>
                  <a:srgbClr val="292934"/>
                </a:solidFill>
                <a:latin typeface="Arial monospaced for SAP"/>
              </a:rPr>
              <a:t>&gt;&gt;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 1;</a:t>
            </a:r>
            <a:r>
              <a:rPr b="0" lang="en-US" sz="1600" spc="-1" strike="noStrike">
                <a:solidFill>
                  <a:srgbClr val="00b0f0"/>
                </a:solidFill>
                <a:latin typeface="Arial monospaced for SAP"/>
              </a:rPr>
              <a:t>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1600" spc="-1" strike="noStrike">
                <a:solidFill>
                  <a:srgbClr val="292934"/>
                </a:solidFill>
                <a:latin typeface="Arial monospaced for SAP"/>
              </a:rPr>
              <a:t>Print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 (c);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Output will be: </a:t>
            </a:r>
            <a:r>
              <a:rPr b="0" i="1" lang="en-US" sz="1600" spc="-1" strike="noStrike">
                <a:solidFill>
                  <a:srgbClr val="ff0000"/>
                </a:solidFill>
                <a:latin typeface="Arial"/>
              </a:rPr>
              <a:t>??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Bin =  ??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1600" spc="-1" strike="noStrike">
                <a:solidFill>
                  <a:srgbClr val="292934"/>
                </a:solidFill>
                <a:latin typeface="Arial monospaced for SAP"/>
              </a:rPr>
              <a:t>Print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 (d);     Output will be: </a:t>
            </a:r>
            <a:r>
              <a:rPr b="0" i="1" lang="en-US" sz="1600" spc="-1" strike="noStrike">
                <a:solidFill>
                  <a:srgbClr val="ff0000"/>
                </a:solidFill>
                <a:latin typeface="Arial"/>
              </a:rPr>
              <a:t>??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Bin =  ??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280" name="CustomShape 6"/>
          <p:cNvSpPr/>
          <p:nvPr/>
        </p:nvSpPr>
        <p:spPr>
          <a:xfrm>
            <a:off x="6164640" y="2454840"/>
            <a:ext cx="1156680" cy="321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95000"/>
              </a:lnSpc>
            </a:pPr>
            <a:r>
              <a:rPr b="1" lang="en-IN" sz="1600" spc="-1" strike="noStrike">
                <a:solidFill>
                  <a:srgbClr val="0068bc"/>
                </a:solidFill>
                <a:latin typeface="Arial monospaced for SAP"/>
              </a:rPr>
              <a:t>1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1010101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81" name="CustomShape 7"/>
          <p:cNvSpPr/>
          <p:nvPr/>
        </p:nvSpPr>
        <p:spPr>
          <a:xfrm>
            <a:off x="4597200" y="2454840"/>
            <a:ext cx="668880" cy="321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95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Arial monospaced for SAP"/>
              </a:rPr>
              <a:t>0xD5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82" name="CustomShape 8"/>
          <p:cNvSpPr/>
          <p:nvPr/>
        </p:nvSpPr>
        <p:spPr>
          <a:xfrm>
            <a:off x="6164640" y="2958840"/>
            <a:ext cx="1156680" cy="321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95000"/>
              </a:lnSpc>
            </a:pPr>
            <a:r>
              <a:rPr b="1" lang="en-IN" sz="1600" spc="-1" strike="noStrike">
                <a:solidFill>
                  <a:srgbClr val="0068bc"/>
                </a:solidFill>
                <a:latin typeface="Arial monospaced for SAP"/>
              </a:rPr>
              <a:t>0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1010101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83" name="CustomShape 9"/>
          <p:cNvSpPr/>
          <p:nvPr/>
        </p:nvSpPr>
        <p:spPr>
          <a:xfrm>
            <a:off x="4597200" y="2958840"/>
            <a:ext cx="668880" cy="321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95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Arial monospaced for SAP"/>
              </a:rPr>
              <a:t>0x55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284" name="Picture 4" descr=""/>
          <p:cNvPicPr/>
          <p:nvPr/>
        </p:nvPicPr>
        <p:blipFill>
          <a:blip r:embed="rId1"/>
          <a:stretch/>
        </p:blipFill>
        <p:spPr>
          <a:xfrm>
            <a:off x="739080" y="4149000"/>
            <a:ext cx="3152520" cy="1209240"/>
          </a:xfrm>
          <a:prstGeom prst="rect">
            <a:avLst/>
          </a:prstGeom>
          <a:ln>
            <a:noFill/>
          </a:ln>
        </p:spPr>
      </p:pic>
      <p:pic>
        <p:nvPicPr>
          <p:cNvPr id="285" name="Picture 2" descr="C:\Users\shindeg\AppData\Local\Microsoft\Windows\Temporary Internet Files\Content.IE5\UH5HTNKB\MC900434929[1].png"/>
          <p:cNvPicPr/>
          <p:nvPr/>
        </p:nvPicPr>
        <p:blipFill>
          <a:blip r:embed="rId2"/>
          <a:stretch/>
        </p:blipFill>
        <p:spPr>
          <a:xfrm>
            <a:off x="8731440" y="113760"/>
            <a:ext cx="757440" cy="75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52" dur="indefinite" restart="never" nodeType="tmRoot">
          <p:childTnLst>
            <p:seq>
              <p:cTn id="153" dur="indefinite" nodeType="mainSeq">
                <p:childTnLst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5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6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6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7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152280" y="332640"/>
            <a:ext cx="9600840" cy="393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Bitwise Operators –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 Why to learn?</a:t>
            </a:r>
            <a:endParaRPr b="0" lang="de-DE" sz="4000" spc="-1" strike="noStrike">
              <a:solidFill>
                <a:srgbClr val="292934"/>
              </a:solidFill>
              <a:latin typeface="Arial"/>
            </a:endParaRPr>
          </a:p>
        </p:txBody>
      </p:sp>
      <p:graphicFrame>
        <p:nvGraphicFramePr>
          <p:cNvPr id="287" name="Table 2"/>
          <p:cNvGraphicFramePr/>
          <p:nvPr/>
        </p:nvGraphicFramePr>
        <p:xfrm>
          <a:off x="72360" y="5805360"/>
          <a:ext cx="9776880" cy="719640"/>
        </p:xfrm>
        <a:graphic>
          <a:graphicData uri="http://schemas.openxmlformats.org/drawingml/2006/table">
            <a:tbl>
              <a:tblPr/>
              <a:tblGrid>
                <a:gridCol w="60804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7440"/>
              </a:tblGrid>
              <a:tr h="431280"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Binary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8afd7"/>
                    </a:solidFill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8360"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Hex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8afd7"/>
                    </a:solidFill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2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3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4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6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7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8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9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A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C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F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8" name="CustomShape 3"/>
          <p:cNvSpPr/>
          <p:nvPr/>
        </p:nvSpPr>
        <p:spPr>
          <a:xfrm>
            <a:off x="250920" y="980640"/>
            <a:ext cx="871272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181080" indent="-178920">
              <a:lnSpc>
                <a:spcPct val="95000"/>
              </a:lnSpc>
              <a:spcBef>
                <a:spcPts val="720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</a:rPr>
              <a:t>A </a:t>
            </a:r>
            <a:r>
              <a:rPr b="1" lang="en-IN" sz="1800" spc="-1" strike="noStrike">
                <a:solidFill>
                  <a:srgbClr val="292934"/>
                </a:solidFill>
                <a:latin typeface="Arial"/>
              </a:rPr>
              <a:t>bitwise operation </a:t>
            </a:r>
            <a:r>
              <a:rPr b="0" lang="en-IN" sz="1800" spc="-1" strike="noStrike">
                <a:solidFill>
                  <a:srgbClr val="292934"/>
                </a:solidFill>
                <a:latin typeface="Arial"/>
              </a:rPr>
              <a:t>is a fast, primitive action directly supported by the </a:t>
            </a: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processor</a:t>
            </a:r>
            <a:r>
              <a:rPr b="0" lang="en-IN" sz="1800" spc="-1" strike="noStrike">
                <a:solidFill>
                  <a:srgbClr val="292934"/>
                </a:solidFill>
                <a:latin typeface="Arial"/>
              </a:rPr>
              <a:t>.</a:t>
            </a:r>
            <a:br/>
            <a:r>
              <a:rPr b="0" lang="en-IN" sz="1800" spc="-1" strike="noStrike">
                <a:solidFill>
                  <a:srgbClr val="292934"/>
                </a:solidFill>
                <a:latin typeface="Arial"/>
              </a:rPr>
              <a:t> </a:t>
            </a:r>
            <a:endParaRPr b="0" lang="en-IN" sz="1800" spc="-1" strike="noStrike">
              <a:latin typeface="Arial"/>
            </a:endParaRPr>
          </a:p>
          <a:p>
            <a:pPr lvl="1" marL="181080" indent="-178920">
              <a:lnSpc>
                <a:spcPct val="95000"/>
              </a:lnSpc>
              <a:spcBef>
                <a:spcPts val="720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</a:rPr>
              <a:t>It is used to manipulate values for comparisons and calculations. </a:t>
            </a:r>
            <a:endParaRPr b="0" lang="en-IN" sz="1800" spc="-1" strike="noStrike">
              <a:latin typeface="Arial"/>
            </a:endParaRPr>
          </a:p>
          <a:p>
            <a:pPr marL="1440">
              <a:lnSpc>
                <a:spcPct val="95000"/>
              </a:lnSpc>
              <a:spcBef>
                <a:spcPts val="720"/>
              </a:spcBef>
            </a:pPr>
            <a:endParaRPr b="0" lang="en-IN" sz="1800" spc="-1" strike="noStrike">
              <a:latin typeface="Arial"/>
            </a:endParaRPr>
          </a:p>
          <a:p>
            <a:pPr lvl="1" marL="181080" indent="-178920">
              <a:lnSpc>
                <a:spcPct val="95000"/>
              </a:lnSpc>
              <a:spcBef>
                <a:spcPts val="720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</a:rPr>
              <a:t>On simple low-cost processors, typically, bitwise operations are substantially faster than division.</a:t>
            </a:r>
            <a:endParaRPr b="0" lang="en-IN" sz="1800" spc="-1" strike="noStrike">
              <a:latin typeface="Arial"/>
            </a:endParaRPr>
          </a:p>
          <a:p>
            <a:pPr marL="1440">
              <a:lnSpc>
                <a:spcPct val="95000"/>
              </a:lnSpc>
              <a:spcBef>
                <a:spcPts val="720"/>
              </a:spcBef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</a:rPr>
              <a:t> </a:t>
            </a:r>
            <a:endParaRPr b="0" lang="en-IN" sz="1800" spc="-1" strike="noStrike">
              <a:latin typeface="Arial"/>
            </a:endParaRPr>
          </a:p>
          <a:p>
            <a:pPr lvl="1" marL="181080" indent="-178920">
              <a:lnSpc>
                <a:spcPct val="95000"/>
              </a:lnSpc>
              <a:spcBef>
                <a:spcPts val="720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</a:rPr>
              <a:t>Several times faster than multiplication, and sometimes significantly faster than addition.</a:t>
            </a:r>
            <a:endParaRPr b="0" lang="en-IN" sz="1800" spc="-1" strike="noStrike">
              <a:latin typeface="Arial"/>
            </a:endParaRPr>
          </a:p>
          <a:p>
            <a:pPr marL="1440">
              <a:lnSpc>
                <a:spcPct val="95000"/>
              </a:lnSpc>
              <a:spcBef>
                <a:spcPts val="720"/>
              </a:spcBef>
            </a:pPr>
            <a:endParaRPr b="0" lang="en-IN" sz="1800" spc="-1" strike="noStrike">
              <a:latin typeface="Arial"/>
            </a:endParaRPr>
          </a:p>
          <a:p>
            <a:pPr lvl="1" marL="181080" indent="-178920">
              <a:lnSpc>
                <a:spcPct val="95000"/>
              </a:lnSpc>
              <a:spcBef>
                <a:spcPts val="720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While modern processors usually perform addition and multiplication just as fast as bitwise operations due to their longer </a:t>
            </a: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instruction pipelines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 and other </a:t>
            </a: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architectural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 design choices, bitwise operations do commonly use less power/performance because of the reduced use of resources.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74" dur="indefinite" restart="never" nodeType="tmRoot">
          <p:childTnLst>
            <p:seq>
              <p:cTn id="175" dur="indefinite" nodeType="mainSeq">
                <p:childTnLst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0" dur="1000"/>
                                        <p:tgtEl>
                                          <p:spTgt spid="2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1" dur="1000" fill="hold"/>
                                        <p:tgtEl>
                                          <p:spTgt spid="2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2" dur="1000" fill="hold"/>
                                        <p:tgtEl>
                                          <p:spTgt spid="2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152280" y="332640"/>
            <a:ext cx="9600840" cy="393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Bit Manipulations – power of 2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 </a:t>
            </a:r>
            <a:endParaRPr b="0" lang="de-DE" sz="4000" spc="-1" strike="noStrike">
              <a:solidFill>
                <a:srgbClr val="292934"/>
              </a:solidFill>
              <a:latin typeface="Arial"/>
            </a:endParaRPr>
          </a:p>
        </p:txBody>
      </p:sp>
      <p:graphicFrame>
        <p:nvGraphicFramePr>
          <p:cNvPr id="290" name="Table 2"/>
          <p:cNvGraphicFramePr/>
          <p:nvPr/>
        </p:nvGraphicFramePr>
        <p:xfrm>
          <a:off x="72360" y="5805360"/>
          <a:ext cx="9776880" cy="719640"/>
        </p:xfrm>
        <a:graphic>
          <a:graphicData uri="http://schemas.openxmlformats.org/drawingml/2006/table">
            <a:tbl>
              <a:tblPr/>
              <a:tblGrid>
                <a:gridCol w="60804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7440"/>
              </a:tblGrid>
              <a:tr h="431280"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Binary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8afd7"/>
                    </a:solidFill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8360"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Hex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8afd7"/>
                    </a:solidFill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2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3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4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6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7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8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9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A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C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F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1" name="CustomShape 3"/>
          <p:cNvSpPr/>
          <p:nvPr/>
        </p:nvSpPr>
        <p:spPr>
          <a:xfrm>
            <a:off x="245160" y="942480"/>
            <a:ext cx="871272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181080" indent="-178920">
              <a:lnSpc>
                <a:spcPct val="95000"/>
              </a:lnSpc>
              <a:spcBef>
                <a:spcPts val="641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0" lang="en-IN" sz="1600" spc="-1" strike="noStrike">
                <a:solidFill>
                  <a:srgbClr val="292934"/>
                </a:solidFill>
                <a:latin typeface="Arial"/>
              </a:rPr>
              <a:t>Determine if the given unsigned integer </a:t>
            </a:r>
            <a:r>
              <a:rPr b="1" lang="en-IN" sz="1600" spc="-1" strike="noStrike">
                <a:solidFill>
                  <a:srgbClr val="292934"/>
                </a:solidFill>
                <a:latin typeface="Arial"/>
              </a:rPr>
              <a:t>x</a:t>
            </a:r>
            <a:r>
              <a:rPr b="0" lang="en-IN" sz="1600" spc="-1" strike="noStrike">
                <a:solidFill>
                  <a:srgbClr val="292934"/>
                </a:solidFill>
                <a:latin typeface="Arial"/>
              </a:rPr>
              <a:t> is a </a:t>
            </a:r>
            <a:r>
              <a:rPr b="0" lang="en-IN" sz="16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power of two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292" name="Picture 4" descr=""/>
          <p:cNvPicPr/>
          <p:nvPr/>
        </p:nvPicPr>
        <p:blipFill>
          <a:blip r:embed="rId2"/>
          <a:stretch/>
        </p:blipFill>
        <p:spPr>
          <a:xfrm>
            <a:off x="920520" y="1412640"/>
            <a:ext cx="5143320" cy="2923920"/>
          </a:xfrm>
          <a:prstGeom prst="rect">
            <a:avLst/>
          </a:prstGeom>
          <a:ln>
            <a:noFill/>
          </a:ln>
        </p:spPr>
      </p:pic>
      <p:pic>
        <p:nvPicPr>
          <p:cNvPr id="293" name="Picture 5" descr=""/>
          <p:cNvPicPr/>
          <p:nvPr/>
        </p:nvPicPr>
        <p:blipFill>
          <a:blip r:embed="rId3"/>
          <a:stretch/>
        </p:blipFill>
        <p:spPr>
          <a:xfrm>
            <a:off x="920520" y="4509000"/>
            <a:ext cx="5143320" cy="1095120"/>
          </a:xfrm>
          <a:prstGeom prst="rect">
            <a:avLst/>
          </a:prstGeom>
          <a:ln>
            <a:noFill/>
          </a:ln>
        </p:spPr>
      </p:pic>
      <p:sp>
        <p:nvSpPr>
          <p:cNvPr id="294" name="CustomShape 4"/>
          <p:cNvSpPr/>
          <p:nvPr/>
        </p:nvSpPr>
        <p:spPr>
          <a:xfrm>
            <a:off x="6537240" y="3861000"/>
            <a:ext cx="3024000" cy="1512000"/>
          </a:xfrm>
          <a:prstGeom prst="callout2">
            <a:avLst>
              <a:gd name="adj1" fmla="val 9274"/>
              <a:gd name="adj2" fmla="val -198"/>
              <a:gd name="adj3" fmla="val 106835"/>
              <a:gd name="adj4" fmla="val -31228"/>
              <a:gd name="adj5" fmla="val 106814"/>
              <a:gd name="adj6" fmla="val -100110"/>
            </a:avLst>
          </a:prstGeom>
          <a:solidFill>
            <a:schemeClr val="accent1">
              <a:alpha val="82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>
            <a:noAutofit/>
          </a:bodyPr>
          <a:p>
            <a:pPr>
              <a:lnSpc>
                <a:spcPct val="95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Positive Case</a:t>
            </a:r>
            <a:br/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    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x   = 00001000 = 8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&amp; (x-1) = 00000111 = 7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-----------------------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          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00000000 = 0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 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95" name="CustomShape 5"/>
          <p:cNvSpPr/>
          <p:nvPr/>
        </p:nvSpPr>
        <p:spPr>
          <a:xfrm>
            <a:off x="6537240" y="1988640"/>
            <a:ext cx="3024000" cy="1512000"/>
          </a:xfrm>
          <a:prstGeom prst="callout2">
            <a:avLst>
              <a:gd name="adj1" fmla="val 9274"/>
              <a:gd name="adj2" fmla="val -198"/>
              <a:gd name="adj3" fmla="val 229575"/>
              <a:gd name="adj4" fmla="val -31679"/>
              <a:gd name="adj5" fmla="val 230457"/>
              <a:gd name="adj6" fmla="val -100561"/>
            </a:avLst>
          </a:prstGeom>
          <a:solidFill>
            <a:schemeClr val="accent1">
              <a:alpha val="82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>
            <a:noAutofit/>
          </a:bodyPr>
          <a:p>
            <a:pPr>
              <a:lnSpc>
                <a:spcPct val="95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Negative Case</a:t>
            </a:r>
            <a:br/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    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x   = 00000101 = 5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&amp; (x-1) = 00000100 = 4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-----------------------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          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00000100 = 4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  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83" dur="indefinite" restart="never" nodeType="tmRoot">
          <p:childTnLst>
            <p:seq>
              <p:cTn id="184" dur="indefinite" nodeType="mainSeq">
                <p:childTnLst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8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94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99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152280" y="332640"/>
            <a:ext cx="9600840" cy="393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Bit Manipulations – Swapping Numbers</a:t>
            </a:r>
            <a:endParaRPr b="0" lang="de-DE" sz="4000" spc="-1" strike="noStrike">
              <a:solidFill>
                <a:srgbClr val="292934"/>
              </a:solidFill>
              <a:latin typeface="Arial"/>
            </a:endParaRPr>
          </a:p>
        </p:txBody>
      </p:sp>
      <p:graphicFrame>
        <p:nvGraphicFramePr>
          <p:cNvPr id="297" name="Table 2"/>
          <p:cNvGraphicFramePr/>
          <p:nvPr/>
        </p:nvGraphicFramePr>
        <p:xfrm>
          <a:off x="72360" y="5805360"/>
          <a:ext cx="9776880" cy="719640"/>
        </p:xfrm>
        <a:graphic>
          <a:graphicData uri="http://schemas.openxmlformats.org/drawingml/2006/table">
            <a:tbl>
              <a:tblPr/>
              <a:tblGrid>
                <a:gridCol w="60804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7440"/>
              </a:tblGrid>
              <a:tr h="431280"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Binary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8afd7"/>
                    </a:solidFill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8360"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Hex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8afd7"/>
                    </a:solidFill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2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3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4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6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7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8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9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A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C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F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98" name="Picture 2" descr=""/>
          <p:cNvPicPr/>
          <p:nvPr/>
        </p:nvPicPr>
        <p:blipFill>
          <a:blip r:embed="rId1"/>
          <a:stretch/>
        </p:blipFill>
        <p:spPr>
          <a:xfrm>
            <a:off x="632520" y="1124640"/>
            <a:ext cx="4269240" cy="2088000"/>
          </a:xfrm>
          <a:prstGeom prst="rect">
            <a:avLst/>
          </a:prstGeom>
          <a:ln>
            <a:noFill/>
          </a:ln>
        </p:spPr>
      </p:pic>
      <p:pic>
        <p:nvPicPr>
          <p:cNvPr id="299" name="Picture 3" descr=""/>
          <p:cNvPicPr/>
          <p:nvPr/>
        </p:nvPicPr>
        <p:blipFill>
          <a:blip r:embed="rId2"/>
          <a:stretch/>
        </p:blipFill>
        <p:spPr>
          <a:xfrm>
            <a:off x="632520" y="3560760"/>
            <a:ext cx="4269240" cy="2028240"/>
          </a:xfrm>
          <a:prstGeom prst="rect">
            <a:avLst/>
          </a:prstGeom>
          <a:ln>
            <a:noFill/>
          </a:ln>
        </p:spPr>
      </p:pic>
      <p:pic>
        <p:nvPicPr>
          <p:cNvPr id="300" name="Picture 4" descr=""/>
          <p:cNvPicPr/>
          <p:nvPr/>
        </p:nvPicPr>
        <p:blipFill>
          <a:blip r:embed="rId3"/>
          <a:stretch/>
        </p:blipFill>
        <p:spPr>
          <a:xfrm>
            <a:off x="5096880" y="1124640"/>
            <a:ext cx="4392360" cy="2107080"/>
          </a:xfrm>
          <a:prstGeom prst="rect">
            <a:avLst/>
          </a:prstGeom>
          <a:ln>
            <a:noFill/>
          </a:ln>
        </p:spPr>
      </p:pic>
      <p:sp>
        <p:nvSpPr>
          <p:cNvPr id="301" name="CustomShape 3"/>
          <p:cNvSpPr/>
          <p:nvPr/>
        </p:nvSpPr>
        <p:spPr>
          <a:xfrm>
            <a:off x="4902120" y="796320"/>
            <a:ext cx="144576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181080" indent="-178920">
              <a:lnSpc>
                <a:spcPct val="95000"/>
              </a:lnSpc>
              <a:spcBef>
                <a:spcPts val="641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1" lang="en-US" sz="1600" spc="-1" strike="noStrike">
                <a:solidFill>
                  <a:srgbClr val="292934"/>
                </a:solidFill>
                <a:latin typeface="Arial"/>
              </a:rPr>
              <a:t>Solution 3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149400" y="3246840"/>
            <a:ext cx="144576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181080" indent="-178920">
              <a:lnSpc>
                <a:spcPct val="95000"/>
              </a:lnSpc>
              <a:spcBef>
                <a:spcPts val="641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1" lang="en-US" sz="1600" spc="-1" strike="noStrike">
                <a:solidFill>
                  <a:srgbClr val="292934"/>
                </a:solidFill>
                <a:latin typeface="Arial"/>
              </a:rPr>
              <a:t>Solution 2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03" name="CustomShape 5"/>
          <p:cNvSpPr/>
          <p:nvPr/>
        </p:nvSpPr>
        <p:spPr>
          <a:xfrm>
            <a:off x="128160" y="798480"/>
            <a:ext cx="144576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181080" indent="-178920">
              <a:lnSpc>
                <a:spcPct val="95000"/>
              </a:lnSpc>
              <a:spcBef>
                <a:spcPts val="641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1" lang="en-US" sz="1600" spc="-1" strike="noStrike">
                <a:solidFill>
                  <a:srgbClr val="292934"/>
                </a:solidFill>
                <a:latin typeface="Arial"/>
              </a:rPr>
              <a:t>Solution 1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304" name="Picture 4" descr=""/>
          <p:cNvPicPr/>
          <p:nvPr/>
        </p:nvPicPr>
        <p:blipFill>
          <a:blip r:embed="rId4"/>
          <a:stretch/>
        </p:blipFill>
        <p:spPr>
          <a:xfrm>
            <a:off x="266760" y="2333520"/>
            <a:ext cx="9372240" cy="2190240"/>
          </a:xfrm>
          <a:prstGeom prst="rect">
            <a:avLst/>
          </a:prstGeom>
          <a:ln>
            <a:noFill/>
          </a:ln>
        </p:spPr>
      </p:pic>
      <p:pic>
        <p:nvPicPr>
          <p:cNvPr id="305" name="Picture 5" descr=""/>
          <p:cNvPicPr/>
          <p:nvPr/>
        </p:nvPicPr>
        <p:blipFill>
          <a:blip r:embed="rId5"/>
          <a:stretch/>
        </p:blipFill>
        <p:spPr>
          <a:xfrm>
            <a:off x="515880" y="3789000"/>
            <a:ext cx="8772120" cy="333000"/>
          </a:xfrm>
          <a:prstGeom prst="rect">
            <a:avLst/>
          </a:prstGeom>
          <a:ln>
            <a:noFill/>
          </a:ln>
        </p:spPr>
      </p:pic>
      <p:pic>
        <p:nvPicPr>
          <p:cNvPr id="306" name="Picture 6" descr="C:\Users\shindeg\AppData\Local\Microsoft\Windows\Temporary Internet Files\Content.IE5\MHR9Z66H\MC900439819[1].png"/>
          <p:cNvPicPr/>
          <p:nvPr/>
        </p:nvPicPr>
        <p:blipFill>
          <a:blip r:embed="rId6"/>
          <a:stretch/>
        </p:blipFill>
        <p:spPr>
          <a:xfrm>
            <a:off x="9126000" y="2314800"/>
            <a:ext cx="363240" cy="36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00" dur="indefinite" restart="never" nodeType="tmRoot">
          <p:childTnLst>
            <p:seq>
              <p:cTn id="201" dur="indefinite" nodeType="mainSeq">
                <p:childTnLst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0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1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1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2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nodeType="withEffect" fill="hold" presetClass="emph" presetID="32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6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7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152280" y="332640"/>
            <a:ext cx="9600840" cy="393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Bit Manipulations – Changing Byte Order</a:t>
            </a:r>
            <a:endParaRPr b="0" lang="de-DE" sz="4000" spc="-1" strike="noStrike">
              <a:solidFill>
                <a:srgbClr val="292934"/>
              </a:solidFill>
              <a:latin typeface="Arial"/>
            </a:endParaRPr>
          </a:p>
        </p:txBody>
      </p:sp>
      <p:graphicFrame>
        <p:nvGraphicFramePr>
          <p:cNvPr id="308" name="Table 2"/>
          <p:cNvGraphicFramePr/>
          <p:nvPr/>
        </p:nvGraphicFramePr>
        <p:xfrm>
          <a:off x="72360" y="5805360"/>
          <a:ext cx="9776880" cy="719640"/>
        </p:xfrm>
        <a:graphic>
          <a:graphicData uri="http://schemas.openxmlformats.org/drawingml/2006/table">
            <a:tbl>
              <a:tblPr/>
              <a:tblGrid>
                <a:gridCol w="60804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7440"/>
              </a:tblGrid>
              <a:tr h="431280"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Binary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8afd7"/>
                    </a:solidFill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8360"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Hex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8afd7"/>
                    </a:solidFill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2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3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4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6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7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8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9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A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C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F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9" name="CustomShape 3"/>
          <p:cNvSpPr/>
          <p:nvPr/>
        </p:nvSpPr>
        <p:spPr>
          <a:xfrm>
            <a:off x="560520" y="1105200"/>
            <a:ext cx="8712720" cy="1939320"/>
          </a:xfrm>
          <a:prstGeom prst="rect">
            <a:avLst/>
          </a:prstGeom>
          <a:ln>
            <a:prstDash val="sysDash"/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5000"/>
              </a:lnSpc>
            </a:pP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input X =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0xABCD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//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 </a:t>
            </a:r>
            <a:r>
              <a:rPr b="1" lang="en-IN" sz="1600" spc="-1" strike="noStrike">
                <a:solidFill>
                  <a:srgbClr val="c00000"/>
                </a:solidFill>
                <a:latin typeface="Arial monospaced for SAP"/>
              </a:rPr>
              <a:t>AB</a:t>
            </a:r>
            <a:r>
              <a:rPr b="1" lang="en-IN" sz="1600" spc="-1" strike="noStrike">
                <a:solidFill>
                  <a:srgbClr val="00b0f0"/>
                </a:solidFill>
                <a:latin typeface="Arial monospaced for SAP"/>
              </a:rPr>
              <a:t>CD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Solution 1: X =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(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(X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&amp;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0xFF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)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&lt;&lt;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8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)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+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(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(X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&amp;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0xFF00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)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&gt;&gt;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8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Solution 2: X =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(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(X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&amp;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0xFF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)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&lt;&lt; 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8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)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|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(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(X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&amp;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0xFF00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)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&gt;&gt;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8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output X =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0xCDAB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 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// </a:t>
            </a:r>
            <a:r>
              <a:rPr b="1" lang="en-IN" sz="1600" spc="-1" strike="noStrike">
                <a:solidFill>
                  <a:srgbClr val="00b0f0"/>
                </a:solidFill>
                <a:latin typeface="Arial monospaced for SAP"/>
              </a:rPr>
              <a:t>CD</a:t>
            </a:r>
            <a:r>
              <a:rPr b="1" lang="en-IN" sz="1600" spc="-1" strike="noStrike">
                <a:solidFill>
                  <a:srgbClr val="c00000"/>
                </a:solidFill>
                <a:latin typeface="Arial monospaced for SAP"/>
              </a:rPr>
              <a:t>AB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560520" y="3213000"/>
            <a:ext cx="8712720" cy="2401560"/>
          </a:xfrm>
          <a:prstGeom prst="rect">
            <a:avLst/>
          </a:prstGeom>
          <a:ln>
            <a:prstDash val="sysDash"/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5000"/>
              </a:lnSpc>
            </a:pP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input X =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0x89ABCDEF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// </a:t>
            </a:r>
            <a:r>
              <a:rPr b="1" lang="en-IN" sz="1600" spc="-1" strike="noStrike">
                <a:solidFill>
                  <a:srgbClr val="c00000"/>
                </a:solidFill>
                <a:latin typeface="Arial monospaced for SAP"/>
              </a:rPr>
              <a:t>89</a:t>
            </a:r>
            <a:r>
              <a:rPr b="1" lang="en-IN" sz="1600" spc="-1" strike="noStrike">
                <a:solidFill>
                  <a:srgbClr val="00b050"/>
                </a:solidFill>
                <a:latin typeface="Arial monospaced for SAP"/>
              </a:rPr>
              <a:t>AB</a:t>
            </a:r>
            <a:r>
              <a:rPr b="1" lang="en-IN" sz="1600" spc="-1" strike="noStrike">
                <a:solidFill>
                  <a:srgbClr val="00b0f0"/>
                </a:solidFill>
                <a:latin typeface="Arial monospaced for SAP"/>
              </a:rPr>
              <a:t>CD</a:t>
            </a:r>
            <a:r>
              <a:rPr b="1" lang="en-IN" sz="1600" spc="-1" strike="noStrike">
                <a:solidFill>
                  <a:srgbClr val="7030a0"/>
                </a:solidFill>
                <a:latin typeface="Arial monospaced for SAP"/>
              </a:rPr>
              <a:t>EF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Solution 1: X =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(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(X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&amp;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0xFF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)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&lt;&lt;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24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)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+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(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(X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&amp;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0xFF00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)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&lt;&lt;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8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)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      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+ (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(X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&amp;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0xFF0000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)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&gt;&gt;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8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)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+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(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(X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&amp;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0xFF000000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)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&gt;&gt;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24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Solution 2: X =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(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(X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&amp;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0xFF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)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&lt;&lt;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24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)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|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(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(X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&amp;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0xFF00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)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&lt;&lt;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8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)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             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|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(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(X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&amp;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0xFF0000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)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&gt;&gt;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8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)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|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(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(X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&amp;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0xFF000000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)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&gt;&gt;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24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output X =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0xEFCDAB89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// </a:t>
            </a:r>
            <a:r>
              <a:rPr b="1" lang="en-IN" sz="1600" spc="-1" strike="noStrike">
                <a:solidFill>
                  <a:srgbClr val="7030a0"/>
                </a:solidFill>
                <a:latin typeface="Arial monospaced for SAP"/>
              </a:rPr>
              <a:t>EF</a:t>
            </a:r>
            <a:r>
              <a:rPr b="1" lang="en-IN" sz="1600" spc="-1" strike="noStrike">
                <a:solidFill>
                  <a:srgbClr val="00b0f0"/>
                </a:solidFill>
                <a:latin typeface="Arial monospaced for SAP"/>
              </a:rPr>
              <a:t>CD</a:t>
            </a:r>
            <a:r>
              <a:rPr b="1" lang="en-IN" sz="1600" spc="-1" strike="noStrike">
                <a:solidFill>
                  <a:srgbClr val="00b050"/>
                </a:solidFill>
                <a:latin typeface="Arial monospaced for SAP"/>
              </a:rPr>
              <a:t>AB</a:t>
            </a:r>
            <a:r>
              <a:rPr b="1" lang="en-IN" sz="1600" spc="-1" strike="noStrike">
                <a:solidFill>
                  <a:srgbClr val="c00000"/>
                </a:solidFill>
                <a:latin typeface="Arial monospaced for SAP"/>
              </a:rPr>
              <a:t>89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311" name="CustomShape 5"/>
          <p:cNvSpPr/>
          <p:nvPr/>
        </p:nvSpPr>
        <p:spPr>
          <a:xfrm>
            <a:off x="4586040" y="2493000"/>
            <a:ext cx="2599200" cy="32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95000"/>
              </a:lnSpc>
            </a:pPr>
            <a:r>
              <a:rPr b="0" lang="en-IN" sz="1600" spc="-1" strike="noStrike">
                <a:solidFill>
                  <a:srgbClr val="292934"/>
                </a:solidFill>
                <a:latin typeface="Arial"/>
              </a:rPr>
              <a:t>X = (  (X </a:t>
            </a:r>
            <a:r>
              <a:rPr b="1" lang="en-IN" sz="1600" spc="-1" strike="noStrike">
                <a:solidFill>
                  <a:srgbClr val="292934"/>
                </a:solidFill>
                <a:latin typeface="Arial"/>
              </a:rPr>
              <a:t>&lt;&lt;</a:t>
            </a:r>
            <a:r>
              <a:rPr b="0" lang="en-IN" sz="1600" spc="-1" strike="noStrike">
                <a:solidFill>
                  <a:srgbClr val="292934"/>
                </a:solidFill>
                <a:latin typeface="Arial"/>
              </a:rPr>
              <a:t> 8) </a:t>
            </a:r>
            <a:r>
              <a:rPr b="1" lang="en-IN" sz="1600" spc="-1" strike="noStrike">
                <a:solidFill>
                  <a:srgbClr val="292934"/>
                </a:solidFill>
                <a:latin typeface="Arial"/>
              </a:rPr>
              <a:t> |</a:t>
            </a:r>
            <a:r>
              <a:rPr b="0" lang="en-IN" sz="1600" spc="-1" strike="noStrike">
                <a:solidFill>
                  <a:srgbClr val="292934"/>
                </a:solidFill>
                <a:latin typeface="Arial"/>
              </a:rPr>
              <a:t>  (X </a:t>
            </a:r>
            <a:r>
              <a:rPr b="1" lang="en-IN" sz="1600" spc="-1" strike="noStrike">
                <a:solidFill>
                  <a:srgbClr val="292934"/>
                </a:solidFill>
                <a:latin typeface="Arial"/>
              </a:rPr>
              <a:t>&gt;&gt;</a:t>
            </a:r>
            <a:r>
              <a:rPr b="0" lang="en-IN" sz="1600" spc="-1" strike="noStrike">
                <a:solidFill>
                  <a:srgbClr val="292934"/>
                </a:solidFill>
                <a:latin typeface="Arial"/>
              </a:rPr>
              <a:t> 8) )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12" name="CustomShape 6"/>
          <p:cNvSpPr/>
          <p:nvPr/>
        </p:nvSpPr>
        <p:spPr>
          <a:xfrm>
            <a:off x="7329240" y="2368080"/>
            <a:ext cx="575640" cy="575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39" dur="indefinite" restart="never" nodeType="tmRoot">
          <p:childTnLst>
            <p:seq>
              <p:cTn id="240" dur="indefinite" nodeType="mainSeq">
                <p:childTnLst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45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0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1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5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nodeType="withEffect" fill="hold" presetClass="emph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indefinite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60" dur="indefinite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152280" y="332640"/>
            <a:ext cx="9600840" cy="393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Bit Manipulations – Changing Byte Order</a:t>
            </a:r>
            <a:endParaRPr b="0" lang="de-DE" sz="4000" spc="-1" strike="noStrike">
              <a:solidFill>
                <a:srgbClr val="292934"/>
              </a:solidFill>
              <a:latin typeface="Arial"/>
            </a:endParaRPr>
          </a:p>
        </p:txBody>
      </p:sp>
      <p:graphicFrame>
        <p:nvGraphicFramePr>
          <p:cNvPr id="314" name="Table 2"/>
          <p:cNvGraphicFramePr/>
          <p:nvPr/>
        </p:nvGraphicFramePr>
        <p:xfrm>
          <a:off x="72360" y="5805360"/>
          <a:ext cx="9776880" cy="719640"/>
        </p:xfrm>
        <a:graphic>
          <a:graphicData uri="http://schemas.openxmlformats.org/drawingml/2006/table">
            <a:tbl>
              <a:tblPr/>
              <a:tblGrid>
                <a:gridCol w="60804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7440"/>
              </a:tblGrid>
              <a:tr h="431280"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Binary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8afd7"/>
                    </a:solidFill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8360"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Hex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8afd7"/>
                    </a:solidFill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2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3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4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6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7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8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9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A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C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F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5" name="CustomShape 3"/>
          <p:cNvSpPr/>
          <p:nvPr/>
        </p:nvSpPr>
        <p:spPr>
          <a:xfrm>
            <a:off x="558720" y="908640"/>
            <a:ext cx="8712720" cy="1245960"/>
          </a:xfrm>
          <a:prstGeom prst="rect">
            <a:avLst/>
          </a:prstGeom>
          <a:ln>
            <a:prstDash val="sysDash"/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5000"/>
              </a:lnSpc>
            </a:pP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input X =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0x89ABCDEF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// </a:t>
            </a:r>
            <a:r>
              <a:rPr b="1" lang="en-IN" sz="1600" spc="-1" strike="noStrike">
                <a:solidFill>
                  <a:srgbClr val="7030a0"/>
                </a:solidFill>
                <a:latin typeface="Arial monospaced for SAP"/>
              </a:rPr>
              <a:t>89AB</a:t>
            </a:r>
            <a:r>
              <a:rPr b="1" lang="en-IN" sz="1600" spc="-1" strike="noStrike">
                <a:solidFill>
                  <a:srgbClr val="00b0f0"/>
                </a:solidFill>
                <a:latin typeface="Arial monospaced for SAP"/>
              </a:rPr>
              <a:t>CDEF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Solution: X = ( (X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&amp;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0xFFFF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)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&lt;&lt;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16 )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|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( (X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&amp;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0xFFFF0000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)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&gt;&gt;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16 )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output X =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0xCDEF89AB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// </a:t>
            </a:r>
            <a:r>
              <a:rPr b="1" lang="en-IN" sz="1600" spc="-1" strike="noStrike">
                <a:solidFill>
                  <a:srgbClr val="00b0f0"/>
                </a:solidFill>
                <a:latin typeface="Arial monospaced for SAP"/>
              </a:rPr>
              <a:t>CDEF</a:t>
            </a:r>
            <a:r>
              <a:rPr b="1" lang="en-IN" sz="1600" spc="-1" strike="noStrike">
                <a:solidFill>
                  <a:srgbClr val="7030a0"/>
                </a:solidFill>
                <a:latin typeface="Arial monospaced for SAP"/>
              </a:rPr>
              <a:t>89AB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574560" y="2349000"/>
            <a:ext cx="8712720" cy="1245960"/>
          </a:xfrm>
          <a:prstGeom prst="rect">
            <a:avLst/>
          </a:prstGeom>
          <a:ln>
            <a:prstDash val="sysDash"/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5000"/>
              </a:lnSpc>
            </a:pP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input X =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0x89ABCDEF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// </a:t>
            </a:r>
            <a:r>
              <a:rPr b="1" lang="en-IN" sz="1600" spc="-1" strike="noStrike">
                <a:solidFill>
                  <a:srgbClr val="c00000"/>
                </a:solidFill>
                <a:latin typeface="Arial monospaced for SAP"/>
              </a:rPr>
              <a:t>89</a:t>
            </a:r>
            <a:r>
              <a:rPr b="1" lang="en-IN" sz="1600" spc="-1" strike="noStrike">
                <a:solidFill>
                  <a:srgbClr val="00b050"/>
                </a:solidFill>
                <a:latin typeface="Arial monospaced for SAP"/>
              </a:rPr>
              <a:t>AB</a:t>
            </a:r>
            <a:r>
              <a:rPr b="1" lang="en-IN" sz="1600" spc="-1" strike="noStrike">
                <a:solidFill>
                  <a:srgbClr val="00b0f0"/>
                </a:solidFill>
                <a:latin typeface="Arial monospaced for SAP"/>
              </a:rPr>
              <a:t>CD</a:t>
            </a:r>
            <a:r>
              <a:rPr b="1" lang="en-IN" sz="1600" spc="-1" strike="noStrike">
                <a:solidFill>
                  <a:srgbClr val="7030a0"/>
                </a:solidFill>
                <a:latin typeface="Arial monospaced for SAP"/>
              </a:rPr>
              <a:t>EF  </a:t>
            </a:r>
            <a:r>
              <a:rPr b="1" lang="en-IN" sz="1600" spc="-1" strike="noStrike">
                <a:solidFill>
                  <a:srgbClr val="7030a0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(Circular right shift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&lt;&lt;&lt;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Solution: X = ( (X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&amp;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0xFFFFFF00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)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&gt;&gt;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8 )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|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( (X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&amp;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 0xFF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)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&lt;&lt; 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24 )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output X =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0xCDEF89AB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// </a:t>
            </a:r>
            <a:r>
              <a:rPr b="1" lang="en-IN" sz="1600" spc="-1" strike="noStrike">
                <a:solidFill>
                  <a:srgbClr val="7030a0"/>
                </a:solidFill>
                <a:latin typeface="Arial monospaced for SAP"/>
              </a:rPr>
              <a:t>EF</a:t>
            </a:r>
            <a:r>
              <a:rPr b="1" lang="en-IN" sz="1600" spc="-1" strike="noStrike">
                <a:solidFill>
                  <a:srgbClr val="c00000"/>
                </a:solidFill>
                <a:latin typeface="Arial monospaced for SAP"/>
              </a:rPr>
              <a:t>89</a:t>
            </a:r>
            <a:r>
              <a:rPr b="1" lang="en-IN" sz="1600" spc="-1" strike="noStrike">
                <a:solidFill>
                  <a:srgbClr val="00b050"/>
                </a:solidFill>
                <a:latin typeface="Arial monospaced for SAP"/>
              </a:rPr>
              <a:t>AB</a:t>
            </a:r>
            <a:r>
              <a:rPr b="1" lang="en-IN" sz="1600" spc="-1" strike="noStrike">
                <a:solidFill>
                  <a:srgbClr val="00b0f0"/>
                </a:solidFill>
                <a:latin typeface="Arial monospaced for SAP"/>
              </a:rPr>
              <a:t>CD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17" name="CustomShape 5"/>
          <p:cNvSpPr/>
          <p:nvPr/>
        </p:nvSpPr>
        <p:spPr>
          <a:xfrm>
            <a:off x="554760" y="3763080"/>
            <a:ext cx="8712720" cy="1245960"/>
          </a:xfrm>
          <a:prstGeom prst="rect">
            <a:avLst/>
          </a:prstGeom>
          <a:ln>
            <a:prstDash val="sysDash"/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5000"/>
              </a:lnSpc>
            </a:pP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input X =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0x89ABCDEF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// </a:t>
            </a:r>
            <a:r>
              <a:rPr b="1" lang="en-IN" sz="1600" spc="-1" strike="noStrike">
                <a:solidFill>
                  <a:srgbClr val="c00000"/>
                </a:solidFill>
                <a:latin typeface="Arial monospaced for SAP"/>
              </a:rPr>
              <a:t>89</a:t>
            </a:r>
            <a:r>
              <a:rPr b="1" lang="en-IN" sz="1600" spc="-1" strike="noStrike">
                <a:solidFill>
                  <a:srgbClr val="00b050"/>
                </a:solidFill>
                <a:latin typeface="Arial monospaced for SAP"/>
              </a:rPr>
              <a:t>AB</a:t>
            </a:r>
            <a:r>
              <a:rPr b="1" lang="en-IN" sz="1600" spc="-1" strike="noStrike">
                <a:solidFill>
                  <a:srgbClr val="00b0f0"/>
                </a:solidFill>
                <a:latin typeface="Arial monospaced for SAP"/>
              </a:rPr>
              <a:t>CD</a:t>
            </a:r>
            <a:r>
              <a:rPr b="1" lang="en-IN" sz="1600" spc="-1" strike="noStrike">
                <a:solidFill>
                  <a:srgbClr val="7030a0"/>
                </a:solidFill>
                <a:latin typeface="Arial monospaced for SAP"/>
              </a:rPr>
              <a:t>EF </a:t>
            </a:r>
            <a:r>
              <a:rPr b="1" lang="en-IN" sz="1600" spc="-1" strike="noStrike">
                <a:solidFill>
                  <a:srgbClr val="7030a0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(Circular left shift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&gt;&gt;&gt;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Solution: X = ( (X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&amp;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0xFFFFFF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)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&lt;&lt;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8 )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|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( (X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&amp;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0xFF000000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)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&gt;&gt;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24 )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output X =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0xCDEF89AB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// </a:t>
            </a:r>
            <a:r>
              <a:rPr b="1" lang="en-IN" sz="1600" spc="-1" strike="noStrike">
                <a:solidFill>
                  <a:srgbClr val="00b050"/>
                </a:solidFill>
                <a:latin typeface="Arial monospaced for SAP"/>
              </a:rPr>
              <a:t>AB</a:t>
            </a:r>
            <a:r>
              <a:rPr b="1" lang="en-IN" sz="1600" spc="-1" strike="noStrike">
                <a:solidFill>
                  <a:srgbClr val="00b0f0"/>
                </a:solidFill>
                <a:latin typeface="Arial monospaced for SAP"/>
              </a:rPr>
              <a:t>CD</a:t>
            </a:r>
            <a:r>
              <a:rPr b="1" lang="en-IN" sz="1600" spc="-1" strike="noStrike">
                <a:solidFill>
                  <a:srgbClr val="7030a0"/>
                </a:solidFill>
                <a:latin typeface="Arial monospaced for SAP"/>
              </a:rPr>
              <a:t>EF</a:t>
            </a:r>
            <a:r>
              <a:rPr b="1" lang="en-IN" sz="1600" spc="-1" strike="noStrike">
                <a:solidFill>
                  <a:srgbClr val="c00000"/>
                </a:solidFill>
                <a:latin typeface="Arial monospaced for SAP"/>
              </a:rPr>
              <a:t>89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318" name="Picture 2" descr="C:\Users\shindeg\AppData\Local\Microsoft\Windows\Temporary Internet Files\Content.IE5\UH5HTNKB\MC900434929[1].png"/>
          <p:cNvPicPr/>
          <p:nvPr/>
        </p:nvPicPr>
        <p:blipFill>
          <a:blip r:embed="rId1"/>
          <a:stretch/>
        </p:blipFill>
        <p:spPr>
          <a:xfrm>
            <a:off x="8731440" y="113760"/>
            <a:ext cx="757440" cy="75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61" dur="indefinite" restart="never" nodeType="tmRoot">
          <p:childTnLst>
            <p:seq>
              <p:cTn id="262" dur="indefinite" nodeType="mainSeq">
                <p:childTnLst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7" dur="500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2" dur="500"/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7" dur="500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152280" y="332640"/>
            <a:ext cx="9600840" cy="393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Bit Manipulations – Flags / Bit Fields</a:t>
            </a:r>
            <a:endParaRPr b="0" lang="de-D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0" y="1052640"/>
            <a:ext cx="9905760" cy="541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In the graphics API </a:t>
            </a:r>
            <a:r>
              <a:rPr b="0" lang="en-US" sz="1600" spc="-1" strike="noStrike">
                <a:solidFill>
                  <a:srgbClr val="0000ff"/>
                </a:solidFill>
                <a:latin typeface="Arial"/>
                <a:hlinkClick r:id="rId1"/>
              </a:rPr>
              <a:t>OpenGL</a:t>
            </a: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, there is a command, </a:t>
            </a:r>
            <a:r>
              <a:rPr b="1" lang="en-US" sz="1600" spc="-1" strike="noStrike">
                <a:solidFill>
                  <a:srgbClr val="00b0f0"/>
                </a:solidFill>
                <a:latin typeface="Arial"/>
              </a:rPr>
              <a:t>glClear( )</a:t>
            </a: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 which clears the screen or other buffers.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It can clear up to four buffers (the color, depth, accumulation, and stencil buffers)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You may design above function like: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70c0"/>
                </a:solidFill>
                <a:latin typeface="Arial monospaced for SAP"/>
              </a:rPr>
              <a:t>	</a:t>
            </a:r>
            <a:r>
              <a:rPr b="0" lang="en-US" sz="1600" spc="-1" strike="noStrike">
                <a:solidFill>
                  <a:srgbClr val="0070c0"/>
                </a:solidFill>
                <a:latin typeface="Arial monospaced for SAP"/>
              </a:rPr>
              <a:t>void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glClear(</a:t>
            </a:r>
            <a:r>
              <a:rPr b="0" lang="en-IN" sz="1600" spc="-1" strike="noStrike">
                <a:solidFill>
                  <a:srgbClr val="0070c0"/>
                </a:solidFill>
                <a:latin typeface="Arial monospaced for SAP"/>
              </a:rPr>
              <a:t>bool 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color, </a:t>
            </a:r>
            <a:r>
              <a:rPr b="0" lang="en-IN" sz="1600" spc="-1" strike="noStrike">
                <a:solidFill>
                  <a:srgbClr val="0070c0"/>
                </a:solidFill>
                <a:latin typeface="Arial monospaced for SAP"/>
              </a:rPr>
              <a:t>bool 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depth, </a:t>
            </a:r>
            <a:r>
              <a:rPr b="0" lang="en-IN" sz="1600" spc="-1" strike="noStrike">
                <a:solidFill>
                  <a:srgbClr val="0070c0"/>
                </a:solidFill>
                <a:latin typeface="Arial monospaced for SAP"/>
              </a:rPr>
              <a:t>bool 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accum, </a:t>
            </a:r>
            <a:r>
              <a:rPr b="0" lang="en-IN" sz="1600" spc="-1" strike="noStrike">
                <a:solidFill>
                  <a:srgbClr val="0070c0"/>
                </a:solidFill>
                <a:latin typeface="Arial monospaced for SAP"/>
              </a:rPr>
              <a:t>bool </a:t>
            </a: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stencil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);</a:t>
            </a:r>
            <a:r>
              <a:rPr b="0" i="1" lang="en-IN" sz="1600" spc="-1" strike="noStrike">
                <a:solidFill>
                  <a:srgbClr val="292934"/>
                </a:solidFill>
                <a:latin typeface="Arial"/>
              </a:rPr>
              <a:t>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And function call to clear ‘color’ and ‘depth’ buffers as: </a:t>
            </a: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glClear(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1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,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1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,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,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This solution is very </a:t>
            </a:r>
            <a:r>
              <a:rPr b="0" i="1" lang="en-US" sz="1600" spc="-1" strike="noStrike">
                <a:solidFill>
                  <a:srgbClr val="ff0000"/>
                </a:solidFill>
                <a:latin typeface="Arial"/>
              </a:rPr>
              <a:t>unstable</a:t>
            </a: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 passing wrong parameters is high, this function prototype not so </a:t>
            </a:r>
            <a:r>
              <a:rPr b="0" i="1" lang="en-US" sz="1600" spc="-1" strike="noStrike">
                <a:solidFill>
                  <a:srgbClr val="ff0000"/>
                </a:solidFill>
                <a:latin typeface="Arial"/>
              </a:rPr>
              <a:t>extensible</a:t>
            </a:r>
            <a:r>
              <a:rPr b="0" lang="en-US" sz="1600" spc="-1" strike="noStrike">
                <a:solidFill>
                  <a:srgbClr val="ff0000"/>
                </a:solidFill>
                <a:latin typeface="Arial"/>
              </a:rPr>
              <a:t>.</a:t>
            </a: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Function call is not much </a:t>
            </a:r>
            <a:r>
              <a:rPr b="0" i="1" lang="en-IN" sz="1600" spc="-1" strike="noStrike">
                <a:solidFill>
                  <a:srgbClr val="ff0000"/>
                </a:solidFill>
                <a:latin typeface="Arial"/>
              </a:rPr>
              <a:t>descriptive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Lets design this again: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70c0"/>
                </a:solidFill>
                <a:latin typeface="Arial monospaced for SAP"/>
              </a:rPr>
              <a:t>void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 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glClear(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GLbitfield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bits);  Here </a:t>
            </a:r>
            <a:r>
              <a:rPr b="1" lang="en-IN" sz="1600" spc="-1" strike="noStrike">
                <a:solidFill>
                  <a:srgbClr val="292934"/>
                </a:solidFill>
                <a:latin typeface="Arial monospaced for SAP"/>
              </a:rPr>
              <a:t>GLbitfield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is used as Bit fileds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    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GL_COLOR_BUFFER_BIT, GL_DEPTH_BUFFER_BIT, 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   GL_ACCUM_BUFFER_BIT, GL_STENCIL_BUFFER_BIT</a:t>
            </a:r>
            <a:r>
              <a:rPr b="0" i="1" lang="en-IN" sz="1600" spc="-1" strike="noStrike">
                <a:solidFill>
                  <a:srgbClr val="292934"/>
                </a:solidFill>
                <a:latin typeface="Arial"/>
              </a:rPr>
              <a:t>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Call to function: 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glClear(GL_COLOR_BUFFER_BIT | GL_DEPTH_BUFFER_BIT);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         </a:t>
            </a: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: Simple implementation of above solution may not be </a:t>
            </a:r>
            <a:r>
              <a:rPr b="1" lang="en-US" sz="1400" spc="-1" strike="noStrike">
                <a:solidFill>
                  <a:srgbClr val="0070c0"/>
                </a:solidFill>
                <a:latin typeface="Arial"/>
              </a:rPr>
              <a:t>type-safe</a:t>
            </a: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, if </a:t>
            </a:r>
            <a:r>
              <a:rPr b="1" lang="en-IN" sz="1400" spc="-1" strike="noStrike">
                <a:solidFill>
                  <a:srgbClr val="292934"/>
                </a:solidFill>
                <a:latin typeface="Arial monospaced for SAP"/>
              </a:rPr>
              <a:t>Glbitfield </a:t>
            </a:r>
            <a:r>
              <a:rPr b="0" lang="en-IN" sz="1400" spc="-1" strike="noStrike">
                <a:solidFill>
                  <a:srgbClr val="292934"/>
                </a:solidFill>
                <a:latin typeface="Arial"/>
              </a:rPr>
              <a:t>is just </a:t>
            </a:r>
            <a:r>
              <a:rPr b="0" lang="en-IN" sz="1400" spc="-1" strike="noStrike">
                <a:solidFill>
                  <a:srgbClr val="0070c0"/>
                </a:solidFill>
                <a:latin typeface="Arial monospaced for SAP"/>
              </a:rPr>
              <a:t>unsigned char</a:t>
            </a:r>
            <a:r>
              <a:rPr b="0" lang="en-IN" sz="1400" spc="-1" strike="noStrike">
                <a:solidFill>
                  <a:srgbClr val="292934"/>
                </a:solidFill>
                <a:latin typeface="Arial"/>
              </a:rPr>
              <a:t>.</a:t>
            </a:r>
            <a:r>
              <a:rPr b="1" lang="en-US" sz="1400" spc="-1" strike="noStrike">
                <a:solidFill>
                  <a:srgbClr val="0070c0"/>
                </a:solidFill>
                <a:latin typeface="Arial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321" name="Picture 2" descr="C:\Users\shindeg\AppData\Local\Microsoft\Windows\Temporary Internet Files\Content.IE5\UH5HTNKB\MC900434929[1].png"/>
          <p:cNvPicPr/>
          <p:nvPr/>
        </p:nvPicPr>
        <p:blipFill>
          <a:blip r:embed="rId2"/>
          <a:stretch/>
        </p:blipFill>
        <p:spPr>
          <a:xfrm>
            <a:off x="150120" y="6115320"/>
            <a:ext cx="409680" cy="40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78" dur="indefinite" restart="never" nodeType="tmRoot">
          <p:childTnLst>
            <p:seq>
              <p:cTn id="279" dur="indefinite" nodeType="mainSeq">
                <p:childTnLst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84" dur="500"/>
                                        <p:tgtEl>
                                          <p:spTgt spid="3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87" dur="500"/>
                                        <p:tgtEl>
                                          <p:spTgt spid="3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92" dur="500"/>
                                        <p:tgtEl>
                                          <p:spTgt spid="3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95" dur="500"/>
                                        <p:tgtEl>
                                          <p:spTgt spid="3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98" dur="500"/>
                                        <p:tgtEl>
                                          <p:spTgt spid="3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301" dur="500"/>
                                        <p:tgtEl>
                                          <p:spTgt spid="3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304" dur="500"/>
                                        <p:tgtEl>
                                          <p:spTgt spid="32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152280" y="332640"/>
            <a:ext cx="9600840" cy="393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Bit Manipulations – Flags / Bit Fields</a:t>
            </a:r>
            <a:endParaRPr b="0" lang="de-DE" sz="40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323" name="Picture 2" descr=""/>
          <p:cNvPicPr/>
          <p:nvPr/>
        </p:nvPicPr>
        <p:blipFill>
          <a:blip r:embed="rId1"/>
          <a:stretch/>
        </p:blipFill>
        <p:spPr>
          <a:xfrm>
            <a:off x="347760" y="1680120"/>
            <a:ext cx="9210240" cy="4628880"/>
          </a:xfrm>
          <a:prstGeom prst="rect">
            <a:avLst/>
          </a:prstGeom>
          <a:ln>
            <a:noFill/>
          </a:ln>
        </p:spPr>
      </p:pic>
      <p:sp>
        <p:nvSpPr>
          <p:cNvPr id="324" name="CustomShape 2"/>
          <p:cNvSpPr/>
          <p:nvPr/>
        </p:nvSpPr>
        <p:spPr>
          <a:xfrm>
            <a:off x="347760" y="908640"/>
            <a:ext cx="914148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Internally, a function taking a </a:t>
            </a: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bitfield 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like this can use binary and to extract the individual bits. For example, an implementation of </a:t>
            </a:r>
            <a:r>
              <a:rPr b="0" lang="en-US" sz="1800" spc="-1" strike="noStrike">
                <a:solidFill>
                  <a:srgbClr val="292934"/>
                </a:solidFill>
                <a:latin typeface="Arial monospaced for SAP"/>
              </a:rPr>
              <a:t>glClear()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might look like: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52280" y="332640"/>
            <a:ext cx="9600840" cy="393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Bit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s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in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a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By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te</a:t>
            </a:r>
            <a:endParaRPr b="0" lang="de-DE" sz="40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187" name="Picture 60" descr=""/>
          <p:cNvPicPr/>
          <p:nvPr/>
        </p:nvPicPr>
        <p:blipFill>
          <a:blip r:embed="rId1"/>
          <a:stretch/>
        </p:blipFill>
        <p:spPr>
          <a:xfrm>
            <a:off x="380880" y="1340640"/>
            <a:ext cx="9108360" cy="1656000"/>
          </a:xfrm>
          <a:prstGeom prst="rect">
            <a:avLst/>
          </a:prstGeom>
          <a:ln>
            <a:noFill/>
          </a:ln>
        </p:spPr>
      </p:pic>
      <p:pic>
        <p:nvPicPr>
          <p:cNvPr id="188" name="Picture 61" descr=""/>
          <p:cNvPicPr/>
          <p:nvPr/>
        </p:nvPicPr>
        <p:blipFill>
          <a:blip r:embed="rId2"/>
          <a:stretch/>
        </p:blipFill>
        <p:spPr>
          <a:xfrm>
            <a:off x="380880" y="3357000"/>
            <a:ext cx="9108360" cy="2952000"/>
          </a:xfrm>
          <a:prstGeom prst="rect">
            <a:avLst/>
          </a:prstGeom>
          <a:ln>
            <a:noFill/>
          </a:ln>
        </p:spPr>
      </p:pic>
      <p:sp>
        <p:nvSpPr>
          <p:cNvPr id="189" name="CustomShape 2"/>
          <p:cNvSpPr/>
          <p:nvPr/>
        </p:nvSpPr>
        <p:spPr>
          <a:xfrm>
            <a:off x="380880" y="908640"/>
            <a:ext cx="713808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181080" indent="-178920">
              <a:lnSpc>
                <a:spcPct val="95000"/>
              </a:lnSpc>
              <a:spcBef>
                <a:spcPts val="641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0" lang="en-IN" sz="1600" spc="-1" strike="noStrike">
                <a:solidFill>
                  <a:srgbClr val="292934"/>
                </a:solidFill>
                <a:latin typeface="Arial"/>
              </a:rPr>
              <a:t>Bitwise Operators works with bits, following is bit representation of byte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277560" y="4902840"/>
            <a:ext cx="71460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440">
              <a:lnSpc>
                <a:spcPct val="95000"/>
              </a:lnSpc>
              <a:spcBef>
                <a:spcPts val="641"/>
              </a:spcBef>
            </a:pPr>
            <a:r>
              <a:rPr b="0" lang="en-IN" sz="1600" spc="-1" strike="noStrike">
                <a:solidFill>
                  <a:srgbClr val="ff0000"/>
                </a:solidFill>
                <a:latin typeface="Arial"/>
              </a:rPr>
              <a:t>MSB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1285920" y="4870440"/>
            <a:ext cx="71460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440">
              <a:lnSpc>
                <a:spcPct val="95000"/>
              </a:lnSpc>
              <a:spcBef>
                <a:spcPts val="641"/>
              </a:spcBef>
            </a:pPr>
            <a:r>
              <a:rPr b="0" lang="en-IN" sz="1600" spc="-1" strike="noStrike">
                <a:solidFill>
                  <a:srgbClr val="ff0000"/>
                </a:solidFill>
                <a:latin typeface="Arial"/>
              </a:rPr>
              <a:t>LSB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92" name="Line 5"/>
          <p:cNvSpPr/>
          <p:nvPr/>
        </p:nvSpPr>
        <p:spPr>
          <a:xfrm>
            <a:off x="1285560" y="4902840"/>
            <a:ext cx="0" cy="13068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152280" y="332640"/>
            <a:ext cx="9600840" cy="393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Bit Manipulations – Flags / Bit Fields</a:t>
            </a:r>
            <a:endParaRPr b="0" lang="de-DE" sz="40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326" name="Picture 3" descr=""/>
          <p:cNvPicPr/>
          <p:nvPr/>
        </p:nvPicPr>
        <p:blipFill>
          <a:blip r:embed="rId1"/>
          <a:stretch/>
        </p:blipFill>
        <p:spPr>
          <a:xfrm>
            <a:off x="1424520" y="2413080"/>
            <a:ext cx="6840720" cy="1159560"/>
          </a:xfrm>
          <a:prstGeom prst="rect">
            <a:avLst/>
          </a:prstGeom>
          <a:ln>
            <a:noFill/>
          </a:ln>
        </p:spPr>
      </p:pic>
      <p:pic>
        <p:nvPicPr>
          <p:cNvPr id="327" name="Picture 4" descr=""/>
          <p:cNvPicPr/>
          <p:nvPr/>
        </p:nvPicPr>
        <p:blipFill>
          <a:blip r:embed="rId2"/>
          <a:stretch/>
        </p:blipFill>
        <p:spPr>
          <a:xfrm>
            <a:off x="1442880" y="3697560"/>
            <a:ext cx="6822360" cy="1171440"/>
          </a:xfrm>
          <a:prstGeom prst="rect">
            <a:avLst/>
          </a:prstGeom>
          <a:ln>
            <a:noFill/>
          </a:ln>
        </p:spPr>
      </p:pic>
      <p:pic>
        <p:nvPicPr>
          <p:cNvPr id="328" name="Picture 5" descr=""/>
          <p:cNvPicPr/>
          <p:nvPr/>
        </p:nvPicPr>
        <p:blipFill>
          <a:blip r:embed="rId3"/>
          <a:stretch/>
        </p:blipFill>
        <p:spPr>
          <a:xfrm>
            <a:off x="1442880" y="5020920"/>
            <a:ext cx="6822360" cy="1144080"/>
          </a:xfrm>
          <a:prstGeom prst="rect">
            <a:avLst/>
          </a:prstGeom>
          <a:ln>
            <a:noFill/>
          </a:ln>
        </p:spPr>
      </p:pic>
      <p:grpSp>
        <p:nvGrpSpPr>
          <p:cNvPr id="329" name="Group 2"/>
          <p:cNvGrpSpPr/>
          <p:nvPr/>
        </p:nvGrpSpPr>
        <p:grpSpPr>
          <a:xfrm>
            <a:off x="1424520" y="1053720"/>
            <a:ext cx="6840720" cy="1222920"/>
            <a:chOff x="1424520" y="1053720"/>
            <a:chExt cx="6840720" cy="1222920"/>
          </a:xfrm>
        </p:grpSpPr>
        <p:pic>
          <p:nvPicPr>
            <p:cNvPr id="330" name="Picture 2" descr=""/>
            <p:cNvPicPr/>
            <p:nvPr/>
          </p:nvPicPr>
          <p:blipFill>
            <a:blip r:embed="rId4"/>
            <a:stretch/>
          </p:blipFill>
          <p:spPr>
            <a:xfrm>
              <a:off x="1424520" y="1053720"/>
              <a:ext cx="6840720" cy="1222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1" name="CustomShape 3"/>
            <p:cNvSpPr/>
            <p:nvPr/>
          </p:nvSpPr>
          <p:spPr>
            <a:xfrm>
              <a:off x="4736880" y="1196640"/>
              <a:ext cx="1584000" cy="468360"/>
            </a:xfrm>
            <a:prstGeom prst="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12500"/>
                <a:gd name="adj6" fmla="val -46667"/>
              </a:avLst>
            </a:prstGeom>
            <a:solidFill>
              <a:srgbClr val="f8e18c"/>
            </a:solidFill>
            <a:ln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wrap="none" anchor="ctr">
              <a:noAutofit/>
            </a:bodyPr>
            <a:p>
              <a:pPr algn="ctr">
                <a:lnSpc>
                  <a:spcPct val="95000"/>
                </a:lnSpc>
                <a:tabLst>
                  <a:tab algn="l" pos="0"/>
                </a:tabLst>
              </a:pPr>
              <a:r>
                <a:rPr b="0" i="1" lang="en-US" sz="1600" spc="-1" strike="noStrike">
                  <a:solidFill>
                    <a:srgbClr val="292934"/>
                  </a:solidFill>
                  <a:latin typeface="Arial"/>
                </a:rPr>
                <a:t>Bit Position</a:t>
              </a:r>
              <a:endParaRPr b="0" lang="en-IN" sz="1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52280" y="332640"/>
            <a:ext cx="9600840" cy="393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C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on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ve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rsi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on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s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– 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Bi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na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ry 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To 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H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ex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/O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ct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al</a:t>
            </a:r>
            <a:endParaRPr b="0" lang="de-DE" sz="4000" spc="-1" strike="noStrike">
              <a:solidFill>
                <a:srgbClr val="292934"/>
              </a:solidFill>
              <a:latin typeface="Arial"/>
            </a:endParaRPr>
          </a:p>
        </p:txBody>
      </p:sp>
      <p:graphicFrame>
        <p:nvGraphicFramePr>
          <p:cNvPr id="194" name="Table 2"/>
          <p:cNvGraphicFramePr/>
          <p:nvPr/>
        </p:nvGraphicFramePr>
        <p:xfrm>
          <a:off x="72360" y="5805360"/>
          <a:ext cx="9776880" cy="719640"/>
        </p:xfrm>
        <a:graphic>
          <a:graphicData uri="http://schemas.openxmlformats.org/drawingml/2006/table">
            <a:tbl>
              <a:tblPr/>
              <a:tblGrid>
                <a:gridCol w="60804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7440"/>
              </a:tblGrid>
              <a:tr h="431280"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Binary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8afd7"/>
                    </a:solidFill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8360"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Hex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8afd7"/>
                    </a:solidFill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2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3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4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6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7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8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9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A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C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F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5" name="CustomShape 3"/>
          <p:cNvSpPr/>
          <p:nvPr/>
        </p:nvSpPr>
        <p:spPr>
          <a:xfrm>
            <a:off x="380880" y="1252440"/>
            <a:ext cx="713808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440">
              <a:lnSpc>
                <a:spcPct val="95000"/>
              </a:lnSpc>
              <a:spcBef>
                <a:spcPts val="641"/>
              </a:spcBef>
            </a:pP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Binary = 11101100101001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416520" y="1690200"/>
            <a:ext cx="7992720" cy="5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5000"/>
              </a:lnSpc>
            </a:pPr>
            <a:r>
              <a:rPr b="0" lang="en-US" sz="1600" spc="-1" strike="noStrike">
                <a:solidFill>
                  <a:srgbClr val="0068bc"/>
                </a:solidFill>
                <a:latin typeface="Arial"/>
              </a:rPr>
              <a:t>Step 1</a:t>
            </a: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: Divide the binary number into sets of 4 bits, starts from LSB.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Arial"/>
              </a:rPr>
              <a:t>             </a:t>
            </a:r>
            <a:r>
              <a:rPr b="0" lang="en-US" sz="1600" spc="-1" strike="noStrike">
                <a:solidFill>
                  <a:srgbClr val="ff0000"/>
                </a:solidFill>
                <a:latin typeface="Arial"/>
              </a:rPr>
              <a:t>(Add leading zeros as needed)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416520" y="2516040"/>
            <a:ext cx="713808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440">
              <a:lnSpc>
                <a:spcPct val="95000"/>
              </a:lnSpc>
              <a:spcBef>
                <a:spcPts val="641"/>
              </a:spcBef>
            </a:pP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Binary = </a:t>
            </a:r>
            <a:r>
              <a:rPr b="0" lang="en-IN" sz="1600" spc="-1" strike="noStrike">
                <a:solidFill>
                  <a:srgbClr val="0070c0"/>
                </a:solidFill>
                <a:latin typeface="Arial monospaced for SAP"/>
              </a:rPr>
              <a:t>  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11 1011 0010 1001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4412880" y="2166480"/>
            <a:ext cx="442836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440">
              <a:lnSpc>
                <a:spcPct val="95000"/>
              </a:lnSpc>
              <a:spcBef>
                <a:spcPts val="641"/>
              </a:spcBef>
            </a:pPr>
            <a:r>
              <a:rPr b="1" lang="en-IN" sz="1600" spc="-1" strike="noStrike">
                <a:solidFill>
                  <a:srgbClr val="ff0000"/>
                </a:solidFill>
                <a:latin typeface="Wingdings"/>
              </a:rPr>
              <a:t></a:t>
            </a:r>
            <a:r>
              <a:rPr b="1" lang="en-IN" sz="1600" spc="-1" strike="noStrike">
                <a:solidFill>
                  <a:srgbClr val="ff0000"/>
                </a:solidFill>
                <a:latin typeface="Arial monospaced for SAP"/>
              </a:rPr>
              <a:t> </a:t>
            </a:r>
            <a:r>
              <a:rPr b="1" lang="en-IN" sz="1600" spc="-1" strike="noStrike">
                <a:solidFill>
                  <a:srgbClr val="ff0000"/>
                </a:solidFill>
                <a:latin typeface="Arial monospaced for SAP"/>
              </a:rPr>
              <a:t>But why set of 4 bits?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99" name="CustomShape 7"/>
          <p:cNvSpPr/>
          <p:nvPr/>
        </p:nvSpPr>
        <p:spPr>
          <a:xfrm>
            <a:off x="1499760" y="2516040"/>
            <a:ext cx="42480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95000"/>
              </a:lnSpc>
            </a:pPr>
            <a:r>
              <a:rPr b="0" lang="en-IN" sz="1600" spc="-1" strike="noStrike">
                <a:solidFill>
                  <a:srgbClr val="808080"/>
                </a:solidFill>
                <a:latin typeface="Arial monospaced for SAP"/>
              </a:rPr>
              <a:t>00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00" name="CustomShape 8"/>
          <p:cNvSpPr/>
          <p:nvPr/>
        </p:nvSpPr>
        <p:spPr>
          <a:xfrm>
            <a:off x="4592880" y="2493000"/>
            <a:ext cx="468036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5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Ans: Because each Hex digit is made up of 4 bits.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01" name="CustomShape 9"/>
          <p:cNvSpPr/>
          <p:nvPr/>
        </p:nvSpPr>
        <p:spPr>
          <a:xfrm>
            <a:off x="416520" y="3215160"/>
            <a:ext cx="799272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5000"/>
              </a:lnSpc>
            </a:pPr>
            <a:r>
              <a:rPr b="0" lang="en-US" sz="1600" spc="-1" strike="noStrike">
                <a:solidFill>
                  <a:srgbClr val="0068bc"/>
                </a:solidFill>
                <a:latin typeface="Arial"/>
              </a:rPr>
              <a:t>Step 2</a:t>
            </a: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: Use the following table to convert each 4-digit binary string to a single hex digit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02" name="CustomShape 10"/>
          <p:cNvSpPr/>
          <p:nvPr/>
        </p:nvSpPr>
        <p:spPr>
          <a:xfrm>
            <a:off x="444240" y="3717000"/>
            <a:ext cx="7138080" cy="6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440">
              <a:lnSpc>
                <a:spcPct val="95000"/>
              </a:lnSpc>
              <a:spcBef>
                <a:spcPts val="641"/>
              </a:spcBef>
            </a:pP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Binary = 0011 1011 0010 1001 </a:t>
            </a:r>
            <a:endParaRPr b="0" lang="en-IN" sz="1600" spc="-1" strike="noStrike">
              <a:latin typeface="Arial"/>
            </a:endParaRPr>
          </a:p>
          <a:p>
            <a:pPr marL="1440">
              <a:lnSpc>
                <a:spcPct val="95000"/>
              </a:lnSpc>
              <a:spcBef>
                <a:spcPts val="641"/>
              </a:spcBef>
            </a:pP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Hex    =   3    B    2    9 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=&gt; 3B29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03" name="CustomShape 11"/>
          <p:cNvSpPr/>
          <p:nvPr/>
        </p:nvSpPr>
        <p:spPr>
          <a:xfrm>
            <a:off x="272520" y="836640"/>
            <a:ext cx="713808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181080" indent="-178920">
              <a:lnSpc>
                <a:spcPct val="95000"/>
              </a:lnSpc>
              <a:spcBef>
                <a:spcPts val="641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1" lang="en-US" sz="1600" spc="-1" strike="noStrike">
                <a:solidFill>
                  <a:srgbClr val="292934"/>
                </a:solidFill>
                <a:latin typeface="Arial"/>
              </a:rPr>
              <a:t>Binary To Hex two step method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04" name="CustomShape 12"/>
          <p:cNvSpPr/>
          <p:nvPr/>
        </p:nvSpPr>
        <p:spPr>
          <a:xfrm>
            <a:off x="300960" y="4542840"/>
            <a:ext cx="854028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181080" indent="-178920">
              <a:lnSpc>
                <a:spcPct val="95000"/>
              </a:lnSpc>
              <a:spcBef>
                <a:spcPts val="641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1" lang="en-US" sz="1600" spc="-1" strike="noStrike">
                <a:solidFill>
                  <a:srgbClr val="292934"/>
                </a:solidFill>
                <a:latin typeface="Arial"/>
              </a:rPr>
              <a:t>Binary To Octal similar to above method only change is now set of bits should be 3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05" name="CustomShape 13"/>
          <p:cNvSpPr/>
          <p:nvPr/>
        </p:nvSpPr>
        <p:spPr>
          <a:xfrm>
            <a:off x="417240" y="4979520"/>
            <a:ext cx="7138080" cy="6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440">
              <a:lnSpc>
                <a:spcPct val="95000"/>
              </a:lnSpc>
              <a:spcBef>
                <a:spcPts val="641"/>
              </a:spcBef>
            </a:pP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Binary = 011 101 100 101 001 </a:t>
            </a:r>
            <a:endParaRPr b="0" lang="en-IN" sz="1600" spc="-1" strike="noStrike">
              <a:latin typeface="Arial"/>
            </a:endParaRPr>
          </a:p>
          <a:p>
            <a:pPr marL="1440">
              <a:lnSpc>
                <a:spcPct val="95000"/>
              </a:lnSpc>
              <a:spcBef>
                <a:spcPts val="641"/>
              </a:spcBef>
            </a:pP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Octal  =   3   5   4   5   1 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=&gt; 35451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52280" y="332640"/>
            <a:ext cx="9600840" cy="393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C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on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ve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rsi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on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s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–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 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H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ex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/O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ct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al 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To 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Bi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na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ry </a:t>
            </a:r>
            <a:endParaRPr b="0" lang="de-DE" sz="4000" spc="-1" strike="noStrike">
              <a:solidFill>
                <a:srgbClr val="292934"/>
              </a:solidFill>
              <a:latin typeface="Arial"/>
            </a:endParaRPr>
          </a:p>
        </p:txBody>
      </p:sp>
      <p:graphicFrame>
        <p:nvGraphicFramePr>
          <p:cNvPr id="207" name="Table 2"/>
          <p:cNvGraphicFramePr/>
          <p:nvPr/>
        </p:nvGraphicFramePr>
        <p:xfrm>
          <a:off x="72360" y="5805360"/>
          <a:ext cx="9776880" cy="719640"/>
        </p:xfrm>
        <a:graphic>
          <a:graphicData uri="http://schemas.openxmlformats.org/drawingml/2006/table">
            <a:tbl>
              <a:tblPr/>
              <a:tblGrid>
                <a:gridCol w="60804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7440"/>
              </a:tblGrid>
              <a:tr h="431280"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Binary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8afd7"/>
                    </a:solidFill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8360"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Hex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8afd7"/>
                    </a:solidFill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2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3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4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6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7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8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9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A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C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F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8" name="CustomShape 3"/>
          <p:cNvSpPr/>
          <p:nvPr/>
        </p:nvSpPr>
        <p:spPr>
          <a:xfrm>
            <a:off x="380880" y="1252440"/>
            <a:ext cx="713808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440">
              <a:lnSpc>
                <a:spcPct val="95000"/>
              </a:lnSpc>
              <a:spcBef>
                <a:spcPts val="641"/>
              </a:spcBef>
            </a:pP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Hex = 3B29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416520" y="1690200"/>
            <a:ext cx="7992720" cy="5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5000"/>
              </a:lnSpc>
            </a:pPr>
            <a:r>
              <a:rPr b="0" lang="en-US" sz="1600" spc="-1" strike="noStrike">
                <a:solidFill>
                  <a:srgbClr val="0068bc"/>
                </a:solidFill>
                <a:latin typeface="Arial"/>
              </a:rPr>
              <a:t>Step</a:t>
            </a: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: Use the following table to convert each digit of hex to binary 4-bit (nibble) representation.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416520" y="2565000"/>
            <a:ext cx="7138080" cy="6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440">
              <a:lnSpc>
                <a:spcPct val="95000"/>
              </a:lnSpc>
              <a:spcBef>
                <a:spcPts val="641"/>
              </a:spcBef>
            </a:pP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Hex    =   3    B    2    9</a:t>
            </a:r>
            <a:endParaRPr b="0" lang="en-IN" sz="1600" spc="-1" strike="noStrike">
              <a:latin typeface="Arial"/>
            </a:endParaRPr>
          </a:p>
          <a:p>
            <a:pPr marL="1440">
              <a:lnSpc>
                <a:spcPct val="95000"/>
              </a:lnSpc>
              <a:spcBef>
                <a:spcPts val="641"/>
              </a:spcBef>
            </a:pP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Binary = 0011 1011 0010 1001  =&gt; 11101100101001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272520" y="836640"/>
            <a:ext cx="713808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181080" indent="-178920">
              <a:lnSpc>
                <a:spcPct val="95000"/>
              </a:lnSpc>
              <a:spcBef>
                <a:spcPts val="641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1" lang="en-US" sz="1600" spc="-1" strike="noStrike">
                <a:solidFill>
                  <a:srgbClr val="292934"/>
                </a:solidFill>
                <a:latin typeface="Arial"/>
              </a:rPr>
              <a:t>Hex To Binary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12" name="CustomShape 7"/>
          <p:cNvSpPr/>
          <p:nvPr/>
        </p:nvSpPr>
        <p:spPr>
          <a:xfrm>
            <a:off x="300960" y="3645000"/>
            <a:ext cx="854028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181080" indent="-178920">
              <a:lnSpc>
                <a:spcPct val="95000"/>
              </a:lnSpc>
              <a:spcBef>
                <a:spcPts val="641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1" lang="en-US" sz="1600" spc="-1" strike="noStrike">
                <a:solidFill>
                  <a:srgbClr val="292934"/>
                </a:solidFill>
                <a:latin typeface="Arial"/>
              </a:rPr>
              <a:t>Binary To Octal similar to above method only change is now set of bits should be 3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13" name="CustomShape 8"/>
          <p:cNvSpPr/>
          <p:nvPr/>
        </p:nvSpPr>
        <p:spPr>
          <a:xfrm>
            <a:off x="417240" y="4332240"/>
            <a:ext cx="7138080" cy="6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440">
              <a:lnSpc>
                <a:spcPct val="95000"/>
              </a:lnSpc>
              <a:spcBef>
                <a:spcPts val="641"/>
              </a:spcBef>
            </a:pP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Octal  =   3   5   4   5   1</a:t>
            </a:r>
            <a:endParaRPr b="0" lang="en-IN" sz="1600" spc="-1" strike="noStrike">
              <a:latin typeface="Arial"/>
            </a:endParaRPr>
          </a:p>
          <a:p>
            <a:pPr marL="1440">
              <a:lnSpc>
                <a:spcPct val="95000"/>
              </a:lnSpc>
              <a:spcBef>
                <a:spcPts val="641"/>
              </a:spcBef>
            </a:pP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Binary = 011 101 100 101 001  =&gt; 11101100101001 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152280" y="332640"/>
            <a:ext cx="9600840" cy="393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C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on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ve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rsi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on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s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– 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Bi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na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ry 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To 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H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ex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/O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ct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al</a:t>
            </a:r>
            <a:endParaRPr b="0" lang="de-DE" sz="4000" spc="-1" strike="noStrike">
              <a:solidFill>
                <a:srgbClr val="292934"/>
              </a:solidFill>
              <a:latin typeface="Arial"/>
            </a:endParaRPr>
          </a:p>
        </p:txBody>
      </p:sp>
      <p:graphicFrame>
        <p:nvGraphicFramePr>
          <p:cNvPr id="215" name="Table 2"/>
          <p:cNvGraphicFramePr/>
          <p:nvPr/>
        </p:nvGraphicFramePr>
        <p:xfrm>
          <a:off x="72360" y="5805360"/>
          <a:ext cx="9776880" cy="719640"/>
        </p:xfrm>
        <a:graphic>
          <a:graphicData uri="http://schemas.openxmlformats.org/drawingml/2006/table">
            <a:tbl>
              <a:tblPr/>
              <a:tblGrid>
                <a:gridCol w="60804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7440"/>
              </a:tblGrid>
              <a:tr h="431280"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Binary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8afd7"/>
                    </a:solidFill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8360"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Hex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8afd7"/>
                    </a:solidFill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2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3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4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6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7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8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9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A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C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F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6" name="CustomShape 3"/>
          <p:cNvSpPr/>
          <p:nvPr/>
        </p:nvSpPr>
        <p:spPr>
          <a:xfrm>
            <a:off x="1424520" y="1772640"/>
            <a:ext cx="713808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440">
              <a:lnSpc>
                <a:spcPct val="95000"/>
              </a:lnSpc>
              <a:spcBef>
                <a:spcPts val="641"/>
              </a:spcBef>
            </a:pP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Binary = 10101110101001  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Convert this to Hex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1424520" y="2516040"/>
            <a:ext cx="216000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440">
              <a:lnSpc>
                <a:spcPct val="95000"/>
              </a:lnSpc>
              <a:spcBef>
                <a:spcPts val="641"/>
              </a:spcBef>
            </a:pP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Answer = 2BA9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1271160" y="1074600"/>
            <a:ext cx="713808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181080" indent="-178920" algn="ctr">
              <a:lnSpc>
                <a:spcPct val="95000"/>
              </a:lnSpc>
              <a:spcBef>
                <a:spcPts val="720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292934"/>
                </a:solidFill>
                <a:latin typeface="Arial"/>
              </a:rPr>
              <a:t>Lets Try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19" name="Picture 2" descr="C:\Users\shindeg\AppData\Local\Microsoft\Windows\Temporary Internet Files\Content.IE5\UH5HTNKB\MC900434929[1].png"/>
          <p:cNvPicPr/>
          <p:nvPr/>
        </p:nvPicPr>
        <p:blipFill>
          <a:blip r:embed="rId1"/>
          <a:stretch/>
        </p:blipFill>
        <p:spPr>
          <a:xfrm>
            <a:off x="8731440" y="113760"/>
            <a:ext cx="757440" cy="757440"/>
          </a:xfrm>
          <a:prstGeom prst="rect">
            <a:avLst/>
          </a:prstGeom>
          <a:ln>
            <a:noFill/>
          </a:ln>
        </p:spPr>
      </p:pic>
      <p:sp>
        <p:nvSpPr>
          <p:cNvPr id="220" name="CustomShape 6"/>
          <p:cNvSpPr/>
          <p:nvPr/>
        </p:nvSpPr>
        <p:spPr>
          <a:xfrm>
            <a:off x="1424520" y="3213000"/>
            <a:ext cx="713808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440">
              <a:lnSpc>
                <a:spcPct val="95000"/>
              </a:lnSpc>
              <a:spcBef>
                <a:spcPts val="641"/>
              </a:spcBef>
            </a:pP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Hex = 2BA9 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Convert this to Binary 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54" dur="indefinite" restart="never" nodeType="tmRoot">
          <p:childTnLst>
            <p:seq>
              <p:cTn id="55" dur="indefinite" nodeType="mainSeq">
                <p:childTnLst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152280" y="332640"/>
            <a:ext cx="9600840" cy="393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Conversions –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 Not much required</a:t>
            </a:r>
            <a:endParaRPr b="0" lang="de-DE" sz="4000" spc="-1" strike="noStrike">
              <a:solidFill>
                <a:srgbClr val="292934"/>
              </a:solidFill>
              <a:latin typeface="Arial"/>
            </a:endParaRPr>
          </a:p>
        </p:txBody>
      </p:sp>
      <p:graphicFrame>
        <p:nvGraphicFramePr>
          <p:cNvPr id="222" name="Table 2"/>
          <p:cNvGraphicFramePr/>
          <p:nvPr/>
        </p:nvGraphicFramePr>
        <p:xfrm>
          <a:off x="72360" y="5805360"/>
          <a:ext cx="9776880" cy="719640"/>
        </p:xfrm>
        <a:graphic>
          <a:graphicData uri="http://schemas.openxmlformats.org/drawingml/2006/table">
            <a:tbl>
              <a:tblPr/>
              <a:tblGrid>
                <a:gridCol w="60804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7440"/>
              </a:tblGrid>
              <a:tr h="431280"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Binary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8afd7"/>
                    </a:solidFill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8360"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Hex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8afd7"/>
                    </a:solidFill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2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3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4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6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7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8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9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A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C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F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3" name="CustomShape 3"/>
          <p:cNvSpPr/>
          <p:nvPr/>
        </p:nvSpPr>
        <p:spPr>
          <a:xfrm>
            <a:off x="272520" y="1412640"/>
            <a:ext cx="8712720" cy="28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181080" indent="-178920">
              <a:lnSpc>
                <a:spcPct val="95000"/>
              </a:lnSpc>
              <a:spcBef>
                <a:spcPts val="641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1" lang="en-US" sz="1600" spc="-1" strike="noStrike">
                <a:solidFill>
                  <a:srgbClr val="292934"/>
                </a:solidFill>
                <a:latin typeface="Arial"/>
              </a:rPr>
              <a:t>Binary To Decimal </a:t>
            </a: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(Power of two method, start with 2</a:t>
            </a:r>
            <a:r>
              <a:rPr b="0" lang="en-US" sz="1600" spc="-1" strike="noStrike" baseline="30000">
                <a:solidFill>
                  <a:srgbClr val="292934"/>
                </a:solidFill>
                <a:latin typeface="Arial"/>
              </a:rPr>
              <a:t>0</a:t>
            </a: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 * bit0)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641"/>
              </a:spcBef>
            </a:pPr>
            <a:endParaRPr b="0" lang="en-IN" sz="1600" spc="-1" strike="noStrike">
              <a:latin typeface="Arial"/>
            </a:endParaRPr>
          </a:p>
          <a:p>
            <a:pPr lvl="1" marL="181080" indent="-178920">
              <a:lnSpc>
                <a:spcPct val="95000"/>
              </a:lnSpc>
              <a:spcBef>
                <a:spcPts val="641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1" lang="en-US" sz="1600" spc="-1" strike="noStrike">
                <a:solidFill>
                  <a:srgbClr val="292934"/>
                </a:solidFill>
                <a:latin typeface="Arial"/>
              </a:rPr>
              <a:t>Decimal To Binary </a:t>
            </a: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(Divide the decimal number by 2, </a:t>
            </a:r>
            <a:r>
              <a:rPr b="0" i="1" lang="en-US" sz="1600" spc="-1" strike="noStrike">
                <a:solidFill>
                  <a:srgbClr val="292934"/>
                </a:solidFill>
                <a:latin typeface="Arial"/>
              </a:rPr>
              <a:t>Stop when the quotient is 0</a:t>
            </a: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, </a:t>
            </a:r>
            <a:r>
              <a:rPr b="0" i="1" lang="en-US" sz="1600" spc="-1" strike="noStrike">
                <a:solidFill>
                  <a:srgbClr val="292934"/>
                </a:solidFill>
                <a:latin typeface="Arial"/>
              </a:rPr>
              <a:t>Starting with the bottom remainder, read the sequence of remainders upwards to the top</a:t>
            </a: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641"/>
              </a:spcBef>
            </a:pPr>
            <a:endParaRPr b="0" lang="en-IN" sz="1600" spc="-1" strike="noStrike">
              <a:latin typeface="Arial"/>
            </a:endParaRPr>
          </a:p>
          <a:p>
            <a:pPr lvl="1" marL="181080" indent="-178920">
              <a:lnSpc>
                <a:spcPct val="95000"/>
              </a:lnSpc>
              <a:spcBef>
                <a:spcPts val="641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1" lang="en-US" sz="1600" spc="-1" strike="noStrike">
                <a:solidFill>
                  <a:srgbClr val="292934"/>
                </a:solidFill>
                <a:latin typeface="Arial"/>
              </a:rPr>
              <a:t>Decimal To Hex  </a:t>
            </a:r>
            <a:r>
              <a:rPr b="0" i="1" lang="en-US" sz="1600" spc="-1" strike="noStrike">
                <a:solidFill>
                  <a:srgbClr val="292934"/>
                </a:solidFill>
                <a:latin typeface="Arial"/>
              </a:rPr>
              <a:t>(Same method as “Decimal To Binary” conversion only divide decimal number by 16)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641"/>
              </a:spcBef>
            </a:pPr>
            <a:endParaRPr b="0" lang="en-IN" sz="1600" spc="-1" strike="noStrike">
              <a:latin typeface="Arial"/>
            </a:endParaRPr>
          </a:p>
          <a:p>
            <a:pPr lvl="1" marL="181080" indent="-178920">
              <a:lnSpc>
                <a:spcPct val="95000"/>
              </a:lnSpc>
              <a:spcBef>
                <a:spcPts val="641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1" lang="en-US" sz="1600" spc="-1" strike="noStrike">
                <a:solidFill>
                  <a:srgbClr val="292934"/>
                </a:solidFill>
                <a:latin typeface="Arial"/>
              </a:rPr>
              <a:t>Decimal To Octal </a:t>
            </a:r>
            <a:r>
              <a:rPr b="0" i="1" lang="en-US" sz="1600" spc="-1" strike="noStrike">
                <a:solidFill>
                  <a:srgbClr val="292934"/>
                </a:solidFill>
                <a:latin typeface="Arial"/>
              </a:rPr>
              <a:t>(Same method as “Decimal To Binary” conversion only divide decimal number by 8)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52280" y="332640"/>
            <a:ext cx="9600840" cy="393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Bitwise Operators – 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bitwise AND ‘&amp;’</a:t>
            </a:r>
            <a:endParaRPr b="0" lang="de-DE" sz="4000" spc="-1" strike="noStrike">
              <a:solidFill>
                <a:srgbClr val="292934"/>
              </a:solidFill>
              <a:latin typeface="Arial"/>
            </a:endParaRPr>
          </a:p>
        </p:txBody>
      </p:sp>
      <p:graphicFrame>
        <p:nvGraphicFramePr>
          <p:cNvPr id="225" name="Table 2"/>
          <p:cNvGraphicFramePr/>
          <p:nvPr/>
        </p:nvGraphicFramePr>
        <p:xfrm>
          <a:off x="72360" y="5805360"/>
          <a:ext cx="9776880" cy="719640"/>
        </p:xfrm>
        <a:graphic>
          <a:graphicData uri="http://schemas.openxmlformats.org/drawingml/2006/table">
            <a:tbl>
              <a:tblPr/>
              <a:tblGrid>
                <a:gridCol w="60804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7440"/>
              </a:tblGrid>
              <a:tr h="431280"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Binary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8afd7"/>
                    </a:solidFill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8360"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Hex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8afd7"/>
                    </a:solidFill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2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3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4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6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7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8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9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A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C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F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6" name="Table 3"/>
          <p:cNvGraphicFramePr/>
          <p:nvPr/>
        </p:nvGraphicFramePr>
        <p:xfrm>
          <a:off x="704520" y="1340640"/>
          <a:ext cx="1903680" cy="1875960"/>
        </p:xfrm>
        <a:graphic>
          <a:graphicData uri="http://schemas.openxmlformats.org/drawingml/2006/table">
            <a:tbl>
              <a:tblPr/>
              <a:tblGrid>
                <a:gridCol w="604440"/>
                <a:gridCol w="604440"/>
                <a:gridCol w="694800"/>
              </a:tblGrid>
              <a:tr h="570960"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bit a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solidFill>
                        <a:srgbClr val="292934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noFill/>
                    </a:lnB>
                    <a:solidFill>
                      <a:srgbClr val="ad8f67"/>
                    </a:solidFill>
                  </a:tcPr>
                </a:tc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bit 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noFill/>
                    </a:lnB>
                    <a:solidFill>
                      <a:srgbClr val="ad8f67"/>
                    </a:solidFill>
                  </a:tcPr>
                </a:tc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 &amp; 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noFill/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noFill/>
                    </a:lnB>
                    <a:solidFill>
                      <a:srgbClr val="ad8f67"/>
                    </a:solidFill>
                  </a:tcPr>
                </a:tc>
              </a:tr>
              <a:tr h="326160"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solidFill>
                        <a:srgbClr val="292934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noFill/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cdfdd"/>
                    </a:solidFill>
                  </a:tcPr>
                </a:tc>
              </a:tr>
              <a:tr h="326160"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solidFill>
                        <a:srgbClr val="292934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noFill/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cdfdd"/>
                    </a:solidFill>
                  </a:tcPr>
                </a:tc>
              </a:tr>
              <a:tr h="326160"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solidFill>
                        <a:srgbClr val="292934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noFill/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cdfdd"/>
                    </a:solidFill>
                  </a:tcPr>
                </a:tc>
              </a:tr>
              <a:tr h="326520"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solidFill>
                        <a:srgbClr val="292934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noFill/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27" name="CustomShape 4"/>
          <p:cNvSpPr/>
          <p:nvPr/>
        </p:nvSpPr>
        <p:spPr>
          <a:xfrm>
            <a:off x="380880" y="902880"/>
            <a:ext cx="713808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181080" indent="-178920">
              <a:lnSpc>
                <a:spcPct val="95000"/>
              </a:lnSpc>
              <a:spcBef>
                <a:spcPts val="641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0" lang="en-IN" sz="1600" spc="-1" strike="noStrike">
                <a:solidFill>
                  <a:srgbClr val="292934"/>
                </a:solidFill>
                <a:latin typeface="Arial"/>
              </a:rPr>
              <a:t>Binary AND’s Truth Table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357480" y="3501000"/>
            <a:ext cx="713808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181080" indent="-178920">
              <a:lnSpc>
                <a:spcPct val="95000"/>
              </a:lnSpc>
              <a:spcBef>
                <a:spcPts val="641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0" lang="de-DE" sz="1600" spc="-1" strike="noStrike">
                <a:solidFill>
                  <a:srgbClr val="292934"/>
                </a:solidFill>
                <a:latin typeface="Arial"/>
              </a:rPr>
              <a:t>For instance, working with a byte (the char type):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229" name="Picture 2" descr=""/>
          <p:cNvPicPr/>
          <p:nvPr/>
        </p:nvPicPr>
        <p:blipFill>
          <a:blip r:embed="rId1"/>
          <a:stretch/>
        </p:blipFill>
        <p:spPr>
          <a:xfrm>
            <a:off x="704520" y="4005000"/>
            <a:ext cx="3237840" cy="1368000"/>
          </a:xfrm>
          <a:prstGeom prst="rect">
            <a:avLst/>
          </a:prstGeom>
          <a:ln>
            <a:noFill/>
          </a:ln>
        </p:spPr>
      </p:pic>
      <p:sp>
        <p:nvSpPr>
          <p:cNvPr id="230" name="CustomShape 6"/>
          <p:cNvSpPr/>
          <p:nvPr/>
        </p:nvSpPr>
        <p:spPr>
          <a:xfrm>
            <a:off x="2952360" y="1340640"/>
            <a:ext cx="639288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5000"/>
              </a:lnSpc>
            </a:pPr>
            <a:r>
              <a:rPr b="0" lang="en-IN" sz="1600" spc="-1" strike="noStrike">
                <a:solidFill>
                  <a:srgbClr val="00b0f0"/>
                </a:solidFill>
                <a:latin typeface="Arial monospaced for SAP"/>
              </a:rPr>
              <a:t>Byte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a =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0xAB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; 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//     10101011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IN" sz="1600" spc="-1" strike="noStrike">
                <a:solidFill>
                  <a:srgbClr val="00b0f0"/>
                </a:solidFill>
                <a:latin typeface="Arial monospaced for SAP"/>
              </a:rPr>
              <a:t>Byte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b =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0xCD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//     11001101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US" sz="1600" spc="-1" strike="noStrike">
                <a:solidFill>
                  <a:srgbClr val="00b0f0"/>
                </a:solidFill>
                <a:latin typeface="Arial monospaced for SAP"/>
              </a:rPr>
              <a:t>Byte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 c = a </a:t>
            </a:r>
            <a:r>
              <a:rPr b="1" lang="en-US" sz="1600" spc="-1" strike="noStrike">
                <a:solidFill>
                  <a:srgbClr val="292934"/>
                </a:solidFill>
                <a:latin typeface="Arial monospaced for SAP"/>
              </a:rPr>
              <a:t>&amp;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 b;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1600" spc="-1" strike="noStrike">
                <a:solidFill>
                  <a:srgbClr val="292934"/>
                </a:solidFill>
                <a:latin typeface="Arial monospaced for SAP"/>
              </a:rPr>
              <a:t>Print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 (c);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Output will be: </a:t>
            </a:r>
            <a:r>
              <a:rPr b="0" i="1" lang="en-US" sz="1600" spc="-1" strike="noStrike">
                <a:solidFill>
                  <a:srgbClr val="ff0000"/>
                </a:solidFill>
                <a:latin typeface="Arial"/>
              </a:rPr>
              <a:t>??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Bin =  ??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31" name="CustomShape 7"/>
          <p:cNvSpPr/>
          <p:nvPr/>
        </p:nvSpPr>
        <p:spPr>
          <a:xfrm>
            <a:off x="6544800" y="2502000"/>
            <a:ext cx="1156320" cy="321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95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10001001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32" name="CustomShape 8"/>
          <p:cNvSpPr/>
          <p:nvPr/>
        </p:nvSpPr>
        <p:spPr>
          <a:xfrm>
            <a:off x="4957200" y="2510280"/>
            <a:ext cx="668880" cy="321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95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Arial monospaced for SAP"/>
              </a:rPr>
              <a:t>0x89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233" name="Picture 2" descr="C:\Users\shindeg\AppData\Local\Microsoft\Windows\Temporary Internet Files\Content.IE5\UH5HTNKB\MC900434929[1].png"/>
          <p:cNvPicPr/>
          <p:nvPr/>
        </p:nvPicPr>
        <p:blipFill>
          <a:blip r:embed="rId2"/>
          <a:stretch/>
        </p:blipFill>
        <p:spPr>
          <a:xfrm>
            <a:off x="8731440" y="113760"/>
            <a:ext cx="757440" cy="75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62" dur="indefinite" restart="never" nodeType="tmRoot">
          <p:childTnLst>
            <p:seq>
              <p:cTn id="63" dur="indefinite" nodeType="mainSeq">
                <p:childTnLst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7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7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152280" y="332640"/>
            <a:ext cx="9600840" cy="393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Bit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wi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se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O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pe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rat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or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s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– 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bit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wi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se 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O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R 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‘|’</a:t>
            </a:r>
            <a:endParaRPr b="0" lang="de-DE" sz="4000" spc="-1" strike="noStrike">
              <a:solidFill>
                <a:srgbClr val="292934"/>
              </a:solidFill>
              <a:latin typeface="Arial"/>
            </a:endParaRPr>
          </a:p>
        </p:txBody>
      </p:sp>
      <p:graphicFrame>
        <p:nvGraphicFramePr>
          <p:cNvPr id="235" name="Table 2"/>
          <p:cNvGraphicFramePr/>
          <p:nvPr/>
        </p:nvGraphicFramePr>
        <p:xfrm>
          <a:off x="72360" y="5805360"/>
          <a:ext cx="9776880" cy="719640"/>
        </p:xfrm>
        <a:graphic>
          <a:graphicData uri="http://schemas.openxmlformats.org/drawingml/2006/table">
            <a:tbl>
              <a:tblPr/>
              <a:tblGrid>
                <a:gridCol w="60804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7440"/>
              </a:tblGrid>
              <a:tr h="431280"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Binary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8afd7"/>
                    </a:solidFill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8360"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Hex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8afd7"/>
                    </a:solidFill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2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3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4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6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7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8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9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A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C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F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6" name="Table 3"/>
          <p:cNvGraphicFramePr/>
          <p:nvPr/>
        </p:nvGraphicFramePr>
        <p:xfrm>
          <a:off x="704520" y="1340640"/>
          <a:ext cx="1903680" cy="1875960"/>
        </p:xfrm>
        <a:graphic>
          <a:graphicData uri="http://schemas.openxmlformats.org/drawingml/2006/table">
            <a:tbl>
              <a:tblPr/>
              <a:tblGrid>
                <a:gridCol w="604440"/>
                <a:gridCol w="604440"/>
                <a:gridCol w="694800"/>
              </a:tblGrid>
              <a:tr h="570960"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bit a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solidFill>
                        <a:srgbClr val="292934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noFill/>
                    </a:lnB>
                    <a:solidFill>
                      <a:srgbClr val="ad8f67"/>
                    </a:solidFill>
                  </a:tcPr>
                </a:tc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bit 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noFill/>
                    </a:lnB>
                    <a:solidFill>
                      <a:srgbClr val="ad8f67"/>
                    </a:solidFill>
                  </a:tcPr>
                </a:tc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 | 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noFill/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noFill/>
                    </a:lnB>
                    <a:solidFill>
                      <a:srgbClr val="ad8f67"/>
                    </a:solidFill>
                  </a:tcPr>
                </a:tc>
              </a:tr>
              <a:tr h="326160"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solidFill>
                        <a:srgbClr val="292934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noFill/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cdfdd"/>
                    </a:solidFill>
                  </a:tcPr>
                </a:tc>
              </a:tr>
              <a:tr h="326160"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solidFill>
                        <a:srgbClr val="292934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noFill/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cdfdd"/>
                    </a:solidFill>
                  </a:tcPr>
                </a:tc>
              </a:tr>
              <a:tr h="326160"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solidFill>
                        <a:srgbClr val="292934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noFill/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cdfdd"/>
                    </a:solidFill>
                  </a:tcPr>
                </a:tc>
              </a:tr>
              <a:tr h="326520"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solidFill>
                        <a:srgbClr val="292934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noFill/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37" name="CustomShape 4"/>
          <p:cNvSpPr/>
          <p:nvPr/>
        </p:nvSpPr>
        <p:spPr>
          <a:xfrm>
            <a:off x="380880" y="902880"/>
            <a:ext cx="713808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181080" indent="-178920">
              <a:lnSpc>
                <a:spcPct val="95000"/>
              </a:lnSpc>
              <a:spcBef>
                <a:spcPts val="641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0" lang="en-IN" sz="1600" spc="-1" strike="noStrike">
                <a:solidFill>
                  <a:srgbClr val="292934"/>
                </a:solidFill>
                <a:latin typeface="Arial"/>
              </a:rPr>
              <a:t>Binary OR’s Truth Table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38" name="CustomShape 5"/>
          <p:cNvSpPr/>
          <p:nvPr/>
        </p:nvSpPr>
        <p:spPr>
          <a:xfrm>
            <a:off x="357480" y="3501000"/>
            <a:ext cx="713808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181080" indent="-178920">
              <a:lnSpc>
                <a:spcPct val="95000"/>
              </a:lnSpc>
              <a:spcBef>
                <a:spcPts val="641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0" lang="de-DE" sz="1600" spc="-1" strike="noStrike">
                <a:solidFill>
                  <a:srgbClr val="292934"/>
                </a:solidFill>
                <a:latin typeface="Arial"/>
              </a:rPr>
              <a:t>For instance, working with a byte (the char type):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2952360" y="1340640"/>
            <a:ext cx="639288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5000"/>
              </a:lnSpc>
            </a:pPr>
            <a:r>
              <a:rPr b="0" lang="en-IN" sz="1600" spc="-1" strike="noStrike">
                <a:solidFill>
                  <a:srgbClr val="00b0f0"/>
                </a:solidFill>
                <a:latin typeface="Arial monospaced for SAP"/>
              </a:rPr>
              <a:t>Byte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a =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0xAB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; 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//     10101011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IN" sz="1600" spc="-1" strike="noStrike">
                <a:solidFill>
                  <a:srgbClr val="00b0f0"/>
                </a:solidFill>
                <a:latin typeface="Arial monospaced for SAP"/>
              </a:rPr>
              <a:t>Byte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b =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0xCD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//     11001101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US" sz="1600" spc="-1" strike="noStrike">
                <a:solidFill>
                  <a:srgbClr val="00b0f0"/>
                </a:solidFill>
                <a:latin typeface="Arial monospaced for SAP"/>
              </a:rPr>
              <a:t>Byte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 c = a </a:t>
            </a:r>
            <a:r>
              <a:rPr b="1" lang="en-US" sz="1600" spc="-1" strike="noStrike">
                <a:solidFill>
                  <a:srgbClr val="292934"/>
                </a:solidFill>
                <a:latin typeface="Arial monospaced for SAP"/>
              </a:rPr>
              <a:t>|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 b;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1600" spc="-1" strike="noStrike">
                <a:solidFill>
                  <a:srgbClr val="292934"/>
                </a:solidFill>
                <a:latin typeface="Arial monospaced for SAP"/>
              </a:rPr>
              <a:t>Print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 (c);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Output will be: </a:t>
            </a:r>
            <a:r>
              <a:rPr b="0" i="1" lang="en-US" sz="1600" spc="-1" strike="noStrike">
                <a:solidFill>
                  <a:srgbClr val="ff0000"/>
                </a:solidFill>
                <a:latin typeface="Arial"/>
              </a:rPr>
              <a:t>??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Bin =  ??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44800" y="2502000"/>
            <a:ext cx="1156320" cy="321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95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11101111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4957200" y="2510280"/>
            <a:ext cx="668880" cy="321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95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Arial monospaced for SAP"/>
              </a:rPr>
              <a:t>0xEF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242" name="Picture 2" descr=""/>
          <p:cNvPicPr/>
          <p:nvPr/>
        </p:nvPicPr>
        <p:blipFill>
          <a:blip r:embed="rId1"/>
          <a:stretch/>
        </p:blipFill>
        <p:spPr>
          <a:xfrm>
            <a:off x="704520" y="4005000"/>
            <a:ext cx="2664000" cy="1461240"/>
          </a:xfrm>
          <a:prstGeom prst="rect">
            <a:avLst/>
          </a:prstGeom>
          <a:ln>
            <a:noFill/>
          </a:ln>
        </p:spPr>
      </p:pic>
      <p:pic>
        <p:nvPicPr>
          <p:cNvPr id="243" name="Picture 2" descr="C:\Users\shindeg\AppData\Local\Microsoft\Windows\Temporary Internet Files\Content.IE5\UH5HTNKB\MC900434929[1].png"/>
          <p:cNvPicPr/>
          <p:nvPr/>
        </p:nvPicPr>
        <p:blipFill>
          <a:blip r:embed="rId2"/>
          <a:stretch/>
        </p:blipFill>
        <p:spPr>
          <a:xfrm>
            <a:off x="8731440" y="116640"/>
            <a:ext cx="757440" cy="75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9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9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152280" y="332640"/>
            <a:ext cx="9600840" cy="393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Bit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wi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se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O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pe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rat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or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s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– 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bit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wi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se 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X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O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R </a:t>
            </a:r>
            <a:r>
              <a:rPr b="0" lang="en-IN" sz="4000" spc="-100" strike="noStrike">
                <a:solidFill>
                  <a:srgbClr val="d2533c"/>
                </a:solidFill>
                <a:latin typeface="Arial"/>
              </a:rPr>
              <a:t>‘^’</a:t>
            </a:r>
            <a:endParaRPr b="0" lang="de-DE" sz="4000" spc="-1" strike="noStrike">
              <a:solidFill>
                <a:srgbClr val="292934"/>
              </a:solidFill>
              <a:latin typeface="Arial"/>
            </a:endParaRPr>
          </a:p>
        </p:txBody>
      </p:sp>
      <p:graphicFrame>
        <p:nvGraphicFramePr>
          <p:cNvPr id="245" name="Table 2"/>
          <p:cNvGraphicFramePr/>
          <p:nvPr/>
        </p:nvGraphicFramePr>
        <p:xfrm>
          <a:off x="72360" y="5805360"/>
          <a:ext cx="9776880" cy="719640"/>
        </p:xfrm>
        <a:graphic>
          <a:graphicData uri="http://schemas.openxmlformats.org/drawingml/2006/table">
            <a:tbl>
              <a:tblPr/>
              <a:tblGrid>
                <a:gridCol w="60804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2760"/>
                <a:gridCol w="577440"/>
              </a:tblGrid>
              <a:tr h="431280"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Binary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8afd7"/>
                    </a:solidFill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0011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0111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1011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1111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8360"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Hex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88afd7"/>
                    </a:solidFill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2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3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4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6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7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8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9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A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C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960" rIns="3960" tIns="39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4d4d4d"/>
                          </a:solidFill>
                          <a:latin typeface="Arial"/>
                        </a:rPr>
                        <a:t>F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3960" marR="39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6" name="CustomShape 3"/>
          <p:cNvSpPr/>
          <p:nvPr/>
        </p:nvSpPr>
        <p:spPr>
          <a:xfrm>
            <a:off x="380880" y="902880"/>
            <a:ext cx="713808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181080" indent="-178920">
              <a:lnSpc>
                <a:spcPct val="95000"/>
              </a:lnSpc>
              <a:spcBef>
                <a:spcPts val="641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0" lang="en-IN" sz="1600" spc="-1" strike="noStrike">
                <a:solidFill>
                  <a:srgbClr val="292934"/>
                </a:solidFill>
                <a:latin typeface="Arial"/>
              </a:rPr>
              <a:t>Binary XOR’s Truth Table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357480" y="3501000"/>
            <a:ext cx="713808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181080" indent="-178920">
              <a:lnSpc>
                <a:spcPct val="95000"/>
              </a:lnSpc>
              <a:spcBef>
                <a:spcPts val="641"/>
              </a:spcBef>
              <a:buClr>
                <a:srgbClr val="ad8f67"/>
              </a:buClr>
              <a:buSzPct val="115000"/>
              <a:buFont typeface="Wingdings 2" charset="2"/>
              <a:buChar char=""/>
            </a:pPr>
            <a:r>
              <a:rPr b="0" lang="de-DE" sz="1600" spc="-1" strike="noStrike">
                <a:solidFill>
                  <a:srgbClr val="292934"/>
                </a:solidFill>
                <a:latin typeface="Arial"/>
              </a:rPr>
              <a:t>For instance, working with a byte (the char type):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48" name="CustomShape 5"/>
          <p:cNvSpPr/>
          <p:nvPr/>
        </p:nvSpPr>
        <p:spPr>
          <a:xfrm>
            <a:off x="2952360" y="1340640"/>
            <a:ext cx="639288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5000"/>
              </a:lnSpc>
            </a:pPr>
            <a:r>
              <a:rPr b="0" lang="en-IN" sz="1600" spc="-1" strike="noStrike">
                <a:solidFill>
                  <a:srgbClr val="00b0f0"/>
                </a:solidFill>
                <a:latin typeface="Arial monospaced for SAP"/>
              </a:rPr>
              <a:t>Byte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a =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0xAB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; 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//     10101011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IN" sz="1600" spc="-1" strike="noStrike">
                <a:solidFill>
                  <a:srgbClr val="00b0f0"/>
                </a:solidFill>
                <a:latin typeface="Arial monospaced for SAP"/>
              </a:rPr>
              <a:t>Byte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 b = </a:t>
            </a:r>
            <a:r>
              <a:rPr b="0" lang="en-IN" sz="1600" spc="-1" strike="noStrike">
                <a:solidFill>
                  <a:srgbClr val="ff0000"/>
                </a:solidFill>
                <a:latin typeface="Arial monospaced for SAP"/>
              </a:rPr>
              <a:t>0xCD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;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IN" sz="1600" spc="-1" strike="noStrike">
                <a:solidFill>
                  <a:srgbClr val="292934"/>
                </a:solidFill>
                <a:latin typeface="Arial monospaced for SAP"/>
              </a:rPr>
              <a:t>//     11001101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US" sz="1600" spc="-1" strike="noStrike">
                <a:solidFill>
                  <a:srgbClr val="00b0f0"/>
                </a:solidFill>
                <a:latin typeface="Arial monospaced for SAP"/>
              </a:rPr>
              <a:t>Byte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 c = a </a:t>
            </a:r>
            <a:r>
              <a:rPr b="1" lang="en-US" sz="1600" spc="-1" strike="noStrike">
                <a:solidFill>
                  <a:srgbClr val="292934"/>
                </a:solidFill>
                <a:latin typeface="Arial monospaced for SAP"/>
              </a:rPr>
              <a:t>^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 b;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1600" spc="-1" strike="noStrike">
                <a:solidFill>
                  <a:srgbClr val="292934"/>
                </a:solidFill>
                <a:latin typeface="Arial monospaced for SAP"/>
              </a:rPr>
              <a:t>Print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 (c);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Output will be: </a:t>
            </a:r>
            <a:r>
              <a:rPr b="0" i="1" lang="en-US" sz="1600" spc="-1" strike="noStrike">
                <a:solidFill>
                  <a:srgbClr val="ff0000"/>
                </a:solidFill>
                <a:latin typeface="Arial"/>
              </a:rPr>
              <a:t>??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Bin =  ??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49" name="CustomShape 6"/>
          <p:cNvSpPr/>
          <p:nvPr/>
        </p:nvSpPr>
        <p:spPr>
          <a:xfrm>
            <a:off x="6544800" y="2502000"/>
            <a:ext cx="1156320" cy="321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95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Arial monospaced for SAP"/>
              </a:rPr>
              <a:t>01100110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50" name="CustomShape 7"/>
          <p:cNvSpPr/>
          <p:nvPr/>
        </p:nvSpPr>
        <p:spPr>
          <a:xfrm>
            <a:off x="4957200" y="2510280"/>
            <a:ext cx="668880" cy="321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95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Arial monospaced for SAP"/>
              </a:rPr>
              <a:t>0x66</a:t>
            </a:r>
            <a:endParaRPr b="0" lang="en-IN" sz="1600" spc="-1" strike="noStrike">
              <a:latin typeface="Arial"/>
            </a:endParaRPr>
          </a:p>
        </p:txBody>
      </p:sp>
      <p:graphicFrame>
        <p:nvGraphicFramePr>
          <p:cNvPr id="251" name="Table 8"/>
          <p:cNvGraphicFramePr/>
          <p:nvPr/>
        </p:nvGraphicFramePr>
        <p:xfrm>
          <a:off x="704520" y="1340640"/>
          <a:ext cx="1944000" cy="1872000"/>
        </p:xfrm>
        <a:graphic>
          <a:graphicData uri="http://schemas.openxmlformats.org/drawingml/2006/table">
            <a:tbl>
              <a:tblPr/>
              <a:tblGrid>
                <a:gridCol w="617040"/>
                <a:gridCol w="617040"/>
                <a:gridCol w="709920"/>
              </a:tblGrid>
              <a:tr h="407520"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bit a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solidFill>
                        <a:srgbClr val="292934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noFill/>
                    </a:lnB>
                    <a:solidFill>
                      <a:srgbClr val="ad8f67"/>
                    </a:solidFill>
                  </a:tcPr>
                </a:tc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bit 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noFill/>
                    </a:lnB>
                    <a:solidFill>
                      <a:srgbClr val="ad8f67"/>
                    </a:solidFill>
                  </a:tcPr>
                </a:tc>
                <a:tc>
                  <a:txBody>
                    <a:bodyPr lIns="81360" rIns="81360" tIns="40680" bIns="40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 ^ 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81360" marR="81360">
                    <a:lnL w="12240">
                      <a:noFill/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noFill/>
                    </a:lnB>
                    <a:solidFill>
                      <a:srgbClr val="ad8f67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cdfdd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cdfdd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cdfdd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pic>
        <p:nvPicPr>
          <p:cNvPr id="252" name="Picture 2" descr=""/>
          <p:cNvPicPr/>
          <p:nvPr/>
        </p:nvPicPr>
        <p:blipFill>
          <a:blip r:embed="rId1"/>
          <a:stretch/>
        </p:blipFill>
        <p:spPr>
          <a:xfrm>
            <a:off x="776520" y="4005000"/>
            <a:ext cx="2962080" cy="1437840"/>
          </a:xfrm>
          <a:prstGeom prst="rect">
            <a:avLst/>
          </a:prstGeom>
          <a:ln>
            <a:noFill/>
          </a:ln>
        </p:spPr>
      </p:pic>
      <p:pic>
        <p:nvPicPr>
          <p:cNvPr id="253" name="Picture 2" descr="C:\Users\shindeg\AppData\Local\Microsoft\Windows\Temporary Internet Files\Content.IE5\UH5HTNKB\MC900434929[1].png"/>
          <p:cNvPicPr/>
          <p:nvPr/>
        </p:nvPicPr>
        <p:blipFill>
          <a:blip r:embed="rId2"/>
          <a:stretch/>
        </p:blipFill>
        <p:spPr>
          <a:xfrm>
            <a:off x="8731440" y="113760"/>
            <a:ext cx="757440" cy="75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96" dur="indefinite" restart="never" nodeType="tmRoot">
          <p:childTnLst>
            <p:seq>
              <p:cTn id="97" dur="indefinite" nodeType="mainSeq">
                <p:childTnLst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0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1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</TotalTime>
  <Application>LibreOffice/6.4.7.2$Linux_X86_64 LibreOffice_project/40$Build-2</Application>
  <Words>1576</Words>
  <Paragraphs>796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2006-07-31T18:32:28Z</dcterms:created>
  <dc:creator>Szabó Dániel</dc:creator>
  <dc:description/>
  <dc:language>en-IN</dc:language>
  <cp:lastModifiedBy/>
  <dcterms:modified xsi:type="dcterms:W3CDTF">2023-07-27T17:13:28Z</dcterms:modified>
  <cp:revision>87</cp:revision>
  <dc:subject/>
  <dc:title>SDK HIL Simulator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22</vt:i4>
  </property>
  <property fmtid="{D5CDD505-2E9C-101B-9397-08002B2CF9AE}" pid="8" name="PresentationFormat">
    <vt:lpwstr>A4 Paper (210x297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