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1"/>
  </p:notesMasterIdLst>
  <p:sldIdLst>
    <p:sldId id="256" r:id="rId2"/>
    <p:sldId id="257" r:id="rId3"/>
    <p:sldId id="262" r:id="rId4"/>
    <p:sldId id="260" r:id="rId5"/>
    <p:sldId id="258" r:id="rId6"/>
    <p:sldId id="263" r:id="rId7"/>
    <p:sldId id="259"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p:scale>
          <a:sx n="100" d="100"/>
          <a:sy n="100" d="100"/>
        </p:scale>
        <p:origin x="100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B21510-BE44-D545-8F9D-DE89C6431971}"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F5614C5-75A0-9F4E-842A-67FE04A699B5}">
      <dgm:prSet phldrT="[Text]" custT="1"/>
      <dgm:spPr>
        <a:ln>
          <a:solidFill>
            <a:schemeClr val="accent1"/>
          </a:solidFill>
        </a:ln>
        <a:effectLst>
          <a:softEdge rad="12700"/>
        </a:effectLst>
      </dgm:spPr>
      <dgm:t>
        <a:bodyPr/>
        <a:lstStyle/>
        <a:p>
          <a:r>
            <a:rPr lang="en-US" sz="1800" dirty="0" smtClean="0">
              <a:ln>
                <a:noFill/>
              </a:ln>
              <a:solidFill>
                <a:schemeClr val="bg1"/>
              </a:solidFill>
            </a:rPr>
            <a:t>PROJECT III: Emails Retrieval From account In UI Path</a:t>
          </a:r>
          <a:endParaRPr lang="en-US" sz="1800" dirty="0">
            <a:ln>
              <a:noFill/>
            </a:ln>
            <a:solidFill>
              <a:schemeClr val="bg1"/>
            </a:solidFill>
          </a:endParaRPr>
        </a:p>
      </dgm:t>
    </dgm:pt>
    <dgm:pt modelId="{5F50051C-FF8C-4545-8AEB-FBC4F857E88F}" type="parTrans" cxnId="{51E50F5D-FFA7-864B-B2B7-760B09CE0C4D}">
      <dgm:prSet/>
      <dgm:spPr/>
      <dgm:t>
        <a:bodyPr/>
        <a:lstStyle/>
        <a:p>
          <a:endParaRPr lang="en-US"/>
        </a:p>
      </dgm:t>
    </dgm:pt>
    <dgm:pt modelId="{53C84541-1E13-E24B-B789-2142371AF250}" type="sibTrans" cxnId="{51E50F5D-FFA7-864B-B2B7-760B09CE0C4D}">
      <dgm:prSet/>
      <dgm:spPr/>
      <dgm:t>
        <a:bodyPr/>
        <a:lstStyle/>
        <a:p>
          <a:endParaRPr lang="en-US"/>
        </a:p>
      </dgm:t>
    </dgm:pt>
    <dgm:pt modelId="{5B86B2F2-74D6-E447-AD67-C9A61AE7E6D4}">
      <dgm:prSet phldrT="[Text]" custT="1"/>
      <dgm:spPr>
        <a:ln>
          <a:solidFill>
            <a:schemeClr val="accent1"/>
          </a:solidFill>
        </a:ln>
        <a:effectLst>
          <a:softEdge rad="12700"/>
        </a:effectLst>
      </dgm:spPr>
      <dgm:t>
        <a:bodyPr/>
        <a:lstStyle/>
        <a:p>
          <a:r>
            <a:rPr lang="en-US" sz="1800" dirty="0" smtClean="0">
              <a:ln>
                <a:noFill/>
              </a:ln>
              <a:solidFill>
                <a:schemeClr val="bg1"/>
              </a:solidFill>
            </a:rPr>
            <a:t>PROJECT V: Periodic Update of Account Balance To Excel Doc</a:t>
          </a:r>
          <a:endParaRPr lang="en-US" sz="1800" dirty="0">
            <a:ln>
              <a:noFill/>
            </a:ln>
            <a:solidFill>
              <a:schemeClr val="bg1"/>
            </a:solidFill>
          </a:endParaRPr>
        </a:p>
      </dgm:t>
    </dgm:pt>
    <dgm:pt modelId="{B91598E2-9F2D-104B-A777-20862B6506BE}" type="parTrans" cxnId="{3C67504E-9133-4D48-A1C2-61D8635AE1F6}">
      <dgm:prSet/>
      <dgm:spPr/>
      <dgm:t>
        <a:bodyPr/>
        <a:lstStyle/>
        <a:p>
          <a:endParaRPr lang="en-US"/>
        </a:p>
      </dgm:t>
    </dgm:pt>
    <dgm:pt modelId="{0E30D08D-C9A3-2D46-A631-4B00A1D0D094}" type="sibTrans" cxnId="{3C67504E-9133-4D48-A1C2-61D8635AE1F6}">
      <dgm:prSet/>
      <dgm:spPr/>
      <dgm:t>
        <a:bodyPr/>
        <a:lstStyle/>
        <a:p>
          <a:endParaRPr lang="en-US"/>
        </a:p>
      </dgm:t>
    </dgm:pt>
    <dgm:pt modelId="{A8CA866B-4A6E-9442-B70A-56D60A152B6A}">
      <dgm:prSet phldrT="[Text]" custT="1"/>
      <dgm:spPr>
        <a:ln>
          <a:solidFill>
            <a:schemeClr val="accent1"/>
          </a:solidFill>
        </a:ln>
        <a:effectLst>
          <a:softEdge rad="12700"/>
        </a:effectLst>
      </dgm:spPr>
      <dgm:t>
        <a:bodyPr/>
        <a:lstStyle/>
        <a:p>
          <a:r>
            <a:rPr lang="en-US" sz="1800" dirty="0" smtClean="0">
              <a:ln>
                <a:noFill/>
              </a:ln>
              <a:solidFill>
                <a:schemeClr val="bg1"/>
              </a:solidFill>
            </a:rPr>
            <a:t>PROJECT II: Implementation of C4.5 Algorithm In MatLab</a:t>
          </a:r>
          <a:endParaRPr lang="en-US" sz="1800" dirty="0">
            <a:ln>
              <a:noFill/>
            </a:ln>
            <a:solidFill>
              <a:schemeClr val="bg1"/>
            </a:solidFill>
          </a:endParaRPr>
        </a:p>
      </dgm:t>
    </dgm:pt>
    <dgm:pt modelId="{210FC459-8FD4-0040-BEC4-ED8723A47231}" type="parTrans" cxnId="{66C652DE-2584-3A4D-A476-92C6E334FA22}">
      <dgm:prSet/>
      <dgm:spPr/>
      <dgm:t>
        <a:bodyPr/>
        <a:lstStyle/>
        <a:p>
          <a:endParaRPr lang="en-US"/>
        </a:p>
      </dgm:t>
    </dgm:pt>
    <dgm:pt modelId="{47FF8352-C518-9E48-84DD-0C0F7296FA6B}" type="sibTrans" cxnId="{66C652DE-2584-3A4D-A476-92C6E334FA22}">
      <dgm:prSet/>
      <dgm:spPr/>
      <dgm:t>
        <a:bodyPr/>
        <a:lstStyle/>
        <a:p>
          <a:endParaRPr lang="en-US"/>
        </a:p>
      </dgm:t>
    </dgm:pt>
    <dgm:pt modelId="{EF94DA5A-7386-F248-A833-124BA45E4E20}">
      <dgm:prSet phldrT="[Text]" custT="1"/>
      <dgm:spPr>
        <a:ln>
          <a:solidFill>
            <a:schemeClr val="accent1"/>
          </a:solidFill>
        </a:ln>
        <a:effectLst>
          <a:softEdge rad="12700"/>
        </a:effectLst>
      </dgm:spPr>
      <dgm:t>
        <a:bodyPr/>
        <a:lstStyle/>
        <a:p>
          <a:r>
            <a:rPr lang="en-US" sz="1800" dirty="0" smtClean="0">
              <a:ln>
                <a:noFill/>
              </a:ln>
              <a:solidFill>
                <a:schemeClr val="bg1"/>
              </a:solidFill>
            </a:rPr>
            <a:t>PROJECT VI: Implementation of Brill’s Tagger In Python</a:t>
          </a:r>
        </a:p>
      </dgm:t>
    </dgm:pt>
    <dgm:pt modelId="{FBFED5CB-C2EE-5949-AF1B-C90493324B98}" type="parTrans" cxnId="{81F0DC9F-8D63-D347-9475-D4838D84EED5}">
      <dgm:prSet/>
      <dgm:spPr/>
      <dgm:t>
        <a:bodyPr/>
        <a:lstStyle/>
        <a:p>
          <a:endParaRPr lang="en-US"/>
        </a:p>
      </dgm:t>
    </dgm:pt>
    <dgm:pt modelId="{0ADBDE2B-12CF-AA44-8222-F3CE2CFA3C69}" type="sibTrans" cxnId="{81F0DC9F-8D63-D347-9475-D4838D84EED5}">
      <dgm:prSet/>
      <dgm:spPr/>
      <dgm:t>
        <a:bodyPr/>
        <a:lstStyle/>
        <a:p>
          <a:endParaRPr lang="en-US"/>
        </a:p>
      </dgm:t>
    </dgm:pt>
    <dgm:pt modelId="{1D256A30-1655-724E-9FB4-7C1DE6A6AFD8}">
      <dgm:prSet phldrT="[Text]" custT="1"/>
      <dgm:spPr>
        <a:ln>
          <a:solidFill>
            <a:schemeClr val="accent1"/>
          </a:solidFill>
        </a:ln>
        <a:effectLst>
          <a:softEdge rad="12700"/>
        </a:effectLst>
      </dgm:spPr>
      <dgm:t>
        <a:bodyPr/>
        <a:lstStyle/>
        <a:p>
          <a:r>
            <a:rPr lang="en-US" sz="1800" dirty="0" smtClean="0">
              <a:ln>
                <a:noFill/>
              </a:ln>
              <a:solidFill>
                <a:schemeClr val="bg1"/>
              </a:solidFill>
            </a:rPr>
            <a:t>PROJECT I: Identification of Geo Objects In Lidar Data</a:t>
          </a:r>
        </a:p>
      </dgm:t>
    </dgm:pt>
    <dgm:pt modelId="{84324CD3-2351-5A41-9DED-453C9F42AFAF}" type="parTrans" cxnId="{3A919EB5-A697-F844-9872-C4752F2422E9}">
      <dgm:prSet/>
      <dgm:spPr/>
      <dgm:t>
        <a:bodyPr/>
        <a:lstStyle/>
        <a:p>
          <a:endParaRPr lang="en-US"/>
        </a:p>
      </dgm:t>
    </dgm:pt>
    <dgm:pt modelId="{D4BC280E-D58B-E04B-9450-65431BF2A9F4}" type="sibTrans" cxnId="{3A919EB5-A697-F844-9872-C4752F2422E9}">
      <dgm:prSet/>
      <dgm:spPr/>
      <dgm:t>
        <a:bodyPr/>
        <a:lstStyle/>
        <a:p>
          <a:endParaRPr lang="en-US"/>
        </a:p>
      </dgm:t>
    </dgm:pt>
    <dgm:pt modelId="{9A38674E-EFCA-444E-9CBC-7901C998D58E}">
      <dgm:prSet phldrT="[Text]" custT="1"/>
      <dgm:spPr>
        <a:ln>
          <a:solidFill>
            <a:schemeClr val="accent1"/>
          </a:solidFill>
        </a:ln>
        <a:effectLst>
          <a:softEdge rad="12700"/>
        </a:effectLst>
      </dgm:spPr>
      <dgm:t>
        <a:bodyPr/>
        <a:lstStyle/>
        <a:p>
          <a:r>
            <a:rPr lang="en-US" sz="1800" dirty="0" smtClean="0">
              <a:ln>
                <a:noFill/>
              </a:ln>
              <a:solidFill>
                <a:schemeClr val="bg1"/>
              </a:solidFill>
            </a:rPr>
            <a:t>PROJECT IV: Information Retrieval System for UNT Domain</a:t>
          </a:r>
        </a:p>
      </dgm:t>
    </dgm:pt>
    <dgm:pt modelId="{BD317422-B284-EF4F-88B6-0903AD185A36}" type="parTrans" cxnId="{2157AE19-E10E-C542-99AE-9E92F40E9516}">
      <dgm:prSet/>
      <dgm:spPr/>
      <dgm:t>
        <a:bodyPr/>
        <a:lstStyle/>
        <a:p>
          <a:endParaRPr lang="en-US"/>
        </a:p>
      </dgm:t>
    </dgm:pt>
    <dgm:pt modelId="{4E0198E0-F7B7-9046-9890-DF6E1A3877B8}" type="sibTrans" cxnId="{2157AE19-E10E-C542-99AE-9E92F40E9516}">
      <dgm:prSet/>
      <dgm:spPr/>
      <dgm:t>
        <a:bodyPr/>
        <a:lstStyle/>
        <a:p>
          <a:endParaRPr lang="en-US"/>
        </a:p>
      </dgm:t>
    </dgm:pt>
    <dgm:pt modelId="{9EB6C923-4AC0-344C-9763-C4B966299972}">
      <dgm:prSet phldrT="[Text]" custT="1"/>
      <dgm:spPr>
        <a:ln>
          <a:solidFill>
            <a:schemeClr val="accent1"/>
          </a:solidFill>
        </a:ln>
        <a:effectLst>
          <a:softEdge rad="12700"/>
        </a:effectLst>
      </dgm:spPr>
      <dgm:t>
        <a:bodyPr/>
        <a:lstStyle/>
        <a:p>
          <a:r>
            <a:rPr lang="en-US" sz="1800" dirty="0" smtClean="0">
              <a:ln>
                <a:noFill/>
              </a:ln>
              <a:solidFill>
                <a:schemeClr val="bg1"/>
              </a:solidFill>
            </a:rPr>
            <a:t>PROJECT VII: Market Basket Analysis On Large Data Sets</a:t>
          </a:r>
        </a:p>
      </dgm:t>
    </dgm:pt>
    <dgm:pt modelId="{577E63BD-9538-FF47-90B2-3ED919A321F0}" type="parTrans" cxnId="{13EB9F23-DC7A-494C-91DB-249F86BFECB6}">
      <dgm:prSet/>
      <dgm:spPr/>
      <dgm:t>
        <a:bodyPr/>
        <a:lstStyle/>
        <a:p>
          <a:endParaRPr lang="en-US"/>
        </a:p>
      </dgm:t>
    </dgm:pt>
    <dgm:pt modelId="{07882D0C-317A-4840-94F1-6806D246DD33}" type="sibTrans" cxnId="{13EB9F23-DC7A-494C-91DB-249F86BFECB6}">
      <dgm:prSet/>
      <dgm:spPr/>
      <dgm:t>
        <a:bodyPr/>
        <a:lstStyle/>
        <a:p>
          <a:endParaRPr lang="en-US"/>
        </a:p>
      </dgm:t>
    </dgm:pt>
    <dgm:pt modelId="{F78D5E26-3192-5B44-9CAF-181A063DA783}" type="pres">
      <dgm:prSet presAssocID="{CEB21510-BE44-D545-8F9D-DE89C6431971}" presName="linear" presStyleCnt="0">
        <dgm:presLayoutVars>
          <dgm:animLvl val="lvl"/>
          <dgm:resizeHandles val="exact"/>
        </dgm:presLayoutVars>
      </dgm:prSet>
      <dgm:spPr/>
      <dgm:t>
        <a:bodyPr/>
        <a:lstStyle/>
        <a:p>
          <a:endParaRPr lang="en-US"/>
        </a:p>
      </dgm:t>
    </dgm:pt>
    <dgm:pt modelId="{D1BC192D-B9EA-8745-B6A8-0395229DC02C}" type="pres">
      <dgm:prSet presAssocID="{1D256A30-1655-724E-9FB4-7C1DE6A6AFD8}" presName="parentText" presStyleLbl="node1" presStyleIdx="0" presStyleCnt="7" custAng="0" custScaleY="136493" custLinFactY="14842" custLinFactNeighborY="100000">
        <dgm:presLayoutVars>
          <dgm:chMax val="0"/>
          <dgm:bulletEnabled val="1"/>
        </dgm:presLayoutVars>
      </dgm:prSet>
      <dgm:spPr/>
      <dgm:t>
        <a:bodyPr/>
        <a:lstStyle/>
        <a:p>
          <a:endParaRPr lang="en-US"/>
        </a:p>
      </dgm:t>
    </dgm:pt>
    <dgm:pt modelId="{6E1946B1-C4DD-B74A-A75C-ADEAD37E9535}" type="pres">
      <dgm:prSet presAssocID="{D4BC280E-D58B-E04B-9450-65431BF2A9F4}" presName="spacer" presStyleCnt="0"/>
      <dgm:spPr/>
    </dgm:pt>
    <dgm:pt modelId="{43ABBB91-126A-A442-A3E2-B3A551D5D8B0}" type="pres">
      <dgm:prSet presAssocID="{A8CA866B-4A6E-9442-B70A-56D60A152B6A}" presName="parentText" presStyleLbl="node1" presStyleIdx="1" presStyleCnt="7" custScaleY="116292" custLinFactY="3219" custLinFactNeighborY="100000">
        <dgm:presLayoutVars>
          <dgm:chMax val="0"/>
          <dgm:bulletEnabled val="1"/>
        </dgm:presLayoutVars>
      </dgm:prSet>
      <dgm:spPr/>
      <dgm:t>
        <a:bodyPr/>
        <a:lstStyle/>
        <a:p>
          <a:endParaRPr lang="en-US"/>
        </a:p>
      </dgm:t>
    </dgm:pt>
    <dgm:pt modelId="{13B2DA24-76C6-FE4D-B38C-0DDB42893AA9}" type="pres">
      <dgm:prSet presAssocID="{47FF8352-C518-9E48-84DD-0C0F7296FA6B}" presName="spacer" presStyleCnt="0"/>
      <dgm:spPr/>
    </dgm:pt>
    <dgm:pt modelId="{5C6F9935-4852-5B47-9BA3-D7F26005830B}" type="pres">
      <dgm:prSet presAssocID="{3F5614C5-75A0-9F4E-842A-67FE04A699B5}" presName="parentText" presStyleLbl="node1" presStyleIdx="2" presStyleCnt="7" custScaleY="117644" custLinFactNeighborY="38532">
        <dgm:presLayoutVars>
          <dgm:chMax val="0"/>
          <dgm:bulletEnabled val="1"/>
        </dgm:presLayoutVars>
      </dgm:prSet>
      <dgm:spPr/>
      <dgm:t>
        <a:bodyPr/>
        <a:lstStyle/>
        <a:p>
          <a:endParaRPr lang="en-US"/>
        </a:p>
      </dgm:t>
    </dgm:pt>
    <dgm:pt modelId="{A3836B7D-1283-AE4D-9DE8-8FA6E1D9B3F8}" type="pres">
      <dgm:prSet presAssocID="{53C84541-1E13-E24B-B789-2142371AF250}" presName="spacer" presStyleCnt="0"/>
      <dgm:spPr/>
    </dgm:pt>
    <dgm:pt modelId="{ED04938D-0F5F-D140-B32C-E66020737E99}" type="pres">
      <dgm:prSet presAssocID="{9A38674E-EFCA-444E-9CBC-7901C998D58E}" presName="parentText" presStyleLbl="node1" presStyleIdx="3" presStyleCnt="7" custScaleY="117643" custLinFactNeighborY="-43765">
        <dgm:presLayoutVars>
          <dgm:chMax val="0"/>
          <dgm:bulletEnabled val="1"/>
        </dgm:presLayoutVars>
      </dgm:prSet>
      <dgm:spPr/>
      <dgm:t>
        <a:bodyPr/>
        <a:lstStyle/>
        <a:p>
          <a:endParaRPr lang="en-US"/>
        </a:p>
      </dgm:t>
    </dgm:pt>
    <dgm:pt modelId="{22F2D573-8E20-BE43-8B85-D635CEFD8740}" type="pres">
      <dgm:prSet presAssocID="{4E0198E0-F7B7-9046-9890-DF6E1A3877B8}" presName="spacer" presStyleCnt="0"/>
      <dgm:spPr/>
    </dgm:pt>
    <dgm:pt modelId="{22471361-F013-184A-A5EA-0FE4066286E3}" type="pres">
      <dgm:prSet presAssocID="{5B86B2F2-74D6-E447-AD67-C9A61AE7E6D4}" presName="parentText" presStyleLbl="node1" presStyleIdx="4" presStyleCnt="7" custScaleY="117644" custLinFactY="-4522" custLinFactNeighborY="-100000">
        <dgm:presLayoutVars>
          <dgm:chMax val="0"/>
          <dgm:bulletEnabled val="1"/>
        </dgm:presLayoutVars>
      </dgm:prSet>
      <dgm:spPr/>
      <dgm:t>
        <a:bodyPr/>
        <a:lstStyle/>
        <a:p>
          <a:endParaRPr lang="en-US"/>
        </a:p>
      </dgm:t>
    </dgm:pt>
    <dgm:pt modelId="{97B2B60E-18E3-5B45-AADB-65A6508540D3}" type="pres">
      <dgm:prSet presAssocID="{0E30D08D-C9A3-2D46-A631-4B00A1D0D094}" presName="spacer" presStyleCnt="0"/>
      <dgm:spPr/>
    </dgm:pt>
    <dgm:pt modelId="{D7D925F6-9830-9E45-A054-E25C3835527B}" type="pres">
      <dgm:prSet presAssocID="{EF94DA5A-7386-F248-A833-124BA45E4E20}" presName="parentText" presStyleLbl="node1" presStyleIdx="5" presStyleCnt="7" custScaleY="137194" custLinFactY="-15065" custLinFactNeighborY="-100000">
        <dgm:presLayoutVars>
          <dgm:chMax val="0"/>
          <dgm:bulletEnabled val="1"/>
        </dgm:presLayoutVars>
      </dgm:prSet>
      <dgm:spPr/>
      <dgm:t>
        <a:bodyPr/>
        <a:lstStyle/>
        <a:p>
          <a:endParaRPr lang="en-US"/>
        </a:p>
      </dgm:t>
    </dgm:pt>
    <dgm:pt modelId="{F97751CC-F4A1-0C42-967B-CCFFADD93F57}" type="pres">
      <dgm:prSet presAssocID="{0ADBDE2B-12CF-AA44-8222-F3CE2CFA3C69}" presName="spacer" presStyleCnt="0"/>
      <dgm:spPr/>
    </dgm:pt>
    <dgm:pt modelId="{D340556C-7C13-834E-ACCF-1F32EE2F409B}" type="pres">
      <dgm:prSet presAssocID="{9EB6C923-4AC0-344C-9763-C4B966299972}" presName="parentText" presStyleLbl="node1" presStyleIdx="6" presStyleCnt="7" custScaleY="117231" custLinFactY="-24843" custLinFactNeighborY="-100000">
        <dgm:presLayoutVars>
          <dgm:chMax val="0"/>
          <dgm:bulletEnabled val="1"/>
        </dgm:presLayoutVars>
      </dgm:prSet>
      <dgm:spPr/>
      <dgm:t>
        <a:bodyPr/>
        <a:lstStyle/>
        <a:p>
          <a:endParaRPr lang="en-US"/>
        </a:p>
      </dgm:t>
    </dgm:pt>
  </dgm:ptLst>
  <dgm:cxnLst>
    <dgm:cxn modelId="{53A83AC4-925E-C249-AA89-7CFB5139DE44}" type="presOf" srcId="{A8CA866B-4A6E-9442-B70A-56D60A152B6A}" destId="{43ABBB91-126A-A442-A3E2-B3A551D5D8B0}" srcOrd="0" destOrd="0" presId="urn:microsoft.com/office/officeart/2005/8/layout/vList2"/>
    <dgm:cxn modelId="{8048C842-F87E-6C45-8900-DC22EB1CCBE7}" type="presOf" srcId="{3F5614C5-75A0-9F4E-842A-67FE04A699B5}" destId="{5C6F9935-4852-5B47-9BA3-D7F26005830B}" srcOrd="0" destOrd="0" presId="urn:microsoft.com/office/officeart/2005/8/layout/vList2"/>
    <dgm:cxn modelId="{7AB28548-7D4E-E745-9A77-057A28D8D556}" type="presOf" srcId="{5B86B2F2-74D6-E447-AD67-C9A61AE7E6D4}" destId="{22471361-F013-184A-A5EA-0FE4066286E3}" srcOrd="0" destOrd="0" presId="urn:microsoft.com/office/officeart/2005/8/layout/vList2"/>
    <dgm:cxn modelId="{2157AE19-E10E-C542-99AE-9E92F40E9516}" srcId="{CEB21510-BE44-D545-8F9D-DE89C6431971}" destId="{9A38674E-EFCA-444E-9CBC-7901C998D58E}" srcOrd="3" destOrd="0" parTransId="{BD317422-B284-EF4F-88B6-0903AD185A36}" sibTransId="{4E0198E0-F7B7-9046-9890-DF6E1A3877B8}"/>
    <dgm:cxn modelId="{3C67504E-9133-4D48-A1C2-61D8635AE1F6}" srcId="{CEB21510-BE44-D545-8F9D-DE89C6431971}" destId="{5B86B2F2-74D6-E447-AD67-C9A61AE7E6D4}" srcOrd="4" destOrd="0" parTransId="{B91598E2-9F2D-104B-A777-20862B6506BE}" sibTransId="{0E30D08D-C9A3-2D46-A631-4B00A1D0D094}"/>
    <dgm:cxn modelId="{3A919EB5-A697-F844-9872-C4752F2422E9}" srcId="{CEB21510-BE44-D545-8F9D-DE89C6431971}" destId="{1D256A30-1655-724E-9FB4-7C1DE6A6AFD8}" srcOrd="0" destOrd="0" parTransId="{84324CD3-2351-5A41-9DED-453C9F42AFAF}" sibTransId="{D4BC280E-D58B-E04B-9450-65431BF2A9F4}"/>
    <dgm:cxn modelId="{5963C258-CD00-C64B-AAF4-DA625DB8F0E5}" type="presOf" srcId="{EF94DA5A-7386-F248-A833-124BA45E4E20}" destId="{D7D925F6-9830-9E45-A054-E25C3835527B}" srcOrd="0" destOrd="0" presId="urn:microsoft.com/office/officeart/2005/8/layout/vList2"/>
    <dgm:cxn modelId="{D23D92A6-9C4D-C048-888F-CE09E37E09E4}" type="presOf" srcId="{9EB6C923-4AC0-344C-9763-C4B966299972}" destId="{D340556C-7C13-834E-ACCF-1F32EE2F409B}" srcOrd="0" destOrd="0" presId="urn:microsoft.com/office/officeart/2005/8/layout/vList2"/>
    <dgm:cxn modelId="{51E50F5D-FFA7-864B-B2B7-760B09CE0C4D}" srcId="{CEB21510-BE44-D545-8F9D-DE89C6431971}" destId="{3F5614C5-75A0-9F4E-842A-67FE04A699B5}" srcOrd="2" destOrd="0" parTransId="{5F50051C-FF8C-4545-8AEB-FBC4F857E88F}" sibTransId="{53C84541-1E13-E24B-B789-2142371AF250}"/>
    <dgm:cxn modelId="{13EB9F23-DC7A-494C-91DB-249F86BFECB6}" srcId="{CEB21510-BE44-D545-8F9D-DE89C6431971}" destId="{9EB6C923-4AC0-344C-9763-C4B966299972}" srcOrd="6" destOrd="0" parTransId="{577E63BD-9538-FF47-90B2-3ED919A321F0}" sibTransId="{07882D0C-317A-4840-94F1-6806D246DD33}"/>
    <dgm:cxn modelId="{D9A0ED0C-8AB5-214D-82F5-9F5B3CB0580B}" type="presOf" srcId="{1D256A30-1655-724E-9FB4-7C1DE6A6AFD8}" destId="{D1BC192D-B9EA-8745-B6A8-0395229DC02C}" srcOrd="0" destOrd="0" presId="urn:microsoft.com/office/officeart/2005/8/layout/vList2"/>
    <dgm:cxn modelId="{81F0DC9F-8D63-D347-9475-D4838D84EED5}" srcId="{CEB21510-BE44-D545-8F9D-DE89C6431971}" destId="{EF94DA5A-7386-F248-A833-124BA45E4E20}" srcOrd="5" destOrd="0" parTransId="{FBFED5CB-C2EE-5949-AF1B-C90493324B98}" sibTransId="{0ADBDE2B-12CF-AA44-8222-F3CE2CFA3C69}"/>
    <dgm:cxn modelId="{1CCA08C5-C934-874C-9FA3-201938CB1E26}" type="presOf" srcId="{9A38674E-EFCA-444E-9CBC-7901C998D58E}" destId="{ED04938D-0F5F-D140-B32C-E66020737E99}" srcOrd="0" destOrd="0" presId="urn:microsoft.com/office/officeart/2005/8/layout/vList2"/>
    <dgm:cxn modelId="{66C652DE-2584-3A4D-A476-92C6E334FA22}" srcId="{CEB21510-BE44-D545-8F9D-DE89C6431971}" destId="{A8CA866B-4A6E-9442-B70A-56D60A152B6A}" srcOrd="1" destOrd="0" parTransId="{210FC459-8FD4-0040-BEC4-ED8723A47231}" sibTransId="{47FF8352-C518-9E48-84DD-0C0F7296FA6B}"/>
    <dgm:cxn modelId="{3BF92611-3550-4F4C-842C-BC1ED9E8AB65}" type="presOf" srcId="{CEB21510-BE44-D545-8F9D-DE89C6431971}" destId="{F78D5E26-3192-5B44-9CAF-181A063DA783}" srcOrd="0" destOrd="0" presId="urn:microsoft.com/office/officeart/2005/8/layout/vList2"/>
    <dgm:cxn modelId="{2EE17944-5EBE-F445-ACCE-538CE8C62BAD}" type="presParOf" srcId="{F78D5E26-3192-5B44-9CAF-181A063DA783}" destId="{D1BC192D-B9EA-8745-B6A8-0395229DC02C}" srcOrd="0" destOrd="0" presId="urn:microsoft.com/office/officeart/2005/8/layout/vList2"/>
    <dgm:cxn modelId="{51EAFE8D-C379-7D4F-A5D2-B693FFA151F9}" type="presParOf" srcId="{F78D5E26-3192-5B44-9CAF-181A063DA783}" destId="{6E1946B1-C4DD-B74A-A75C-ADEAD37E9535}" srcOrd="1" destOrd="0" presId="urn:microsoft.com/office/officeart/2005/8/layout/vList2"/>
    <dgm:cxn modelId="{88FA7809-2512-E847-935A-52A43954A6D5}" type="presParOf" srcId="{F78D5E26-3192-5B44-9CAF-181A063DA783}" destId="{43ABBB91-126A-A442-A3E2-B3A551D5D8B0}" srcOrd="2" destOrd="0" presId="urn:microsoft.com/office/officeart/2005/8/layout/vList2"/>
    <dgm:cxn modelId="{118E44AE-A07C-AA43-80E7-AF98120F67C4}" type="presParOf" srcId="{F78D5E26-3192-5B44-9CAF-181A063DA783}" destId="{13B2DA24-76C6-FE4D-B38C-0DDB42893AA9}" srcOrd="3" destOrd="0" presId="urn:microsoft.com/office/officeart/2005/8/layout/vList2"/>
    <dgm:cxn modelId="{712F4075-81FB-A94A-90F9-2B1E56D5A288}" type="presParOf" srcId="{F78D5E26-3192-5B44-9CAF-181A063DA783}" destId="{5C6F9935-4852-5B47-9BA3-D7F26005830B}" srcOrd="4" destOrd="0" presId="urn:microsoft.com/office/officeart/2005/8/layout/vList2"/>
    <dgm:cxn modelId="{ECDAF637-97FD-354B-9285-8817F974E0C5}" type="presParOf" srcId="{F78D5E26-3192-5B44-9CAF-181A063DA783}" destId="{A3836B7D-1283-AE4D-9DE8-8FA6E1D9B3F8}" srcOrd="5" destOrd="0" presId="urn:microsoft.com/office/officeart/2005/8/layout/vList2"/>
    <dgm:cxn modelId="{0700C1BE-F109-844D-92CC-2CD852EE1F23}" type="presParOf" srcId="{F78D5E26-3192-5B44-9CAF-181A063DA783}" destId="{ED04938D-0F5F-D140-B32C-E66020737E99}" srcOrd="6" destOrd="0" presId="urn:microsoft.com/office/officeart/2005/8/layout/vList2"/>
    <dgm:cxn modelId="{6D6E4671-C398-CA41-B3DD-1F6BE8F4081F}" type="presParOf" srcId="{F78D5E26-3192-5B44-9CAF-181A063DA783}" destId="{22F2D573-8E20-BE43-8B85-D635CEFD8740}" srcOrd="7" destOrd="0" presId="urn:microsoft.com/office/officeart/2005/8/layout/vList2"/>
    <dgm:cxn modelId="{11E1A750-F3AC-3D47-80F1-6FFFA1D5815F}" type="presParOf" srcId="{F78D5E26-3192-5B44-9CAF-181A063DA783}" destId="{22471361-F013-184A-A5EA-0FE4066286E3}" srcOrd="8" destOrd="0" presId="urn:microsoft.com/office/officeart/2005/8/layout/vList2"/>
    <dgm:cxn modelId="{C2616827-412D-F641-ACC4-92D067F5665C}" type="presParOf" srcId="{F78D5E26-3192-5B44-9CAF-181A063DA783}" destId="{97B2B60E-18E3-5B45-AADB-65A6508540D3}" srcOrd="9" destOrd="0" presId="urn:microsoft.com/office/officeart/2005/8/layout/vList2"/>
    <dgm:cxn modelId="{4774F130-B7A5-754C-9315-3DDF7D5D37E4}" type="presParOf" srcId="{F78D5E26-3192-5B44-9CAF-181A063DA783}" destId="{D7D925F6-9830-9E45-A054-E25C3835527B}" srcOrd="10" destOrd="0" presId="urn:microsoft.com/office/officeart/2005/8/layout/vList2"/>
    <dgm:cxn modelId="{38595319-AC4B-514E-87BE-3291A682F1F4}" type="presParOf" srcId="{F78D5E26-3192-5B44-9CAF-181A063DA783}" destId="{F97751CC-F4A1-0C42-967B-CCFFADD93F57}" srcOrd="11" destOrd="0" presId="urn:microsoft.com/office/officeart/2005/8/layout/vList2"/>
    <dgm:cxn modelId="{105F8C3E-663F-914C-9101-5D7C4B487D16}" type="presParOf" srcId="{F78D5E26-3192-5B44-9CAF-181A063DA783}" destId="{D340556C-7C13-834E-ACCF-1F32EE2F409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C192D-B9EA-8745-B6A8-0395229DC02C}">
      <dsp:nvSpPr>
        <dsp:cNvPr id="0" name=""/>
        <dsp:cNvSpPr/>
      </dsp:nvSpPr>
      <dsp:spPr>
        <a:xfrm>
          <a:off x="0" y="249380"/>
          <a:ext cx="10515600" cy="76654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n>
                <a:noFill/>
              </a:ln>
              <a:solidFill>
                <a:schemeClr val="bg1"/>
              </a:solidFill>
            </a:rPr>
            <a:t>PROJECT I: Identification of Geo Objects In Lidar Data</a:t>
          </a:r>
        </a:p>
      </dsp:txBody>
      <dsp:txXfrm>
        <a:off x="37420" y="286800"/>
        <a:ext cx="10440760" cy="691704"/>
      </dsp:txXfrm>
    </dsp:sp>
    <dsp:sp modelId="{43ABBB91-126A-A442-A3E2-B3A551D5D8B0}">
      <dsp:nvSpPr>
        <dsp:cNvPr id="0" name=""/>
        <dsp:cNvSpPr/>
      </dsp:nvSpPr>
      <dsp:spPr>
        <a:xfrm>
          <a:off x="0" y="1037050"/>
          <a:ext cx="10515600" cy="65309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n>
                <a:noFill/>
              </a:ln>
              <a:solidFill>
                <a:schemeClr val="bg1"/>
              </a:solidFill>
            </a:rPr>
            <a:t>PROJECT II: Implementation of C4.5 Algorithm In MatLab</a:t>
          </a:r>
          <a:endParaRPr lang="en-US" sz="1800" kern="1200" dirty="0">
            <a:ln>
              <a:noFill/>
            </a:ln>
            <a:solidFill>
              <a:schemeClr val="bg1"/>
            </a:solidFill>
          </a:endParaRPr>
        </a:p>
      </dsp:txBody>
      <dsp:txXfrm>
        <a:off x="31881" y="1068931"/>
        <a:ext cx="10451838" cy="589333"/>
      </dsp:txXfrm>
    </dsp:sp>
    <dsp:sp modelId="{5C6F9935-4852-5B47-9BA3-D7F26005830B}">
      <dsp:nvSpPr>
        <dsp:cNvPr id="0" name=""/>
        <dsp:cNvSpPr/>
      </dsp:nvSpPr>
      <dsp:spPr>
        <a:xfrm>
          <a:off x="0" y="1705360"/>
          <a:ext cx="10515600" cy="66068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n>
                <a:noFill/>
              </a:ln>
              <a:solidFill>
                <a:schemeClr val="bg1"/>
              </a:solidFill>
            </a:rPr>
            <a:t>PROJECT III: Emails Retrieval From account In UI Path</a:t>
          </a:r>
          <a:endParaRPr lang="en-US" sz="1800" kern="1200" dirty="0">
            <a:ln>
              <a:noFill/>
            </a:ln>
            <a:solidFill>
              <a:schemeClr val="bg1"/>
            </a:solidFill>
          </a:endParaRPr>
        </a:p>
      </dsp:txBody>
      <dsp:txXfrm>
        <a:off x="32252" y="1737612"/>
        <a:ext cx="10451096" cy="596184"/>
      </dsp:txXfrm>
    </dsp:sp>
    <dsp:sp modelId="{ED04938D-0F5F-D140-B32C-E66020737E99}">
      <dsp:nvSpPr>
        <dsp:cNvPr id="0" name=""/>
        <dsp:cNvSpPr/>
      </dsp:nvSpPr>
      <dsp:spPr>
        <a:xfrm>
          <a:off x="0" y="2381344"/>
          <a:ext cx="10515600" cy="66068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n>
                <a:noFill/>
              </a:ln>
              <a:solidFill>
                <a:schemeClr val="bg1"/>
              </a:solidFill>
            </a:rPr>
            <a:t>PROJECT IV: Information Retrieval System for UNT Domain</a:t>
          </a:r>
        </a:p>
      </dsp:txBody>
      <dsp:txXfrm>
        <a:off x="32252" y="2413596"/>
        <a:ext cx="10451096" cy="596179"/>
      </dsp:txXfrm>
    </dsp:sp>
    <dsp:sp modelId="{22471361-F013-184A-A5EA-0FE4066286E3}">
      <dsp:nvSpPr>
        <dsp:cNvPr id="0" name=""/>
        <dsp:cNvSpPr/>
      </dsp:nvSpPr>
      <dsp:spPr>
        <a:xfrm>
          <a:off x="0" y="3054444"/>
          <a:ext cx="10515600" cy="66068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n>
                <a:noFill/>
              </a:ln>
              <a:solidFill>
                <a:schemeClr val="bg1"/>
              </a:solidFill>
            </a:rPr>
            <a:t>PROJECT V: Periodic Update of Account Balance To Excel Doc</a:t>
          </a:r>
          <a:endParaRPr lang="en-US" sz="1800" kern="1200" dirty="0">
            <a:ln>
              <a:noFill/>
            </a:ln>
            <a:solidFill>
              <a:schemeClr val="bg1"/>
            </a:solidFill>
          </a:endParaRPr>
        </a:p>
      </dsp:txBody>
      <dsp:txXfrm>
        <a:off x="32252" y="3086696"/>
        <a:ext cx="10451096" cy="596184"/>
      </dsp:txXfrm>
    </dsp:sp>
    <dsp:sp modelId="{D7D925F6-9830-9E45-A054-E25C3835527B}">
      <dsp:nvSpPr>
        <dsp:cNvPr id="0" name=""/>
        <dsp:cNvSpPr/>
      </dsp:nvSpPr>
      <dsp:spPr>
        <a:xfrm>
          <a:off x="0" y="3742324"/>
          <a:ext cx="10515600" cy="77048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n>
                <a:noFill/>
              </a:ln>
              <a:solidFill>
                <a:schemeClr val="bg1"/>
              </a:solidFill>
            </a:rPr>
            <a:t>PROJECT VI: Implementation of Brill’s Tagger In Python</a:t>
          </a:r>
        </a:p>
      </dsp:txBody>
      <dsp:txXfrm>
        <a:off x="37612" y="3779936"/>
        <a:ext cx="10440376" cy="695257"/>
      </dsp:txXfrm>
    </dsp:sp>
    <dsp:sp modelId="{D340556C-7C13-834E-ACCF-1F32EE2F409B}">
      <dsp:nvSpPr>
        <dsp:cNvPr id="0" name=""/>
        <dsp:cNvSpPr/>
      </dsp:nvSpPr>
      <dsp:spPr>
        <a:xfrm>
          <a:off x="0" y="4544292"/>
          <a:ext cx="10515600" cy="65836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accent1"/>
          </a:solid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n>
                <a:noFill/>
              </a:ln>
              <a:solidFill>
                <a:schemeClr val="bg1"/>
              </a:solidFill>
            </a:rPr>
            <a:t>PROJECT VII: Market Basket Analysis On Large Data Sets</a:t>
          </a:r>
        </a:p>
      </dsp:txBody>
      <dsp:txXfrm>
        <a:off x="32139" y="4576431"/>
        <a:ext cx="10451322" cy="59409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7E6DB-97BA-FD4B-907F-D52F125A7F49}" type="datetimeFigureOut">
              <a:rPr lang="en-US" smtClean="0"/>
              <a:t>1/13/18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D65A9-CBFD-3B4F-88BE-05AD8F19EDAA}" type="slidenum">
              <a:rPr lang="en-US" smtClean="0"/>
              <a:t>‹#›</a:t>
            </a:fld>
            <a:endParaRPr lang="en-US" dirty="0"/>
          </a:p>
        </p:txBody>
      </p:sp>
    </p:spTree>
    <p:extLst>
      <p:ext uri="{BB962C8B-B14F-4D97-AF65-F5344CB8AC3E}">
        <p14:creationId xmlns:p14="http://schemas.microsoft.com/office/powerpoint/2010/main" val="133966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D65A9-CBFD-3B4F-88BE-05AD8F19EDAA}" type="slidenum">
              <a:rPr lang="en-US" smtClean="0"/>
              <a:t>1</a:t>
            </a:fld>
            <a:endParaRPr lang="en-US" dirty="0"/>
          </a:p>
        </p:txBody>
      </p:sp>
    </p:spTree>
    <p:extLst>
      <p:ext uri="{BB962C8B-B14F-4D97-AF65-F5344CB8AC3E}">
        <p14:creationId xmlns:p14="http://schemas.microsoft.com/office/powerpoint/2010/main" val="1605033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ADE0AD-70AC-C741-88A4-44577846CEED}" type="datetimeFigureOut">
              <a:rPr lang="en-US" smtClean="0"/>
              <a:t>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DCF5A3-B1F8-DC48-96E2-C2BE0C2FD7B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DE0AD-70AC-C741-88A4-44577846CEED}" type="datetimeFigureOut">
              <a:rPr lang="en-US" smtClean="0"/>
              <a:t>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DCF5A3-B1F8-DC48-96E2-C2BE0C2FD7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DE0AD-70AC-C741-88A4-44577846CEED}" type="datetimeFigureOut">
              <a:rPr lang="en-US" smtClean="0"/>
              <a:t>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DCF5A3-B1F8-DC48-96E2-C2BE0C2FD7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DE0AD-70AC-C741-88A4-44577846CEED}" type="datetimeFigureOut">
              <a:rPr lang="en-US" smtClean="0"/>
              <a:t>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DCF5A3-B1F8-DC48-96E2-C2BE0C2FD7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ADE0AD-70AC-C741-88A4-44577846CEED}" type="datetimeFigureOut">
              <a:rPr lang="en-US" smtClean="0"/>
              <a:t>1/13/18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DCF5A3-B1F8-DC48-96E2-C2BE0C2FD7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ADE0AD-70AC-C741-88A4-44577846CEED}" type="datetimeFigureOut">
              <a:rPr lang="en-US" smtClean="0"/>
              <a:t>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DCF5A3-B1F8-DC48-96E2-C2BE0C2FD7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ADE0AD-70AC-C741-88A4-44577846CEED}" type="datetimeFigureOut">
              <a:rPr lang="en-US" smtClean="0"/>
              <a:t>1/13/18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DCF5A3-B1F8-DC48-96E2-C2BE0C2FD7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ADE0AD-70AC-C741-88A4-44577846CEED}" type="datetimeFigureOut">
              <a:rPr lang="en-US" smtClean="0"/>
              <a:t>1/13/18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DCF5A3-B1F8-DC48-96E2-C2BE0C2FD7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DE0AD-70AC-C741-88A4-44577846CEED}" type="datetimeFigureOut">
              <a:rPr lang="en-US" smtClean="0"/>
              <a:t>1/13/18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DCF5A3-B1F8-DC48-96E2-C2BE0C2FD7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DE0AD-70AC-C741-88A4-44577846CEED}" type="datetimeFigureOut">
              <a:rPr lang="en-US" smtClean="0"/>
              <a:t>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DCF5A3-B1F8-DC48-96E2-C2BE0C2FD7B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DE0AD-70AC-C741-88A4-44577846CEED}" type="datetimeFigureOut">
              <a:rPr lang="en-US" smtClean="0"/>
              <a:t>1/13/18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DCF5A3-B1F8-DC48-96E2-C2BE0C2FD7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DE0AD-70AC-C741-88A4-44577846CEED}" type="datetimeFigureOut">
              <a:rPr lang="en-US" smtClean="0"/>
              <a:t>1/13/18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CF5A3-B1F8-DC48-96E2-C2BE0C2FD7B8}" type="slidenum">
              <a:rPr lang="en-US" smtClean="0"/>
              <a:t>‹#›</a:t>
            </a:fld>
            <a:endParaRPr lang="en-US" dirty="0"/>
          </a:p>
        </p:txBody>
      </p:sp>
    </p:spTree>
    <p:extLst>
      <p:ext uri="{BB962C8B-B14F-4D97-AF65-F5344CB8AC3E}">
        <p14:creationId xmlns:p14="http://schemas.microsoft.com/office/powerpoint/2010/main" val="137784808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8121"/>
            <a:ext cx="12007516" cy="1488490"/>
          </a:xfrm>
          <a:solidFill>
            <a:schemeClr val="accent1">
              <a:lumMod val="75000"/>
            </a:schemeClr>
          </a:solidFill>
        </p:spPr>
        <p:txBody>
          <a:bodyPr/>
          <a:lstStyle/>
          <a:p>
            <a:r>
              <a:rPr lang="en-US" u="sng" dirty="0" smtClean="0">
                <a:solidFill>
                  <a:schemeClr val="bg1"/>
                </a:solidFill>
              </a:rPr>
              <a:t>PROJECTS SUMMARY</a:t>
            </a:r>
            <a:endParaRPr lang="en-US" u="sng" dirty="0">
              <a:solidFill>
                <a:schemeClr val="bg1"/>
              </a:solidFill>
            </a:endParaRPr>
          </a:p>
        </p:txBody>
      </p:sp>
      <p:sp>
        <p:nvSpPr>
          <p:cNvPr id="5" name="Title 1"/>
          <p:cNvSpPr txBox="1">
            <a:spLocks/>
          </p:cNvSpPr>
          <p:nvPr/>
        </p:nvSpPr>
        <p:spPr>
          <a:xfrm>
            <a:off x="0" y="1756611"/>
            <a:ext cx="12007516" cy="1488490"/>
          </a:xfrm>
          <a:prstGeom prst="rect">
            <a:avLst/>
          </a:prstGeom>
          <a:solidFill>
            <a:schemeClr val="accent1">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dirty="0">
              <a:solidFill>
                <a:schemeClr val="bg1">
                  <a:lumMod val="95000"/>
                </a:schemeClr>
              </a:solidFill>
            </a:endParaRPr>
          </a:p>
        </p:txBody>
      </p:sp>
      <p:sp>
        <p:nvSpPr>
          <p:cNvPr id="6" name="Title 1"/>
          <p:cNvSpPr txBox="1">
            <a:spLocks/>
          </p:cNvSpPr>
          <p:nvPr/>
        </p:nvSpPr>
        <p:spPr>
          <a:xfrm>
            <a:off x="0" y="3245102"/>
            <a:ext cx="12007516" cy="1488490"/>
          </a:xfrm>
          <a:prstGeom prst="rect">
            <a:avLst/>
          </a:prstGeom>
          <a:solidFill>
            <a:schemeClr val="accent1">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smtClean="0">
                <a:solidFill>
                  <a:schemeClr val="bg1">
                    <a:lumMod val="95000"/>
                  </a:schemeClr>
                </a:solidFill>
              </a:rPr>
              <a:t>PRESNETED BY </a:t>
            </a:r>
          </a:p>
          <a:p>
            <a:r>
              <a:rPr lang="en-US" sz="3200" dirty="0" smtClean="0">
                <a:solidFill>
                  <a:schemeClr val="bg1">
                    <a:lumMod val="95000"/>
                  </a:schemeClr>
                </a:solidFill>
              </a:rPr>
              <a:t>HARISH KUMAR</a:t>
            </a:r>
            <a:endParaRPr lang="en-US" sz="3200" dirty="0">
              <a:solidFill>
                <a:schemeClr val="bg1">
                  <a:lumMod val="95000"/>
                </a:schemeClr>
              </a:solidFill>
            </a:endParaRPr>
          </a:p>
        </p:txBody>
      </p:sp>
      <p:sp>
        <p:nvSpPr>
          <p:cNvPr id="8" name="Title 1"/>
          <p:cNvSpPr txBox="1">
            <a:spLocks/>
          </p:cNvSpPr>
          <p:nvPr/>
        </p:nvSpPr>
        <p:spPr>
          <a:xfrm>
            <a:off x="0" y="4733591"/>
            <a:ext cx="12007516" cy="2124409"/>
          </a:xfrm>
          <a:prstGeom prst="rect">
            <a:avLst/>
          </a:prstGeom>
          <a:solidFill>
            <a:schemeClr val="accent1">
              <a:lumMod val="75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smtClean="0">
                <a:solidFill>
                  <a:schemeClr val="accent4">
                    <a:lumMod val="60000"/>
                    <a:lumOff val="40000"/>
                  </a:schemeClr>
                </a:solidFill>
              </a:rPr>
              <a:t>JANUARY 10,2018</a:t>
            </a:r>
            <a:endParaRPr lang="en-US" sz="2000" dirty="0">
              <a:solidFill>
                <a:schemeClr val="accent4">
                  <a:lumMod val="60000"/>
                  <a:lumOff val="40000"/>
                </a:schemeClr>
              </a:solidFill>
            </a:endParaRPr>
          </a:p>
        </p:txBody>
      </p:sp>
    </p:spTree>
    <p:extLst>
      <p:ext uri="{BB962C8B-B14F-4D97-AF65-F5344CB8AC3E}">
        <p14:creationId xmlns:p14="http://schemas.microsoft.com/office/powerpoint/2010/main" val="3306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430"/>
            <a:ext cx="10515600" cy="777875"/>
          </a:xfrm>
          <a:solidFill>
            <a:schemeClr val="accent1">
              <a:lumMod val="75000"/>
            </a:schemeClr>
          </a:solidFill>
          <a:ln w="28575">
            <a:solidFill>
              <a:schemeClr val="accent1"/>
            </a:solidFill>
          </a:ln>
        </p:spPr>
        <p:txBody>
          <a:bodyPr>
            <a:normAutofit/>
          </a:bodyPr>
          <a:lstStyle/>
          <a:p>
            <a:pPr algn="ctr"/>
            <a:r>
              <a:rPr lang="en-US" sz="3000" dirty="0" smtClean="0">
                <a:solidFill>
                  <a:schemeClr val="bg1"/>
                </a:solidFill>
              </a:rPr>
              <a:t>OUTLINE</a:t>
            </a:r>
            <a:endParaRPr lang="en-US" sz="3000"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8512761"/>
              </p:ext>
            </p:extLst>
          </p:nvPr>
        </p:nvGraphicFramePr>
        <p:xfrm>
          <a:off x="838200" y="878305"/>
          <a:ext cx="10515600" cy="5508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2455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10515600" cy="1325563"/>
          </a:xfrm>
          <a:solidFill>
            <a:schemeClr val="accent1">
              <a:lumMod val="75000"/>
            </a:schemeClr>
          </a:solidFill>
        </p:spPr>
        <p:txBody>
          <a:bodyPr>
            <a:normAutofit/>
          </a:bodyPr>
          <a:lstStyle/>
          <a:p>
            <a:r>
              <a:rPr lang="en-US" sz="3000" dirty="0" smtClean="0"/>
              <a:t>PROJECT I: Identification Of Geo Objects In Lidar Data(In progress)</a:t>
            </a:r>
            <a:endParaRPr lang="en-US" sz="3000" dirty="0"/>
          </a:p>
        </p:txBody>
      </p:sp>
      <p:graphicFrame>
        <p:nvGraphicFramePr>
          <p:cNvPr id="5" name="Content Placeholder 6"/>
          <p:cNvGraphicFramePr>
            <a:graphicFrameLocks noGrp="1"/>
          </p:cNvGraphicFramePr>
          <p:nvPr>
            <p:ph idx="1"/>
            <p:extLst>
              <p:ext uri="{D42A27DB-BD31-4B8C-83A1-F6EECF244321}">
                <p14:modId xmlns:p14="http://schemas.microsoft.com/office/powerpoint/2010/main" val="1411557328"/>
              </p:ext>
            </p:extLst>
          </p:nvPr>
        </p:nvGraphicFramePr>
        <p:xfrm>
          <a:off x="838200" y="1325563"/>
          <a:ext cx="10515600" cy="5532438"/>
        </p:xfrm>
        <a:graphic>
          <a:graphicData uri="http://schemas.openxmlformats.org/drawingml/2006/table">
            <a:tbl>
              <a:tblPr firstRow="1" bandRow="1">
                <a:tableStyleId>{5C22544A-7EE6-4342-B048-85BDC9FD1C3A}</a:tableStyleId>
              </a:tblPr>
              <a:tblGrid>
                <a:gridCol w="2628900"/>
                <a:gridCol w="2545773"/>
                <a:gridCol w="2757054"/>
                <a:gridCol w="2583873"/>
              </a:tblGrid>
              <a:tr h="380817">
                <a:tc>
                  <a:txBody>
                    <a:bodyPr/>
                    <a:lstStyle/>
                    <a:p>
                      <a:pPr algn="ctr"/>
                      <a:r>
                        <a:rPr lang="en-US" dirty="0" smtClean="0"/>
                        <a:t>Objectives</a:t>
                      </a:r>
                      <a:r>
                        <a:rPr lang="en-US" baseline="0" dirty="0" smtClean="0"/>
                        <a:t> </a:t>
                      </a:r>
                      <a:endParaRPr lang="en-US" dirty="0"/>
                    </a:p>
                  </a:txBody>
                  <a:tcPr>
                    <a:solidFill>
                      <a:schemeClr val="accent4"/>
                    </a:solidFill>
                  </a:tcPr>
                </a:tc>
                <a:tc>
                  <a:txBody>
                    <a:bodyPr/>
                    <a:lstStyle/>
                    <a:p>
                      <a:pPr algn="ctr"/>
                      <a:r>
                        <a:rPr lang="en-US" dirty="0" smtClean="0"/>
                        <a:t>Proposed Strategies</a:t>
                      </a:r>
                      <a:r>
                        <a:rPr lang="en-US" baseline="0" dirty="0" smtClean="0"/>
                        <a:t> </a:t>
                      </a:r>
                      <a:endParaRPr lang="en-US" dirty="0"/>
                    </a:p>
                  </a:txBody>
                  <a:tcPr>
                    <a:solidFill>
                      <a:schemeClr val="accent4"/>
                    </a:solidFill>
                  </a:tcPr>
                </a:tc>
                <a:tc>
                  <a:txBody>
                    <a:bodyPr/>
                    <a:lstStyle/>
                    <a:p>
                      <a:pPr algn="ctr"/>
                      <a:r>
                        <a:rPr lang="en-US" dirty="0" smtClean="0"/>
                        <a:t>Challenges </a:t>
                      </a:r>
                      <a:endParaRPr lang="en-US" dirty="0"/>
                    </a:p>
                  </a:txBody>
                  <a:tcPr>
                    <a:solidFill>
                      <a:schemeClr val="accent4"/>
                    </a:solidFill>
                  </a:tcPr>
                </a:tc>
                <a:tc>
                  <a:txBody>
                    <a:bodyPr/>
                    <a:lstStyle/>
                    <a:p>
                      <a:pPr algn="ctr"/>
                      <a:r>
                        <a:rPr lang="en-US" dirty="0" smtClean="0"/>
                        <a:t>Tasks Performed</a:t>
                      </a:r>
                      <a:r>
                        <a:rPr lang="en-US" baseline="0" dirty="0" smtClean="0"/>
                        <a:t> </a:t>
                      </a:r>
                      <a:endParaRPr lang="en-US" dirty="0"/>
                    </a:p>
                  </a:txBody>
                  <a:tcPr>
                    <a:solidFill>
                      <a:schemeClr val="accent4"/>
                    </a:solidFill>
                  </a:tcPr>
                </a:tc>
              </a:tr>
              <a:tr h="5151621">
                <a:tc>
                  <a:txBody>
                    <a:bodyPr/>
                    <a:lstStyle/>
                    <a:p>
                      <a:pPr algn="l"/>
                      <a:r>
                        <a:rPr lang="en-US" dirty="0" smtClean="0"/>
                        <a:t>To identify</a:t>
                      </a:r>
                      <a:r>
                        <a:rPr lang="en-US" baseline="0" dirty="0" smtClean="0"/>
                        <a:t> Objects in a LIDAR data collected from a sample geographical location</a:t>
                      </a:r>
                    </a:p>
                    <a:p>
                      <a:pPr algn="l"/>
                      <a:endParaRPr lang="en-US" baseline="0" dirty="0" smtClean="0"/>
                    </a:p>
                    <a:p>
                      <a:pPr algn="l"/>
                      <a:r>
                        <a:rPr lang="en-US" baseline="0" dirty="0" smtClean="0"/>
                        <a:t>Creation of learning model which is efficient in classification and takes less time in execution</a:t>
                      </a:r>
                    </a:p>
                    <a:p>
                      <a:pPr algn="l"/>
                      <a:endParaRPr lang="en-US" baseline="0" dirty="0" smtClean="0"/>
                    </a:p>
                    <a:p>
                      <a:pPr algn="l"/>
                      <a:r>
                        <a:rPr lang="en-US" baseline="0" dirty="0" smtClean="0"/>
                        <a:t>Comparing the classifier with previous classifiers for accuracy more than 95 percent</a:t>
                      </a:r>
                    </a:p>
                    <a:p>
                      <a:pPr algn="just"/>
                      <a:endParaRPr lang="en-US" baseline="0" dirty="0" smtClean="0"/>
                    </a:p>
                    <a:p>
                      <a:pPr algn="just"/>
                      <a:endParaRPr lang="en-US" baseline="0" dirty="0" smtClean="0"/>
                    </a:p>
                    <a:p>
                      <a:pPr algn="ctr"/>
                      <a:endParaRPr lang="en-US" dirty="0"/>
                    </a:p>
                  </a:txBody>
                  <a:tcPr/>
                </a:tc>
                <a:tc>
                  <a:txBody>
                    <a:bodyPr/>
                    <a:lstStyle/>
                    <a:p>
                      <a:pPr algn="l"/>
                      <a:r>
                        <a:rPr lang="en-US" b="1" dirty="0" smtClean="0"/>
                        <a:t>Process</a:t>
                      </a:r>
                      <a:r>
                        <a:rPr lang="en-US" dirty="0" smtClean="0"/>
                        <a:t>:</a:t>
                      </a:r>
                    </a:p>
                    <a:p>
                      <a:pPr algn="l"/>
                      <a:r>
                        <a:rPr lang="en-US" baseline="0" dirty="0" smtClean="0"/>
                        <a:t>Extraction of attributes that helps in classification of objects in LIDAR data</a:t>
                      </a:r>
                    </a:p>
                    <a:p>
                      <a:pPr algn="l"/>
                      <a:r>
                        <a:rPr lang="en-US" baseline="0" dirty="0" smtClean="0"/>
                        <a:t>Use this Attributes to train the model and then test the model on testing data</a:t>
                      </a:r>
                    </a:p>
                    <a:p>
                      <a:pPr algn="l"/>
                      <a:endParaRPr lang="en-US" baseline="0" dirty="0" smtClean="0"/>
                    </a:p>
                    <a:p>
                      <a:pPr algn="l"/>
                      <a:r>
                        <a:rPr lang="en-US" b="1" baseline="0" dirty="0" smtClean="0"/>
                        <a:t>Tools Used:</a:t>
                      </a:r>
                    </a:p>
                    <a:p>
                      <a:pPr algn="l"/>
                      <a:r>
                        <a:rPr lang="en-US" baseline="0" dirty="0" smtClean="0"/>
                        <a:t> MatLab</a:t>
                      </a:r>
                    </a:p>
                    <a:p>
                      <a:pPr algn="l"/>
                      <a:endParaRPr lang="en-US" baseline="0" dirty="0" smtClean="0"/>
                    </a:p>
                    <a:p>
                      <a:pPr algn="l"/>
                      <a:endParaRPr lang="en-US" dirty="0" smtClean="0"/>
                    </a:p>
                    <a:p>
                      <a:pPr algn="ctr"/>
                      <a:endParaRPr lang="en-US" dirty="0"/>
                    </a:p>
                  </a:txBody>
                  <a:tcPr/>
                </a:tc>
                <a:tc>
                  <a:txBody>
                    <a:bodyPr/>
                    <a:lstStyle/>
                    <a:p>
                      <a:pPr algn="l"/>
                      <a:r>
                        <a:rPr lang="en-US" b="1" dirty="0" smtClean="0"/>
                        <a:t>Process:</a:t>
                      </a:r>
                    </a:p>
                    <a:p>
                      <a:pPr algn="l"/>
                      <a:r>
                        <a:rPr lang="en-US" b="0" dirty="0" smtClean="0"/>
                        <a:t>Less information</a:t>
                      </a:r>
                      <a:r>
                        <a:rPr lang="en-US" b="0" baseline="0" dirty="0" smtClean="0"/>
                        <a:t> in LIDAR data compared to high spectral images</a:t>
                      </a:r>
                    </a:p>
                    <a:p>
                      <a:pPr algn="l"/>
                      <a:endParaRPr lang="en-US" b="0" baseline="0" dirty="0" smtClean="0"/>
                    </a:p>
                    <a:p>
                      <a:pPr algn="l"/>
                      <a:endParaRPr lang="en-US" b="0" baseline="0" dirty="0" smtClean="0"/>
                    </a:p>
                    <a:p>
                      <a:pPr algn="l"/>
                      <a:r>
                        <a:rPr lang="en-US" b="0" baseline="0" dirty="0" smtClean="0"/>
                        <a:t>Large complex data which increase execution time exponentially </a:t>
                      </a:r>
                    </a:p>
                    <a:p>
                      <a:pPr algn="l"/>
                      <a:endParaRPr lang="en-US" b="0" baseline="0" dirty="0" smtClean="0"/>
                    </a:p>
                    <a:p>
                      <a:pPr algn="l"/>
                      <a:r>
                        <a:rPr lang="en-US" b="0" baseline="0" dirty="0" smtClean="0"/>
                        <a:t>Inconsistency and missing values in LIDAR data can cause incorrect predictions</a:t>
                      </a:r>
                    </a:p>
                    <a:p>
                      <a:pPr algn="l"/>
                      <a:endParaRPr lang="en-US" b="0" baseline="0" dirty="0" smtClean="0"/>
                    </a:p>
                    <a:p>
                      <a:pPr algn="l"/>
                      <a:endParaRPr lang="en-US" b="0" baseline="0" dirty="0" smtClean="0"/>
                    </a:p>
                  </a:txBody>
                  <a:tcPr/>
                </a:tc>
                <a:tc>
                  <a:txBody>
                    <a:bodyPr/>
                    <a:lstStyle/>
                    <a:p>
                      <a:pPr algn="l"/>
                      <a:r>
                        <a:rPr lang="en-US" baseline="0" dirty="0" smtClean="0"/>
                        <a:t>Preprocessing of LIDAR data for missing values using interpolation</a:t>
                      </a:r>
                    </a:p>
                    <a:p>
                      <a:pPr algn="l"/>
                      <a:endParaRPr lang="en-US" baseline="0" dirty="0" smtClean="0"/>
                    </a:p>
                    <a:p>
                      <a:pPr algn="l"/>
                      <a:r>
                        <a:rPr lang="en-US" baseline="0" dirty="0" smtClean="0"/>
                        <a:t>Identifying set of attributes for training the classifier using SVM and Neural Network</a:t>
                      </a:r>
                    </a:p>
                    <a:p>
                      <a:pPr algn="l"/>
                      <a:endParaRPr lang="en-US" baseline="0" dirty="0" smtClean="0"/>
                    </a:p>
                    <a:p>
                      <a:pPr algn="l"/>
                      <a:r>
                        <a:rPr lang="en-US" baseline="0" dirty="0" smtClean="0"/>
                        <a:t>Testing classifier on testing data for predictions and labels </a:t>
                      </a:r>
                    </a:p>
                    <a:p>
                      <a:pPr algn="l"/>
                      <a:endParaRPr lang="en-US" baseline="0" dirty="0" smtClean="0"/>
                    </a:p>
                    <a:p>
                      <a:pPr algn="l"/>
                      <a:r>
                        <a:rPr lang="en-US" baseline="0" dirty="0" smtClean="0"/>
                        <a:t>Calculating accuracy of model</a:t>
                      </a:r>
                    </a:p>
                    <a:p>
                      <a:pPr algn="l"/>
                      <a:endParaRPr lang="en-US" baseline="0" dirty="0" smtClean="0"/>
                    </a:p>
                    <a:p>
                      <a:pPr algn="l"/>
                      <a:endParaRPr lang="en-US" dirty="0"/>
                    </a:p>
                  </a:txBody>
                  <a:tcPr/>
                </a:tc>
              </a:tr>
            </a:tbl>
          </a:graphicData>
        </a:graphic>
      </p:graphicFrame>
    </p:spTree>
    <p:extLst>
      <p:ext uri="{BB962C8B-B14F-4D97-AF65-F5344CB8AC3E}">
        <p14:creationId xmlns:p14="http://schemas.microsoft.com/office/powerpoint/2010/main" val="661315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10515600" cy="1325563"/>
          </a:xfrm>
          <a:solidFill>
            <a:schemeClr val="accent1">
              <a:lumMod val="75000"/>
            </a:schemeClr>
          </a:solidFill>
        </p:spPr>
        <p:txBody>
          <a:bodyPr>
            <a:normAutofit/>
          </a:bodyPr>
          <a:lstStyle/>
          <a:p>
            <a:r>
              <a:rPr lang="en-US" sz="3000" dirty="0" smtClean="0"/>
              <a:t>PROJECT II: Implementation Of C4.5 Algorithm In MatLab</a:t>
            </a:r>
            <a:endParaRPr lang="en-US" sz="3000" dirty="0"/>
          </a:p>
        </p:txBody>
      </p:sp>
      <p:graphicFrame>
        <p:nvGraphicFramePr>
          <p:cNvPr id="5" name="Content Placeholder 6"/>
          <p:cNvGraphicFramePr>
            <a:graphicFrameLocks noGrp="1"/>
          </p:cNvGraphicFramePr>
          <p:nvPr>
            <p:ph idx="1"/>
            <p:extLst>
              <p:ext uri="{D42A27DB-BD31-4B8C-83A1-F6EECF244321}">
                <p14:modId xmlns:p14="http://schemas.microsoft.com/office/powerpoint/2010/main" val="419641364"/>
              </p:ext>
            </p:extLst>
          </p:nvPr>
        </p:nvGraphicFramePr>
        <p:xfrm>
          <a:off x="838200" y="1325562"/>
          <a:ext cx="10515600" cy="5089093"/>
        </p:xfrm>
        <a:graphic>
          <a:graphicData uri="http://schemas.openxmlformats.org/drawingml/2006/table">
            <a:tbl>
              <a:tblPr firstRow="1" bandRow="1">
                <a:tableStyleId>{5C22544A-7EE6-4342-B048-85BDC9FD1C3A}</a:tableStyleId>
              </a:tblPr>
              <a:tblGrid>
                <a:gridCol w="2628900"/>
                <a:gridCol w="2628900"/>
                <a:gridCol w="2628900"/>
                <a:gridCol w="2628900"/>
              </a:tblGrid>
              <a:tr h="412324">
                <a:tc>
                  <a:txBody>
                    <a:bodyPr/>
                    <a:lstStyle/>
                    <a:p>
                      <a:pPr algn="ctr"/>
                      <a:r>
                        <a:rPr lang="en-US" dirty="0" smtClean="0"/>
                        <a:t>Objectives</a:t>
                      </a:r>
                      <a:r>
                        <a:rPr lang="en-US" baseline="0" dirty="0" smtClean="0"/>
                        <a:t> </a:t>
                      </a:r>
                      <a:endParaRPr lang="en-US" dirty="0"/>
                    </a:p>
                  </a:txBody>
                  <a:tcPr>
                    <a:solidFill>
                      <a:schemeClr val="accent4"/>
                    </a:solidFill>
                  </a:tcPr>
                </a:tc>
                <a:tc>
                  <a:txBody>
                    <a:bodyPr/>
                    <a:lstStyle/>
                    <a:p>
                      <a:pPr algn="ctr"/>
                      <a:r>
                        <a:rPr lang="en-US" dirty="0" smtClean="0"/>
                        <a:t>Proposed Strategies</a:t>
                      </a:r>
                      <a:r>
                        <a:rPr lang="en-US" baseline="0" dirty="0" smtClean="0"/>
                        <a:t> </a:t>
                      </a:r>
                      <a:endParaRPr lang="en-US" dirty="0"/>
                    </a:p>
                  </a:txBody>
                  <a:tcPr>
                    <a:solidFill>
                      <a:schemeClr val="accent4"/>
                    </a:solidFill>
                  </a:tcPr>
                </a:tc>
                <a:tc>
                  <a:txBody>
                    <a:bodyPr/>
                    <a:lstStyle/>
                    <a:p>
                      <a:pPr algn="ctr"/>
                      <a:r>
                        <a:rPr lang="en-US" dirty="0" smtClean="0"/>
                        <a:t>Challenges </a:t>
                      </a:r>
                      <a:endParaRPr lang="en-US" dirty="0"/>
                    </a:p>
                  </a:txBody>
                  <a:tcPr>
                    <a:solidFill>
                      <a:schemeClr val="accent4"/>
                    </a:solidFill>
                  </a:tcPr>
                </a:tc>
                <a:tc>
                  <a:txBody>
                    <a:bodyPr/>
                    <a:lstStyle/>
                    <a:p>
                      <a:pPr algn="ctr"/>
                      <a:r>
                        <a:rPr lang="en-US" dirty="0" smtClean="0"/>
                        <a:t>Tasks Performed</a:t>
                      </a:r>
                      <a:r>
                        <a:rPr lang="en-US" baseline="0" dirty="0" smtClean="0"/>
                        <a:t> </a:t>
                      </a:r>
                      <a:endParaRPr lang="en-US" dirty="0"/>
                    </a:p>
                  </a:txBody>
                  <a:tcPr>
                    <a:solidFill>
                      <a:schemeClr val="accent4"/>
                    </a:solidFill>
                  </a:tcPr>
                </a:tc>
              </a:tr>
              <a:tr h="4676769">
                <a:tc>
                  <a:txBody>
                    <a:bodyPr/>
                    <a:lstStyle/>
                    <a:p>
                      <a:pPr algn="just"/>
                      <a:r>
                        <a:rPr lang="en-US" dirty="0" smtClean="0"/>
                        <a:t>Implement C4.5</a:t>
                      </a:r>
                      <a:r>
                        <a:rPr lang="en-US" baseline="0" dirty="0" smtClean="0"/>
                        <a:t> algorithm for fraud credit card detection.</a:t>
                      </a:r>
                    </a:p>
                    <a:p>
                      <a:pPr algn="just"/>
                      <a:endParaRPr lang="en-US" baseline="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baseline="0" dirty="0" smtClean="0"/>
                        <a:t>Creating training and testing samples</a:t>
                      </a:r>
                    </a:p>
                    <a:p>
                      <a:pPr algn="just"/>
                      <a:endParaRPr lang="en-US" baseline="0" dirty="0" smtClean="0"/>
                    </a:p>
                    <a:p>
                      <a:pPr algn="just"/>
                      <a:r>
                        <a:rPr lang="en-US" baseline="0" dirty="0" smtClean="0"/>
                        <a:t>Create a learning model which can classify input into fraud and non fraud classifications.</a:t>
                      </a:r>
                    </a:p>
                    <a:p>
                      <a:pPr algn="just"/>
                      <a:endParaRPr lang="en-US" baseline="0" dirty="0" smtClean="0"/>
                    </a:p>
                    <a:p>
                      <a:pPr algn="just"/>
                      <a:r>
                        <a:rPr lang="en-US" baseline="0" dirty="0" smtClean="0"/>
                        <a:t>Creating a classifier with minimum false positive and false negatives</a:t>
                      </a:r>
                    </a:p>
                    <a:p>
                      <a:pPr algn="just"/>
                      <a:endParaRPr lang="en-US" baseline="0" dirty="0" smtClean="0"/>
                    </a:p>
                  </a:txBody>
                  <a:tcPr/>
                </a:tc>
                <a:tc>
                  <a:txBody>
                    <a:bodyPr/>
                    <a:lstStyle/>
                    <a:p>
                      <a:pPr algn="l"/>
                      <a:r>
                        <a:rPr lang="en-US" b="1" dirty="0" smtClean="0"/>
                        <a:t>Process</a:t>
                      </a:r>
                      <a:r>
                        <a:rPr lang="en-US" dirty="0" smtClean="0"/>
                        <a:t>:</a:t>
                      </a:r>
                    </a:p>
                    <a:p>
                      <a:pPr algn="l"/>
                      <a:r>
                        <a:rPr lang="en-US" baseline="0" dirty="0" smtClean="0"/>
                        <a:t>Create a C4.5 learning algorithm for the training data set</a:t>
                      </a:r>
                    </a:p>
                    <a:p>
                      <a:pPr algn="l"/>
                      <a:endParaRPr lang="en-US" baseline="0" dirty="0" smtClean="0"/>
                    </a:p>
                    <a:p>
                      <a:pPr algn="l"/>
                      <a:endParaRPr lang="en-US" baseline="0" dirty="0" smtClean="0"/>
                    </a:p>
                    <a:p>
                      <a:pPr algn="l"/>
                      <a:endParaRPr lang="en-US" baseline="0" dirty="0" smtClean="0"/>
                    </a:p>
                    <a:p>
                      <a:pPr algn="l"/>
                      <a:r>
                        <a:rPr lang="en-US" b="1" baseline="0" dirty="0" smtClean="0"/>
                        <a:t>Tools Used:</a:t>
                      </a:r>
                    </a:p>
                    <a:p>
                      <a:pPr algn="l"/>
                      <a:r>
                        <a:rPr lang="en-US" baseline="0" dirty="0" smtClean="0"/>
                        <a:t> MatLab</a:t>
                      </a:r>
                    </a:p>
                    <a:p>
                      <a:pPr algn="l"/>
                      <a:endParaRPr lang="en-US" baseline="0" dirty="0" smtClean="0"/>
                    </a:p>
                    <a:p>
                      <a:pPr algn="l"/>
                      <a:r>
                        <a:rPr lang="en-US" baseline="0" dirty="0" smtClean="0"/>
                        <a:t>Accuracy increase by 97 percent  from 92 percent compared to </a:t>
                      </a:r>
                      <a:r>
                        <a:rPr lang="en-US" sz="1800" b="0" i="0" kern="1200" dirty="0" smtClean="0">
                          <a:solidFill>
                            <a:schemeClr val="dk1"/>
                          </a:solidFill>
                          <a:effectLst/>
                          <a:latin typeface="+mn-lt"/>
                          <a:ea typeface="+mn-ea"/>
                          <a:cs typeface="+mn-cs"/>
                        </a:rPr>
                        <a:t>ID3 algorithm</a:t>
                      </a:r>
                      <a:endParaRPr lang="en-US" baseline="0" dirty="0" smtClean="0"/>
                    </a:p>
                    <a:p>
                      <a:pPr algn="l"/>
                      <a:endParaRPr lang="en-US" dirty="0" smtClean="0"/>
                    </a:p>
                    <a:p>
                      <a:pPr algn="ctr"/>
                      <a:endParaRPr lang="en-US" dirty="0"/>
                    </a:p>
                  </a:txBody>
                  <a:tcPr/>
                </a:tc>
                <a:tc>
                  <a:txBody>
                    <a:bodyPr/>
                    <a:lstStyle/>
                    <a:p>
                      <a:pPr algn="l"/>
                      <a:r>
                        <a:rPr lang="en-US" b="1" dirty="0" smtClean="0"/>
                        <a:t>Process:</a:t>
                      </a:r>
                    </a:p>
                    <a:p>
                      <a:pPr algn="l"/>
                      <a:r>
                        <a:rPr lang="en-US" b="0" dirty="0" smtClean="0"/>
                        <a:t>Getting good training data set </a:t>
                      </a:r>
                    </a:p>
                    <a:p>
                      <a:pPr algn="l"/>
                      <a:endParaRPr lang="en-US" b="0" baseline="0" dirty="0" smtClean="0"/>
                    </a:p>
                    <a:p>
                      <a:pPr algn="l"/>
                      <a:r>
                        <a:rPr lang="en-US" b="0" baseline="0" dirty="0" smtClean="0"/>
                        <a:t>Building classifier on large data set which tends to increase in false negative and false positives</a:t>
                      </a:r>
                    </a:p>
                    <a:p>
                      <a:pPr algn="l"/>
                      <a:endParaRPr lang="en-US" b="0" baseline="0" dirty="0" smtClean="0"/>
                    </a:p>
                    <a:p>
                      <a:pPr algn="l"/>
                      <a:r>
                        <a:rPr lang="en-US" b="0" baseline="0" dirty="0" smtClean="0"/>
                        <a:t>No references for C4.5 algorithms in MatLab library </a:t>
                      </a:r>
                    </a:p>
                    <a:p>
                      <a:pPr algn="l"/>
                      <a:endParaRPr lang="en-US" b="0" baseline="0" dirty="0" smtClean="0"/>
                    </a:p>
                    <a:p>
                      <a:pPr algn="l"/>
                      <a:r>
                        <a:rPr lang="en-US" b="0" baseline="0" dirty="0" smtClean="0"/>
                        <a:t>Identifying good tributes for decision making</a:t>
                      </a:r>
                    </a:p>
                  </a:txBody>
                  <a:tcPr/>
                </a:tc>
                <a:tc>
                  <a:txBody>
                    <a:bodyPr/>
                    <a:lstStyle/>
                    <a:p>
                      <a:pPr algn="l"/>
                      <a:r>
                        <a:rPr lang="en-US" baseline="0" dirty="0" smtClean="0"/>
                        <a:t>Calculating information gain for all the attributes at each level</a:t>
                      </a:r>
                    </a:p>
                    <a:p>
                      <a:pPr algn="l"/>
                      <a:endParaRPr lang="en-US" dirty="0" smtClean="0"/>
                    </a:p>
                    <a:p>
                      <a:pPr algn="l"/>
                      <a:r>
                        <a:rPr lang="en-US" baseline="0" dirty="0" smtClean="0"/>
                        <a:t>Identification of good training sample data which enough attributes for classification</a:t>
                      </a:r>
                    </a:p>
                    <a:p>
                      <a:pPr algn="l"/>
                      <a:endParaRPr lang="en-US" baseline="0" dirty="0" smtClean="0"/>
                    </a:p>
                    <a:p>
                      <a:pPr algn="l"/>
                      <a:r>
                        <a:rPr lang="en-US" baseline="0" dirty="0" smtClean="0"/>
                        <a:t>Generation of decision tree based on attributes selected at each level</a:t>
                      </a:r>
                    </a:p>
                    <a:p>
                      <a:pPr algn="l"/>
                      <a:endParaRPr lang="en-US" baseline="0" dirty="0" smtClean="0"/>
                    </a:p>
                    <a:p>
                      <a:pPr algn="l"/>
                      <a:r>
                        <a:rPr lang="en-US" baseline="0" dirty="0" smtClean="0"/>
                        <a:t>Calculation of accuracy for testing data.</a:t>
                      </a:r>
                    </a:p>
                    <a:p>
                      <a:pPr algn="l"/>
                      <a:endParaRPr lang="en-US" dirty="0"/>
                    </a:p>
                  </a:txBody>
                  <a:tcPr/>
                </a:tc>
              </a:tr>
            </a:tbl>
          </a:graphicData>
        </a:graphic>
      </p:graphicFrame>
    </p:spTree>
    <p:extLst>
      <p:ext uri="{BB962C8B-B14F-4D97-AF65-F5344CB8AC3E}">
        <p14:creationId xmlns:p14="http://schemas.microsoft.com/office/powerpoint/2010/main" val="1302391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a:solidFill>
            <a:schemeClr val="accent1">
              <a:lumMod val="75000"/>
            </a:schemeClr>
          </a:solidFill>
        </p:spPr>
        <p:txBody>
          <a:bodyPr>
            <a:normAutofit/>
          </a:bodyPr>
          <a:lstStyle/>
          <a:p>
            <a:r>
              <a:rPr lang="en-US" sz="3000" dirty="0" smtClean="0"/>
              <a:t>PROJECT III: Email Retrieval From Account In UIPath</a:t>
            </a:r>
            <a:endParaRPr lang="en-US" sz="3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373535"/>
              </p:ext>
            </p:extLst>
          </p:nvPr>
        </p:nvGraphicFramePr>
        <p:xfrm>
          <a:off x="838200" y="1325562"/>
          <a:ext cx="10515600" cy="5167204"/>
        </p:xfrm>
        <a:graphic>
          <a:graphicData uri="http://schemas.openxmlformats.org/drawingml/2006/table">
            <a:tbl>
              <a:tblPr firstRow="1" bandRow="1">
                <a:tableStyleId>{5C22544A-7EE6-4342-B048-85BDC9FD1C3A}</a:tableStyleId>
              </a:tblPr>
              <a:tblGrid>
                <a:gridCol w="2628900"/>
                <a:gridCol w="2628900"/>
                <a:gridCol w="2628900"/>
                <a:gridCol w="2628900"/>
              </a:tblGrid>
              <a:tr h="412324">
                <a:tc>
                  <a:txBody>
                    <a:bodyPr/>
                    <a:lstStyle/>
                    <a:p>
                      <a:pPr algn="ctr"/>
                      <a:r>
                        <a:rPr lang="en-US" dirty="0" smtClean="0"/>
                        <a:t>Objectives</a:t>
                      </a:r>
                      <a:r>
                        <a:rPr lang="en-US" baseline="0" dirty="0" smtClean="0"/>
                        <a:t> </a:t>
                      </a:r>
                      <a:endParaRPr lang="en-US" dirty="0"/>
                    </a:p>
                  </a:txBody>
                  <a:tcPr>
                    <a:solidFill>
                      <a:schemeClr val="accent4"/>
                    </a:solidFill>
                  </a:tcPr>
                </a:tc>
                <a:tc>
                  <a:txBody>
                    <a:bodyPr/>
                    <a:lstStyle/>
                    <a:p>
                      <a:pPr algn="ctr"/>
                      <a:r>
                        <a:rPr lang="en-US" dirty="0" smtClean="0"/>
                        <a:t>Proposed Strategies</a:t>
                      </a:r>
                      <a:r>
                        <a:rPr lang="en-US" baseline="0" dirty="0" smtClean="0"/>
                        <a:t> </a:t>
                      </a:r>
                      <a:endParaRPr lang="en-US" dirty="0"/>
                    </a:p>
                  </a:txBody>
                  <a:tcPr>
                    <a:solidFill>
                      <a:schemeClr val="accent4"/>
                    </a:solidFill>
                  </a:tcPr>
                </a:tc>
                <a:tc>
                  <a:txBody>
                    <a:bodyPr/>
                    <a:lstStyle/>
                    <a:p>
                      <a:pPr algn="ctr"/>
                      <a:r>
                        <a:rPr lang="en-US" dirty="0" smtClean="0"/>
                        <a:t>Challenges </a:t>
                      </a:r>
                      <a:endParaRPr lang="en-US" dirty="0"/>
                    </a:p>
                  </a:txBody>
                  <a:tcPr>
                    <a:solidFill>
                      <a:schemeClr val="accent4"/>
                    </a:solidFill>
                  </a:tcPr>
                </a:tc>
                <a:tc>
                  <a:txBody>
                    <a:bodyPr/>
                    <a:lstStyle/>
                    <a:p>
                      <a:pPr algn="ctr"/>
                      <a:r>
                        <a:rPr lang="en-US" dirty="0" smtClean="0"/>
                        <a:t>Tasks Performed</a:t>
                      </a:r>
                      <a:r>
                        <a:rPr lang="en-US" baseline="0" dirty="0" smtClean="0"/>
                        <a:t> </a:t>
                      </a:r>
                      <a:endParaRPr lang="en-US" dirty="0"/>
                    </a:p>
                  </a:txBody>
                  <a:tcPr>
                    <a:solidFill>
                      <a:schemeClr val="accent4"/>
                    </a:solidFill>
                  </a:tcPr>
                </a:tc>
              </a:tr>
              <a:tr h="4676769">
                <a:tc>
                  <a:txBody>
                    <a:bodyPr/>
                    <a:lstStyle/>
                    <a:p>
                      <a:pPr algn="just"/>
                      <a:r>
                        <a:rPr lang="en-US" dirty="0" smtClean="0"/>
                        <a:t>Automate</a:t>
                      </a:r>
                      <a:r>
                        <a:rPr lang="en-US" baseline="0" dirty="0" smtClean="0"/>
                        <a:t> the process of Email retrieval from an account in UIPath</a:t>
                      </a:r>
                    </a:p>
                    <a:p>
                      <a:pPr algn="just"/>
                      <a:endParaRPr lang="en-US" baseline="0" dirty="0" smtClean="0"/>
                    </a:p>
                    <a:p>
                      <a:pPr algn="just"/>
                      <a:r>
                        <a:rPr lang="en-US" baseline="0" dirty="0" smtClean="0"/>
                        <a:t>Creating a automation model which works independent on type of browser </a:t>
                      </a:r>
                    </a:p>
                    <a:p>
                      <a:pPr algn="just"/>
                      <a:endParaRPr lang="en-US" baseline="0" dirty="0" smtClean="0"/>
                    </a:p>
                    <a:p>
                      <a:pPr algn="just"/>
                      <a:r>
                        <a:rPr lang="en-US" baseline="0" dirty="0" smtClean="0"/>
                        <a:t>The goal was to automate the stuff without any functionality errors and in less execution time </a:t>
                      </a:r>
                    </a:p>
                    <a:p>
                      <a:pPr algn="just"/>
                      <a:endParaRPr lang="en-US" baseline="0" dirty="0" smtClean="0"/>
                    </a:p>
                    <a:p>
                      <a:pPr algn="just"/>
                      <a:r>
                        <a:rPr lang="en-US" baseline="0" dirty="0" smtClean="0"/>
                        <a:t>Transfer of recent emails to an excel file.</a:t>
                      </a:r>
                    </a:p>
                    <a:p>
                      <a:pPr algn="ctr"/>
                      <a:endParaRPr lang="en-US" dirty="0"/>
                    </a:p>
                  </a:txBody>
                  <a:tcPr/>
                </a:tc>
                <a:tc>
                  <a:txBody>
                    <a:bodyPr/>
                    <a:lstStyle/>
                    <a:p>
                      <a:pPr algn="l"/>
                      <a:r>
                        <a:rPr lang="en-US" b="1" dirty="0" smtClean="0"/>
                        <a:t>Process</a:t>
                      </a:r>
                      <a:r>
                        <a:rPr lang="en-US" dirty="0" smtClean="0"/>
                        <a:t>:</a:t>
                      </a:r>
                    </a:p>
                    <a:p>
                      <a:pPr algn="l"/>
                      <a:r>
                        <a:rPr lang="en-US" dirty="0" smtClean="0"/>
                        <a:t>Error</a:t>
                      </a:r>
                      <a:r>
                        <a:rPr lang="en-US" baseline="0" dirty="0" smtClean="0"/>
                        <a:t> handling techniques for different type of browsers and Email accounts </a:t>
                      </a:r>
                    </a:p>
                    <a:p>
                      <a:pPr algn="l"/>
                      <a:endParaRPr lang="en-US" baseline="0" dirty="0" smtClean="0"/>
                    </a:p>
                    <a:p>
                      <a:pPr algn="l"/>
                      <a:r>
                        <a:rPr lang="en-US" b="1" baseline="0" dirty="0" smtClean="0"/>
                        <a:t>Tools Used:</a:t>
                      </a:r>
                    </a:p>
                    <a:p>
                      <a:pPr algn="l"/>
                      <a:r>
                        <a:rPr lang="en-US" baseline="0" dirty="0" smtClean="0"/>
                        <a:t> UI Path editor </a:t>
                      </a:r>
                    </a:p>
                    <a:p>
                      <a:pPr algn="l"/>
                      <a:endParaRPr lang="en-US" baseline="0" dirty="0" smtClean="0"/>
                    </a:p>
                    <a:p>
                      <a:pPr algn="l"/>
                      <a:r>
                        <a:rPr lang="en-US" baseline="0" dirty="0" smtClean="0"/>
                        <a:t>Increase in speed of process by 60 percent compared to human doing the same process</a:t>
                      </a:r>
                    </a:p>
                    <a:p>
                      <a:pPr algn="l"/>
                      <a:endParaRPr lang="en-US" dirty="0" smtClean="0"/>
                    </a:p>
                    <a:p>
                      <a:pPr algn="ctr"/>
                      <a:endParaRPr lang="en-US" dirty="0"/>
                    </a:p>
                  </a:txBody>
                  <a:tcPr/>
                </a:tc>
                <a:tc>
                  <a:txBody>
                    <a:bodyPr/>
                    <a:lstStyle/>
                    <a:p>
                      <a:pPr algn="l"/>
                      <a:r>
                        <a:rPr lang="en-US" b="1" dirty="0" smtClean="0"/>
                        <a:t>Process:</a:t>
                      </a:r>
                    </a:p>
                    <a:p>
                      <a:pPr algn="l"/>
                      <a:r>
                        <a:rPr lang="en-US" b="0" dirty="0" smtClean="0"/>
                        <a:t>Having</a:t>
                      </a:r>
                      <a:r>
                        <a:rPr lang="en-US" b="0" baseline="0" dirty="0" smtClean="0"/>
                        <a:t> different logistics for different type of browsers and different Email systems</a:t>
                      </a:r>
                    </a:p>
                    <a:p>
                      <a:pPr algn="l"/>
                      <a:endParaRPr lang="en-US" b="0" baseline="0" dirty="0" smtClean="0"/>
                    </a:p>
                    <a:p>
                      <a:pPr algn="l"/>
                      <a:endParaRPr lang="en-US" b="0" baseline="0" dirty="0" smtClean="0"/>
                    </a:p>
                    <a:p>
                      <a:pPr algn="l"/>
                      <a:r>
                        <a:rPr lang="en-US" b="0" baseline="0" dirty="0" smtClean="0"/>
                        <a:t>Rewriting of old emails with the new emails.</a:t>
                      </a:r>
                    </a:p>
                    <a:p>
                      <a:pPr algn="l"/>
                      <a:endParaRPr lang="en-US" b="0" baseline="0" dirty="0" smtClean="0"/>
                    </a:p>
                    <a:p>
                      <a:pPr algn="l"/>
                      <a:r>
                        <a:rPr lang="en-US" b="0" baseline="0" dirty="0" smtClean="0"/>
                        <a:t>Request deny by some of the email providers.</a:t>
                      </a:r>
                    </a:p>
                    <a:p>
                      <a:pPr algn="l"/>
                      <a:endParaRPr lang="en-US" b="0" baseline="0" dirty="0" smtClean="0"/>
                    </a:p>
                  </a:txBody>
                  <a:tcPr/>
                </a:tc>
                <a:tc>
                  <a:txBody>
                    <a:bodyPr/>
                    <a:lstStyle/>
                    <a:p>
                      <a:pPr algn="l"/>
                      <a:r>
                        <a:rPr lang="en-US" baseline="0" dirty="0" smtClean="0"/>
                        <a:t>Identified objects in different browser and different Email systems</a:t>
                      </a:r>
                    </a:p>
                    <a:p>
                      <a:pPr algn="l"/>
                      <a:endParaRPr lang="en-US" dirty="0" smtClean="0"/>
                    </a:p>
                    <a:p>
                      <a:pPr algn="l"/>
                      <a:r>
                        <a:rPr lang="en-US" dirty="0" smtClean="0"/>
                        <a:t>Constructed a flow chart for the automation</a:t>
                      </a:r>
                      <a:r>
                        <a:rPr lang="en-US" baseline="0" dirty="0" smtClean="0"/>
                        <a:t> process.</a:t>
                      </a:r>
                    </a:p>
                    <a:p>
                      <a:pPr algn="l"/>
                      <a:endParaRPr lang="en-US" baseline="0" dirty="0" smtClean="0"/>
                    </a:p>
                    <a:p>
                      <a:pPr algn="l"/>
                      <a:endParaRPr lang="en-US" baseline="0" dirty="0" smtClean="0"/>
                    </a:p>
                    <a:p>
                      <a:pPr algn="l"/>
                      <a:r>
                        <a:rPr lang="en-US" baseline="0" dirty="0" smtClean="0"/>
                        <a:t>Developed a model from above flow chart for the automation process.</a:t>
                      </a:r>
                    </a:p>
                    <a:p>
                      <a:pPr algn="l"/>
                      <a:endParaRPr lang="en-US" baseline="0" dirty="0" smtClean="0"/>
                    </a:p>
                    <a:p>
                      <a:pPr algn="l"/>
                      <a:endParaRPr lang="en-US" dirty="0"/>
                    </a:p>
                  </a:txBody>
                  <a:tcPr/>
                </a:tc>
              </a:tr>
            </a:tbl>
          </a:graphicData>
        </a:graphic>
      </p:graphicFrame>
    </p:spTree>
    <p:extLst>
      <p:ext uri="{BB962C8B-B14F-4D97-AF65-F5344CB8AC3E}">
        <p14:creationId xmlns:p14="http://schemas.microsoft.com/office/powerpoint/2010/main" val="452397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10515600" cy="1325563"/>
          </a:xfrm>
          <a:solidFill>
            <a:schemeClr val="accent1">
              <a:lumMod val="75000"/>
            </a:schemeClr>
          </a:solidFill>
        </p:spPr>
        <p:txBody>
          <a:bodyPr>
            <a:normAutofit/>
          </a:bodyPr>
          <a:lstStyle/>
          <a:p>
            <a:r>
              <a:rPr lang="en-US" sz="3000" dirty="0" smtClean="0"/>
              <a:t>PROJECT IV: Information Retrieval System For UNT Domain</a:t>
            </a:r>
            <a:endParaRPr lang="en-US" sz="3000" dirty="0"/>
          </a:p>
        </p:txBody>
      </p:sp>
      <p:graphicFrame>
        <p:nvGraphicFramePr>
          <p:cNvPr id="5" name="Content Placeholder 6"/>
          <p:cNvGraphicFramePr>
            <a:graphicFrameLocks noGrp="1"/>
          </p:cNvGraphicFramePr>
          <p:nvPr>
            <p:ph idx="1"/>
            <p:extLst>
              <p:ext uri="{D42A27DB-BD31-4B8C-83A1-F6EECF244321}">
                <p14:modId xmlns:p14="http://schemas.microsoft.com/office/powerpoint/2010/main" val="1721065821"/>
              </p:ext>
            </p:extLst>
          </p:nvPr>
        </p:nvGraphicFramePr>
        <p:xfrm>
          <a:off x="838200" y="1142156"/>
          <a:ext cx="10515600" cy="5715844"/>
        </p:xfrm>
        <a:graphic>
          <a:graphicData uri="http://schemas.openxmlformats.org/drawingml/2006/table">
            <a:tbl>
              <a:tblPr firstRow="1" bandRow="1">
                <a:tableStyleId>{5C22544A-7EE6-4342-B048-85BDC9FD1C3A}</a:tableStyleId>
              </a:tblPr>
              <a:tblGrid>
                <a:gridCol w="2628900"/>
                <a:gridCol w="2628900"/>
                <a:gridCol w="2628900"/>
                <a:gridCol w="2628900"/>
              </a:tblGrid>
              <a:tr h="412324">
                <a:tc>
                  <a:txBody>
                    <a:bodyPr/>
                    <a:lstStyle/>
                    <a:p>
                      <a:pPr algn="ctr"/>
                      <a:r>
                        <a:rPr lang="en-US" dirty="0" smtClean="0"/>
                        <a:t>Objectives</a:t>
                      </a:r>
                      <a:r>
                        <a:rPr lang="en-US" baseline="0" dirty="0" smtClean="0"/>
                        <a:t> </a:t>
                      </a:r>
                      <a:endParaRPr lang="en-US" dirty="0"/>
                    </a:p>
                  </a:txBody>
                  <a:tcPr>
                    <a:solidFill>
                      <a:schemeClr val="accent4"/>
                    </a:solidFill>
                  </a:tcPr>
                </a:tc>
                <a:tc>
                  <a:txBody>
                    <a:bodyPr/>
                    <a:lstStyle/>
                    <a:p>
                      <a:pPr algn="ctr"/>
                      <a:r>
                        <a:rPr lang="en-US" dirty="0" smtClean="0"/>
                        <a:t>Proposed Strategies</a:t>
                      </a:r>
                      <a:r>
                        <a:rPr lang="en-US" baseline="0" dirty="0" smtClean="0"/>
                        <a:t> </a:t>
                      </a:r>
                      <a:endParaRPr lang="en-US" dirty="0"/>
                    </a:p>
                  </a:txBody>
                  <a:tcPr>
                    <a:solidFill>
                      <a:schemeClr val="accent4"/>
                    </a:solidFill>
                  </a:tcPr>
                </a:tc>
                <a:tc>
                  <a:txBody>
                    <a:bodyPr/>
                    <a:lstStyle/>
                    <a:p>
                      <a:pPr algn="ctr"/>
                      <a:r>
                        <a:rPr lang="en-US" dirty="0" smtClean="0"/>
                        <a:t>Challenges </a:t>
                      </a:r>
                      <a:endParaRPr lang="en-US" dirty="0"/>
                    </a:p>
                  </a:txBody>
                  <a:tcPr>
                    <a:solidFill>
                      <a:schemeClr val="accent4"/>
                    </a:solidFill>
                  </a:tcPr>
                </a:tc>
                <a:tc>
                  <a:txBody>
                    <a:bodyPr/>
                    <a:lstStyle/>
                    <a:p>
                      <a:pPr algn="ctr"/>
                      <a:r>
                        <a:rPr lang="en-US" dirty="0" smtClean="0"/>
                        <a:t>Tasks Performed</a:t>
                      </a:r>
                      <a:r>
                        <a:rPr lang="en-US" baseline="0" dirty="0" smtClean="0"/>
                        <a:t> </a:t>
                      </a:r>
                      <a:endParaRPr lang="en-US" dirty="0"/>
                    </a:p>
                  </a:txBody>
                  <a:tcPr>
                    <a:solidFill>
                      <a:schemeClr val="accent4"/>
                    </a:solidFill>
                  </a:tcPr>
                </a:tc>
              </a:tr>
              <a:tr h="4676769">
                <a:tc>
                  <a:txBody>
                    <a:bodyPr/>
                    <a:lstStyle/>
                    <a:p>
                      <a:pPr algn="l"/>
                      <a:r>
                        <a:rPr lang="en-US" dirty="0" smtClean="0"/>
                        <a:t>To create a Information Retrieval</a:t>
                      </a:r>
                      <a:r>
                        <a:rPr lang="en-US" baseline="0" dirty="0" smtClean="0"/>
                        <a:t> System For University data</a:t>
                      </a:r>
                    </a:p>
                    <a:p>
                      <a:pPr algn="l"/>
                      <a:endParaRPr lang="en-US" baseline="0" dirty="0" smtClean="0"/>
                    </a:p>
                    <a:p>
                      <a:pPr algn="l"/>
                      <a:r>
                        <a:rPr lang="en-US" baseline="0" dirty="0" smtClean="0"/>
                        <a:t>Creating a GUI which allows user to retrieve top information related to the search words</a:t>
                      </a:r>
                    </a:p>
                    <a:p>
                      <a:pPr algn="l"/>
                      <a:endParaRPr lang="en-US" baseline="0" dirty="0" smtClean="0"/>
                    </a:p>
                    <a:p>
                      <a:pPr algn="l"/>
                      <a:r>
                        <a:rPr lang="en-US" baseline="0" dirty="0" smtClean="0"/>
                        <a:t>Specifying good inbound conditions for search techniques which increases efficiency of search result and decrease in search time</a:t>
                      </a:r>
                    </a:p>
                    <a:p>
                      <a:pPr algn="ctr"/>
                      <a:endParaRPr lang="en-US" dirty="0"/>
                    </a:p>
                  </a:txBody>
                  <a:tcPr/>
                </a:tc>
                <a:tc>
                  <a:txBody>
                    <a:bodyPr/>
                    <a:lstStyle/>
                    <a:p>
                      <a:pPr algn="l"/>
                      <a:r>
                        <a:rPr lang="en-US" b="1" dirty="0" smtClean="0"/>
                        <a:t>Process</a:t>
                      </a:r>
                      <a:r>
                        <a:rPr lang="en-US" dirty="0" smtClean="0"/>
                        <a:t>:</a:t>
                      </a:r>
                    </a:p>
                    <a:p>
                      <a:pPr algn="l"/>
                      <a:r>
                        <a:rPr lang="en-US" baseline="0" dirty="0" smtClean="0"/>
                        <a:t>We construct a dictionary of web links as keys and corresponding words, frequency  in that web link and as Items in dictionary </a:t>
                      </a:r>
                    </a:p>
                    <a:p>
                      <a:pPr algn="l"/>
                      <a:endParaRPr lang="en-US" baseline="0" dirty="0" smtClean="0"/>
                    </a:p>
                    <a:p>
                      <a:pPr algn="l"/>
                      <a:r>
                        <a:rPr lang="en-US" baseline="0" dirty="0" smtClean="0"/>
                        <a:t>Then use this dictionary and a good search algorithm to retrieve the result of search by user</a:t>
                      </a:r>
                    </a:p>
                    <a:p>
                      <a:pPr algn="l"/>
                      <a:r>
                        <a:rPr lang="en-US" b="1" baseline="0" dirty="0" smtClean="0"/>
                        <a:t>Tools Used:</a:t>
                      </a:r>
                    </a:p>
                    <a:p>
                      <a:pPr algn="l"/>
                      <a:r>
                        <a:rPr lang="en-US" baseline="0" dirty="0" smtClean="0"/>
                        <a:t> Python IDLE</a:t>
                      </a:r>
                    </a:p>
                    <a:p>
                      <a:pPr algn="l"/>
                      <a:endParaRPr lang="en-US" baseline="0" dirty="0" smtClean="0"/>
                    </a:p>
                    <a:p>
                      <a:pPr algn="l"/>
                      <a:r>
                        <a:rPr lang="en-US" dirty="0" smtClean="0"/>
                        <a:t>Increase</a:t>
                      </a:r>
                      <a:r>
                        <a:rPr lang="en-US" baseline="0" dirty="0" smtClean="0"/>
                        <a:t> in accuracy by 97 percent compared to 92 percent using traditional mapping</a:t>
                      </a:r>
                      <a:endParaRPr lang="en-US" dirty="0" smtClean="0"/>
                    </a:p>
                  </a:txBody>
                  <a:tcPr/>
                </a:tc>
                <a:tc>
                  <a:txBody>
                    <a:bodyPr/>
                    <a:lstStyle/>
                    <a:p>
                      <a:pPr algn="l"/>
                      <a:r>
                        <a:rPr lang="en-US" b="1" dirty="0" smtClean="0"/>
                        <a:t>Process:</a:t>
                      </a:r>
                    </a:p>
                    <a:p>
                      <a:pPr algn="l"/>
                      <a:r>
                        <a:rPr lang="en-US" b="0" dirty="0" smtClean="0"/>
                        <a:t>Identification of all the possible web</a:t>
                      </a:r>
                      <a:r>
                        <a:rPr lang="en-US" b="0" baseline="0" dirty="0" smtClean="0"/>
                        <a:t> links under University domain.</a:t>
                      </a:r>
                    </a:p>
                    <a:p>
                      <a:pPr algn="l"/>
                      <a:endParaRPr lang="en-US" b="0" baseline="0" dirty="0" smtClean="0"/>
                    </a:p>
                    <a:p>
                      <a:pPr algn="l"/>
                      <a:r>
                        <a:rPr lang="en-US" b="0" baseline="0" dirty="0" smtClean="0"/>
                        <a:t>Handling dynamic and redundant websites</a:t>
                      </a:r>
                    </a:p>
                    <a:p>
                      <a:pPr algn="l"/>
                      <a:endParaRPr lang="en-US" b="0" baseline="0" dirty="0" smtClean="0"/>
                    </a:p>
                    <a:p>
                      <a:pPr algn="l"/>
                      <a:r>
                        <a:rPr lang="en-US" b="0" baseline="0" dirty="0" smtClean="0"/>
                        <a:t>Denial in request of XML object for some of secure websites.</a:t>
                      </a:r>
                    </a:p>
                    <a:p>
                      <a:pPr algn="l"/>
                      <a:endParaRPr lang="en-US" b="0" baseline="0" dirty="0" smtClean="0"/>
                    </a:p>
                  </a:txBody>
                  <a:tcPr/>
                </a:tc>
                <a:tc>
                  <a:txBody>
                    <a:bodyPr/>
                    <a:lstStyle/>
                    <a:p>
                      <a:pPr algn="l"/>
                      <a:r>
                        <a:rPr lang="en-US" baseline="0" dirty="0" smtClean="0"/>
                        <a:t>Documented Project description and requirements</a:t>
                      </a:r>
                    </a:p>
                    <a:p>
                      <a:pPr algn="l"/>
                      <a:endParaRPr lang="en-US" dirty="0" smtClean="0"/>
                    </a:p>
                    <a:p>
                      <a:pPr algn="l"/>
                      <a:r>
                        <a:rPr lang="en-US" dirty="0" smtClean="0"/>
                        <a:t>Identified all the web links under UNT domain</a:t>
                      </a:r>
                      <a:r>
                        <a:rPr lang="en-US" baseline="0" dirty="0" smtClean="0"/>
                        <a:t> using web scrapping and JSON </a:t>
                      </a:r>
                    </a:p>
                    <a:p>
                      <a:pPr algn="l"/>
                      <a:endParaRPr lang="en-US" baseline="0" dirty="0" smtClean="0"/>
                    </a:p>
                    <a:p>
                      <a:pPr algn="l"/>
                      <a:r>
                        <a:rPr lang="en-US" baseline="0" dirty="0" smtClean="0"/>
                        <a:t>Created a dictionary for all the search key words by eliminating adjectives and pro nouns.</a:t>
                      </a:r>
                    </a:p>
                    <a:p>
                      <a:pPr algn="l"/>
                      <a:endParaRPr lang="en-US" baseline="0" dirty="0" smtClean="0"/>
                    </a:p>
                    <a:p>
                      <a:pPr algn="l"/>
                      <a:r>
                        <a:rPr lang="en-US" baseline="0" dirty="0" smtClean="0"/>
                        <a:t>Assigning ranks for each of he word in corresponding web link</a:t>
                      </a:r>
                    </a:p>
                    <a:p>
                      <a:pPr algn="l"/>
                      <a:endParaRPr lang="en-US" dirty="0" smtClean="0"/>
                    </a:p>
                    <a:p>
                      <a:pPr algn="l"/>
                      <a:r>
                        <a:rPr lang="en-US" dirty="0" smtClean="0"/>
                        <a:t>GUI for</a:t>
                      </a:r>
                      <a:r>
                        <a:rPr lang="en-US" baseline="0" dirty="0" smtClean="0"/>
                        <a:t> user to enter search words</a:t>
                      </a:r>
                      <a:endParaRPr lang="en-US" dirty="0"/>
                    </a:p>
                  </a:txBody>
                  <a:tcPr/>
                </a:tc>
              </a:tr>
            </a:tbl>
          </a:graphicData>
        </a:graphic>
      </p:graphicFrame>
    </p:spTree>
    <p:extLst>
      <p:ext uri="{BB962C8B-B14F-4D97-AF65-F5344CB8AC3E}">
        <p14:creationId xmlns:p14="http://schemas.microsoft.com/office/powerpoint/2010/main" val="1752606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0"/>
            <a:ext cx="10515600" cy="1325563"/>
          </a:xfrm>
          <a:solidFill>
            <a:schemeClr val="accent1">
              <a:lumMod val="75000"/>
            </a:schemeClr>
          </a:solidFill>
        </p:spPr>
        <p:txBody>
          <a:bodyPr>
            <a:normAutofit/>
          </a:bodyPr>
          <a:lstStyle/>
          <a:p>
            <a:r>
              <a:rPr lang="en-US" sz="3000" dirty="0" smtClean="0"/>
              <a:t>PROJECT V: Periodic Update Of Account Balance to Excel document</a:t>
            </a:r>
            <a:endParaRPr lang="en-US" sz="3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33173148"/>
              </p:ext>
            </p:extLst>
          </p:nvPr>
        </p:nvGraphicFramePr>
        <p:xfrm>
          <a:off x="838200" y="1325563"/>
          <a:ext cx="10515600" cy="5459317"/>
        </p:xfrm>
        <a:graphic>
          <a:graphicData uri="http://schemas.openxmlformats.org/drawingml/2006/table">
            <a:tbl>
              <a:tblPr firstRow="1" bandRow="1">
                <a:tableStyleId>{5C22544A-7EE6-4342-B048-85BDC9FD1C3A}</a:tableStyleId>
              </a:tblPr>
              <a:tblGrid>
                <a:gridCol w="2628900"/>
                <a:gridCol w="2628900"/>
                <a:gridCol w="2628900"/>
                <a:gridCol w="2628900"/>
              </a:tblGrid>
              <a:tr h="0">
                <a:tc>
                  <a:txBody>
                    <a:bodyPr/>
                    <a:lstStyle/>
                    <a:p>
                      <a:pPr algn="ctr"/>
                      <a:r>
                        <a:rPr lang="en-US" dirty="0" smtClean="0"/>
                        <a:t>Objectives</a:t>
                      </a:r>
                      <a:r>
                        <a:rPr lang="en-US" baseline="0" dirty="0" smtClean="0"/>
                        <a:t> </a:t>
                      </a:r>
                      <a:endParaRPr lang="en-US" dirty="0"/>
                    </a:p>
                  </a:txBody>
                  <a:tcPr>
                    <a:solidFill>
                      <a:schemeClr val="accent4"/>
                    </a:solidFill>
                  </a:tcPr>
                </a:tc>
                <a:tc>
                  <a:txBody>
                    <a:bodyPr/>
                    <a:lstStyle/>
                    <a:p>
                      <a:pPr algn="ctr"/>
                      <a:r>
                        <a:rPr lang="en-US" dirty="0" smtClean="0"/>
                        <a:t>Proposed Strategies</a:t>
                      </a:r>
                      <a:r>
                        <a:rPr lang="en-US" baseline="0" dirty="0" smtClean="0"/>
                        <a:t> </a:t>
                      </a:r>
                      <a:endParaRPr lang="en-US" dirty="0"/>
                    </a:p>
                  </a:txBody>
                  <a:tcPr>
                    <a:solidFill>
                      <a:schemeClr val="accent4"/>
                    </a:solidFill>
                  </a:tcPr>
                </a:tc>
                <a:tc>
                  <a:txBody>
                    <a:bodyPr/>
                    <a:lstStyle/>
                    <a:p>
                      <a:pPr algn="ctr"/>
                      <a:r>
                        <a:rPr lang="en-US" dirty="0" smtClean="0"/>
                        <a:t>Challenges </a:t>
                      </a:r>
                      <a:endParaRPr lang="en-US" dirty="0"/>
                    </a:p>
                  </a:txBody>
                  <a:tcPr>
                    <a:solidFill>
                      <a:schemeClr val="accent4"/>
                    </a:solidFill>
                  </a:tcPr>
                </a:tc>
                <a:tc>
                  <a:txBody>
                    <a:bodyPr/>
                    <a:lstStyle/>
                    <a:p>
                      <a:pPr algn="ctr"/>
                      <a:r>
                        <a:rPr lang="en-US" dirty="0" smtClean="0"/>
                        <a:t>Tasks Performed</a:t>
                      </a:r>
                      <a:r>
                        <a:rPr lang="en-US" baseline="0" dirty="0" smtClean="0"/>
                        <a:t> </a:t>
                      </a:r>
                      <a:endParaRPr lang="en-US" dirty="0"/>
                    </a:p>
                  </a:txBody>
                  <a:tcPr>
                    <a:solidFill>
                      <a:schemeClr val="accent4"/>
                    </a:solidFill>
                  </a:tcPr>
                </a:tc>
              </a:tr>
              <a:tr h="5093557">
                <a:tc>
                  <a:txBody>
                    <a:bodyPr/>
                    <a:lstStyle/>
                    <a:p>
                      <a:pPr algn="just"/>
                      <a:r>
                        <a:rPr lang="en-US" dirty="0" smtClean="0"/>
                        <a:t>Automate</a:t>
                      </a:r>
                      <a:r>
                        <a:rPr lang="en-US" baseline="0" dirty="0" smtClean="0"/>
                        <a:t> the process of going through account balance every day.</a:t>
                      </a:r>
                    </a:p>
                    <a:p>
                      <a:pPr algn="just"/>
                      <a:endParaRPr lang="en-US" baseline="0" dirty="0" smtClean="0"/>
                    </a:p>
                    <a:p>
                      <a:pPr algn="just"/>
                      <a:r>
                        <a:rPr lang="en-US" baseline="0" dirty="0" smtClean="0"/>
                        <a:t>Creating a automation model which retrieves account balance periodically and stores it in a excel document </a:t>
                      </a:r>
                    </a:p>
                    <a:p>
                      <a:pPr algn="just"/>
                      <a:endParaRPr lang="en-US" baseline="0" dirty="0" smtClean="0"/>
                    </a:p>
                    <a:p>
                      <a:pPr algn="just"/>
                      <a:r>
                        <a:rPr lang="en-US" baseline="0" dirty="0" smtClean="0"/>
                        <a:t>The goal was to automate the stuff without any functionality errors and in less execution time </a:t>
                      </a:r>
                    </a:p>
                    <a:p>
                      <a:pPr algn="just"/>
                      <a:endParaRPr lang="en-US" baseline="0" dirty="0" smtClean="0"/>
                    </a:p>
                    <a:p>
                      <a:pPr algn="ctr"/>
                      <a:endParaRPr lang="en-US" dirty="0"/>
                    </a:p>
                  </a:txBody>
                  <a:tcPr/>
                </a:tc>
                <a:tc>
                  <a:txBody>
                    <a:bodyPr/>
                    <a:lstStyle/>
                    <a:p>
                      <a:pPr algn="l"/>
                      <a:r>
                        <a:rPr lang="en-US" b="1" dirty="0" smtClean="0"/>
                        <a:t>Process</a:t>
                      </a:r>
                      <a:r>
                        <a:rPr lang="en-US" dirty="0" smtClean="0"/>
                        <a:t>:</a:t>
                      </a:r>
                    </a:p>
                    <a:p>
                      <a:pPr algn="l"/>
                      <a:r>
                        <a:rPr lang="en-US" dirty="0" smtClean="0"/>
                        <a:t>Ensuring</a:t>
                      </a:r>
                      <a:r>
                        <a:rPr lang="en-US" baseline="0" dirty="0" smtClean="0"/>
                        <a:t> security of the account details is required. </a:t>
                      </a:r>
                    </a:p>
                    <a:p>
                      <a:pPr algn="l"/>
                      <a:endParaRPr lang="en-US" baseline="0" dirty="0" smtClean="0"/>
                    </a:p>
                    <a:p>
                      <a:pPr algn="l"/>
                      <a:r>
                        <a:rPr lang="en-US" b="1" baseline="0" dirty="0" smtClean="0"/>
                        <a:t>Tools Used:</a:t>
                      </a:r>
                    </a:p>
                    <a:p>
                      <a:pPr algn="l"/>
                      <a:r>
                        <a:rPr lang="en-US" baseline="0" dirty="0" smtClean="0"/>
                        <a:t> UI Path editor </a:t>
                      </a:r>
                    </a:p>
                    <a:p>
                      <a:pPr algn="l"/>
                      <a:endParaRPr lang="en-US" baseline="0" dirty="0" smtClean="0"/>
                    </a:p>
                    <a:p>
                      <a:pPr algn="l"/>
                      <a:r>
                        <a:rPr lang="en-US" baseline="0" dirty="0" smtClean="0"/>
                        <a:t>Increase in speed of process by 60 percent compared to human doing the same process</a:t>
                      </a:r>
                    </a:p>
                    <a:p>
                      <a:pPr algn="l"/>
                      <a:endParaRPr lang="en-US" baseline="0" dirty="0" smtClean="0"/>
                    </a:p>
                    <a:p>
                      <a:pPr algn="l"/>
                      <a:r>
                        <a:rPr lang="en-US" baseline="0" dirty="0" smtClean="0"/>
                        <a:t>Flexibility for user to check his Account balance without Internet connectivity</a:t>
                      </a:r>
                    </a:p>
                    <a:p>
                      <a:pPr algn="l"/>
                      <a:endParaRPr lang="en-US" dirty="0" smtClean="0"/>
                    </a:p>
                  </a:txBody>
                  <a:tcPr/>
                </a:tc>
                <a:tc>
                  <a:txBody>
                    <a:bodyPr/>
                    <a:lstStyle/>
                    <a:p>
                      <a:pPr algn="l"/>
                      <a:r>
                        <a:rPr lang="en-US" b="1" dirty="0" smtClean="0"/>
                        <a:t>Process:</a:t>
                      </a:r>
                    </a:p>
                    <a:p>
                      <a:pPr algn="l"/>
                      <a:r>
                        <a:rPr lang="en-US" b="0" dirty="0" smtClean="0"/>
                        <a:t>Choosing browser security options before login in to an account to view for account balance.</a:t>
                      </a:r>
                      <a:endParaRPr lang="en-US" b="0" baseline="0" dirty="0" smtClean="0"/>
                    </a:p>
                    <a:p>
                      <a:pPr algn="l"/>
                      <a:endParaRPr lang="en-US" b="0" baseline="0" dirty="0" smtClean="0"/>
                    </a:p>
                    <a:p>
                      <a:pPr algn="l"/>
                      <a:endParaRPr lang="en-US" b="0" baseline="0" dirty="0" smtClean="0"/>
                    </a:p>
                    <a:p>
                      <a:pPr algn="l"/>
                      <a:r>
                        <a:rPr lang="en-US" b="0" baseline="0" dirty="0" smtClean="0"/>
                        <a:t>Deciding up on the period time. </a:t>
                      </a:r>
                    </a:p>
                    <a:p>
                      <a:pPr algn="l"/>
                      <a:endParaRPr lang="en-US" b="0" baseline="0" dirty="0" smtClean="0"/>
                    </a:p>
                    <a:p>
                      <a:pPr algn="l"/>
                      <a:r>
                        <a:rPr lang="en-US" b="0" baseline="0" dirty="0" smtClean="0"/>
                        <a:t>Request deny for some of the connection settings. </a:t>
                      </a:r>
                    </a:p>
                    <a:p>
                      <a:pPr algn="l"/>
                      <a:endParaRPr lang="en-US" b="0" baseline="0" dirty="0" smtClean="0"/>
                    </a:p>
                  </a:txBody>
                  <a:tcPr/>
                </a:tc>
                <a:tc>
                  <a:txBody>
                    <a:bodyPr/>
                    <a:lstStyle/>
                    <a:p>
                      <a:pPr algn="l"/>
                      <a:r>
                        <a:rPr lang="en-US" baseline="0" dirty="0" smtClean="0"/>
                        <a:t>Identified objects in different browser and different Bank Account websites.</a:t>
                      </a:r>
                    </a:p>
                    <a:p>
                      <a:pPr algn="l"/>
                      <a:endParaRPr lang="en-US" dirty="0" smtClean="0"/>
                    </a:p>
                    <a:p>
                      <a:pPr algn="l"/>
                      <a:r>
                        <a:rPr lang="en-US" dirty="0" smtClean="0"/>
                        <a:t>Constructed a flow chart for the automation</a:t>
                      </a:r>
                      <a:r>
                        <a:rPr lang="en-US" baseline="0" dirty="0" smtClean="0"/>
                        <a:t> process.</a:t>
                      </a:r>
                    </a:p>
                    <a:p>
                      <a:pPr algn="l"/>
                      <a:endParaRPr lang="en-US" baseline="0" dirty="0" smtClean="0"/>
                    </a:p>
                    <a:p>
                      <a:pPr algn="l"/>
                      <a:endParaRPr lang="en-US" baseline="0" dirty="0" smtClean="0"/>
                    </a:p>
                    <a:p>
                      <a:pPr algn="l"/>
                      <a:r>
                        <a:rPr lang="en-US" baseline="0" dirty="0" smtClean="0"/>
                        <a:t>Developed a model from above flow chart for the automation process.</a:t>
                      </a:r>
                    </a:p>
                    <a:p>
                      <a:pPr algn="l"/>
                      <a:endParaRPr lang="en-US" baseline="0" dirty="0" smtClean="0"/>
                    </a:p>
                    <a:p>
                      <a:pPr algn="l"/>
                      <a:endParaRPr lang="en-US" dirty="0"/>
                    </a:p>
                  </a:txBody>
                  <a:tcPr/>
                </a:tc>
              </a:tr>
            </a:tbl>
          </a:graphicData>
        </a:graphic>
      </p:graphicFrame>
    </p:spTree>
    <p:extLst>
      <p:ext uri="{BB962C8B-B14F-4D97-AF65-F5344CB8AC3E}">
        <p14:creationId xmlns:p14="http://schemas.microsoft.com/office/powerpoint/2010/main" val="1999090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0"/>
            <a:ext cx="10515600" cy="1325563"/>
          </a:xfrm>
          <a:solidFill>
            <a:schemeClr val="accent1">
              <a:lumMod val="75000"/>
            </a:schemeClr>
          </a:solidFill>
        </p:spPr>
        <p:txBody>
          <a:bodyPr>
            <a:normAutofit/>
          </a:bodyPr>
          <a:lstStyle/>
          <a:p>
            <a:r>
              <a:rPr lang="en-US" sz="3000" dirty="0" smtClean="0"/>
              <a:t>PROJECT VI: Implementation Of Brill’s Tagger In Python</a:t>
            </a:r>
            <a:endParaRPr lang="en-US" sz="3000" dirty="0"/>
          </a:p>
        </p:txBody>
      </p:sp>
      <p:graphicFrame>
        <p:nvGraphicFramePr>
          <p:cNvPr id="6" name="Content Placeholder 6"/>
          <p:cNvGraphicFramePr>
            <a:graphicFrameLocks noGrp="1"/>
          </p:cNvGraphicFramePr>
          <p:nvPr>
            <p:ph idx="1"/>
            <p:extLst>
              <p:ext uri="{D42A27DB-BD31-4B8C-83A1-F6EECF244321}">
                <p14:modId xmlns:p14="http://schemas.microsoft.com/office/powerpoint/2010/main" val="322155506"/>
              </p:ext>
            </p:extLst>
          </p:nvPr>
        </p:nvGraphicFramePr>
        <p:xfrm>
          <a:off x="838200" y="1325562"/>
          <a:ext cx="10515600" cy="5441524"/>
        </p:xfrm>
        <a:graphic>
          <a:graphicData uri="http://schemas.openxmlformats.org/drawingml/2006/table">
            <a:tbl>
              <a:tblPr firstRow="1" bandRow="1">
                <a:tableStyleId>{5C22544A-7EE6-4342-B048-85BDC9FD1C3A}</a:tableStyleId>
              </a:tblPr>
              <a:tblGrid>
                <a:gridCol w="2628900"/>
                <a:gridCol w="2628900"/>
                <a:gridCol w="2628900"/>
                <a:gridCol w="2628900"/>
              </a:tblGrid>
              <a:tr h="412324">
                <a:tc>
                  <a:txBody>
                    <a:bodyPr/>
                    <a:lstStyle/>
                    <a:p>
                      <a:pPr algn="ctr"/>
                      <a:r>
                        <a:rPr lang="en-US" dirty="0" smtClean="0"/>
                        <a:t>Objectives</a:t>
                      </a:r>
                      <a:r>
                        <a:rPr lang="en-US" baseline="0" dirty="0" smtClean="0"/>
                        <a:t> </a:t>
                      </a:r>
                      <a:endParaRPr lang="en-US" dirty="0"/>
                    </a:p>
                  </a:txBody>
                  <a:tcPr>
                    <a:solidFill>
                      <a:schemeClr val="accent4"/>
                    </a:solidFill>
                  </a:tcPr>
                </a:tc>
                <a:tc>
                  <a:txBody>
                    <a:bodyPr/>
                    <a:lstStyle/>
                    <a:p>
                      <a:pPr algn="ctr"/>
                      <a:r>
                        <a:rPr lang="en-US" dirty="0" smtClean="0"/>
                        <a:t>Proposed Strategies</a:t>
                      </a:r>
                      <a:r>
                        <a:rPr lang="en-US" baseline="0" dirty="0" smtClean="0"/>
                        <a:t> </a:t>
                      </a:r>
                      <a:endParaRPr lang="en-US" dirty="0"/>
                    </a:p>
                  </a:txBody>
                  <a:tcPr>
                    <a:solidFill>
                      <a:schemeClr val="accent4"/>
                    </a:solidFill>
                  </a:tcPr>
                </a:tc>
                <a:tc>
                  <a:txBody>
                    <a:bodyPr/>
                    <a:lstStyle/>
                    <a:p>
                      <a:pPr algn="ctr"/>
                      <a:r>
                        <a:rPr lang="en-US" dirty="0" smtClean="0"/>
                        <a:t>Challenges </a:t>
                      </a:r>
                      <a:endParaRPr lang="en-US" dirty="0"/>
                    </a:p>
                  </a:txBody>
                  <a:tcPr>
                    <a:solidFill>
                      <a:schemeClr val="accent4"/>
                    </a:solidFill>
                  </a:tcPr>
                </a:tc>
                <a:tc>
                  <a:txBody>
                    <a:bodyPr/>
                    <a:lstStyle/>
                    <a:p>
                      <a:pPr algn="ctr"/>
                      <a:r>
                        <a:rPr lang="en-US" dirty="0" smtClean="0"/>
                        <a:t>Tasks Performed</a:t>
                      </a:r>
                      <a:r>
                        <a:rPr lang="en-US" baseline="0" dirty="0" smtClean="0"/>
                        <a:t> </a:t>
                      </a:r>
                      <a:endParaRPr lang="en-US" dirty="0"/>
                    </a:p>
                  </a:txBody>
                  <a:tcPr>
                    <a:solidFill>
                      <a:schemeClr val="accent4"/>
                    </a:solidFill>
                  </a:tcPr>
                </a:tc>
              </a:tr>
              <a:tr h="4676769">
                <a:tc>
                  <a:txBody>
                    <a:bodyPr/>
                    <a:lstStyle/>
                    <a:p>
                      <a:pPr algn="just"/>
                      <a:r>
                        <a:rPr lang="en-US" dirty="0" smtClean="0"/>
                        <a:t>Implementation</a:t>
                      </a:r>
                      <a:r>
                        <a:rPr lang="en-US" baseline="0" dirty="0" smtClean="0"/>
                        <a:t> of Brill’s Tagger algorithm in Python</a:t>
                      </a:r>
                    </a:p>
                    <a:p>
                      <a:pPr algn="just"/>
                      <a:endParaRPr lang="en-US" baseline="0" dirty="0" smtClean="0"/>
                    </a:p>
                    <a:p>
                      <a:pPr algn="just"/>
                      <a:r>
                        <a:rPr lang="en-US" baseline="0" dirty="0" smtClean="0"/>
                        <a:t>Effectively assigning parts of speech tags to given corpus.</a:t>
                      </a:r>
                    </a:p>
                    <a:p>
                      <a:pPr algn="just"/>
                      <a:endParaRPr lang="en-US" baseline="0" dirty="0" smtClean="0"/>
                    </a:p>
                    <a:p>
                      <a:pPr algn="just"/>
                      <a:r>
                        <a:rPr lang="en-US" baseline="0" dirty="0" smtClean="0"/>
                        <a:t>Training good classifier model using hand written or Gold corpus</a:t>
                      </a:r>
                    </a:p>
                    <a:p>
                      <a:pPr algn="just"/>
                      <a:endParaRPr lang="en-US" baseline="0" dirty="0" smtClean="0"/>
                    </a:p>
                    <a:p>
                      <a:pPr algn="just"/>
                      <a:r>
                        <a:rPr lang="en-US" baseline="0" dirty="0" smtClean="0"/>
                        <a:t>Minimization of miss classifications</a:t>
                      </a:r>
                    </a:p>
                  </a:txBody>
                  <a:tcPr/>
                </a:tc>
                <a:tc>
                  <a:txBody>
                    <a:bodyPr/>
                    <a:lstStyle/>
                    <a:p>
                      <a:pPr algn="l"/>
                      <a:r>
                        <a:rPr lang="en-US" b="1" dirty="0" smtClean="0"/>
                        <a:t>Process</a:t>
                      </a:r>
                      <a:r>
                        <a:rPr lang="en-US" dirty="0" smtClean="0"/>
                        <a:t>:</a:t>
                      </a:r>
                    </a:p>
                    <a:p>
                      <a:pPr algn="l"/>
                      <a:r>
                        <a:rPr lang="en-US" dirty="0" smtClean="0"/>
                        <a:t>In this we train</a:t>
                      </a:r>
                      <a:r>
                        <a:rPr lang="en-US" baseline="0" dirty="0" smtClean="0"/>
                        <a:t> the model based on given corpus and their parts of speech. Then used this model to tag unknown corpus</a:t>
                      </a:r>
                    </a:p>
                    <a:p>
                      <a:pPr algn="l"/>
                      <a:endParaRPr lang="en-US" baseline="0" dirty="0" smtClean="0"/>
                    </a:p>
                    <a:p>
                      <a:pPr algn="l"/>
                      <a:r>
                        <a:rPr lang="en-US" b="1" baseline="0" dirty="0" smtClean="0"/>
                        <a:t>Tools Used:</a:t>
                      </a:r>
                    </a:p>
                    <a:p>
                      <a:pPr algn="l"/>
                      <a:r>
                        <a:rPr lang="en-US" baseline="0" dirty="0" smtClean="0"/>
                        <a:t> Python interpreter</a:t>
                      </a:r>
                    </a:p>
                    <a:p>
                      <a:pPr algn="l"/>
                      <a:endParaRPr lang="en-US" baseline="0" dirty="0" smtClean="0"/>
                    </a:p>
                    <a:p>
                      <a:pPr algn="l"/>
                      <a:endParaRPr lang="en-US" baseline="0" dirty="0" smtClean="0"/>
                    </a:p>
                    <a:p>
                      <a:pPr algn="l"/>
                      <a:r>
                        <a:rPr lang="en-US" baseline="0" dirty="0" smtClean="0"/>
                        <a:t>Achieved accuracy of 97 percent in correct prediction of parts of speech for a given unknown corpus </a:t>
                      </a:r>
                    </a:p>
                    <a:p>
                      <a:pPr algn="l"/>
                      <a:endParaRPr lang="en-US" dirty="0" smtClean="0"/>
                    </a:p>
                    <a:p>
                      <a:pPr algn="ctr"/>
                      <a:endParaRPr lang="en-US" dirty="0"/>
                    </a:p>
                  </a:txBody>
                  <a:tcPr/>
                </a:tc>
                <a:tc>
                  <a:txBody>
                    <a:bodyPr/>
                    <a:lstStyle/>
                    <a:p>
                      <a:pPr algn="l"/>
                      <a:r>
                        <a:rPr lang="en-US" b="1" dirty="0" smtClean="0"/>
                        <a:t>Process:</a:t>
                      </a:r>
                    </a:p>
                    <a:p>
                      <a:pPr algn="l"/>
                      <a:r>
                        <a:rPr lang="en-US" b="0" baseline="0" dirty="0" smtClean="0"/>
                        <a:t>Having a good known tagged corpus</a:t>
                      </a:r>
                    </a:p>
                    <a:p>
                      <a:pPr algn="l"/>
                      <a:endParaRPr lang="en-US" b="0" baseline="0" dirty="0" smtClean="0"/>
                    </a:p>
                    <a:p>
                      <a:pPr algn="l"/>
                      <a:r>
                        <a:rPr lang="en-US" b="0" baseline="0" dirty="0" smtClean="0"/>
                        <a:t>Large training corpus can increase execution time.</a:t>
                      </a:r>
                    </a:p>
                    <a:p>
                      <a:pPr algn="l"/>
                      <a:endParaRPr lang="en-US" b="0" baseline="0" dirty="0" smtClean="0"/>
                    </a:p>
                    <a:p>
                      <a:pPr algn="l"/>
                      <a:endParaRPr lang="en-US" b="0" baseline="0" dirty="0" smtClean="0"/>
                    </a:p>
                    <a:p>
                      <a:pPr algn="l"/>
                      <a:r>
                        <a:rPr lang="en-US" b="0" baseline="0" dirty="0" smtClean="0"/>
                        <a:t>Miss classification in training data can lead to decrease in the efficiency of model </a:t>
                      </a:r>
                    </a:p>
                  </a:txBody>
                  <a:tcPr/>
                </a:tc>
                <a:tc>
                  <a:txBody>
                    <a:bodyPr/>
                    <a:lstStyle/>
                    <a:p>
                      <a:pPr algn="l"/>
                      <a:r>
                        <a:rPr lang="en-US" dirty="0" smtClean="0"/>
                        <a:t>Preprocessing</a:t>
                      </a:r>
                      <a:r>
                        <a:rPr lang="en-US" baseline="0" dirty="0" smtClean="0"/>
                        <a:t> of training corpus.</a:t>
                      </a:r>
                    </a:p>
                    <a:p>
                      <a:pPr algn="l"/>
                      <a:endParaRPr lang="en-US" dirty="0" smtClean="0"/>
                    </a:p>
                    <a:p>
                      <a:pPr algn="l"/>
                      <a:r>
                        <a:rPr lang="en-US" baseline="0" dirty="0" smtClean="0"/>
                        <a:t>Creating model for training data</a:t>
                      </a:r>
                    </a:p>
                    <a:p>
                      <a:pPr algn="l"/>
                      <a:endParaRPr lang="en-US" baseline="0" dirty="0" smtClean="0"/>
                    </a:p>
                    <a:p>
                      <a:pPr algn="l"/>
                      <a:r>
                        <a:rPr lang="en-US" baseline="0" dirty="0" smtClean="0"/>
                        <a:t>Testing test data using model created </a:t>
                      </a:r>
                    </a:p>
                    <a:p>
                      <a:pPr algn="l"/>
                      <a:endParaRPr lang="en-US" baseline="0" dirty="0" smtClean="0"/>
                    </a:p>
                    <a:p>
                      <a:pPr algn="l"/>
                      <a:r>
                        <a:rPr lang="en-US" baseline="0" dirty="0" smtClean="0"/>
                        <a:t>Calculated the accuracy for testing corpus</a:t>
                      </a:r>
                    </a:p>
                    <a:p>
                      <a:pPr algn="l"/>
                      <a:endParaRPr lang="en-US" baseline="0" dirty="0" smtClean="0"/>
                    </a:p>
                    <a:p>
                      <a:pPr algn="l"/>
                      <a:r>
                        <a:rPr lang="en-US" baseline="0" dirty="0" smtClean="0"/>
                        <a:t>Submitted a detailed report and working model  </a:t>
                      </a:r>
                    </a:p>
                    <a:p>
                      <a:pPr algn="l"/>
                      <a:endParaRPr lang="en-US" dirty="0"/>
                    </a:p>
                  </a:txBody>
                  <a:tcPr/>
                </a:tc>
              </a:tr>
            </a:tbl>
          </a:graphicData>
        </a:graphic>
      </p:graphicFrame>
    </p:spTree>
    <p:extLst>
      <p:ext uri="{BB962C8B-B14F-4D97-AF65-F5344CB8AC3E}">
        <p14:creationId xmlns:p14="http://schemas.microsoft.com/office/powerpoint/2010/main" val="576108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10515600" cy="1325563"/>
          </a:xfrm>
          <a:solidFill>
            <a:schemeClr val="accent1">
              <a:lumMod val="75000"/>
            </a:schemeClr>
          </a:solidFill>
        </p:spPr>
        <p:txBody>
          <a:bodyPr>
            <a:normAutofit/>
          </a:bodyPr>
          <a:lstStyle/>
          <a:p>
            <a:r>
              <a:rPr lang="en-US" sz="3000" dirty="0" smtClean="0"/>
              <a:t>PROJECT VII: Market Basket Analysis </a:t>
            </a:r>
            <a:endParaRPr lang="en-US" sz="3000" dirty="0"/>
          </a:p>
        </p:txBody>
      </p:sp>
      <p:graphicFrame>
        <p:nvGraphicFramePr>
          <p:cNvPr id="5" name="Content Placeholder 6"/>
          <p:cNvGraphicFramePr>
            <a:graphicFrameLocks noGrp="1"/>
          </p:cNvGraphicFramePr>
          <p:nvPr>
            <p:ph idx="1"/>
            <p:extLst>
              <p:ext uri="{D42A27DB-BD31-4B8C-83A1-F6EECF244321}">
                <p14:modId xmlns:p14="http://schemas.microsoft.com/office/powerpoint/2010/main" val="815775947"/>
              </p:ext>
            </p:extLst>
          </p:nvPr>
        </p:nvGraphicFramePr>
        <p:xfrm>
          <a:off x="838200" y="1325562"/>
          <a:ext cx="10515600" cy="5441524"/>
        </p:xfrm>
        <a:graphic>
          <a:graphicData uri="http://schemas.openxmlformats.org/drawingml/2006/table">
            <a:tbl>
              <a:tblPr firstRow="1" bandRow="1">
                <a:tableStyleId>{5C22544A-7EE6-4342-B048-85BDC9FD1C3A}</a:tableStyleId>
              </a:tblPr>
              <a:tblGrid>
                <a:gridCol w="2628900"/>
                <a:gridCol w="2628900"/>
                <a:gridCol w="2628900"/>
                <a:gridCol w="2628900"/>
              </a:tblGrid>
              <a:tr h="412324">
                <a:tc>
                  <a:txBody>
                    <a:bodyPr/>
                    <a:lstStyle/>
                    <a:p>
                      <a:pPr algn="ctr"/>
                      <a:r>
                        <a:rPr lang="en-US" dirty="0" smtClean="0"/>
                        <a:t>Objectives</a:t>
                      </a:r>
                      <a:r>
                        <a:rPr lang="en-US" baseline="0" dirty="0" smtClean="0"/>
                        <a:t> </a:t>
                      </a:r>
                      <a:endParaRPr lang="en-US" dirty="0"/>
                    </a:p>
                  </a:txBody>
                  <a:tcPr>
                    <a:solidFill>
                      <a:schemeClr val="accent4"/>
                    </a:solidFill>
                  </a:tcPr>
                </a:tc>
                <a:tc>
                  <a:txBody>
                    <a:bodyPr/>
                    <a:lstStyle/>
                    <a:p>
                      <a:pPr algn="ctr"/>
                      <a:r>
                        <a:rPr lang="en-US" dirty="0" smtClean="0"/>
                        <a:t>Proposed Strategies</a:t>
                      </a:r>
                      <a:r>
                        <a:rPr lang="en-US" baseline="0" dirty="0" smtClean="0"/>
                        <a:t> </a:t>
                      </a:r>
                      <a:endParaRPr lang="en-US" dirty="0"/>
                    </a:p>
                  </a:txBody>
                  <a:tcPr>
                    <a:solidFill>
                      <a:schemeClr val="accent4"/>
                    </a:solidFill>
                  </a:tcPr>
                </a:tc>
                <a:tc>
                  <a:txBody>
                    <a:bodyPr/>
                    <a:lstStyle/>
                    <a:p>
                      <a:pPr algn="ctr"/>
                      <a:r>
                        <a:rPr lang="en-US" dirty="0" smtClean="0"/>
                        <a:t>Challenges </a:t>
                      </a:r>
                      <a:endParaRPr lang="en-US" dirty="0"/>
                    </a:p>
                  </a:txBody>
                  <a:tcPr>
                    <a:solidFill>
                      <a:schemeClr val="accent4"/>
                    </a:solidFill>
                  </a:tcPr>
                </a:tc>
                <a:tc>
                  <a:txBody>
                    <a:bodyPr/>
                    <a:lstStyle/>
                    <a:p>
                      <a:pPr algn="ctr"/>
                      <a:r>
                        <a:rPr lang="en-US" dirty="0" smtClean="0"/>
                        <a:t>Tasks Performed</a:t>
                      </a:r>
                      <a:r>
                        <a:rPr lang="en-US" baseline="0" dirty="0" smtClean="0"/>
                        <a:t> </a:t>
                      </a:r>
                      <a:endParaRPr lang="en-US" dirty="0"/>
                    </a:p>
                  </a:txBody>
                  <a:tcPr>
                    <a:solidFill>
                      <a:schemeClr val="accent4"/>
                    </a:solidFill>
                  </a:tcPr>
                </a:tc>
              </a:tr>
              <a:tr h="4676769">
                <a:tc>
                  <a:txBody>
                    <a:bodyPr/>
                    <a:lstStyle/>
                    <a:p>
                      <a:pPr algn="l"/>
                      <a:r>
                        <a:rPr lang="en-US" dirty="0" smtClean="0"/>
                        <a:t>Main</a:t>
                      </a:r>
                      <a:r>
                        <a:rPr lang="en-US" baseline="0" dirty="0" smtClean="0"/>
                        <a:t> objective is to identify affinity between products that are purchased by the customer</a:t>
                      </a:r>
                    </a:p>
                    <a:p>
                      <a:pPr algn="l"/>
                      <a:endParaRPr lang="en-US" baseline="0" dirty="0" smtClean="0"/>
                    </a:p>
                    <a:p>
                      <a:pPr algn="l"/>
                      <a:r>
                        <a:rPr lang="en-US" baseline="0" dirty="0" smtClean="0"/>
                        <a:t>Deliverable analysis report </a:t>
                      </a:r>
                      <a:br>
                        <a:rPr lang="en-US" baseline="0" dirty="0" smtClean="0"/>
                      </a:br>
                      <a:endParaRPr lang="en-US" baseline="0" dirty="0" smtClean="0"/>
                    </a:p>
                    <a:p>
                      <a:pPr algn="l"/>
                      <a:r>
                        <a:rPr lang="en-US" baseline="0" dirty="0" smtClean="0"/>
                        <a:t>A clear and concise report for financial assistance and marketing </a:t>
                      </a:r>
                    </a:p>
                    <a:p>
                      <a:pPr algn="ctr"/>
                      <a:endParaRPr lang="en-US" dirty="0"/>
                    </a:p>
                  </a:txBody>
                  <a:tcPr/>
                </a:tc>
                <a:tc>
                  <a:txBody>
                    <a:bodyPr/>
                    <a:lstStyle/>
                    <a:p>
                      <a:pPr algn="l"/>
                      <a:r>
                        <a:rPr lang="en-US" b="1" dirty="0" smtClean="0"/>
                        <a:t>Process</a:t>
                      </a:r>
                      <a:r>
                        <a:rPr lang="en-US" dirty="0" smtClean="0"/>
                        <a:t>:</a:t>
                      </a:r>
                    </a:p>
                    <a:p>
                      <a:pPr algn="l"/>
                      <a:r>
                        <a:rPr lang="en-US" baseline="0" dirty="0" smtClean="0"/>
                        <a:t>In this, we analysis induvial customer purchases and try to globalize the common purchases and rank them induvial. This rank of subset of items helps us to identify items that are sold frequently together and to identify store layout  </a:t>
                      </a:r>
                    </a:p>
                    <a:p>
                      <a:pPr algn="l"/>
                      <a:endParaRPr lang="en-US" baseline="0" dirty="0" smtClean="0"/>
                    </a:p>
                    <a:p>
                      <a:pPr algn="l"/>
                      <a:r>
                        <a:rPr lang="en-US" b="1" baseline="0" dirty="0" smtClean="0"/>
                        <a:t>Tools Used:</a:t>
                      </a:r>
                    </a:p>
                    <a:p>
                      <a:pPr algn="l"/>
                      <a:r>
                        <a:rPr lang="en-US" baseline="0" dirty="0" smtClean="0"/>
                        <a:t> JAVA Compiler </a:t>
                      </a:r>
                    </a:p>
                    <a:p>
                      <a:pPr algn="l"/>
                      <a:r>
                        <a:rPr lang="en-US" baseline="0" dirty="0" smtClean="0"/>
                        <a:t> JAVA Editor </a:t>
                      </a:r>
                    </a:p>
                    <a:p>
                      <a:pPr algn="l"/>
                      <a:endParaRPr lang="en-US" dirty="0" smtClean="0"/>
                    </a:p>
                    <a:p>
                      <a:pPr algn="ctr"/>
                      <a:endParaRPr lang="en-US" dirty="0"/>
                    </a:p>
                  </a:txBody>
                  <a:tcPr/>
                </a:tc>
                <a:tc>
                  <a:txBody>
                    <a:bodyPr/>
                    <a:lstStyle/>
                    <a:p>
                      <a:pPr algn="l"/>
                      <a:r>
                        <a:rPr lang="en-US" b="1" dirty="0" smtClean="0"/>
                        <a:t>Process:</a:t>
                      </a:r>
                    </a:p>
                    <a:p>
                      <a:pPr algn="l"/>
                      <a:r>
                        <a:rPr lang="en-US" b="0" dirty="0" smtClean="0"/>
                        <a:t>Collection of Large Transaction</a:t>
                      </a:r>
                      <a:r>
                        <a:rPr lang="en-US" b="0" baseline="0" dirty="0" smtClean="0"/>
                        <a:t> from customer and merging them as a single data unit</a:t>
                      </a:r>
                    </a:p>
                    <a:p>
                      <a:pPr algn="l"/>
                      <a:endParaRPr lang="en-US" b="0" baseline="0" dirty="0" smtClean="0"/>
                    </a:p>
                    <a:p>
                      <a:pPr algn="l"/>
                      <a:r>
                        <a:rPr lang="en-US" b="0" baseline="0" dirty="0" smtClean="0"/>
                        <a:t>Large set of data and identification of subsets in each transaction can lead to enormous computation power</a:t>
                      </a:r>
                    </a:p>
                    <a:p>
                      <a:pPr algn="l"/>
                      <a:endParaRPr lang="en-US" b="0" baseline="0" dirty="0" smtClean="0"/>
                    </a:p>
                    <a:p>
                      <a:pPr algn="l"/>
                      <a:endParaRPr lang="en-US" b="0" baseline="0" dirty="0" smtClean="0"/>
                    </a:p>
                  </a:txBody>
                  <a:tcPr/>
                </a:tc>
                <a:tc>
                  <a:txBody>
                    <a:bodyPr/>
                    <a:lstStyle/>
                    <a:p>
                      <a:pPr algn="l"/>
                      <a:r>
                        <a:rPr lang="en-US" baseline="0" dirty="0" smtClean="0"/>
                        <a:t>Initially we transform induvial transactions into a single data unit</a:t>
                      </a:r>
                    </a:p>
                    <a:p>
                      <a:pPr algn="l"/>
                      <a:endParaRPr lang="en-US" baseline="0" dirty="0" smtClean="0"/>
                    </a:p>
                    <a:p>
                      <a:pPr algn="l"/>
                      <a:r>
                        <a:rPr lang="en-US" baseline="0" dirty="0" smtClean="0"/>
                        <a:t>Removing attributes or items of less interest which decreased our computation time by 40 percent </a:t>
                      </a:r>
                    </a:p>
                    <a:p>
                      <a:pPr algn="l"/>
                      <a:endParaRPr lang="en-US" baseline="0" dirty="0" smtClean="0"/>
                    </a:p>
                    <a:p>
                      <a:pPr algn="l"/>
                      <a:r>
                        <a:rPr lang="en-US" baseline="0" dirty="0" smtClean="0"/>
                        <a:t>Identifying subsets of items from total list of items ranging from (2,3,4</a:t>
                      </a:r>
                      <a:r>
                        <a:rPr lang="mr-IN" baseline="0" dirty="0" smtClean="0"/>
                        <a:t>…</a:t>
                      </a:r>
                      <a:r>
                        <a:rPr lang="en-US" baseline="0" dirty="0" smtClean="0"/>
                        <a:t>..). We carried till 15</a:t>
                      </a:r>
                      <a:r>
                        <a:rPr lang="en-US" baseline="30000" dirty="0" smtClean="0"/>
                        <a:t>th</a:t>
                      </a:r>
                      <a:r>
                        <a:rPr lang="en-US" baseline="0" dirty="0" smtClean="0"/>
                        <a:t> subset.</a:t>
                      </a:r>
                    </a:p>
                    <a:p>
                      <a:pPr algn="l"/>
                      <a:endParaRPr lang="en-US" baseline="0" dirty="0" smtClean="0"/>
                    </a:p>
                    <a:p>
                      <a:pPr algn="l"/>
                      <a:r>
                        <a:rPr lang="en-US" baseline="0" dirty="0" smtClean="0"/>
                        <a:t>Use this information to generate a detail report.</a:t>
                      </a:r>
                    </a:p>
                  </a:txBody>
                  <a:tcPr/>
                </a:tc>
              </a:tr>
            </a:tbl>
          </a:graphicData>
        </a:graphic>
      </p:graphicFrame>
    </p:spTree>
    <p:extLst>
      <p:ext uri="{BB962C8B-B14F-4D97-AF65-F5344CB8AC3E}">
        <p14:creationId xmlns:p14="http://schemas.microsoft.com/office/powerpoint/2010/main" val="1496012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722</TotalTime>
  <Words>1247</Words>
  <Application>Microsoft Macintosh PowerPoint</Application>
  <PresentationFormat>Widescreen</PresentationFormat>
  <Paragraphs>240</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Office Theme</vt:lpstr>
      <vt:lpstr>PROJECTS SUMMARY</vt:lpstr>
      <vt:lpstr>OUTLINE</vt:lpstr>
      <vt:lpstr>PROJECT I: Identification Of Geo Objects In Lidar Data(In progress)</vt:lpstr>
      <vt:lpstr>PROJECT II: Implementation Of C4.5 Algorithm In MatLab</vt:lpstr>
      <vt:lpstr>PROJECT III: Email Retrieval From Account In UIPath</vt:lpstr>
      <vt:lpstr>PROJECT IV: Information Retrieval System For UNT Domain</vt:lpstr>
      <vt:lpstr>PROJECT V: Periodic Update Of Account Balance to Excel document</vt:lpstr>
      <vt:lpstr>PROJECT VI: Implementation Of Brill’s Tagger In Python</vt:lpstr>
      <vt:lpstr>PROJECT VII: Market Basket Analysis </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PROJECTS SUMMARY</dc:title>
  <dc:creator>Thirunagari, Harish Kumar</dc:creator>
  <cp:lastModifiedBy>Thirunagari, Harish Kumar</cp:lastModifiedBy>
  <cp:revision>26</cp:revision>
  <dcterms:created xsi:type="dcterms:W3CDTF">2018-01-13T09:18:59Z</dcterms:created>
  <dcterms:modified xsi:type="dcterms:W3CDTF">2018-01-13T21:24:30Z</dcterms:modified>
</cp:coreProperties>
</file>