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5"/>
  </p:sldMasterIdLst>
  <p:sldIdLst>
    <p:sldId id="275" r:id="rId6"/>
    <p:sldId id="260" r:id="rId7"/>
    <p:sldId id="273" r:id="rId8"/>
    <p:sldId id="274" r:id="rId9"/>
    <p:sldId id="278" r:id="rId10"/>
    <p:sldId id="280" r:id="rId11"/>
    <p:sldId id="279" r:id="rId12"/>
    <p:sldId id="281" r:id="rId13"/>
    <p:sldId id="282" r:id="rId14"/>
    <p:sldId id="268" r:id="rId15"/>
    <p:sldId id="284" r:id="rId16"/>
    <p:sldId id="271" r:id="rId17"/>
    <p:sldId id="272" r:id="rId18"/>
    <p:sldId id="285" r:id="rId19"/>
    <p:sldId id="286"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0000"/>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85" autoAdjust="0"/>
    <p:restoredTop sz="94420" autoAdjust="0"/>
  </p:normalViewPr>
  <p:slideViewPr>
    <p:cSldViewPr>
      <p:cViewPr>
        <p:scale>
          <a:sx n="80" d="100"/>
          <a:sy n="80" d="100"/>
        </p:scale>
        <p:origin x="-1296"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4611ACC3-A0C1-436E-A18A-F98B00BBFACA}"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959F214-D43B-4626-AA26-B37CB27B7C1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165FF67-4411-42FC-8722-30DD0CD94FD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
            <a:ext cx="63246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95400"/>
            <a:ext cx="8229600" cy="5026025"/>
          </a:xfrm>
        </p:spPr>
        <p:txBody>
          <a:bodyPr/>
          <a:lstStyle/>
          <a:p>
            <a:r>
              <a:rPr lang="en-US" dirty="0" smtClean="0"/>
              <a:t>Click icon to add table</a:t>
            </a:r>
            <a:endParaRPr lang="en-US" dirty="0"/>
          </a:p>
        </p:txBody>
      </p:sp>
      <p:sp>
        <p:nvSpPr>
          <p:cNvPr id="4" name="Date Placeholder 3"/>
          <p:cNvSpPr>
            <a:spLocks noGrp="1"/>
          </p:cNvSpPr>
          <p:nvPr>
            <p:ph type="dt" sz="half" idx="10"/>
          </p:nvPr>
        </p:nvSpPr>
        <p:spPr>
          <a:xfrm>
            <a:off x="457200" y="6521450"/>
            <a:ext cx="2133600" cy="24447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521450"/>
            <a:ext cx="2895600" cy="24447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521450"/>
            <a:ext cx="2133600" cy="244475"/>
          </a:xfrm>
        </p:spPr>
        <p:txBody>
          <a:bodyPr/>
          <a:lstStyle>
            <a:lvl1pPr>
              <a:defRPr/>
            </a:lvl1pPr>
          </a:lstStyle>
          <a:p>
            <a:fld id="{1BA8F1B4-4361-4968-B1F4-87BF5AC3CDD9}"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E011B8C-35BD-4170-A9D9-0936FC06D92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9143108-A1EE-4FD1-9872-4928C7BEAEBE}"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55F7FB7-3918-4916-A3B6-E5FB8CDB531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2F57ABFE-79D5-4ACF-B2A2-825A704BBA5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D07C4CC-90DC-4639-A21A-864ACB43F4D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2E63CD40-E4AA-4077-8618-766036BAE988}"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B16CFA9-29D9-4DD2-AB81-380538BEB2F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52F9A4E-A8E3-4F2A-A570-C5659DADCB91}"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5B8B3FC-63F2-4F98-8253-F9E5A161A5A2}"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990600" y="762000"/>
            <a:ext cx="8153400" cy="1752600"/>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outerShdw blurRad="50000" dist="30000" dir="5400000" algn="tl" rotWithShape="0">
                    <a:srgbClr val="000000">
                      <a:alpha val="30000"/>
                    </a:srgbClr>
                  </a:outerShdw>
                </a:effectLst>
                <a:uLnTx/>
                <a:uFillTx/>
                <a:latin typeface="Times New Roman" pitchFamily="18" charset="0"/>
                <a:ea typeface="+mj-ea"/>
                <a:cs typeface="Times New Roman" pitchFamily="18" charset="0"/>
              </a:rPr>
              <a:t>  </a:t>
            </a:r>
            <a:r>
              <a:rPr kumimoji="0" lang="en-US" sz="2800" b="1" i="0" u="sng" strike="noStrike" kern="1200" cap="none" spc="0" normalizeH="0" baseline="0" noProof="0" dirty="0" smtClean="0">
                <a:ln>
                  <a:noFill/>
                </a:ln>
                <a:effectLst/>
                <a:uLnTx/>
                <a:uFillTx/>
                <a:latin typeface="Times New Roman" pitchFamily="18" charset="0"/>
                <a:ea typeface="+mj-ea"/>
                <a:cs typeface="Times New Roman" pitchFamily="18" charset="0"/>
              </a:rPr>
              <a:t>DEVELOPMENT OF LAN CHAT MESSENGER </a:t>
            </a:r>
            <a:br>
              <a:rPr kumimoji="0" lang="en-US" sz="2800" b="1" i="0" u="sng" strike="noStrike" kern="1200" cap="none" spc="0" normalizeH="0" baseline="0" noProof="0" dirty="0" smtClean="0">
                <a:ln>
                  <a:noFill/>
                </a:ln>
                <a:effectLst/>
                <a:uLnTx/>
                <a:uFillTx/>
                <a:latin typeface="Times New Roman" pitchFamily="18" charset="0"/>
                <a:ea typeface="+mj-ea"/>
                <a:cs typeface="Times New Roman" pitchFamily="18" charset="0"/>
              </a:rPr>
            </a:br>
            <a:r>
              <a:rPr kumimoji="0" lang="en-US" sz="2800" b="1" i="0" strike="noStrike" kern="1200" cap="none" spc="0" normalizeH="0" baseline="0" noProof="0" dirty="0" smtClean="0">
                <a:ln>
                  <a:noFill/>
                </a:ln>
                <a:effectLst/>
                <a:uLnTx/>
                <a:uFillTx/>
                <a:latin typeface="Times New Roman" pitchFamily="18" charset="0"/>
                <a:ea typeface="+mj-ea"/>
                <a:cs typeface="Times New Roman" pitchFamily="18" charset="0"/>
              </a:rPr>
              <a:t>          </a:t>
            </a:r>
            <a:r>
              <a:rPr kumimoji="0" lang="en-US" sz="2800" b="1" i="0" u="sng" strike="noStrike" kern="1200" cap="none" spc="0" normalizeH="0" baseline="0" noProof="0" dirty="0" smtClean="0">
                <a:ln>
                  <a:noFill/>
                </a:ln>
                <a:effectLst/>
                <a:uLnTx/>
                <a:uFillTx/>
                <a:latin typeface="Times New Roman" pitchFamily="18" charset="0"/>
                <a:ea typeface="+mj-ea"/>
                <a:cs typeface="Times New Roman" pitchFamily="18" charset="0"/>
              </a:rPr>
              <a:t>USING SOCKET COMMUNICATION.</a:t>
            </a:r>
            <a:r>
              <a:rPr kumimoji="0" lang="en-US" sz="2800" b="0" i="0" u="sng" strike="noStrike" kern="1200" cap="none" spc="0" normalizeH="0" baseline="0" noProof="0" dirty="0" smtClean="0">
                <a:ln>
                  <a:noFill/>
                </a:ln>
                <a:effectLst/>
                <a:uLnTx/>
                <a:uFillTx/>
                <a:latin typeface="Times New Roman" pitchFamily="18" charset="0"/>
                <a:ea typeface="+mj-ea"/>
                <a:cs typeface="Times New Roman" pitchFamily="18" charset="0"/>
              </a:rPr>
              <a:t> </a:t>
            </a:r>
          </a:p>
        </p:txBody>
      </p:sp>
      <p:sp>
        <p:nvSpPr>
          <p:cNvPr id="5" name="Rectangle 4"/>
          <p:cNvSpPr/>
          <p:nvPr/>
        </p:nvSpPr>
        <p:spPr>
          <a:xfrm>
            <a:off x="4800600" y="4343400"/>
            <a:ext cx="4114800" cy="2000548"/>
          </a:xfrm>
          <a:prstGeom prst="rect">
            <a:avLst/>
          </a:prstGeom>
        </p:spPr>
        <p:txBody>
          <a:bodyPr wrap="square">
            <a:spAutoFit/>
          </a:bodyPr>
          <a:lstStyle/>
          <a:p>
            <a:pPr>
              <a:buNone/>
            </a:pPr>
            <a:r>
              <a:rPr lang="en-US" sz="24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R.SRUTHI(11621A05G3)</a:t>
            </a:r>
          </a:p>
          <a:p>
            <a:r>
              <a:rPr lang="en-US" sz="2000" dirty="0" smtClean="0">
                <a:latin typeface="Times New Roman" pitchFamily="18" charset="0"/>
                <a:cs typeface="Times New Roman" pitchFamily="18" charset="0"/>
              </a:rPr>
              <a:t>T.HARISH KUMAR(11621A05H2)</a:t>
            </a:r>
          </a:p>
          <a:p>
            <a:pPr>
              <a:buNone/>
            </a:pPr>
            <a:r>
              <a:rPr lang="en-US" sz="2000" dirty="0" smtClean="0">
                <a:latin typeface="Times New Roman" pitchFamily="18" charset="0"/>
                <a:cs typeface="Times New Roman" pitchFamily="18" charset="0"/>
              </a:rPr>
              <a:t>AURORA’S ENGG COLLEGE,</a:t>
            </a:r>
          </a:p>
          <a:p>
            <a:pPr>
              <a:buNone/>
            </a:pPr>
            <a:r>
              <a:rPr lang="en-US" sz="2000" dirty="0" smtClean="0">
                <a:latin typeface="Times New Roman" pitchFamily="18" charset="0"/>
                <a:cs typeface="Times New Roman" pitchFamily="18" charset="0"/>
              </a:rPr>
              <a:t>BHUVANAGIRI</a:t>
            </a:r>
            <a:r>
              <a:rPr lang="en-US" sz="2000" dirty="0" smtClean="0">
                <a:latin typeface="Times New Roman" pitchFamily="18" charset="0"/>
                <a:cs typeface="Times New Roman" pitchFamily="18" charset="0"/>
              </a:rPr>
              <a:t>.</a:t>
            </a:r>
          </a:p>
          <a:p>
            <a:pPr>
              <a:buNone/>
            </a:pPr>
            <a:r>
              <a:rPr lang="en-US" sz="2000" dirty="0" smtClean="0"/>
              <a:t>  </a:t>
            </a:r>
          </a:p>
        </p:txBody>
      </p:sp>
      <p:sp>
        <p:nvSpPr>
          <p:cNvPr id="6" name="Rectangle 5"/>
          <p:cNvSpPr/>
          <p:nvPr/>
        </p:nvSpPr>
        <p:spPr>
          <a:xfrm>
            <a:off x="1066800" y="4648200"/>
            <a:ext cx="30480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itchFamily="18" charset="0"/>
                <a:cs typeface="Times New Roman" pitchFamily="18" charset="0"/>
              </a:rPr>
              <a:t>INTRENAL GUIDE  K.SOWMYA</a:t>
            </a:r>
            <a:endParaRPr lang="en-US"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533400"/>
            <a:ext cx="7498080" cy="533400"/>
          </a:xfrm>
        </p:spPr>
        <p:txBody>
          <a:bodyPr>
            <a:normAutofit/>
          </a:bodyPr>
          <a:lstStyle/>
          <a:p>
            <a:r>
              <a:rPr lang="en-US" sz="2400" b="1" u="sng" kern="0" dirty="0" smtClean="0">
                <a:solidFill>
                  <a:schemeClr val="tx1"/>
                </a:solidFill>
                <a:effectLst/>
                <a:latin typeface="Times New Roman" pitchFamily="18" charset="0"/>
                <a:cs typeface="Times New Roman" pitchFamily="18" charset="0"/>
              </a:rPr>
              <a:t>GOALS</a:t>
            </a:r>
            <a:endParaRPr lang="en-US" sz="2400" dirty="0">
              <a:solidFill>
                <a:schemeClr val="tx1"/>
              </a:solidFill>
              <a:latin typeface="Times New Roman" pitchFamily="18" charset="0"/>
              <a:cs typeface="Times New Roman" pitchFamily="18" charset="0"/>
            </a:endParaRPr>
          </a:p>
        </p:txBody>
      </p:sp>
      <p:sp>
        <p:nvSpPr>
          <p:cNvPr id="5" name="Content Placeholder 4"/>
          <p:cNvSpPr>
            <a:spLocks noGrp="1"/>
          </p:cNvSpPr>
          <p:nvPr>
            <p:ph idx="1"/>
          </p:nvPr>
        </p:nvSpPr>
        <p:spPr>
          <a:xfrm>
            <a:off x="990600" y="1371600"/>
            <a:ext cx="7924800" cy="4724400"/>
          </a:xfrm>
        </p:spPr>
        <p:txBody>
          <a:bodyPr>
            <a:normAutofit fontScale="92500"/>
          </a:bodyPr>
          <a:lstStyle/>
          <a:p>
            <a:pPr lvl="0" algn="just">
              <a:buClrTx/>
              <a:buFont typeface="Snap ITC" pitchFamily="82" charset="0"/>
              <a:buChar char="o"/>
            </a:pPr>
            <a:r>
              <a:rPr lang="en-US" sz="2600" kern="0" dirty="0" smtClean="0">
                <a:latin typeface="Times New Roman" pitchFamily="18" charset="0"/>
                <a:cs typeface="Times New Roman" pitchFamily="18" charset="0"/>
              </a:rPr>
              <a:t>To provide a user friendly GUI.</a:t>
            </a:r>
          </a:p>
          <a:p>
            <a:pPr lvl="0" algn="just">
              <a:buClrTx/>
              <a:buFont typeface="Snap ITC" pitchFamily="82" charset="0"/>
              <a:buChar char="o"/>
            </a:pPr>
            <a:r>
              <a:rPr lang="en-US" sz="2600" kern="0" dirty="0" smtClean="0">
                <a:latin typeface="Times New Roman" pitchFamily="18" charset="0"/>
                <a:cs typeface="Times New Roman" pitchFamily="18" charset="0"/>
              </a:rPr>
              <a:t>To enable </a:t>
            </a:r>
            <a:r>
              <a:rPr lang="en-US" sz="2600" kern="0" dirty="0" smtClean="0">
                <a:latin typeface="Times New Roman" pitchFamily="18" charset="0"/>
                <a:cs typeface="Times New Roman" pitchFamily="18" charset="0"/>
              </a:rPr>
              <a:t>secure communication </a:t>
            </a:r>
            <a:r>
              <a:rPr lang="en-US" sz="2600" kern="0" dirty="0" smtClean="0">
                <a:latin typeface="Times New Roman" pitchFamily="18" charset="0"/>
                <a:cs typeface="Times New Roman" pitchFamily="18" charset="0"/>
              </a:rPr>
              <a:t>by </a:t>
            </a:r>
            <a:r>
              <a:rPr lang="en-US" sz="2600" kern="0" dirty="0" smtClean="0">
                <a:latin typeface="Times New Roman" pitchFamily="18" charset="0"/>
                <a:cs typeface="Times New Roman" pitchFamily="18" charset="0"/>
              </a:rPr>
              <a:t>using ssl protocol.</a:t>
            </a:r>
          </a:p>
          <a:p>
            <a:pPr lvl="0" algn="just">
              <a:buClrTx/>
              <a:buFont typeface="Snap ITC" pitchFamily="82" charset="0"/>
              <a:buChar char="o"/>
            </a:pPr>
            <a:r>
              <a:rPr lang="en-US" sz="2600" kern="0" dirty="0" smtClean="0">
                <a:latin typeface="Times New Roman" pitchFamily="18" charset="0"/>
                <a:cs typeface="Times New Roman" pitchFamily="18" charset="0"/>
              </a:rPr>
              <a:t>To enable file transfer facility. </a:t>
            </a:r>
            <a:endParaRPr lang="en-US" sz="2600" kern="0" dirty="0" smtClean="0">
              <a:latin typeface="Times New Roman" pitchFamily="18" charset="0"/>
              <a:cs typeface="Times New Roman" pitchFamily="18" charset="0"/>
            </a:endParaRPr>
          </a:p>
          <a:p>
            <a:pPr lvl="0" algn="just">
              <a:buClrTx/>
              <a:buFont typeface="Snap ITC" pitchFamily="82" charset="0"/>
              <a:buChar char="o"/>
            </a:pPr>
            <a:r>
              <a:rPr lang="en-US" sz="2600" kern="0" dirty="0" smtClean="0">
                <a:latin typeface="Times New Roman" pitchFamily="18" charset="0"/>
                <a:cs typeface="Times New Roman" pitchFamily="18" charset="0"/>
              </a:rPr>
              <a:t>To </a:t>
            </a:r>
            <a:r>
              <a:rPr lang="en-US" sz="2600" kern="0" dirty="0" smtClean="0">
                <a:latin typeface="Times New Roman" pitchFamily="18" charset="0"/>
                <a:cs typeface="Times New Roman" pitchFamily="18" charset="0"/>
              </a:rPr>
              <a:t>refer a computer with host name rather than IP address</a:t>
            </a:r>
            <a:r>
              <a:rPr lang="en-US" sz="2600" kern="0" dirty="0" smtClean="0">
                <a:latin typeface="Times New Roman" pitchFamily="18" charset="0"/>
                <a:cs typeface="Times New Roman" pitchFamily="18" charset="0"/>
              </a:rPr>
              <a:t>.</a:t>
            </a:r>
            <a:r>
              <a:rPr lang="en-US" sz="2600" dirty="0" smtClean="0">
                <a:latin typeface="Times New Roman" pitchFamily="18" charset="0"/>
                <a:cs typeface="Times New Roman" pitchFamily="18" charset="0"/>
              </a:rPr>
              <a:t> </a:t>
            </a:r>
          </a:p>
          <a:p>
            <a:pPr algn="just">
              <a:buClrTx/>
              <a:buFont typeface="Snap ITC" pitchFamily="82" charset="0"/>
              <a:buChar char="o"/>
            </a:pPr>
            <a:r>
              <a:rPr lang="en-US" sz="2600" dirty="0" smtClean="0">
                <a:latin typeface="Times New Roman" pitchFamily="18" charset="0"/>
                <a:cs typeface="Times New Roman" pitchFamily="18" charset="0"/>
              </a:rPr>
              <a:t>Different user availability status.</a:t>
            </a:r>
          </a:p>
          <a:p>
            <a:pPr algn="just">
              <a:buClrTx/>
              <a:buFont typeface="Snap ITC" pitchFamily="82" charset="0"/>
              <a:buChar char="o"/>
            </a:pPr>
            <a:r>
              <a:rPr lang="en-US" sz="2600" dirty="0" smtClean="0">
                <a:latin typeface="Times New Roman" pitchFamily="18" charset="0"/>
                <a:cs typeface="Times New Roman" pitchFamily="18" charset="0"/>
              </a:rPr>
              <a:t>To identify automatically current users in the network</a:t>
            </a:r>
            <a:r>
              <a:rPr lang="en-US" sz="2600" dirty="0" smtClean="0">
                <a:latin typeface="Times New Roman" pitchFamily="18" charset="0"/>
                <a:cs typeface="Times New Roman" pitchFamily="18" charset="0"/>
              </a:rPr>
              <a:t>.</a:t>
            </a:r>
          </a:p>
          <a:p>
            <a:pPr algn="just">
              <a:buClrTx/>
              <a:buFont typeface="Snap ITC" pitchFamily="82" charset="0"/>
              <a:buChar char="o"/>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Providing user  friendly access by abstracting the </a:t>
            </a:r>
            <a:r>
              <a:rPr lang="en-US" sz="2600" dirty="0" smtClean="0">
                <a:latin typeface="Times New Roman" pitchFamily="18" charset="0"/>
                <a:cs typeface="Times New Roman" pitchFamily="18" charset="0"/>
              </a:rPr>
              <a:t>server.</a:t>
            </a:r>
          </a:p>
          <a:p>
            <a:pPr algn="just">
              <a:buClrTx/>
              <a:buFont typeface="Snap ITC" pitchFamily="82" charset="0"/>
              <a:buChar char="o"/>
            </a:pPr>
            <a:r>
              <a:rPr lang="en-US" sz="2600" dirty="0" smtClean="0">
                <a:latin typeface="Times New Roman" pitchFamily="18" charset="0"/>
                <a:cs typeface="Times New Roman" pitchFamily="18" charset="0"/>
              </a:rPr>
              <a:t>It </a:t>
            </a:r>
            <a:r>
              <a:rPr lang="en-US" sz="2600" dirty="0" smtClean="0">
                <a:latin typeface="Times New Roman" pitchFamily="18" charset="0"/>
                <a:cs typeface="Times New Roman" pitchFamily="18" charset="0"/>
              </a:rPr>
              <a:t>provides confidentiality by enabling User </a:t>
            </a:r>
            <a:r>
              <a:rPr lang="en-US" sz="2600" dirty="0" smtClean="0">
                <a:latin typeface="Times New Roman" pitchFamily="18" charset="0"/>
                <a:cs typeface="Times New Roman" pitchFamily="18" charset="0"/>
              </a:rPr>
              <a:t>Login.</a:t>
            </a:r>
          </a:p>
          <a:p>
            <a:pPr algn="just">
              <a:buClrTx/>
              <a:buFont typeface="Snap ITC" pitchFamily="82" charset="0"/>
              <a:buChar char="o"/>
            </a:pPr>
            <a:r>
              <a:rPr lang="en-US" sz="2600" dirty="0" smtClean="0">
                <a:latin typeface="Times New Roman" pitchFamily="18" charset="0"/>
                <a:cs typeface="Times New Roman" pitchFamily="18" charset="0"/>
              </a:rPr>
              <a:t>Chat History.</a:t>
            </a:r>
          </a:p>
          <a:p>
            <a:pPr algn="just">
              <a:buClrTx/>
              <a:buFont typeface="Snap ITC" pitchFamily="82" charset="0"/>
              <a:buChar char="o"/>
            </a:pPr>
            <a:r>
              <a:rPr lang="en-US" sz="2600" dirty="0" smtClean="0">
                <a:latin typeface="Times New Roman" pitchFamily="18" charset="0"/>
                <a:cs typeface="Times New Roman" pitchFamily="18" charset="0"/>
              </a:rPr>
              <a:t>Enable </a:t>
            </a:r>
            <a:r>
              <a:rPr lang="en-US" sz="2600" dirty="0" smtClean="0">
                <a:latin typeface="Times New Roman" pitchFamily="18" charset="0"/>
                <a:cs typeface="Times New Roman" pitchFamily="18" charset="0"/>
              </a:rPr>
              <a:t>both private chat and public Chat(Chat room</a:t>
            </a:r>
            <a:r>
              <a:rPr lang="en-US" sz="2600" dirty="0" smtClean="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4800600" cy="609600"/>
          </a:xfrm>
        </p:spPr>
        <p:txBody>
          <a:bodyPr>
            <a:normAutofit/>
          </a:bodyPr>
          <a:lstStyle/>
          <a:p>
            <a:r>
              <a:rPr lang="en-US" sz="2400" b="1" u="sng" dirty="0" smtClean="0">
                <a:solidFill>
                  <a:schemeClr val="tx1"/>
                </a:solidFill>
                <a:effectLst/>
                <a:latin typeface="Times New Roman" pitchFamily="18" charset="0"/>
                <a:cs typeface="Times New Roman" pitchFamily="18" charset="0"/>
              </a:rPr>
              <a:t>METHODS TO ACHIEVE GOAL</a:t>
            </a:r>
            <a:endParaRPr lang="en-US" sz="2400" b="1" u="sng" dirty="0">
              <a:solidFill>
                <a:schemeClr val="tx1"/>
              </a:solidFill>
              <a:effectLst/>
              <a:latin typeface="Times New Roman" pitchFamily="18" charset="0"/>
              <a:cs typeface="Times New Roman" pitchFamily="18" charset="0"/>
            </a:endParaRPr>
          </a:p>
        </p:txBody>
      </p:sp>
      <p:cxnSp>
        <p:nvCxnSpPr>
          <p:cNvPr id="34818" name="AutoShape 2"/>
          <p:cNvCxnSpPr>
            <a:cxnSpLocks noChangeShapeType="1"/>
          </p:cNvCxnSpPr>
          <p:nvPr/>
        </p:nvCxnSpPr>
        <p:spPr bwMode="auto">
          <a:xfrm>
            <a:off x="5865813" y="4143375"/>
            <a:ext cx="0" cy="180975"/>
          </a:xfrm>
          <a:prstGeom prst="straightConnector1">
            <a:avLst/>
          </a:prstGeom>
          <a:noFill/>
          <a:ln w="28575">
            <a:solidFill>
              <a:srgbClr val="000000"/>
            </a:solidFill>
            <a:round/>
            <a:headEnd/>
            <a:tailEnd type="triangle" w="med" len="med"/>
          </a:ln>
        </p:spPr>
      </p:cxnSp>
      <p:sp>
        <p:nvSpPr>
          <p:cNvPr id="34819" name="AutoShape 3"/>
          <p:cNvSpPr>
            <a:spLocks noChangeArrowheads="1"/>
          </p:cNvSpPr>
          <p:nvPr/>
        </p:nvSpPr>
        <p:spPr bwMode="auto">
          <a:xfrm>
            <a:off x="2438400" y="2209800"/>
            <a:ext cx="1676400" cy="342900"/>
          </a:xfrm>
          <a:prstGeom prst="roundRect">
            <a:avLst>
              <a:gd name="adj" fmla="val 16667"/>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Socket()</a:t>
            </a:r>
            <a:endParaRPr kumimoji="0" lang="en-US" sz="1800" b="0" i="0" u="none" strike="noStrike" cap="none" normalizeH="0" baseline="0" dirty="0" smtClean="0">
              <a:ln>
                <a:noFill/>
              </a:ln>
              <a:solidFill>
                <a:schemeClr val="tx1"/>
              </a:solidFill>
              <a:effectLst/>
              <a:latin typeface="Arial" pitchFamily="34" charset="0"/>
            </a:endParaRPr>
          </a:p>
        </p:txBody>
      </p:sp>
      <p:sp>
        <p:nvSpPr>
          <p:cNvPr id="34820" name="AutoShape 4"/>
          <p:cNvSpPr>
            <a:spLocks noChangeArrowheads="1"/>
          </p:cNvSpPr>
          <p:nvPr/>
        </p:nvSpPr>
        <p:spPr bwMode="auto">
          <a:xfrm>
            <a:off x="2438400" y="4876800"/>
            <a:ext cx="1676400" cy="381000"/>
          </a:xfrm>
          <a:prstGeom prst="roundRect">
            <a:avLst>
              <a:gd name="adj" fmla="val 16667"/>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Close()</a:t>
            </a:r>
            <a:endParaRPr kumimoji="0" lang="en-US" sz="1800" b="0" i="0" u="none" strike="noStrike" cap="none" normalizeH="0" baseline="0" dirty="0" smtClean="0">
              <a:ln>
                <a:noFill/>
              </a:ln>
              <a:solidFill>
                <a:schemeClr val="tx1"/>
              </a:solidFill>
              <a:effectLst/>
              <a:latin typeface="Arial" pitchFamily="34" charset="0"/>
            </a:endParaRPr>
          </a:p>
        </p:txBody>
      </p:sp>
      <p:sp>
        <p:nvSpPr>
          <p:cNvPr id="34821" name="AutoShape 5"/>
          <p:cNvSpPr>
            <a:spLocks noChangeArrowheads="1"/>
          </p:cNvSpPr>
          <p:nvPr/>
        </p:nvSpPr>
        <p:spPr bwMode="auto">
          <a:xfrm>
            <a:off x="2438400" y="3781425"/>
            <a:ext cx="1676400" cy="361950"/>
          </a:xfrm>
          <a:prstGeom prst="roundRect">
            <a:avLst>
              <a:gd name="adj" fmla="val 16667"/>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Connect()</a:t>
            </a:r>
            <a:endParaRPr kumimoji="0" lang="en-US" sz="1800" b="0" i="0" u="none" strike="noStrike" cap="none" normalizeH="0" baseline="0" dirty="0" smtClean="0">
              <a:ln>
                <a:noFill/>
              </a:ln>
              <a:solidFill>
                <a:schemeClr val="tx1"/>
              </a:solidFill>
              <a:effectLst/>
              <a:latin typeface="Arial" pitchFamily="34" charset="0"/>
            </a:endParaRPr>
          </a:p>
        </p:txBody>
      </p:sp>
      <p:sp>
        <p:nvSpPr>
          <p:cNvPr id="34822" name="AutoShape 6"/>
          <p:cNvSpPr>
            <a:spLocks noChangeArrowheads="1"/>
          </p:cNvSpPr>
          <p:nvPr/>
        </p:nvSpPr>
        <p:spPr bwMode="auto">
          <a:xfrm>
            <a:off x="2438400" y="4324350"/>
            <a:ext cx="1676400" cy="381000"/>
          </a:xfrm>
          <a:prstGeom prst="roundRect">
            <a:avLst>
              <a:gd name="adj" fmla="val 16667"/>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Read/write 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34823" name="AutoShape 7"/>
          <p:cNvSpPr>
            <a:spLocks noChangeArrowheads="1"/>
          </p:cNvSpPr>
          <p:nvPr/>
        </p:nvSpPr>
        <p:spPr bwMode="auto">
          <a:xfrm>
            <a:off x="5019675" y="4886325"/>
            <a:ext cx="1676400" cy="381000"/>
          </a:xfrm>
          <a:prstGeom prst="roundRect">
            <a:avLst>
              <a:gd name="adj" fmla="val 16667"/>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Close()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34824" name="AutoShape 8"/>
          <p:cNvSpPr>
            <a:spLocks noChangeArrowheads="1"/>
          </p:cNvSpPr>
          <p:nvPr/>
        </p:nvSpPr>
        <p:spPr bwMode="auto">
          <a:xfrm>
            <a:off x="5019675" y="4324350"/>
            <a:ext cx="1676400" cy="381000"/>
          </a:xfrm>
          <a:prstGeom prst="roundRect">
            <a:avLst>
              <a:gd name="adj" fmla="val 16667"/>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Read/write Data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34825" name="AutoShape 9"/>
          <p:cNvSpPr>
            <a:spLocks noChangeArrowheads="1"/>
          </p:cNvSpPr>
          <p:nvPr/>
        </p:nvSpPr>
        <p:spPr bwMode="auto">
          <a:xfrm>
            <a:off x="5019675" y="3790950"/>
            <a:ext cx="1676400" cy="352425"/>
          </a:xfrm>
          <a:prstGeom prst="roundRect">
            <a:avLst>
              <a:gd name="adj" fmla="val 16667"/>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Accept()</a:t>
            </a:r>
            <a:endParaRPr kumimoji="0" lang="en-US" sz="1800" b="0" i="0" u="none" strike="noStrike" cap="none" normalizeH="0" baseline="0" dirty="0" smtClean="0">
              <a:ln>
                <a:noFill/>
              </a:ln>
              <a:solidFill>
                <a:schemeClr val="tx1"/>
              </a:solidFill>
              <a:effectLst/>
              <a:latin typeface="Arial" pitchFamily="34" charset="0"/>
            </a:endParaRPr>
          </a:p>
        </p:txBody>
      </p:sp>
      <p:sp>
        <p:nvSpPr>
          <p:cNvPr id="34826" name="AutoShape 10"/>
          <p:cNvSpPr>
            <a:spLocks noChangeArrowheads="1"/>
          </p:cNvSpPr>
          <p:nvPr/>
        </p:nvSpPr>
        <p:spPr bwMode="auto">
          <a:xfrm>
            <a:off x="5019675" y="3248025"/>
            <a:ext cx="1676400" cy="361950"/>
          </a:xfrm>
          <a:prstGeom prst="roundRect">
            <a:avLst>
              <a:gd name="adj" fmla="val 16667"/>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Listen()</a:t>
            </a:r>
            <a:endParaRPr kumimoji="0" lang="en-US" sz="1800" b="0" i="0" u="none" strike="noStrike" cap="none" normalizeH="0" baseline="0" dirty="0" smtClean="0">
              <a:ln>
                <a:noFill/>
              </a:ln>
              <a:solidFill>
                <a:schemeClr val="tx1"/>
              </a:solidFill>
              <a:effectLst/>
              <a:latin typeface="Arial" pitchFamily="34" charset="0"/>
            </a:endParaRPr>
          </a:p>
        </p:txBody>
      </p:sp>
      <p:sp>
        <p:nvSpPr>
          <p:cNvPr id="34827" name="AutoShape 11"/>
          <p:cNvSpPr>
            <a:spLocks noChangeArrowheads="1"/>
          </p:cNvSpPr>
          <p:nvPr/>
        </p:nvSpPr>
        <p:spPr bwMode="auto">
          <a:xfrm>
            <a:off x="5019675" y="2743200"/>
            <a:ext cx="1676400" cy="323850"/>
          </a:xfrm>
          <a:prstGeom prst="roundRect">
            <a:avLst>
              <a:gd name="adj" fmla="val 16667"/>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Bind()</a:t>
            </a:r>
            <a:endParaRPr kumimoji="0" lang="en-US" sz="1800" b="0" i="0" u="none" strike="noStrike" cap="none" normalizeH="0" baseline="0" dirty="0" smtClean="0">
              <a:ln>
                <a:noFill/>
              </a:ln>
              <a:solidFill>
                <a:schemeClr val="tx1"/>
              </a:solidFill>
              <a:effectLst/>
              <a:latin typeface="Arial" pitchFamily="34" charset="0"/>
            </a:endParaRPr>
          </a:p>
        </p:txBody>
      </p:sp>
      <p:sp>
        <p:nvSpPr>
          <p:cNvPr id="34828" name="AutoShape 12"/>
          <p:cNvSpPr>
            <a:spLocks noChangeArrowheads="1"/>
          </p:cNvSpPr>
          <p:nvPr/>
        </p:nvSpPr>
        <p:spPr bwMode="auto">
          <a:xfrm>
            <a:off x="5019675" y="2228850"/>
            <a:ext cx="1676400" cy="333375"/>
          </a:xfrm>
          <a:prstGeom prst="roundRect">
            <a:avLst>
              <a:gd name="adj" fmla="val 16667"/>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Socket()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34829" name="AutoShape 13"/>
          <p:cNvCxnSpPr>
            <a:cxnSpLocks noChangeShapeType="1"/>
          </p:cNvCxnSpPr>
          <p:nvPr/>
        </p:nvCxnSpPr>
        <p:spPr bwMode="auto">
          <a:xfrm>
            <a:off x="3230563" y="2552700"/>
            <a:ext cx="0" cy="1228725"/>
          </a:xfrm>
          <a:prstGeom prst="straightConnector1">
            <a:avLst/>
          </a:prstGeom>
          <a:noFill/>
          <a:ln w="28575">
            <a:solidFill>
              <a:srgbClr val="000000"/>
            </a:solidFill>
            <a:round/>
            <a:headEnd/>
            <a:tailEnd type="triangle" w="med" len="med"/>
          </a:ln>
        </p:spPr>
      </p:cxnSp>
      <p:cxnSp>
        <p:nvCxnSpPr>
          <p:cNvPr id="34830" name="AutoShape 14"/>
          <p:cNvCxnSpPr>
            <a:cxnSpLocks noChangeShapeType="1"/>
          </p:cNvCxnSpPr>
          <p:nvPr/>
        </p:nvCxnSpPr>
        <p:spPr bwMode="auto">
          <a:xfrm>
            <a:off x="5865813" y="2552700"/>
            <a:ext cx="0" cy="180975"/>
          </a:xfrm>
          <a:prstGeom prst="straightConnector1">
            <a:avLst/>
          </a:prstGeom>
          <a:noFill/>
          <a:ln w="28575">
            <a:solidFill>
              <a:srgbClr val="000000"/>
            </a:solidFill>
            <a:round/>
            <a:headEnd/>
            <a:tailEnd type="triangle" w="med" len="med"/>
          </a:ln>
        </p:spPr>
      </p:cxnSp>
      <p:cxnSp>
        <p:nvCxnSpPr>
          <p:cNvPr id="34831" name="AutoShape 15"/>
          <p:cNvCxnSpPr>
            <a:cxnSpLocks noChangeShapeType="1"/>
          </p:cNvCxnSpPr>
          <p:nvPr/>
        </p:nvCxnSpPr>
        <p:spPr bwMode="auto">
          <a:xfrm>
            <a:off x="4114800" y="4400550"/>
            <a:ext cx="904875" cy="0"/>
          </a:xfrm>
          <a:prstGeom prst="straightConnector1">
            <a:avLst/>
          </a:prstGeom>
          <a:noFill/>
          <a:ln w="28575">
            <a:solidFill>
              <a:srgbClr val="000000"/>
            </a:solidFill>
            <a:round/>
            <a:headEnd/>
            <a:tailEnd type="triangle" w="med" len="med"/>
          </a:ln>
        </p:spPr>
      </p:cxnSp>
      <p:cxnSp>
        <p:nvCxnSpPr>
          <p:cNvPr id="34832" name="AutoShape 16"/>
          <p:cNvCxnSpPr>
            <a:cxnSpLocks noChangeShapeType="1"/>
          </p:cNvCxnSpPr>
          <p:nvPr/>
        </p:nvCxnSpPr>
        <p:spPr bwMode="auto">
          <a:xfrm flipH="1">
            <a:off x="4114800" y="4552950"/>
            <a:ext cx="904875" cy="0"/>
          </a:xfrm>
          <a:prstGeom prst="straightConnector1">
            <a:avLst/>
          </a:prstGeom>
          <a:noFill/>
          <a:ln w="28575">
            <a:solidFill>
              <a:srgbClr val="000000"/>
            </a:solidFill>
            <a:round/>
            <a:headEnd/>
            <a:tailEnd type="triangle" w="med" len="med"/>
          </a:ln>
        </p:spPr>
      </p:cxnSp>
      <p:sp>
        <p:nvSpPr>
          <p:cNvPr id="34833" name="Text Box 17"/>
          <p:cNvSpPr txBox="1">
            <a:spLocks noChangeArrowheads="1"/>
          </p:cNvSpPr>
          <p:nvPr/>
        </p:nvSpPr>
        <p:spPr bwMode="auto">
          <a:xfrm>
            <a:off x="2905125" y="1857375"/>
            <a:ext cx="819150" cy="28575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CLIENT</a:t>
            </a:r>
            <a:endParaRPr kumimoji="0" lang="en-US" sz="1800" b="0" i="0" u="none" strike="noStrike" cap="none" normalizeH="0" baseline="0" dirty="0" smtClean="0">
              <a:ln>
                <a:noFill/>
              </a:ln>
              <a:solidFill>
                <a:schemeClr val="tx1"/>
              </a:solidFill>
              <a:effectLst/>
              <a:latin typeface="Arial" pitchFamily="34" charset="0"/>
            </a:endParaRPr>
          </a:p>
        </p:txBody>
      </p:sp>
      <p:sp>
        <p:nvSpPr>
          <p:cNvPr id="34834" name="Rectangle 18"/>
          <p:cNvSpPr>
            <a:spLocks noChangeArrowheads="1"/>
          </p:cNvSpPr>
          <p:nvPr/>
        </p:nvSpPr>
        <p:spPr bwMode="auto">
          <a:xfrm>
            <a:off x="5478463" y="1857375"/>
            <a:ext cx="857250" cy="3048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SERVER</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34835" name="AutoShape 19"/>
          <p:cNvCxnSpPr>
            <a:cxnSpLocks noChangeShapeType="1"/>
          </p:cNvCxnSpPr>
          <p:nvPr/>
        </p:nvCxnSpPr>
        <p:spPr bwMode="auto">
          <a:xfrm>
            <a:off x="5865813" y="3067050"/>
            <a:ext cx="0" cy="180975"/>
          </a:xfrm>
          <a:prstGeom prst="straightConnector1">
            <a:avLst/>
          </a:prstGeom>
          <a:noFill/>
          <a:ln w="28575">
            <a:solidFill>
              <a:srgbClr val="000000"/>
            </a:solidFill>
            <a:round/>
            <a:headEnd/>
            <a:tailEnd type="triangle" w="med" len="med"/>
          </a:ln>
        </p:spPr>
      </p:cxnSp>
      <p:cxnSp>
        <p:nvCxnSpPr>
          <p:cNvPr id="34836" name="AutoShape 20"/>
          <p:cNvCxnSpPr>
            <a:cxnSpLocks noChangeShapeType="1"/>
          </p:cNvCxnSpPr>
          <p:nvPr/>
        </p:nvCxnSpPr>
        <p:spPr bwMode="auto">
          <a:xfrm>
            <a:off x="5865813" y="3609975"/>
            <a:ext cx="0" cy="180975"/>
          </a:xfrm>
          <a:prstGeom prst="straightConnector1">
            <a:avLst/>
          </a:prstGeom>
          <a:noFill/>
          <a:ln w="28575">
            <a:solidFill>
              <a:srgbClr val="000000"/>
            </a:solidFill>
            <a:round/>
            <a:headEnd/>
            <a:tailEnd type="triangle" w="med" len="med"/>
          </a:ln>
        </p:spPr>
      </p:cxnSp>
      <p:cxnSp>
        <p:nvCxnSpPr>
          <p:cNvPr id="34837" name="AutoShape 21"/>
          <p:cNvCxnSpPr>
            <a:cxnSpLocks noChangeShapeType="1"/>
          </p:cNvCxnSpPr>
          <p:nvPr/>
        </p:nvCxnSpPr>
        <p:spPr bwMode="auto">
          <a:xfrm>
            <a:off x="5865813" y="4705350"/>
            <a:ext cx="0" cy="180975"/>
          </a:xfrm>
          <a:prstGeom prst="straightConnector1">
            <a:avLst/>
          </a:prstGeom>
          <a:noFill/>
          <a:ln w="28575">
            <a:solidFill>
              <a:srgbClr val="000000"/>
            </a:solidFill>
            <a:round/>
            <a:headEnd/>
            <a:tailEnd type="triangle" w="med" len="med"/>
          </a:ln>
        </p:spPr>
      </p:cxnSp>
      <p:cxnSp>
        <p:nvCxnSpPr>
          <p:cNvPr id="34838" name="AutoShape 22"/>
          <p:cNvCxnSpPr>
            <a:cxnSpLocks noChangeShapeType="1"/>
          </p:cNvCxnSpPr>
          <p:nvPr/>
        </p:nvCxnSpPr>
        <p:spPr bwMode="auto">
          <a:xfrm>
            <a:off x="3230563" y="4143375"/>
            <a:ext cx="0" cy="180975"/>
          </a:xfrm>
          <a:prstGeom prst="straightConnector1">
            <a:avLst/>
          </a:prstGeom>
          <a:noFill/>
          <a:ln w="28575">
            <a:solidFill>
              <a:srgbClr val="000000"/>
            </a:solidFill>
            <a:round/>
            <a:headEnd/>
            <a:tailEnd type="triangle" w="med" len="med"/>
          </a:ln>
        </p:spPr>
      </p:cxnSp>
      <p:cxnSp>
        <p:nvCxnSpPr>
          <p:cNvPr id="34839" name="AutoShape 23"/>
          <p:cNvCxnSpPr>
            <a:cxnSpLocks noChangeShapeType="1"/>
          </p:cNvCxnSpPr>
          <p:nvPr/>
        </p:nvCxnSpPr>
        <p:spPr bwMode="auto">
          <a:xfrm>
            <a:off x="3230563" y="4705350"/>
            <a:ext cx="0" cy="180975"/>
          </a:xfrm>
          <a:prstGeom prst="straightConnector1">
            <a:avLst/>
          </a:prstGeom>
          <a:noFill/>
          <a:ln w="28575">
            <a:solidFill>
              <a:srgbClr val="000000"/>
            </a:solidFill>
            <a:round/>
            <a:headEn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457200"/>
            <a:ext cx="3581400" cy="579438"/>
          </a:xfrm>
        </p:spPr>
        <p:txBody>
          <a:bodyPr>
            <a:normAutofit/>
          </a:bodyPr>
          <a:lstStyle/>
          <a:p>
            <a:r>
              <a:rPr lang="en-US" sz="2400" b="1" u="sng" dirty="0" smtClean="0">
                <a:solidFill>
                  <a:schemeClr val="tx1"/>
                </a:solidFill>
                <a:effectLst/>
                <a:latin typeface="Times New Roman" pitchFamily="18" charset="0"/>
                <a:cs typeface="Times New Roman" pitchFamily="18" charset="0"/>
              </a:rPr>
              <a:t>TOP LAN </a:t>
            </a:r>
            <a:r>
              <a:rPr lang="en-US" sz="2400" b="1" u="sng" dirty="0" smtClean="0">
                <a:solidFill>
                  <a:schemeClr val="tx1"/>
                </a:solidFill>
                <a:effectLst/>
                <a:latin typeface="Times New Roman" pitchFamily="18" charset="0"/>
                <a:cs typeface="Times New Roman" pitchFamily="18" charset="0"/>
              </a:rPr>
              <a:t>MESSENGER</a:t>
            </a:r>
            <a:endParaRPr lang="en-US" sz="2400" dirty="0">
              <a:solidFill>
                <a:schemeClr val="tx1"/>
              </a:solidFill>
              <a:effectLst/>
              <a:latin typeface="Times New Roman" pitchFamily="18" charset="0"/>
              <a:cs typeface="Times New Roman" pitchFamily="18" charset="0"/>
            </a:endParaRPr>
          </a:p>
        </p:txBody>
      </p:sp>
      <p:sp>
        <p:nvSpPr>
          <p:cNvPr id="5" name="Content Placeholder 4"/>
          <p:cNvSpPr>
            <a:spLocks noGrp="1"/>
          </p:cNvSpPr>
          <p:nvPr>
            <p:ph idx="1"/>
          </p:nvPr>
        </p:nvSpPr>
        <p:spPr>
          <a:xfrm>
            <a:off x="990600" y="1600200"/>
            <a:ext cx="7848600" cy="4419600"/>
          </a:xfrm>
        </p:spPr>
        <p:txBody>
          <a:bodyPr>
            <a:normAutofit/>
          </a:bodyPr>
          <a:lstStyle/>
          <a:p>
            <a:pPr algn="just">
              <a:buClrTx/>
              <a:buFont typeface="Snap ITC" pitchFamily="82" charset="0"/>
              <a:buChar char="o"/>
            </a:pPr>
            <a:r>
              <a:rPr lang="en-US" sz="2400" dirty="0" smtClean="0">
                <a:latin typeface="Times New Roman" pitchFamily="18" charset="0"/>
                <a:cs typeface="Times New Roman" pitchFamily="18" charset="0"/>
              </a:rPr>
              <a:t>CD </a:t>
            </a:r>
            <a:r>
              <a:rPr lang="en-US" sz="2400" dirty="0" smtClean="0">
                <a:latin typeface="Times New Roman" pitchFamily="18" charset="0"/>
                <a:cs typeface="Times New Roman" pitchFamily="18" charset="0"/>
              </a:rPr>
              <a:t>MESSANGER: Disadvantage </a:t>
            </a:r>
            <a:r>
              <a:rPr lang="en-US" sz="2400" dirty="0" smtClean="0">
                <a:latin typeface="Times New Roman" pitchFamily="18" charset="0"/>
                <a:cs typeface="Times New Roman" pitchFamily="18" charset="0"/>
              </a:rPr>
              <a:t>is ,it request IP address of a user who wants to login.</a:t>
            </a:r>
          </a:p>
          <a:p>
            <a:pPr algn="just">
              <a:buClrTx/>
              <a:buFont typeface="Snap ITC" pitchFamily="82" charset="0"/>
              <a:buChar char="o"/>
            </a:pPr>
            <a:endParaRPr lang="en-US" sz="2400" dirty="0" smtClean="0">
              <a:latin typeface="Times New Roman" pitchFamily="18" charset="0"/>
              <a:cs typeface="Times New Roman" pitchFamily="18" charset="0"/>
            </a:endParaRPr>
          </a:p>
          <a:p>
            <a:pPr algn="just">
              <a:buClrTx/>
              <a:buFont typeface="Snap ITC" pitchFamily="82" charset="0"/>
              <a:buChar char="o"/>
            </a:pPr>
            <a:r>
              <a:rPr lang="en-US" sz="2400" dirty="0" smtClean="0">
                <a:latin typeface="Times New Roman" pitchFamily="18" charset="0"/>
                <a:cs typeface="Times New Roman" pitchFamily="18" charset="0"/>
              </a:rPr>
              <a:t>TONIC </a:t>
            </a:r>
            <a:r>
              <a:rPr lang="en-US" sz="2400" dirty="0" smtClean="0">
                <a:latin typeface="Times New Roman" pitchFamily="18" charset="0"/>
                <a:cs typeface="Times New Roman" pitchFamily="18" charset="0"/>
              </a:rPr>
              <a:t>MESSANGER: It </a:t>
            </a:r>
            <a:r>
              <a:rPr lang="en-US" sz="2400" dirty="0" smtClean="0">
                <a:latin typeface="Times New Roman" pitchFamily="18" charset="0"/>
                <a:cs typeface="Times New Roman" pitchFamily="18" charset="0"/>
              </a:rPr>
              <a:t>is server based this is application is  not user friendly which does not he a chat room and does not  even store messages or it does not employee any security.</a:t>
            </a:r>
          </a:p>
          <a:p>
            <a:pPr algn="just">
              <a:buClrTx/>
              <a:buFont typeface="Snap ITC" pitchFamily="82" charset="0"/>
              <a:buChar char="o"/>
            </a:pPr>
            <a:endParaRPr lang="en-US" sz="2400" dirty="0" smtClean="0">
              <a:latin typeface="Times New Roman" pitchFamily="18" charset="0"/>
              <a:cs typeface="Times New Roman" pitchFamily="18" charset="0"/>
            </a:endParaRPr>
          </a:p>
          <a:p>
            <a:pPr algn="just">
              <a:buClrTx/>
              <a:buFont typeface="Snap ITC" pitchFamily="82" charset="0"/>
              <a:buChar char="o"/>
            </a:pPr>
            <a:r>
              <a:rPr lang="en-US" sz="2400" dirty="0" smtClean="0">
                <a:latin typeface="Times New Roman" pitchFamily="18" charset="0"/>
                <a:cs typeface="Times New Roman" pitchFamily="18" charset="0"/>
              </a:rPr>
              <a:t>SQUIGGLE: </a:t>
            </a:r>
            <a:r>
              <a:rPr lang="en-US" sz="2400" dirty="0" smtClean="0">
                <a:latin typeface="Times New Roman" pitchFamily="18" charset="0"/>
                <a:cs typeface="Times New Roman" pitchFamily="18" charset="0"/>
              </a:rPr>
              <a:t>It also operates in peer-to-peer mode it does not   allow file transfer.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00400" y="2286000"/>
            <a:ext cx="38100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THANK YOU</a:t>
            </a:r>
            <a:endParaRPr lang="en-US" sz="32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8153400" cy="6858000"/>
          </a:xfrm>
        </p:spPr>
        <p:txBody>
          <a:bodyPr>
            <a:normAutofit fontScale="92500" lnSpcReduction="20000"/>
          </a:bodyPr>
          <a:lstStyle/>
          <a:p>
            <a:r>
              <a:rPr lang="en-US" sz="1200" dirty="0" smtClean="0">
                <a:latin typeface="Times New Roman" pitchFamily="18" charset="0"/>
                <a:cs typeface="Times New Roman" pitchFamily="18" charset="0"/>
              </a:rPr>
              <a:t>Communication becomes secure. Different to other public messengers, the conversation and other data transferred through the instant messaging network will be strongly encrypted. Virus and other spam information will be filtered to ensure a </a:t>
            </a:r>
            <a:r>
              <a:rPr lang="en-US" sz="1200" dirty="0" smtClean="0">
                <a:latin typeface="Times New Roman" pitchFamily="18" charset="0"/>
                <a:cs typeface="Times New Roman" pitchFamily="18" charset="0"/>
              </a:rPr>
              <a:t>pure </a:t>
            </a:r>
            <a:r>
              <a:rPr lang="en-US" sz="1200" dirty="0" smtClean="0">
                <a:latin typeface="Times New Roman" pitchFamily="18" charset="0"/>
                <a:cs typeface="Times New Roman" pitchFamily="18" charset="0"/>
              </a:rPr>
              <a:t>business-related communication environment</a:t>
            </a:r>
            <a:r>
              <a:rPr lang="en-US" sz="1200" dirty="0" smtClean="0">
                <a:latin typeface="Times New Roman" pitchFamily="18" charset="0"/>
                <a:cs typeface="Times New Roman" pitchFamily="18" charset="0"/>
              </a:rPr>
              <a:t>.</a:t>
            </a:r>
          </a:p>
          <a:p>
            <a:r>
              <a:rPr lang="en-US" sz="1200" dirty="0" smtClean="0">
                <a:latin typeface="Times New Roman" pitchFamily="18" charset="0"/>
                <a:cs typeface="Times New Roman" pitchFamily="18" charset="0"/>
              </a:rPr>
              <a:t>With a LAN messenger, transfer files or even folders are easy, and you will enjoy a high-speed for file transition than ever before.</a:t>
            </a:r>
          </a:p>
          <a:p>
            <a:pPr>
              <a:buNone/>
            </a:pPr>
            <a:r>
              <a:rPr lang="en-US" sz="1200" dirty="0" smtClean="0">
                <a:latin typeface="Times New Roman" pitchFamily="18" charset="0"/>
                <a:cs typeface="Times New Roman" pitchFamily="18" charset="0"/>
              </a:rPr>
              <a:t>Disadvantages of </a:t>
            </a:r>
            <a:r>
              <a:rPr lang="en-US" sz="1200" dirty="0" err="1" smtClean="0">
                <a:latin typeface="Times New Roman" pitchFamily="18" charset="0"/>
                <a:cs typeface="Times New Roman" pitchFamily="18" charset="0"/>
              </a:rPr>
              <a:t>im</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While </a:t>
            </a:r>
            <a:r>
              <a:rPr lang="en-US" sz="1200" dirty="0" smtClean="0">
                <a:latin typeface="Times New Roman" pitchFamily="18" charset="0"/>
                <a:cs typeface="Times New Roman" pitchFamily="18" charset="0"/>
              </a:rPr>
              <a:t>the real time response is great, IMs do take away the face to face, personal experience that people have when they are speaking to someone in person. You can't really get a very good emotional bead on someone through IM nor are you sure of who you are talking to through IM, which can be dangerous if you aren't careful. Other disadvantages include -</a:t>
            </a:r>
          </a:p>
          <a:p>
            <a:r>
              <a:rPr lang="en-US" sz="1200" dirty="0" smtClean="0">
                <a:latin typeface="Times New Roman" pitchFamily="18" charset="0"/>
                <a:cs typeface="Times New Roman" pitchFamily="18" charset="0"/>
              </a:rPr>
              <a:t>Uncertainty that the person you are talking to is the person you are talking to, especially when you are not very familiar with the things and risks of the internet. This can be dangerous. Also your computer may be attacked of viruses due to you may accidentally receive some files from the unknown people or click a disguised URL.</a:t>
            </a:r>
          </a:p>
          <a:p>
            <a:r>
              <a:rPr lang="en-US" sz="1200" dirty="0" smtClean="0">
                <a:latin typeface="Times New Roman" pitchFamily="18" charset="0"/>
                <a:cs typeface="Times New Roman" pitchFamily="18" charset="0"/>
              </a:rPr>
              <a:t>In company environment, there will be potential for misuse. People in workplaces may use the IMs during work time to chat with friends and waste time or even bring the possible virus from outside.</a:t>
            </a:r>
          </a:p>
          <a:p>
            <a:r>
              <a:rPr lang="en-US" sz="1200" dirty="0" smtClean="0">
                <a:latin typeface="Times New Roman" pitchFamily="18" charset="0"/>
                <a:cs typeface="Times New Roman" pitchFamily="18" charset="0"/>
              </a:rPr>
              <a:t>There are also some security risks like the content of the instant message may be intercepted. As a result the sensitive data like customer list, sales report may be revealed on the internet.</a:t>
            </a:r>
          </a:p>
          <a:p>
            <a:pPr>
              <a:buNone/>
            </a:pPr>
            <a:r>
              <a:rPr lang="en-US" sz="1200" dirty="0" smtClean="0">
                <a:latin typeface="Times New Roman" pitchFamily="18" charset="0"/>
                <a:cs typeface="Times New Roman" pitchFamily="18" charset="0"/>
              </a:rPr>
              <a:t> adv of messenger</a:t>
            </a:r>
          </a:p>
          <a:p>
            <a:r>
              <a:rPr lang="en-US" sz="1200" dirty="0" smtClean="0">
                <a:latin typeface="Times New Roman" pitchFamily="18" charset="0"/>
                <a:cs typeface="Times New Roman" pitchFamily="18" charset="0"/>
              </a:rPr>
              <a:t>Business </a:t>
            </a:r>
            <a:r>
              <a:rPr lang="en-US" sz="1200" dirty="0" smtClean="0">
                <a:latin typeface="Times New Roman" pitchFamily="18" charset="0"/>
                <a:cs typeface="Times New Roman" pitchFamily="18" charset="0"/>
              </a:rPr>
              <a:t>Messenger offers better customer service</a:t>
            </a:r>
            <a:r>
              <a:rPr lang="en-US" sz="1200" dirty="0" smtClean="0">
                <a:latin typeface="Times New Roman" pitchFamily="18" charset="0"/>
                <a:cs typeface="Times New Roman" pitchFamily="18" charset="0"/>
              </a:rPr>
              <a:t>.</a:t>
            </a:r>
          </a:p>
          <a:p>
            <a:r>
              <a:rPr lang="en-US" sz="1200" dirty="0" smtClean="0">
                <a:latin typeface="Times New Roman" pitchFamily="18" charset="0"/>
                <a:cs typeface="Times New Roman" pitchFamily="18" charset="0"/>
              </a:rPr>
              <a:t>Exchange Information Quickly</a:t>
            </a:r>
            <a:r>
              <a:rPr lang="en-US" sz="1200" dirty="0" smtClean="0">
                <a:latin typeface="Times New Roman" pitchFamily="18" charset="0"/>
                <a:cs typeface="Times New Roman" pitchFamily="18" charset="0"/>
              </a:rPr>
              <a:t>.</a:t>
            </a:r>
          </a:p>
          <a:p>
            <a:r>
              <a:rPr lang="en-US" sz="1200" dirty="0" smtClean="0">
                <a:latin typeface="Times New Roman" pitchFamily="18" charset="0"/>
                <a:cs typeface="Times New Roman" pitchFamily="18" charset="0"/>
              </a:rPr>
              <a:t> Protect Company Information and Privacy</a:t>
            </a:r>
            <a:r>
              <a:rPr lang="en-US" sz="1200" dirty="0" smtClean="0">
                <a:latin typeface="Times New Roman" pitchFamily="18" charset="0"/>
                <a:cs typeface="Times New Roman" pitchFamily="18" charset="0"/>
              </a:rPr>
              <a:t>.</a:t>
            </a:r>
          </a:p>
          <a:p>
            <a:pPr>
              <a:buNone/>
            </a:pPr>
            <a:r>
              <a:rPr lang="en-US" sz="1200" dirty="0" smtClean="0">
                <a:latin typeface="Times New Roman" pitchFamily="18" charset="0"/>
                <a:cs typeface="Times New Roman" pitchFamily="18" charset="0"/>
              </a:rPr>
              <a:t>When you choose a proper LAN messenger for your company, you will get the benefits as described below.</a:t>
            </a:r>
          </a:p>
          <a:p>
            <a:r>
              <a:rPr lang="en-US" sz="1200" dirty="0" smtClean="0">
                <a:latin typeface="Times New Roman" pitchFamily="18" charset="0"/>
                <a:cs typeface="Times New Roman" pitchFamily="18" charset="0"/>
              </a:rPr>
              <a:t>1. Immediacy: LAN messenger can help cut through desktop clutter, resulting in immediate responses. Exchange data sheet or get a fast reply instantly, the LAN messenger is key for today’s office communication.</a:t>
            </a:r>
          </a:p>
          <a:p>
            <a:r>
              <a:rPr lang="en-US" sz="1200" dirty="0" smtClean="0">
                <a:latin typeface="Times New Roman" pitchFamily="18" charset="0"/>
                <a:cs typeface="Times New Roman" pitchFamily="18" charset="0"/>
              </a:rPr>
              <a:t>2. Emergencies: LAN messenger is a useful tool to delivery emergent notification to the entire company in one click, such as natural catastrophes, schedule changes.</a:t>
            </a:r>
          </a:p>
          <a:p>
            <a:r>
              <a:rPr lang="en-US" sz="1200" dirty="0" smtClean="0">
                <a:latin typeface="Times New Roman" pitchFamily="18" charset="0"/>
                <a:cs typeface="Times New Roman" pitchFamily="18" charset="0"/>
              </a:rPr>
              <a:t>3. Connection: LAN messenger will connect the people from different workgroups regardless their physical locations by starting a group chat session.</a:t>
            </a:r>
          </a:p>
          <a:p>
            <a:r>
              <a:rPr lang="en-US" sz="1200" dirty="0" smtClean="0">
                <a:latin typeface="Times New Roman" pitchFamily="18" charset="0"/>
                <a:cs typeface="Times New Roman" pitchFamily="18" charset="0"/>
              </a:rPr>
              <a:t>4. Email and Phone replacement: LAN messenger can be used as a substitute for short-duration phone calls, eliminating expenses. The effect becomes obviously in today’s geographically dispersed environments.</a:t>
            </a:r>
          </a:p>
          <a:p>
            <a:pPr>
              <a:buNone/>
            </a:pPr>
            <a:r>
              <a:rPr lang="en-US" sz="1200" dirty="0" smtClean="0">
                <a:latin typeface="Times New Roman" pitchFamily="18" charset="0"/>
                <a:cs typeface="Times New Roman" pitchFamily="18" charset="0"/>
              </a:rPr>
              <a:t>A </a:t>
            </a:r>
            <a:r>
              <a:rPr lang="en-US" sz="1200" dirty="0" smtClean="0">
                <a:latin typeface="Times New Roman" pitchFamily="18" charset="0"/>
                <a:cs typeface="Times New Roman" pitchFamily="18" charset="0"/>
              </a:rPr>
              <a:t>LAN messenger should have the following basic features to meet the requirement for business communication.</a:t>
            </a:r>
          </a:p>
          <a:p>
            <a:r>
              <a:rPr lang="en-US" sz="1200" dirty="0" smtClean="0">
                <a:latin typeface="Times New Roman" pitchFamily="18" charset="0"/>
                <a:cs typeface="Times New Roman" pitchFamily="18" charset="0"/>
              </a:rPr>
              <a:t>First, the LAN messenger should be an easy-to-use application that allows you to send and receive text messages on a local network. To IT staff, the installation and configuration requires few effort and time; to an end user, the options, menu, interface and functions should be clear and easy to understand.</a:t>
            </a:r>
          </a:p>
          <a:p>
            <a:r>
              <a:rPr lang="en-US" sz="1200" dirty="0" smtClean="0">
                <a:latin typeface="Times New Roman" pitchFamily="18" charset="0"/>
                <a:cs typeface="Times New Roman" pitchFamily="18" charset="0"/>
              </a:rPr>
              <a:t>Second, different to other public or free instant messaging solutions, the LAN messenger will allow the IT staff to create a private and secure instant messaging network inside company,  select a LAN messaging system which is based on client-server architecture will give you more powerful functions and control.</a:t>
            </a:r>
          </a:p>
          <a:p>
            <a:r>
              <a:rPr lang="en-US" sz="1200" dirty="0" smtClean="0">
                <a:latin typeface="Times New Roman" pitchFamily="18" charset="0"/>
                <a:cs typeface="Times New Roman" pitchFamily="18" charset="0"/>
              </a:rPr>
              <a:t>Third, LAN messenger will offer the basic features as following. Send and receive Message, Voice and video chat, File or Screenshot exchange, start multi-user conversation sessions, keep a record of the history message which is searchable and printable</a:t>
            </a:r>
            <a:r>
              <a:rPr lang="en-US" sz="1200" dirty="0" smtClean="0">
                <a:latin typeface="Times New Roman" pitchFamily="18" charset="0"/>
                <a:cs typeface="Times New Roman" pitchFamily="18" charset="0"/>
              </a:rPr>
              <a:t>.</a:t>
            </a:r>
          </a:p>
          <a:p>
            <a:pPr>
              <a:buNone/>
            </a:pPr>
            <a:endParaRPr lang="en-US" sz="1200" dirty="0" smtClean="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endParaRPr lang="en-US" sz="12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txBox="1">
            <a:spLocks noChangeArrowheads="1"/>
          </p:cNvSpPr>
          <p:nvPr/>
        </p:nvSpPr>
        <p:spPr bwMode="auto">
          <a:xfrm>
            <a:off x="2895600" y="152400"/>
            <a:ext cx="62484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bg1"/>
                </a:solidFill>
                <a:effectLst/>
                <a:uLnTx/>
                <a:uFillTx/>
                <a:latin typeface="+mj-lt"/>
                <a:ea typeface="+mj-ea"/>
                <a:cs typeface="+mj-cs"/>
              </a:rPr>
              <a:t>LAN</a:t>
            </a:r>
            <a:r>
              <a:rPr kumimoji="0" lang="en-US" sz="3600" b="0" i="0" u="none" strike="noStrike" kern="0" cap="none" spc="0" normalizeH="0" noProof="0" dirty="0" smtClean="0">
                <a:ln>
                  <a:noFill/>
                </a:ln>
                <a:solidFill>
                  <a:schemeClr val="bg1"/>
                </a:solidFill>
                <a:effectLst/>
                <a:uLnTx/>
                <a:uFillTx/>
                <a:latin typeface="+mj-lt"/>
                <a:ea typeface="+mj-ea"/>
                <a:cs typeface="+mj-cs"/>
              </a:rPr>
              <a:t> </a:t>
            </a:r>
            <a:r>
              <a:rPr kumimoji="0" lang="en-US" sz="3600" b="0" i="0" u="none" strike="noStrike" kern="0" cap="none" spc="0" normalizeH="0" baseline="0" noProof="0" dirty="0" smtClean="0">
                <a:ln>
                  <a:noFill/>
                </a:ln>
                <a:solidFill>
                  <a:schemeClr val="bg1"/>
                </a:solidFill>
                <a:effectLst/>
                <a:uLnTx/>
                <a:uFillTx/>
                <a:latin typeface="+mj-lt"/>
                <a:ea typeface="+mj-ea"/>
                <a:cs typeface="+mj-cs"/>
              </a:rPr>
              <a:t>MESSENGER</a:t>
            </a:r>
          </a:p>
        </p:txBody>
      </p:sp>
      <p:sp>
        <p:nvSpPr>
          <p:cNvPr id="11" name="Rectangle 10"/>
          <p:cNvSpPr/>
          <p:nvPr/>
        </p:nvSpPr>
        <p:spPr>
          <a:xfrm>
            <a:off x="990600" y="304800"/>
            <a:ext cx="7924800" cy="2246769"/>
          </a:xfrm>
          <a:prstGeom prst="rect">
            <a:avLst/>
          </a:prstGeom>
        </p:spPr>
        <p:txBody>
          <a:bodyPr wrap="square" anchor="ctr" anchorCtr="1">
            <a:spAutoFit/>
          </a:bodyPr>
          <a:lstStyle/>
          <a:p>
            <a:pPr>
              <a:buNone/>
            </a:pPr>
            <a:r>
              <a:rPr lang="en-US" b="1" dirty="0" smtClean="0"/>
              <a:t>           </a:t>
            </a:r>
          </a:p>
          <a:p>
            <a:pPr>
              <a:buNone/>
            </a:pPr>
            <a:r>
              <a:rPr lang="en-US" sz="28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endParaRPr lang="en-US" sz="2400" b="1" i="1"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            </a:t>
            </a:r>
          </a:p>
          <a:p>
            <a:pPr>
              <a:buNone/>
            </a:pPr>
            <a:endParaRPr lang="en-US" sz="2000" i="1" dirty="0" smtClean="0">
              <a:solidFill>
                <a:schemeClr val="tx2"/>
              </a:solidFill>
              <a:latin typeface="Times New Roman" pitchFamily="18" charset="0"/>
              <a:cs typeface="Times New Roman" pitchFamily="18" charset="0"/>
            </a:endParaRPr>
          </a:p>
          <a:p>
            <a:pPr>
              <a:buNone/>
            </a:pPr>
            <a:endParaRPr lang="en-US" sz="1600" i="1" dirty="0" smtClean="0">
              <a:solidFill>
                <a:schemeClr val="tx2"/>
              </a:solidFill>
              <a:latin typeface="Times New Roman" pitchFamily="18" charset="0"/>
              <a:cs typeface="Times New Roman" pitchFamily="18" charset="0"/>
            </a:endParaRPr>
          </a:p>
          <a:p>
            <a:pPr>
              <a:buNone/>
            </a:pPr>
            <a:endParaRPr lang="en-US" sz="1600" i="1" dirty="0" smtClean="0">
              <a:latin typeface="Times New Roman" pitchFamily="18" charset="0"/>
              <a:cs typeface="Times New Roman" pitchFamily="18" charset="0"/>
            </a:endParaRPr>
          </a:p>
        </p:txBody>
      </p:sp>
      <p:sp>
        <p:nvSpPr>
          <p:cNvPr id="12" name="Title 11"/>
          <p:cNvSpPr>
            <a:spLocks noGrp="1"/>
          </p:cNvSpPr>
          <p:nvPr>
            <p:ph type="title"/>
          </p:nvPr>
        </p:nvSpPr>
        <p:spPr>
          <a:xfrm>
            <a:off x="990600" y="533400"/>
            <a:ext cx="7498080" cy="533400"/>
          </a:xfrm>
        </p:spPr>
        <p:txBody>
          <a:bodyPr>
            <a:normAutofit/>
          </a:bodyPr>
          <a:lstStyle/>
          <a:p>
            <a:r>
              <a:rPr lang="en-US" sz="2400" b="1" u="sng" dirty="0" smtClean="0">
                <a:solidFill>
                  <a:schemeClr val="tx1"/>
                </a:solidFill>
                <a:effectLst/>
                <a:latin typeface="Times New Roman" pitchFamily="18" charset="0"/>
                <a:cs typeface="Times New Roman" pitchFamily="18" charset="0"/>
              </a:rPr>
              <a:t>ABSTRACT</a:t>
            </a:r>
            <a:endParaRPr lang="en-US" sz="2400" dirty="0">
              <a:solidFill>
                <a:schemeClr val="tx1"/>
              </a:solidFill>
              <a:effectLst/>
            </a:endParaRPr>
          </a:p>
        </p:txBody>
      </p:sp>
      <p:sp>
        <p:nvSpPr>
          <p:cNvPr id="13" name="Content Placeholder 12"/>
          <p:cNvSpPr>
            <a:spLocks noGrp="1"/>
          </p:cNvSpPr>
          <p:nvPr>
            <p:ph idx="1"/>
          </p:nvPr>
        </p:nvSpPr>
        <p:spPr>
          <a:xfrm>
            <a:off x="990600" y="1752600"/>
            <a:ext cx="7848600" cy="4038600"/>
          </a:xfrm>
        </p:spPr>
        <p:txBody>
          <a:bodyPr>
            <a:normAutofit/>
          </a:bodyPr>
          <a:lstStyle/>
          <a:p>
            <a:pPr algn="just">
              <a:buNone/>
            </a:pP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PPT establishes how a </a:t>
            </a:r>
            <a:r>
              <a:rPr lang="en-US" sz="2400" dirty="0" smtClean="0">
                <a:latin typeface="Times New Roman" pitchFamily="18" charset="0"/>
                <a:cs typeface="Times New Roman" pitchFamily="18" charset="0"/>
              </a:rPr>
              <a:t>lan chat messenger using socket communication methodology provides </a:t>
            </a:r>
            <a:r>
              <a:rPr lang="en-US" sz="2400" dirty="0" smtClean="0">
                <a:latin typeface="Times New Roman" pitchFamily="18" charset="0"/>
                <a:cs typeface="Times New Roman" pitchFamily="18" charset="0"/>
              </a:rPr>
              <a:t>low-cost communication </a:t>
            </a:r>
            <a:r>
              <a:rPr lang="en-US" sz="2400" dirty="0" smtClean="0">
                <a:latin typeface="Times New Roman" pitchFamily="18" charset="0"/>
                <a:cs typeface="Times New Roman" pitchFamily="18" charset="0"/>
              </a:rPr>
              <a:t>for </a:t>
            </a:r>
            <a:r>
              <a:rPr lang="en-US" sz="2400" dirty="0" smtClean="0">
                <a:latin typeface="Times New Roman" pitchFamily="18" charset="0"/>
                <a:cs typeface="Times New Roman" pitchFamily="18" charset="0"/>
              </a:rPr>
              <a:t>staff in an organization, students in </a:t>
            </a:r>
            <a:r>
              <a:rPr lang="en-US" sz="2400" dirty="0" smtClean="0">
                <a:latin typeface="Times New Roman" pitchFamily="18" charset="0"/>
                <a:cs typeface="Times New Roman" pitchFamily="18" charset="0"/>
              </a:rPr>
              <a:t>lab </a:t>
            </a:r>
            <a:r>
              <a:rPr lang="en-US" sz="2400" dirty="0" smtClean="0">
                <a:latin typeface="Times New Roman" pitchFamily="18" charset="0"/>
                <a:cs typeface="Times New Roman" pitchFamily="18" charset="0"/>
              </a:rPr>
              <a:t>etc.This</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PPT </a:t>
            </a:r>
            <a:r>
              <a:rPr lang="en-US" sz="2400" dirty="0" smtClean="0">
                <a:latin typeface="Times New Roman" pitchFamily="18" charset="0"/>
                <a:cs typeface="Times New Roman" pitchFamily="18" charset="0"/>
              </a:rPr>
              <a:t>gives us the information </a:t>
            </a:r>
            <a:r>
              <a:rPr lang="en-US" sz="2400" dirty="0" smtClean="0">
                <a:latin typeface="Times New Roman" pitchFamily="18" charset="0"/>
                <a:cs typeface="Times New Roman" pitchFamily="18" charset="0"/>
              </a:rPr>
              <a:t>on how communication is established between clients </a:t>
            </a:r>
            <a:r>
              <a:rPr lang="en-US" sz="2400" dirty="0" smtClean="0">
                <a:latin typeface="Times New Roman" pitchFamily="18" charset="0"/>
                <a:cs typeface="Times New Roman" pitchFamily="18" charset="0"/>
              </a:rPr>
              <a:t>and how a message and file transfer is done within a lan. </a:t>
            </a:r>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system </a:t>
            </a:r>
            <a:r>
              <a:rPr lang="en-US" sz="2400" dirty="0" smtClean="0">
                <a:latin typeface="Times New Roman" pitchFamily="18" charset="0"/>
                <a:cs typeface="Times New Roman" pitchFamily="18" charset="0"/>
              </a:rPr>
              <a:t>is developed on pure Object Oriented </a:t>
            </a:r>
            <a:r>
              <a:rPr lang="en-US" sz="2400" dirty="0" smtClean="0">
                <a:latin typeface="Times New Roman" pitchFamily="18" charset="0"/>
                <a:cs typeface="Times New Roman" pitchFamily="18" charset="0"/>
              </a:rPr>
              <a:t>Programming Language(JAVA</a:t>
            </a:r>
            <a:r>
              <a:rPr lang="en-US" sz="2400" dirty="0" smtClean="0">
                <a:latin typeface="Times New Roman" pitchFamily="18" charset="0"/>
                <a:cs typeface="Times New Roman" pitchFamily="18" charset="0"/>
              </a:rPr>
              <a:t>).</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6"/>
          <p:cNvSpPr>
            <a:spLocks noGrp="1"/>
          </p:cNvSpPr>
          <p:nvPr>
            <p:ph type="title"/>
          </p:nvPr>
        </p:nvSpPr>
        <p:spPr>
          <a:xfrm>
            <a:off x="990600" y="609600"/>
            <a:ext cx="6400800" cy="914400"/>
          </a:xfrm>
        </p:spPr>
        <p:txBody>
          <a:bodyPr>
            <a:normAutofit fontScale="90000"/>
          </a:bodyPr>
          <a:lstStyle/>
          <a:p>
            <a:r>
              <a:rPr lang="en-US" sz="2700" b="1" u="sng" dirty="0" smtClean="0">
                <a:solidFill>
                  <a:schemeClr val="tx1"/>
                </a:solidFill>
                <a:effectLst/>
                <a:latin typeface="Times New Roman" pitchFamily="18" charset="0"/>
                <a:cs typeface="Times New Roman" pitchFamily="18" charset="0"/>
              </a:rPr>
              <a:t>INTRODUCTION</a:t>
            </a:r>
            <a:r>
              <a:rPr lang="en-US" sz="2700" u="sng" dirty="0" smtClean="0">
                <a:solidFill>
                  <a:schemeClr val="tx1"/>
                </a:solidFill>
              </a:rPr>
              <a:t> </a:t>
            </a:r>
            <a:r>
              <a:rPr lang="en-US" u="sng" dirty="0" smtClean="0">
                <a:solidFill>
                  <a:schemeClr val="tx1"/>
                </a:solidFill>
              </a:rPr>
              <a:t/>
            </a:r>
            <a:br>
              <a:rPr lang="en-US" u="sng" dirty="0" smtClean="0">
                <a:solidFill>
                  <a:schemeClr val="tx1"/>
                </a:solidFill>
              </a:rPr>
            </a:br>
            <a:endParaRPr lang="en-US" dirty="0">
              <a:solidFill>
                <a:schemeClr val="tx1"/>
              </a:solidFill>
            </a:endParaRPr>
          </a:p>
        </p:txBody>
      </p:sp>
      <p:sp>
        <p:nvSpPr>
          <p:cNvPr id="4" name="Text Placeholder 27"/>
          <p:cNvSpPr txBox="1">
            <a:spLocks/>
          </p:cNvSpPr>
          <p:nvPr/>
        </p:nvSpPr>
        <p:spPr>
          <a:xfrm>
            <a:off x="990600" y="2286000"/>
            <a:ext cx="8001000" cy="2514600"/>
          </a:xfrm>
          <a:prstGeom prst="rect">
            <a:avLst/>
          </a:prstGeom>
        </p:spPr>
        <p:txBody>
          <a:bodyPr>
            <a:normAutofit/>
          </a:bodyPr>
          <a:lstStyle/>
          <a:p>
            <a:pPr marL="365760" lvl="0" indent="-283464" algn="just" fontAlgn="auto">
              <a:spcBef>
                <a:spcPts val="600"/>
              </a:spcBef>
              <a:spcAft>
                <a:spcPts val="0"/>
              </a:spcAft>
              <a:buSzPct val="80000"/>
              <a:buFont typeface="Snap ITC" pitchFamily="82" charset="0"/>
              <a:buChar char="o"/>
            </a:pPr>
            <a:r>
              <a:rPr lang="en-US" sz="2400" dirty="0" smtClean="0">
                <a:latin typeface="Times New Roman" pitchFamily="18" charset="0"/>
                <a:cs typeface="Times New Roman" pitchFamily="18" charset="0"/>
              </a:rPr>
              <a:t>A lan messenger is </a:t>
            </a:r>
            <a:r>
              <a:rPr lang="en-US" sz="2400" dirty="0">
                <a:latin typeface="Times New Roman" pitchFamily="18" charset="0"/>
                <a:cs typeface="Times New Roman" pitchFamily="18" charset="0"/>
              </a:rPr>
              <a:t>an instant messaging </a:t>
            </a:r>
            <a:r>
              <a:rPr lang="en-US" sz="2400" dirty="0" smtClean="0">
                <a:latin typeface="Times New Roman" pitchFamily="18" charset="0"/>
                <a:cs typeface="Times New Roman" pitchFamily="18" charset="0"/>
              </a:rPr>
              <a:t>application which is  </a:t>
            </a:r>
            <a:r>
              <a:rPr lang="en-US" sz="2400" dirty="0">
                <a:latin typeface="Times New Roman" pitchFamily="18" charset="0"/>
                <a:cs typeface="Times New Roman" pitchFamily="18" charset="0"/>
              </a:rPr>
              <a:t>designed to use </a:t>
            </a:r>
            <a:r>
              <a:rPr lang="en-US" sz="2400" dirty="0" smtClean="0">
                <a:latin typeface="Times New Roman" pitchFamily="18" charset="0"/>
                <a:cs typeface="Times New Roman" pitchFamily="18" charset="0"/>
              </a:rPr>
              <a:t>for messaging within </a:t>
            </a: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Local </a:t>
            </a:r>
            <a:r>
              <a:rPr lang="en-US" sz="2400" dirty="0">
                <a:latin typeface="Times New Roman" pitchFamily="18" charset="0"/>
                <a:cs typeface="Times New Roman" pitchFamily="18" charset="0"/>
              </a:rPr>
              <a:t>Area Network (LAN</a:t>
            </a:r>
            <a:r>
              <a:rPr lang="en-US" sz="2400" dirty="0" smtClean="0">
                <a:latin typeface="Times New Roman" pitchFamily="18" charset="0"/>
                <a:cs typeface="Times New Roman" pitchFamily="18" charset="0"/>
              </a:rPr>
              <a:t>).</a:t>
            </a:r>
          </a:p>
          <a:p>
            <a:pPr marL="365760" lvl="0" indent="-283464" algn="just" fontAlgn="auto">
              <a:spcBef>
                <a:spcPts val="600"/>
              </a:spcBef>
              <a:spcAft>
                <a:spcPts val="0"/>
              </a:spcAft>
              <a:buSzPct val="80000"/>
              <a:buFont typeface="Snap ITC" pitchFamily="82" charset="0"/>
              <a:buChar char="o"/>
            </a:pPr>
            <a:r>
              <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r>
              <a:rPr lang="en-US" sz="2400" dirty="0">
                <a:latin typeface="Times New Roman" pitchFamily="18" charset="0"/>
                <a:cs typeface="Times New Roman" pitchFamily="18" charset="0"/>
              </a:rPr>
              <a:t>Many </a:t>
            </a:r>
            <a:r>
              <a:rPr lang="en-US" sz="2400" dirty="0" smtClean="0">
                <a:latin typeface="Times New Roman" pitchFamily="18" charset="0"/>
                <a:cs typeface="Times New Roman" pitchFamily="18" charset="0"/>
              </a:rPr>
              <a:t>lan </a:t>
            </a:r>
            <a:r>
              <a:rPr lang="en-US" sz="2400" dirty="0">
                <a:latin typeface="Times New Roman" pitchFamily="18" charset="0"/>
                <a:cs typeface="Times New Roman" pitchFamily="18" charset="0"/>
              </a:rPr>
              <a:t>messengers offer basic functionality for sending private messages, file transfer, chat rooms and graphical smiley's.</a:t>
            </a: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p:cNvSpPr>
            <a:spLocks noGrp="1"/>
          </p:cNvSpPr>
          <p:nvPr>
            <p:ph type="title"/>
          </p:nvPr>
        </p:nvSpPr>
        <p:spPr>
          <a:xfrm>
            <a:off x="990600" y="1371600"/>
            <a:ext cx="7924800" cy="4257675"/>
          </a:xfrm>
        </p:spPr>
        <p:txBody>
          <a:bodyPr>
            <a:noAutofit/>
          </a:bodyPr>
          <a:lstStyle/>
          <a:p>
            <a:r>
              <a:rPr lang="en-US" sz="2400" b="0" dirty="0" smtClean="0">
                <a:solidFill>
                  <a:schemeClr val="tx1"/>
                </a:solidFill>
                <a:effectLst/>
                <a:latin typeface="Times New Roman" pitchFamily="18" charset="0"/>
                <a:cs typeface="Times New Roman" pitchFamily="18" charset="0"/>
              </a:rPr>
              <a:t>The advantage of using a simple </a:t>
            </a:r>
            <a:r>
              <a:rPr lang="en-US" sz="2400" b="0" dirty="0" smtClean="0">
                <a:solidFill>
                  <a:schemeClr val="tx1"/>
                </a:solidFill>
                <a:effectLst/>
                <a:latin typeface="Times New Roman" pitchFamily="18" charset="0"/>
                <a:cs typeface="Times New Roman" pitchFamily="18" charset="0"/>
              </a:rPr>
              <a:t>lan messenger </a:t>
            </a:r>
            <a:r>
              <a:rPr lang="en-US" sz="2400" b="0" dirty="0" smtClean="0">
                <a:solidFill>
                  <a:schemeClr val="tx1"/>
                </a:solidFill>
                <a:effectLst/>
                <a:latin typeface="Times New Roman" pitchFamily="18" charset="0"/>
                <a:cs typeface="Times New Roman" pitchFamily="18" charset="0"/>
              </a:rPr>
              <a:t>over </a:t>
            </a:r>
            <a:r>
              <a:rPr lang="en-US" sz="2400" b="0" dirty="0" smtClean="0">
                <a:solidFill>
                  <a:schemeClr val="tx1"/>
                </a:solidFill>
                <a:effectLst/>
                <a:latin typeface="Times New Roman" pitchFamily="18" charset="0"/>
                <a:cs typeface="Times New Roman" pitchFamily="18" charset="0"/>
              </a:rPr>
              <a:t>a normal </a:t>
            </a:r>
            <a:r>
              <a:rPr lang="en-US" sz="2400" b="0" dirty="0" smtClean="0">
                <a:solidFill>
                  <a:schemeClr val="tx1"/>
                </a:solidFill>
                <a:effectLst/>
                <a:latin typeface="Times New Roman" pitchFamily="18" charset="0"/>
                <a:cs typeface="Times New Roman" pitchFamily="18" charset="0"/>
              </a:rPr>
              <a:t>instant messenger is that “</a:t>
            </a:r>
            <a:r>
              <a:rPr lang="en-US" sz="2400" b="0" dirty="0" smtClean="0">
                <a:solidFill>
                  <a:schemeClr val="tx1"/>
                </a:solidFill>
                <a:effectLst/>
                <a:latin typeface="Times New Roman" pitchFamily="18" charset="0"/>
                <a:cs typeface="Times New Roman" pitchFamily="18" charset="0"/>
              </a:rPr>
              <a:t>non </a:t>
            </a:r>
            <a:r>
              <a:rPr lang="en-US" sz="2400" b="0" dirty="0" smtClean="0">
                <a:solidFill>
                  <a:schemeClr val="tx1"/>
                </a:solidFill>
                <a:effectLst/>
                <a:latin typeface="Times New Roman" pitchFamily="18" charset="0"/>
                <a:cs typeface="Times New Roman" pitchFamily="18" charset="0"/>
              </a:rPr>
              <a:t>active </a:t>
            </a:r>
            <a:r>
              <a:rPr lang="en-US" sz="2400" b="0" dirty="0" smtClean="0">
                <a:solidFill>
                  <a:schemeClr val="tx1"/>
                </a:solidFill>
                <a:effectLst/>
                <a:latin typeface="Times New Roman" pitchFamily="18" charset="0"/>
                <a:cs typeface="Times New Roman" pitchFamily="18" charset="0"/>
              </a:rPr>
              <a:t>internet connection or central </a:t>
            </a:r>
            <a:r>
              <a:rPr lang="en-US" sz="2400" b="0" dirty="0" smtClean="0">
                <a:solidFill>
                  <a:schemeClr val="tx1"/>
                </a:solidFill>
                <a:effectLst/>
                <a:latin typeface="Times New Roman" pitchFamily="18" charset="0"/>
                <a:cs typeface="Times New Roman" pitchFamily="18" charset="0"/>
              </a:rPr>
              <a:t>server is required and only  people inside the firewall will have access to </a:t>
            </a:r>
            <a:r>
              <a:rPr lang="en-US" sz="2400" b="0" dirty="0" smtClean="0">
                <a:solidFill>
                  <a:schemeClr val="tx1"/>
                </a:solidFill>
                <a:effectLst/>
                <a:latin typeface="Times New Roman" pitchFamily="18" charset="0"/>
                <a:cs typeface="Times New Roman" pitchFamily="18" charset="0"/>
              </a:rPr>
              <a:t>the system</a:t>
            </a:r>
            <a:r>
              <a:rPr lang="en-US" sz="2400" b="0" dirty="0" smtClean="0">
                <a:solidFill>
                  <a:schemeClr val="tx1"/>
                </a:solidFill>
                <a:effectLst/>
                <a:latin typeface="Times New Roman" pitchFamily="18" charset="0"/>
                <a:cs typeface="Times New Roman" pitchFamily="18" charset="0"/>
              </a:rPr>
              <a:t>”.</a:t>
            </a:r>
            <a:r>
              <a:rPr lang="en-US" sz="2400" b="0" dirty="0" smtClean="0">
                <a:solidFill>
                  <a:schemeClr val="tx1"/>
                </a:solidFill>
              </a:rPr>
              <a:t/>
            </a:r>
            <a:br>
              <a:rPr lang="en-US" sz="2400" b="0" dirty="0" smtClean="0">
                <a:solidFill>
                  <a:schemeClr val="tx1"/>
                </a:solidFill>
              </a:rPr>
            </a:br>
            <a:endParaRPr lang="en-US" sz="2400" b="0" dirty="0">
              <a:solidFill>
                <a:schemeClr val="tx1"/>
              </a:solidFill>
            </a:endParaRPr>
          </a:p>
        </p:txBody>
      </p:sp>
      <p:sp>
        <p:nvSpPr>
          <p:cNvPr id="4" name="Text Placeholder 14"/>
          <p:cNvSpPr txBox="1">
            <a:spLocks/>
          </p:cNvSpPr>
          <p:nvPr/>
        </p:nvSpPr>
        <p:spPr>
          <a:xfrm>
            <a:off x="990600" y="609600"/>
            <a:ext cx="6858000" cy="6096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2400" b="1" i="0" u="sng"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LAN MESSENGER VS INSTANT MESSENGER</a:t>
            </a: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9"/>
          <p:cNvSpPr txBox="1">
            <a:spLocks/>
          </p:cNvSpPr>
          <p:nvPr/>
        </p:nvSpPr>
        <p:spPr>
          <a:xfrm>
            <a:off x="990600" y="609600"/>
            <a:ext cx="7406640" cy="4572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sng"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HISTORY</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Subtitle 40"/>
          <p:cNvSpPr txBox="1">
            <a:spLocks/>
          </p:cNvSpPr>
          <p:nvPr/>
        </p:nvSpPr>
        <p:spPr>
          <a:xfrm>
            <a:off x="990600" y="1600200"/>
            <a:ext cx="7848600" cy="38100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tx1"/>
              </a:buClr>
              <a:buSzPct val="80000"/>
              <a:buFont typeface="Snap ITC" pitchFamily="82" charset="0"/>
              <a:buChar char="o"/>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 precursor of LAN messengers is the Unix talk     command, and similar facilities on earlier systems which  enabled multiple users on one host system to directly  talk with each other.</a:t>
            </a:r>
          </a:p>
          <a:p>
            <a:pPr marL="365760" marR="0" lvl="0" indent="-283464" algn="just" defTabSz="914400" rtl="0" eaLnBrk="1" fontAlgn="auto" latinLnBrk="0" hangingPunct="1">
              <a:lnSpc>
                <a:spcPct val="100000"/>
              </a:lnSpc>
              <a:spcBef>
                <a:spcPts val="600"/>
              </a:spcBef>
              <a:spcAft>
                <a:spcPts val="0"/>
              </a:spcAft>
              <a:buClr>
                <a:schemeClr val="tx1"/>
              </a:buClr>
              <a:buSzPct val="80000"/>
              <a:buFont typeface="Snap ITC" pitchFamily="82" charset="0"/>
              <a:buChar char="o"/>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On Windows, WinPopup, was a small utility included with Windows 3.11. </a:t>
            </a:r>
          </a:p>
          <a:p>
            <a:pPr marL="365760" marR="0" lvl="0" indent="-283464" algn="just" defTabSz="914400" rtl="0" eaLnBrk="1" fontAlgn="auto" latinLnBrk="0" hangingPunct="1">
              <a:lnSpc>
                <a:spcPct val="100000"/>
              </a:lnSpc>
              <a:spcBef>
                <a:spcPts val="600"/>
              </a:spcBef>
              <a:spcAft>
                <a:spcPts val="0"/>
              </a:spcAft>
              <a:buClr>
                <a:schemeClr val="tx1"/>
              </a:buClr>
              <a:buSzPct val="80000"/>
              <a:buFont typeface="Snap ITC" pitchFamily="82" charset="0"/>
              <a:buChar char="o"/>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WinPopup uses SMB/NetBIOS protocol and was intended to receive and send short text messages.</a:t>
            </a:r>
          </a:p>
          <a:p>
            <a:pPr marL="365760" marR="0" lvl="0" indent="-283464" algn="just" defTabSz="914400" rtl="0" eaLnBrk="1" fontAlgn="auto" latinLnBrk="0" hangingPunct="1">
              <a:lnSpc>
                <a:spcPct val="100000"/>
              </a:lnSpc>
              <a:spcBef>
                <a:spcPts val="600"/>
              </a:spcBef>
              <a:spcAft>
                <a:spcPts val="0"/>
              </a:spcAft>
              <a:buClr>
                <a:schemeClr val="tx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8"/>
          <p:cNvSpPr txBox="1">
            <a:spLocks/>
          </p:cNvSpPr>
          <p:nvPr/>
        </p:nvSpPr>
        <p:spPr>
          <a:xfrm>
            <a:off x="990600" y="609600"/>
            <a:ext cx="7406640" cy="460482"/>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sng"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FILE TRANSFER</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4" name="Subtitle 69"/>
          <p:cNvSpPr txBox="1">
            <a:spLocks/>
          </p:cNvSpPr>
          <p:nvPr/>
        </p:nvSpPr>
        <p:spPr>
          <a:xfrm>
            <a:off x="990600" y="1676400"/>
            <a:ext cx="7924800" cy="4419600"/>
          </a:xfrm>
          <a:prstGeom prst="rect">
            <a:avLst/>
          </a:prstGeom>
        </p:spPr>
        <p:txBody>
          <a:bodyPr>
            <a:no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File transfer is a generic term for the act of transmitting files</a:t>
            </a:r>
            <a:r>
              <a:rPr kumimoji="0" lang="en-US" sz="24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over</a:t>
            </a:r>
            <a:r>
              <a:rPr kumimoji="0" lang="en-US" sz="24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 computer network.There are</a:t>
            </a:r>
            <a:r>
              <a:rPr kumimoji="0" lang="en-US" sz="24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numerous ways and many protocols are used to transfer files over a network.</a:t>
            </a:r>
          </a:p>
          <a:p>
            <a:pPr marL="365760" marR="0" lvl="0" indent="-283464" algn="just" defTabSz="914400" rtl="0" eaLnBrk="1" fontAlgn="auto" latinLnBrk="0" hangingPunct="1">
              <a:lnSpc>
                <a:spcPct val="100000"/>
              </a:lnSpc>
              <a:spcBef>
                <a:spcPts val="600"/>
              </a:spcBef>
              <a:spcAft>
                <a:spcPts val="0"/>
              </a:spcAft>
              <a:buClr>
                <a:schemeClr val="accent1"/>
              </a:buClr>
              <a:buSzPct val="80000"/>
              <a:tabLst/>
              <a:defRPr/>
            </a:pPr>
            <a:endParaRPr lang="en-US" sz="2400" dirty="0">
              <a:latin typeface="Times New Roman" pitchFamily="18" charset="0"/>
              <a:cs typeface="Times New Roman" pitchFamily="18" charset="0"/>
            </a:endParaRPr>
          </a:p>
          <a:p>
            <a:pPr marL="365760" marR="0" lvl="0" indent="-283464" algn="just" defTabSz="914400" rtl="0" eaLnBrk="1" fontAlgn="auto" latinLnBrk="0" hangingPunct="1">
              <a:lnSpc>
                <a:spcPct val="100000"/>
              </a:lnSpc>
              <a:spcBef>
                <a:spcPts val="600"/>
              </a:spcBef>
              <a:spcAft>
                <a:spcPts val="0"/>
              </a:spcAft>
              <a:buClr>
                <a:schemeClr val="accent1"/>
              </a:buClr>
              <a:buSzPct val="80000"/>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There are 2 types of file transfers:</a:t>
            </a:r>
          </a:p>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65760" marR="0" lvl="0" indent="-283464" algn="just" defTabSz="914400" rtl="0" eaLnBrk="1" fontAlgn="auto" latinLnBrk="0" hangingPunct="1">
              <a:lnSpc>
                <a:spcPct val="100000"/>
              </a:lnSpc>
              <a:spcBef>
                <a:spcPts val="600"/>
              </a:spcBef>
              <a:spcAft>
                <a:spcPts val="0"/>
              </a:spcAft>
              <a:buClrTx/>
              <a:buSzPct val="80000"/>
              <a:buFont typeface="Snap ITC" pitchFamily="82" charset="0"/>
              <a:buChar char="o"/>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Pull-based file transfers where the receiver initiates a file        transmission request.</a:t>
            </a:r>
          </a:p>
          <a:p>
            <a:pPr marL="365760" marR="0" lvl="0" indent="-283464" algn="just" defTabSz="914400" rtl="0" eaLnBrk="1" fontAlgn="auto" latinLnBrk="0" hangingPunct="1">
              <a:lnSpc>
                <a:spcPct val="100000"/>
              </a:lnSpc>
              <a:spcBef>
                <a:spcPts val="600"/>
              </a:spcBef>
              <a:spcAft>
                <a:spcPts val="0"/>
              </a:spcAft>
              <a:buClrTx/>
              <a:buSzPct val="80000"/>
              <a:buFont typeface="Snap ITC" pitchFamily="82" charset="0"/>
              <a:buChar char="o"/>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Push-based file transfers where the sender initiates a file         transmission request.</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4"/>
          <p:cNvSpPr txBox="1">
            <a:spLocks/>
          </p:cNvSpPr>
          <p:nvPr/>
        </p:nvSpPr>
        <p:spPr>
          <a:xfrm>
            <a:off x="990600" y="533400"/>
            <a:ext cx="7406640" cy="558558"/>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sng"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SERVER  AND CLIENT</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4" name="Subtitle 35"/>
          <p:cNvSpPr txBox="1">
            <a:spLocks/>
          </p:cNvSpPr>
          <p:nvPr/>
        </p:nvSpPr>
        <p:spPr>
          <a:xfrm>
            <a:off x="990600" y="1676400"/>
            <a:ext cx="7924800" cy="2819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SzPct val="80000"/>
              <a:buFont typeface="Snap ITC" pitchFamily="82" charset="0"/>
              <a:buChar char="o"/>
              <a:tabLst/>
              <a:defRPr/>
            </a:pPr>
            <a:r>
              <a:rPr kumimoji="0" lang="en-US" sz="2400" b="0" i="0" u="none" strike="noStrike" kern="1200" cap="none" spc="0" normalizeH="0" baseline="0" noProof="0" dirty="0" smtClean="0">
                <a:ln>
                  <a:noFill/>
                </a:ln>
                <a:effectLst/>
                <a:uLnTx/>
                <a:uFillTx/>
                <a:latin typeface="Times New Roman" pitchFamily="18" charset="0"/>
                <a:cs typeface="Times New Roman" pitchFamily="18" charset="0"/>
              </a:rPr>
              <a:t>Servers are classified by the services they provide. For instance, a web server serves web pages and a file server serves computer files.</a:t>
            </a:r>
          </a:p>
          <a:p>
            <a:pPr marL="365760" marR="0" lvl="0" indent="-283464" algn="just" defTabSz="914400" rtl="0" eaLnBrk="1" fontAlgn="auto" latinLnBrk="0" hangingPunct="1">
              <a:lnSpc>
                <a:spcPct val="100000"/>
              </a:lnSpc>
              <a:spcBef>
                <a:spcPts val="600"/>
              </a:spcBef>
              <a:spcAft>
                <a:spcPts val="0"/>
              </a:spcAft>
              <a:buSzPct val="80000"/>
              <a:buFont typeface="Snap ITC" pitchFamily="82" charset="0"/>
              <a:buChar char="o"/>
              <a:tabLst/>
              <a:defRPr/>
            </a:pPr>
            <a:endParaRPr kumimoji="0" lang="en-US" sz="2400" b="0" i="0" u="none" strike="noStrike" kern="1200" cap="none" spc="0" normalizeH="0" baseline="0" noProof="0" dirty="0" smtClean="0">
              <a:ln>
                <a:noFill/>
              </a:ln>
              <a:effectLst/>
              <a:uLnTx/>
              <a:uFillTx/>
              <a:latin typeface="Times New Roman" pitchFamily="18" charset="0"/>
              <a:cs typeface="Times New Roman" pitchFamily="18" charset="0"/>
            </a:endParaRPr>
          </a:p>
          <a:p>
            <a:pPr marL="365760" marR="0" lvl="0" indent="-283464" algn="just" defTabSz="914400" rtl="0" eaLnBrk="1" fontAlgn="auto" latinLnBrk="0" hangingPunct="1">
              <a:lnSpc>
                <a:spcPct val="100000"/>
              </a:lnSpc>
              <a:spcBef>
                <a:spcPts val="600"/>
              </a:spcBef>
              <a:spcAft>
                <a:spcPts val="0"/>
              </a:spcAft>
              <a:buSzPct val="80000"/>
              <a:buFont typeface="Snap ITC" pitchFamily="82" charset="0"/>
              <a:buChar char="o"/>
              <a:tabLst/>
              <a:defRPr/>
            </a:pPr>
            <a:r>
              <a:rPr kumimoji="0" lang="en-US" sz="2400" b="0" i="0" u="none" strike="noStrike" kern="1200" cap="none" spc="0" normalizeH="0" baseline="0" noProof="0" dirty="0" smtClean="0">
                <a:ln>
                  <a:noFill/>
                </a:ln>
                <a:effectLst/>
                <a:uLnTx/>
                <a:uFillTx/>
                <a:latin typeface="Times New Roman" pitchFamily="18" charset="0"/>
                <a:cs typeface="Times New Roman" pitchFamily="18" charset="0"/>
              </a:rPr>
              <a:t>When a computer is a client, server or both is determined by the nature of the application that requires the service functions.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962400"/>
            <a:ext cx="7848600" cy="1828800"/>
          </a:xfrm>
        </p:spPr>
        <p:txBody>
          <a:bodyPr>
            <a:normAutofit fontScale="90000"/>
          </a:bodyPr>
          <a:lstStyle/>
          <a:p>
            <a:pPr lvl="0">
              <a:buSzPct val="80000"/>
              <a:buFont typeface="Snap ITC" pitchFamily="82" charset="0"/>
              <a:buChar char="o"/>
            </a:pPr>
            <a:r>
              <a:rPr lang="en-US" sz="2700" dirty="0" smtClean="0">
                <a:solidFill>
                  <a:schemeClr val="tx1"/>
                </a:solidFill>
                <a:effectLst/>
                <a:latin typeface="Times New Roman" pitchFamily="18" charset="0"/>
                <a:cs typeface="Times New Roman" pitchFamily="18" charset="0"/>
              </a:rPr>
              <a:t> Client </a:t>
            </a:r>
            <a:r>
              <a:rPr lang="en-US" sz="2700" dirty="0" smtClean="0">
                <a:solidFill>
                  <a:schemeClr val="tx1"/>
                </a:solidFill>
                <a:effectLst/>
                <a:latin typeface="Times New Roman" pitchFamily="18" charset="0"/>
                <a:cs typeface="Times New Roman" pitchFamily="18" charset="0"/>
              </a:rPr>
              <a:t>and server to communicate with each other over raw </a:t>
            </a:r>
            <a:r>
              <a:rPr lang="en-US" sz="2700" dirty="0" smtClean="0">
                <a:solidFill>
                  <a:schemeClr val="tx1"/>
                </a:solidFill>
                <a:effectLst/>
                <a:latin typeface="Times New Roman" pitchFamily="18" charset="0"/>
                <a:cs typeface="Times New Roman" pitchFamily="18" charset="0"/>
              </a:rPr>
              <a:t> TCP/IP </a:t>
            </a:r>
            <a:r>
              <a:rPr lang="en-US" sz="2700" dirty="0" smtClean="0">
                <a:solidFill>
                  <a:schemeClr val="tx1"/>
                </a:solidFill>
                <a:effectLst/>
                <a:latin typeface="Times New Roman" pitchFamily="18" charset="0"/>
                <a:cs typeface="Times New Roman" pitchFamily="18" charset="0"/>
              </a:rPr>
              <a:t>,java provides a standard library to achieve this </a:t>
            </a:r>
            <a:r>
              <a:rPr lang="en-US" sz="2700" dirty="0" smtClean="0">
                <a:solidFill>
                  <a:schemeClr val="tx1"/>
                </a:solidFill>
                <a:effectLst/>
                <a:latin typeface="Times New Roman" pitchFamily="18" charset="0"/>
                <a:cs typeface="Times New Roman" pitchFamily="18" charset="0"/>
              </a:rPr>
              <a:t>socket communication. </a:t>
            </a:r>
            <a:r>
              <a:rPr lang="en-US" sz="2400" dirty="0" smtClean="0"/>
              <a:t/>
            </a:r>
            <a:br>
              <a:rPr lang="en-US" sz="2400" dirty="0" smtClean="0"/>
            </a:br>
            <a:r>
              <a:rPr lang="en-US" sz="2400" dirty="0" smtClean="0"/>
              <a:t> </a:t>
            </a:r>
            <a:br>
              <a:rPr lang="en-US" sz="2400" dirty="0" smtClean="0"/>
            </a:br>
            <a:endParaRPr lang="en-US" sz="2400" dirty="0">
              <a:solidFill>
                <a:schemeClr val="tx1"/>
              </a:solidFill>
              <a:effectLst/>
              <a:latin typeface="Times New Roman" pitchFamily="18" charset="0"/>
              <a:cs typeface="Times New Roman" pitchFamily="18" charset="0"/>
            </a:endParaRPr>
          </a:p>
        </p:txBody>
      </p:sp>
      <p:sp>
        <p:nvSpPr>
          <p:cNvPr id="3" name="Rounded Rectangle 2"/>
          <p:cNvSpPr/>
          <p:nvPr/>
        </p:nvSpPr>
        <p:spPr>
          <a:xfrm>
            <a:off x="1371600" y="1371600"/>
            <a:ext cx="22098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Times New Roman" pitchFamily="18" charset="0"/>
                <a:cs typeface="Times New Roman" pitchFamily="18" charset="0"/>
              </a:rPr>
              <a:t>CLIENT</a:t>
            </a:r>
            <a:endParaRPr lang="en-US" sz="2400" b="1" dirty="0">
              <a:solidFill>
                <a:schemeClr val="tx1"/>
              </a:solidFill>
              <a:latin typeface="Times New Roman" pitchFamily="18" charset="0"/>
              <a:cs typeface="Times New Roman" pitchFamily="18" charset="0"/>
            </a:endParaRPr>
          </a:p>
        </p:txBody>
      </p:sp>
      <p:sp>
        <p:nvSpPr>
          <p:cNvPr id="4" name="Oval 3"/>
          <p:cNvSpPr/>
          <p:nvPr/>
        </p:nvSpPr>
        <p:spPr>
          <a:xfrm>
            <a:off x="6248400" y="762000"/>
            <a:ext cx="2286000" cy="2209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Times New Roman" pitchFamily="18" charset="0"/>
                <a:cs typeface="Times New Roman" pitchFamily="18" charset="0"/>
              </a:rPr>
              <a:t>SERVER</a:t>
            </a:r>
            <a:endParaRPr lang="en-US" sz="2400" b="1" dirty="0">
              <a:solidFill>
                <a:schemeClr val="tx1"/>
              </a:solidFill>
              <a:latin typeface="Times New Roman" pitchFamily="18" charset="0"/>
              <a:cs typeface="Times New Roman" pitchFamily="18" charset="0"/>
            </a:endParaRPr>
          </a:p>
        </p:txBody>
      </p:sp>
      <p:sp>
        <p:nvSpPr>
          <p:cNvPr id="5" name="Right Arrow 4"/>
          <p:cNvSpPr/>
          <p:nvPr/>
        </p:nvSpPr>
        <p:spPr>
          <a:xfrm>
            <a:off x="3581400" y="1371600"/>
            <a:ext cx="2667000" cy="457200"/>
          </a:xfrm>
          <a:prstGeom prst="rightArrow">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6" name="Left Arrow 5"/>
          <p:cNvSpPr/>
          <p:nvPr/>
        </p:nvSpPr>
        <p:spPr>
          <a:xfrm>
            <a:off x="3581400" y="1752600"/>
            <a:ext cx="2667000" cy="457200"/>
          </a:xfrm>
          <a:prstGeom prst="leftArrow">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4267200" y="1066800"/>
            <a:ext cx="1066800" cy="369332"/>
          </a:xfrm>
          <a:prstGeom prst="rect">
            <a:avLst/>
          </a:prstGeom>
          <a:noFill/>
        </p:spPr>
        <p:txBody>
          <a:bodyPr wrap="square" rtlCol="0">
            <a:spAutoFit/>
          </a:bodyPr>
          <a:lstStyle/>
          <a:p>
            <a:r>
              <a:rPr lang="en-US" dirty="0" smtClean="0">
                <a:solidFill>
                  <a:schemeClr val="tx1"/>
                </a:solidFill>
              </a:rPr>
              <a:t> request</a:t>
            </a:r>
            <a:endParaRPr lang="en-US" dirty="0">
              <a:latin typeface="Times New Roman" pitchFamily="18" charset="0"/>
              <a:cs typeface="Times New Roman" pitchFamily="18" charset="0"/>
            </a:endParaRPr>
          </a:p>
        </p:txBody>
      </p:sp>
      <p:sp>
        <p:nvSpPr>
          <p:cNvPr id="8" name="TextBox 7"/>
          <p:cNvSpPr txBox="1"/>
          <p:nvPr/>
        </p:nvSpPr>
        <p:spPr>
          <a:xfrm>
            <a:off x="4267200" y="2133600"/>
            <a:ext cx="1133645" cy="369332"/>
          </a:xfrm>
          <a:prstGeom prst="rect">
            <a:avLst/>
          </a:prstGeom>
          <a:noFill/>
        </p:spPr>
        <p:txBody>
          <a:bodyPr wrap="square" rtlCol="0">
            <a:spAutoFit/>
          </a:bodyPr>
          <a:lstStyle/>
          <a:p>
            <a:pPr algn="ctr"/>
            <a:r>
              <a:rPr lang="en-US" dirty="0" smtClean="0">
                <a:solidFill>
                  <a:schemeClr val="tx1"/>
                </a:solidFill>
              </a:rPr>
              <a:t>response</a:t>
            </a:r>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498080" cy="579438"/>
          </a:xfrm>
        </p:spPr>
        <p:txBody>
          <a:bodyPr>
            <a:normAutofit/>
          </a:bodyPr>
          <a:lstStyle/>
          <a:p>
            <a:r>
              <a:rPr lang="en-US" sz="2400" b="1" u="sng" dirty="0" smtClean="0">
                <a:solidFill>
                  <a:schemeClr val="tx1"/>
                </a:solidFill>
                <a:effectLst/>
                <a:latin typeface="Times New Roman" pitchFamily="18" charset="0"/>
                <a:cs typeface="Times New Roman" pitchFamily="18" charset="0"/>
              </a:rPr>
              <a:t>SOCKET</a:t>
            </a:r>
            <a:endParaRPr lang="en-US" sz="2400" dirty="0">
              <a:solidFill>
                <a:schemeClr val="tx1"/>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990600" y="1752600"/>
            <a:ext cx="7848600" cy="3200400"/>
          </a:xfrm>
        </p:spPr>
        <p:txBody>
          <a:bodyPr/>
          <a:lstStyle/>
          <a:p>
            <a:pPr algn="just">
              <a:buClrTx/>
              <a:buFont typeface="Snap ITC" pitchFamily="82" charset="0"/>
              <a:buChar char="o"/>
            </a:pPr>
            <a:r>
              <a:rPr lang="en-US" sz="2400" dirty="0" smtClean="0">
                <a:latin typeface="Times New Roman" pitchFamily="18" charset="0"/>
                <a:cs typeface="Times New Roman" pitchFamily="18" charset="0"/>
              </a:rPr>
              <a:t>Socket </a:t>
            </a:r>
            <a:r>
              <a:rPr lang="en-US" sz="2400" dirty="0" smtClean="0">
                <a:latin typeface="Times New Roman" pitchFamily="18" charset="0"/>
                <a:cs typeface="Times New Roman" pitchFamily="18" charset="0"/>
              </a:rPr>
              <a:t>which is an object that represents a low-level access point to the IP </a:t>
            </a:r>
            <a:r>
              <a:rPr lang="en-US" sz="2400" dirty="0" smtClean="0">
                <a:latin typeface="Times New Roman" pitchFamily="18" charset="0"/>
                <a:cs typeface="Times New Roman" pitchFamily="18" charset="0"/>
              </a:rPr>
              <a:t>stack.</a:t>
            </a:r>
          </a:p>
          <a:p>
            <a:pPr algn="just">
              <a:buClrTx/>
              <a:buFont typeface="Snap ITC" pitchFamily="82" charset="0"/>
              <a:buChar char="o"/>
            </a:pPr>
            <a:r>
              <a:rPr lang="en-US" sz="2400" dirty="0" smtClean="0">
                <a:latin typeface="Times New Roman" pitchFamily="18" charset="0"/>
                <a:cs typeface="Times New Roman" pitchFamily="18" charset="0"/>
              </a:rPr>
              <a:t>Socket is a way by which two computers can establish a communication channel between them</a:t>
            </a:r>
            <a:r>
              <a:rPr lang="en-US" sz="2400" dirty="0" smtClean="0">
                <a:latin typeface="Times New Roman" pitchFamily="18" charset="0"/>
                <a:cs typeface="Times New Roman" pitchFamily="18" charset="0"/>
              </a:rPr>
              <a:t>.</a:t>
            </a:r>
          </a:p>
          <a:p>
            <a:pPr algn="just">
              <a:buClrTx/>
              <a:buFont typeface="Snap ITC" pitchFamily="82" charset="0"/>
              <a:buChar char="o"/>
            </a:pPr>
            <a:r>
              <a:rPr lang="en-US" sz="2400" dirty="0" smtClean="0">
                <a:latin typeface="Times New Roman" pitchFamily="18" charset="0"/>
                <a:cs typeface="Times New Roman" pitchFamily="18" charset="0"/>
              </a:rPr>
              <a:t>A socket address is the combination of an IP address and a port number.</a:t>
            </a:r>
          </a:p>
          <a:p>
            <a:pPr>
              <a:buClrTx/>
              <a:buNone/>
            </a:pPr>
            <a:endParaRPr lang="en-US" dirty="0" smtClean="0">
              <a:solidFill>
                <a:schemeClr val="tx2"/>
              </a:solidFill>
            </a:endParaRPr>
          </a:p>
          <a:p>
            <a:pPr>
              <a:buClrTx/>
              <a:buFont typeface="Snap ITC" pitchFamily="82" charset="0"/>
              <a:buChar char="o"/>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NumericAssetId xmlns="145c5697-5eb5-440b-b2f1-a8273fb59250" xsi:nil="true"/>
    <AssetType xmlns="145c5697-5eb5-440b-b2f1-a8273fb59250">TP</AssetType>
    <Markets xmlns="145c5697-5eb5-440b-b2f1-a8273fb59250" xsi:nil="true"/>
    <AppVer xmlns="145c5697-5eb5-440b-b2f1-a8273fb59250" xsi:nil="true"/>
    <AuthoringAssetId xmlns="145c5697-5eb5-440b-b2f1-a8273fb59250">TP001136802</AuthoringAssetId>
    <AssetId xmlns="145c5697-5eb5-440b-b2f1-a8273fb59250">TS001136802</AssetId>
  </documentManagement>
</p:properties>
</file>

<file path=customXml/itemProps1.xml><?xml version="1.0" encoding="utf-8"?>
<ds:datastoreItem xmlns:ds="http://schemas.openxmlformats.org/officeDocument/2006/customXml" ds:itemID="{EA3DF076-883C-4341-8BEF-C9442ECDB0CC}">
  <ds:schemaRefs>
    <ds:schemaRef ds:uri="http://schemas.microsoft.com/office/2006/metadata/longProperties"/>
  </ds:schemaRefs>
</ds:datastoreItem>
</file>

<file path=customXml/itemProps2.xml><?xml version="1.0" encoding="utf-8"?>
<ds:datastoreItem xmlns:ds="http://schemas.openxmlformats.org/officeDocument/2006/customXml" ds:itemID="{C673095A-EB3A-4F57-8FE9-444DAF317059}">
  <ds:schemaRefs>
    <ds:schemaRef ds:uri="http://schemas.microsoft.com/sharepoint/v3/contenttype/forms"/>
  </ds:schemaRefs>
</ds:datastoreItem>
</file>

<file path=customXml/itemProps3.xml><?xml version="1.0" encoding="utf-8"?>
<ds:datastoreItem xmlns:ds="http://schemas.openxmlformats.org/officeDocument/2006/customXml" ds:itemID="{7F7F19FB-2ABF-43DE-8322-06EEB62BEF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A14424E0-93DD-42F4-A900-FA18BB8FE579}">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Solstice</Template>
  <TotalTime>284</TotalTime>
  <Words>911</Words>
  <Application>Microsoft PowerPoint</Application>
  <PresentationFormat>On-screen Show (4:3)</PresentationFormat>
  <Paragraphs>97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Wingdings</vt:lpstr>
      <vt:lpstr>Wingdings 2</vt:lpstr>
      <vt:lpstr>Verdana</vt:lpstr>
      <vt:lpstr>Solstice</vt:lpstr>
      <vt:lpstr>Slide 1</vt:lpstr>
      <vt:lpstr>ABSTRACT</vt:lpstr>
      <vt:lpstr>INTRODUCTION  </vt:lpstr>
      <vt:lpstr>The advantage of using a simple lan messenger over a normal instant messenger is that “non active internet connection or central server is required and only  people inside the firewall will have access to the system”. </vt:lpstr>
      <vt:lpstr>Slide 5</vt:lpstr>
      <vt:lpstr>Slide 6</vt:lpstr>
      <vt:lpstr>Slide 7</vt:lpstr>
      <vt:lpstr> Client and server to communicate with each other over raw  TCP/IP ,java provides a standard library to achieve this socket communication.    </vt:lpstr>
      <vt:lpstr>SOCKET</vt:lpstr>
      <vt:lpstr>GOALS</vt:lpstr>
      <vt:lpstr>METHODS TO ACHIEVE GOAL</vt:lpstr>
      <vt:lpstr>TOP LAN MESSENGER</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sarath</dc:creator>
  <cp:lastModifiedBy>sarath</cp:lastModifiedBy>
  <cp:revision>45</cp:revision>
  <dcterms:created xsi:type="dcterms:W3CDTF">2014-05-13T14:26:50Z</dcterms:created>
  <dcterms:modified xsi:type="dcterms:W3CDTF">2014-05-13T19:11:10Z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490681L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TS001136802</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Sample presentation slides (Focus on technology design)</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EY001138790</vt:lpwstr>
  </property>
  <property fmtid="{D5CDD505-2E9C-101B-9397-08002B2CF9AE}" pid="21" name="SourceTitle">
    <vt:lpwstr>Sample presentation slides (Focus on technology design)</vt:lpwstr>
  </property>
  <property fmtid="{D5CDD505-2E9C-101B-9397-08002B2CF9AE}" pid="22" name="TPApplication">
    <vt:lpwstr>PowerPoint</vt:lpwstr>
  </property>
  <property fmtid="{D5CDD505-2E9C-101B-9397-08002B2CF9AE}" pid="23" name="TPLaunchHelpLink">
    <vt:lpwstr/>
  </property>
  <property fmtid="{D5CDD505-2E9C-101B-9397-08002B2CF9AE}" pid="24" name="TemplateType">
    <vt:lpwstr>Presentations</vt:lpwstr>
  </property>
  <property fmtid="{D5CDD505-2E9C-101B-9397-08002B2CF9AE}" pid="25" name="OpenTemplate">
    <vt:lpwstr>1</vt:lpwstr>
  </property>
  <property fmtid="{D5CDD505-2E9C-101B-9397-08002B2CF9AE}" pid="26" name="UACurrentWords">
    <vt:lpwstr>0</vt:lpwstr>
  </property>
  <property fmtid="{D5CDD505-2E9C-101B-9397-08002B2CF9AE}" pid="27" name="UALocRecommendation">
    <vt:lpwstr>Localize</vt:lpwstr>
  </property>
  <property fmtid="{D5CDD505-2E9C-101B-9397-08002B2CF9AE}" pid="28" name="Applications">
    <vt:lpwstr>67;#PowerPoint - Design Templt 12;#79;#Template 12;#66;#PowerPoint - Design Templt 2003;#64;#PowerPoint 2003;#65;#Microsoft Office PowerPoint 2007;#182;#Office XP</vt:lpwstr>
  </property>
  <property fmtid="{D5CDD505-2E9C-101B-9397-08002B2CF9AE}" pid="29" name="TemplateStatus">
    <vt:lpwstr>Complete</vt:lpwstr>
  </property>
  <property fmtid="{D5CDD505-2E9C-101B-9397-08002B2CF9AE}" pid="30" name="ContentTypeId">
    <vt:lpwstr>0x0101006025706CF4CD034688BEBAE97A2E701D020200C3831ACA17D8814887A164412888521E</vt:lpwstr>
  </property>
  <property fmtid="{D5CDD505-2E9C-101B-9397-08002B2CF9AE}" pid="31" name="IsDeleted">
    <vt:lpwstr>0</vt:lpwstr>
  </property>
  <property fmtid="{D5CDD505-2E9C-101B-9397-08002B2CF9AE}" pid="32" name="ShowIn">
    <vt:lpwstr>Show everywhere</vt:lpwstr>
  </property>
  <property fmtid="{D5CDD505-2E9C-101B-9397-08002B2CF9AE}" pid="33" name="PublishStatusLookup">
    <vt:lpwstr>259425</vt:lpwstr>
  </property>
  <property fmtid="{D5CDD505-2E9C-101B-9397-08002B2CF9AE}" pid="34" name="TPClientViewer">
    <vt:lpwstr>Microsoft Office PowerPoint</vt:lpwstr>
  </property>
  <property fmtid="{D5CDD505-2E9C-101B-9397-08002B2CF9AE}" pid="35" name="TPComponent">
    <vt:lpwstr>PPTFiles</vt:lpwstr>
  </property>
  <property fmtid="{D5CDD505-2E9C-101B-9397-08002B2CF9AE}" pid="36" name="TPNamespace">
    <vt:lpwstr>POWERPNT</vt:lpwstr>
  </property>
  <property fmtid="{D5CDD505-2E9C-101B-9397-08002B2CF9AE}" pid="37" name="APTrustLevel">
    <vt:lpwstr>1.00000000000000</vt:lpwstr>
  </property>
  <property fmtid="{D5CDD505-2E9C-101B-9397-08002B2CF9AE}" pid="38" name="TrustLevel">
    <vt:lpwstr>Microsoft Managed Content</vt:lpwstr>
  </property>
  <property fmtid="{D5CDD505-2E9C-101B-9397-08002B2CF9AE}" pid="39" name="Content Type">
    <vt:lpwstr>OOFile</vt:lpwstr>
  </property>
  <property fmtid="{D5CDD505-2E9C-101B-9397-08002B2CF9AE}" pid="40" name="AuthoringAssetId">
    <vt:lpwstr>TP001136802</vt:lpwstr>
  </property>
  <property fmtid="{D5CDD505-2E9C-101B-9397-08002B2CF9AE}" pid="41" name="NumericAssetId">
    <vt:lpwstr/>
  </property>
  <property fmtid="{D5CDD505-2E9C-101B-9397-08002B2CF9AE}" pid="42" name="AppVer">
    <vt:lpwstr/>
  </property>
</Properties>
</file>