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8" r:id="rId3"/>
    <p:sldId id="259" r:id="rId4"/>
    <p:sldId id="274" r:id="rId5"/>
    <p:sldId id="289" r:id="rId6"/>
    <p:sldId id="290" r:id="rId7"/>
    <p:sldId id="291" r:id="rId8"/>
    <p:sldId id="292" r:id="rId9"/>
    <p:sldId id="293" r:id="rId10"/>
    <p:sldId id="294" r:id="rId11"/>
    <p:sldId id="288"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Elephant" panose="02020904090505020303" pitchFamily="18" charset="0"/>
      <p:regular r:id="rId18"/>
      <p:italic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0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38" d="100"/>
          <a:sy n="38" d="100"/>
        </p:scale>
        <p:origin x="1020"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400F8-4478-4C6A-9680-5C3B6411AAB9}" type="datetimeFigureOut">
              <a:rPr lang="en-AE" smtClean="0"/>
              <a:t>29/04/2024</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98B50C-22C7-489D-9EBC-ED6A8CFA8379}" type="slidenum">
              <a:rPr lang="en-AE" smtClean="0"/>
              <a:t>‹#›</a:t>
            </a:fld>
            <a:endParaRPr lang="en-AE"/>
          </a:p>
        </p:txBody>
      </p:sp>
    </p:spTree>
    <p:extLst>
      <p:ext uri="{BB962C8B-B14F-4D97-AF65-F5344CB8AC3E}">
        <p14:creationId xmlns:p14="http://schemas.microsoft.com/office/powerpoint/2010/main" val="2629908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001A114-EC09-4239-B9A6-E672BFF52020}" type="datetime1">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9F6F07-FFCC-4D38-B167-EB30D03BB197}" type="datetime1">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E799BC-FD09-43D3-8462-D6C7D1BF9DA4}" type="datetime1">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E74CAD-D416-4F3D-88AE-E7E7534A99B5}" type="datetime1">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568C71-6095-4D72-A424-70117A1B58B3}" type="datetime1">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52F368-7CF6-4CE0-A794-4721C81E1693}" type="datetime1">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D11252-196C-4566-869C-649C7A225C5D}" type="datetime1">
              <a:rPr lang="en-US" smtClean="0"/>
              <a:t>4/29/2024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682214-86A9-4C65-A665-86265A3BB346}" type="datetime1">
              <a:rPr lang="en-US" smtClean="0"/>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2AB3D3-774E-48DC-BF86-B31D56112D53}" type="datetime1">
              <a:rPr lang="en-US" smtClean="0"/>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E1B48B-E4B7-4E9B-B156-860406753D8C}" type="datetime1">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1236F8-BCAF-4D38-A320-707F32B62616}" type="datetime1">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1F0E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7B5AFC-E09A-420D-9007-01E45F482398}" type="datetime1">
              <a:rPr lang="en-US" smtClean="0"/>
              <a:t>4/29/2024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1070" y="-118793"/>
            <a:ext cx="4239083" cy="10287000"/>
            <a:chOff x="0" y="0"/>
            <a:chExt cx="5652111" cy="13716000"/>
          </a:xfrm>
        </p:grpSpPr>
        <p:grpSp>
          <p:nvGrpSpPr>
            <p:cNvPr id="3" name="Group 3"/>
            <p:cNvGrpSpPr/>
            <p:nvPr/>
          </p:nvGrpSpPr>
          <p:grpSpPr>
            <a:xfrm>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2" name="Freeform 12"/>
          <p:cNvSpPr/>
          <p:nvPr/>
        </p:nvSpPr>
        <p:spPr>
          <a:xfrm>
            <a:off x="11118095"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Google Shape;90;p1">
            <a:extLst>
              <a:ext uri="{FF2B5EF4-FFF2-40B4-BE49-F238E27FC236}">
                <a16:creationId xmlns:a16="http://schemas.microsoft.com/office/drawing/2014/main" id="{C065BDE8-FA49-9114-BE8C-4B72FEF04EA6}"/>
              </a:ext>
            </a:extLst>
          </p:cNvPr>
          <p:cNvSpPr txBox="1"/>
          <p:nvPr/>
        </p:nvSpPr>
        <p:spPr>
          <a:xfrm>
            <a:off x="2245028" y="2451678"/>
            <a:ext cx="16188267" cy="2803203"/>
          </a:xfrm>
          <a:prstGeom prst="rect">
            <a:avLst/>
          </a:prstGeom>
          <a:noFill/>
          <a:ln>
            <a:noFill/>
          </a:ln>
        </p:spPr>
        <p:txBody>
          <a:bodyPr spcFirstLastPara="1" wrap="square" lIns="0" tIns="0" rIns="0" bIns="0" anchor="t" anchorCtr="0">
            <a:spAutoFit/>
          </a:bodyPr>
          <a:lstStyle/>
          <a:p>
            <a:pPr marL="0" marR="0" lvl="0" indent="0" algn="ctr" rtl="0">
              <a:lnSpc>
                <a:spcPct val="138000"/>
              </a:lnSpc>
              <a:spcBef>
                <a:spcPts val="0"/>
              </a:spcBef>
              <a:spcAft>
                <a:spcPts val="0"/>
              </a:spcAft>
              <a:buClr>
                <a:srgbClr val="000000"/>
              </a:buClr>
              <a:buSzPts val="5400"/>
              <a:buFont typeface="Arial"/>
              <a:buNone/>
            </a:pPr>
            <a:r>
              <a:rPr lang="en-US" sz="6600" b="1" i="0" u="none" strike="noStrike" cap="none" dirty="0">
                <a:solidFill>
                  <a:srgbClr val="231F20"/>
                </a:solidFill>
                <a:latin typeface="Elephant" panose="02020904090505020303" pitchFamily="18" charset="0"/>
                <a:ea typeface="Oswald"/>
                <a:cs typeface="Oswald"/>
                <a:sym typeface="Oswald"/>
              </a:rPr>
              <a:t>NAAN MUDHALVAN </a:t>
            </a:r>
          </a:p>
          <a:p>
            <a:pPr marL="0" marR="0" lvl="0" indent="0" algn="ctr" rtl="0">
              <a:lnSpc>
                <a:spcPct val="138000"/>
              </a:lnSpc>
              <a:spcBef>
                <a:spcPts val="0"/>
              </a:spcBef>
              <a:spcAft>
                <a:spcPts val="0"/>
              </a:spcAft>
              <a:buClr>
                <a:srgbClr val="000000"/>
              </a:buClr>
              <a:buSzPts val="5400"/>
              <a:buFont typeface="Arial"/>
              <a:buNone/>
            </a:pPr>
            <a:r>
              <a:rPr lang="en-US" sz="6600" b="1" i="0" u="none" strike="noStrike" cap="none" dirty="0">
                <a:solidFill>
                  <a:srgbClr val="231F20"/>
                </a:solidFill>
                <a:latin typeface="Elephant" panose="02020904090505020303" pitchFamily="18" charset="0"/>
                <a:ea typeface="Oswald"/>
                <a:cs typeface="Oswald"/>
                <a:sym typeface="Oswald"/>
              </a:rPr>
              <a:t>PROJECT</a:t>
            </a:r>
            <a:endParaRPr b="0" i="0" u="none" strike="noStrike" cap="none" dirty="0">
              <a:solidFill>
                <a:srgbClr val="000000"/>
              </a:solidFill>
              <a:latin typeface="Elephant" panose="02020904090505020303" pitchFamily="18" charset="0"/>
              <a:sym typeface="Arial"/>
            </a:endParaRPr>
          </a:p>
        </p:txBody>
      </p:sp>
      <p:sp>
        <p:nvSpPr>
          <p:cNvPr id="21" name="TextBox 15">
            <a:extLst>
              <a:ext uri="{FF2B5EF4-FFF2-40B4-BE49-F238E27FC236}">
                <a16:creationId xmlns:a16="http://schemas.microsoft.com/office/drawing/2014/main" id="{F84CBAE0-B607-7545-DA45-803AA1582CF2}"/>
              </a:ext>
            </a:extLst>
          </p:cNvPr>
          <p:cNvSpPr txBox="1"/>
          <p:nvPr/>
        </p:nvSpPr>
        <p:spPr>
          <a:xfrm>
            <a:off x="4208014" y="8379745"/>
            <a:ext cx="18288000" cy="918072"/>
          </a:xfrm>
          <a:prstGeom prst="rect">
            <a:avLst/>
          </a:prstGeom>
        </p:spPr>
        <p:txBody>
          <a:bodyPr wrap="square" lIns="0" tIns="0" rIns="0" bIns="0" rtlCol="0" anchor="t">
            <a:spAutoFit/>
          </a:bodyPr>
          <a:lstStyle/>
          <a:p>
            <a:pPr>
              <a:lnSpc>
                <a:spcPts val="3692"/>
              </a:lnSpc>
            </a:pPr>
            <a:r>
              <a:rPr lang="en-US" sz="2400" dirty="0">
                <a:solidFill>
                  <a:srgbClr val="000000"/>
                </a:solidFill>
                <a:latin typeface="Elephant" panose="02020904090505020303" pitchFamily="18" charset="0"/>
                <a:cs typeface="Arial" panose="020B0604020202020204" pitchFamily="34" charset="0"/>
              </a:rPr>
              <a:t> BY :</a:t>
            </a:r>
          </a:p>
          <a:p>
            <a:pPr>
              <a:lnSpc>
                <a:spcPts val="3692"/>
              </a:lnSpc>
            </a:pPr>
            <a:r>
              <a:rPr lang="en-US" sz="2400" dirty="0">
                <a:solidFill>
                  <a:srgbClr val="000000"/>
                </a:solidFill>
                <a:latin typeface="Elephant" panose="02020904090505020303" pitchFamily="18" charset="0"/>
                <a:cs typeface="Arial" panose="020B0604020202020204" pitchFamily="34" charset="0"/>
              </a:rPr>
              <a:t>HARISHMA SABU  (2021503018)</a:t>
            </a:r>
          </a:p>
        </p:txBody>
      </p:sp>
      <p:sp>
        <p:nvSpPr>
          <p:cNvPr id="15" name="Slide Number Placeholder 14">
            <a:extLst>
              <a:ext uri="{FF2B5EF4-FFF2-40B4-BE49-F238E27FC236}">
                <a16:creationId xmlns:a16="http://schemas.microsoft.com/office/drawing/2014/main" id="{CE87CAFF-47AD-FA11-C637-8C843C0781C4}"/>
              </a:ext>
            </a:extLst>
          </p:cNvPr>
          <p:cNvSpPr>
            <a:spLocks noGrp="1"/>
          </p:cNvSpPr>
          <p:nvPr>
            <p:ph type="sldNum" sz="quarter" idx="12"/>
          </p:nvPr>
        </p:nvSpPr>
        <p:spPr>
          <a:xfrm>
            <a:off x="8239428" y="9702674"/>
            <a:ext cx="2133600" cy="365125"/>
          </a:xfrm>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05973" y="316252"/>
            <a:ext cx="15200620" cy="1363707"/>
          </a:xfrm>
          <a:prstGeom prst="rect">
            <a:avLst/>
          </a:prstGeom>
        </p:spPr>
        <p:txBody>
          <a:bodyPr wrap="square" lIns="0" tIns="0" rIns="0" bIns="0" rtlCol="0" anchor="t">
            <a:spAutoFit/>
          </a:bodyPr>
          <a:lstStyle/>
          <a:p>
            <a:pPr algn="ctr">
              <a:lnSpc>
                <a:spcPts val="11899"/>
              </a:lnSpc>
            </a:pPr>
            <a:r>
              <a:rPr lang="en-GB" sz="5400" dirty="0">
                <a:solidFill>
                  <a:srgbClr val="000000"/>
                </a:solidFill>
                <a:latin typeface="Elephant" panose="02020904090505020303" pitchFamily="18" charset="0"/>
              </a:rPr>
              <a:t>RESULTS</a:t>
            </a:r>
          </a:p>
        </p:txBody>
      </p:sp>
      <p:sp>
        <p:nvSpPr>
          <p:cNvPr id="5" name="Slide Number Placeholder 4">
            <a:extLst>
              <a:ext uri="{FF2B5EF4-FFF2-40B4-BE49-F238E27FC236}">
                <a16:creationId xmlns:a16="http://schemas.microsoft.com/office/drawing/2014/main" id="{4083B510-6353-EDCF-90A2-A661CEA20C73}"/>
              </a:ext>
            </a:extLst>
          </p:cNvPr>
          <p:cNvSpPr>
            <a:spLocks noGrp="1"/>
          </p:cNvSpPr>
          <p:nvPr>
            <p:ph type="sldNum" sz="quarter" idx="12"/>
          </p:nvPr>
        </p:nvSpPr>
        <p:spPr>
          <a:xfrm>
            <a:off x="7620000" y="9461977"/>
            <a:ext cx="2133600" cy="365125"/>
          </a:xfrm>
        </p:spPr>
        <p:txBody>
          <a:bodyPr/>
          <a:lstStyle/>
          <a:p>
            <a:fld id="{B6F15528-21DE-4FAA-801E-634DDDAF4B2B}" type="slidenum">
              <a:rPr lang="en-US" smtClean="0"/>
              <a:pPr/>
              <a:t>10</a:t>
            </a:fld>
            <a:endParaRPr lang="en-US" dirty="0"/>
          </a:p>
        </p:txBody>
      </p:sp>
      <p:sp>
        <p:nvSpPr>
          <p:cNvPr id="6" name="TextBox 3">
            <a:extLst>
              <a:ext uri="{FF2B5EF4-FFF2-40B4-BE49-F238E27FC236}">
                <a16:creationId xmlns:a16="http://schemas.microsoft.com/office/drawing/2014/main" id="{ED67384F-A199-72B0-A052-FE763381F3B7}"/>
              </a:ext>
            </a:extLst>
          </p:cNvPr>
          <p:cNvSpPr txBox="1"/>
          <p:nvPr/>
        </p:nvSpPr>
        <p:spPr>
          <a:xfrm>
            <a:off x="1751020" y="2760892"/>
            <a:ext cx="14882915" cy="2307876"/>
          </a:xfrm>
          <a:prstGeom prst="rect">
            <a:avLst/>
          </a:prstGeom>
        </p:spPr>
        <p:txBody>
          <a:bodyPr lIns="0" tIns="0" rIns="0" bIns="0" rtlCol="0" anchor="t">
            <a:spAutoFit/>
          </a:bodyPr>
          <a:lstStyle/>
          <a:p>
            <a:pPr marL="811275" lvl="1" indent="-457200">
              <a:lnSpc>
                <a:spcPts val="4591"/>
              </a:lnSpc>
              <a:buFont typeface="Arial" panose="020B0604020202020204" pitchFamily="34" charset="0"/>
              <a:buChar char="•"/>
            </a:pPr>
            <a:r>
              <a:rPr lang="en-GB" sz="3279" b="1" dirty="0">
                <a:solidFill>
                  <a:srgbClr val="000000"/>
                </a:solidFill>
                <a:latin typeface="Arial" panose="020B0604020202020204" pitchFamily="34" charset="0"/>
                <a:cs typeface="Arial" panose="020B0604020202020204" pitchFamily="34" charset="0"/>
              </a:rPr>
              <a:t>The model achieved an accuracy of 98.2% on the test set, demonstrating its ability to accurately recognize handwritten digits.</a:t>
            </a:r>
          </a:p>
          <a:p>
            <a:pPr marL="811275" lvl="1" indent="-457200">
              <a:lnSpc>
                <a:spcPts val="4591"/>
              </a:lnSpc>
              <a:buFont typeface="Arial" panose="020B0604020202020204" pitchFamily="34" charset="0"/>
              <a:buChar char="•"/>
            </a:pPr>
            <a:r>
              <a:rPr lang="en-GB" sz="3279" b="1" dirty="0">
                <a:solidFill>
                  <a:srgbClr val="000000"/>
                </a:solidFill>
                <a:latin typeface="Arial" panose="020B0604020202020204" pitchFamily="34" charset="0"/>
                <a:cs typeface="Arial" panose="020B0604020202020204" pitchFamily="34" charset="0"/>
              </a:rPr>
              <a:t>The trained model can be used to predict the labels of new handwritten digit images, enabling automated digitization of handwritten content.</a:t>
            </a:r>
          </a:p>
        </p:txBody>
      </p:sp>
    </p:spTree>
    <p:extLst>
      <p:ext uri="{BB962C8B-B14F-4D97-AF65-F5344CB8AC3E}">
        <p14:creationId xmlns:p14="http://schemas.microsoft.com/office/powerpoint/2010/main" val="2887060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a:extLst>
              <a:ext uri="{FF2B5EF4-FFF2-40B4-BE49-F238E27FC236}">
                <a16:creationId xmlns:a16="http://schemas.microsoft.com/office/drawing/2014/main" id="{58A762F0-DC6F-3147-D348-441A0E851E7A}"/>
              </a:ext>
            </a:extLst>
          </p:cNvPr>
          <p:cNvSpPr txBox="1"/>
          <p:nvPr/>
        </p:nvSpPr>
        <p:spPr>
          <a:xfrm>
            <a:off x="2743200" y="4229100"/>
            <a:ext cx="13180039" cy="1455078"/>
          </a:xfrm>
          <a:prstGeom prst="rect">
            <a:avLst/>
          </a:prstGeom>
        </p:spPr>
        <p:txBody>
          <a:bodyPr lIns="0" tIns="0" rIns="0" bIns="0" rtlCol="0" anchor="t">
            <a:spAutoFit/>
          </a:bodyPr>
          <a:lstStyle/>
          <a:p>
            <a:pPr algn="ctr">
              <a:lnSpc>
                <a:spcPts val="11899"/>
              </a:lnSpc>
            </a:pPr>
            <a:r>
              <a:rPr lang="en-GB" sz="8500" b="1" i="0" dirty="0">
                <a:solidFill>
                  <a:srgbClr val="000000"/>
                </a:solidFill>
                <a:effectLst/>
                <a:latin typeface="Elephant" panose="02020904090505020303" pitchFamily="18" charset="0"/>
              </a:rPr>
              <a:t>THANK YOU</a:t>
            </a:r>
            <a:endParaRPr lang="en-US" sz="8500" dirty="0">
              <a:solidFill>
                <a:srgbClr val="000000"/>
              </a:solidFill>
              <a:latin typeface="Elephant" panose="02020904090505020303" pitchFamily="18" charset="0"/>
            </a:endParaRPr>
          </a:p>
        </p:txBody>
      </p:sp>
      <p:sp>
        <p:nvSpPr>
          <p:cNvPr id="5" name="Slide Number Placeholder 4">
            <a:extLst>
              <a:ext uri="{FF2B5EF4-FFF2-40B4-BE49-F238E27FC236}">
                <a16:creationId xmlns:a16="http://schemas.microsoft.com/office/drawing/2014/main" id="{E59D4FB6-3B0E-6799-7DA3-F62E0864E994}"/>
              </a:ext>
            </a:extLst>
          </p:cNvPr>
          <p:cNvSpPr>
            <a:spLocks noGrp="1"/>
          </p:cNvSpPr>
          <p:nvPr>
            <p:ph type="sldNum" sz="quarter" idx="12"/>
          </p:nvPr>
        </p:nvSpPr>
        <p:spPr>
          <a:xfrm>
            <a:off x="7467600" y="9715500"/>
            <a:ext cx="2133600" cy="365125"/>
          </a:xfrm>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212819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4" name="Freeform 4"/>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6" name="TextBox 6"/>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7200" dirty="0">
                <a:solidFill>
                  <a:srgbClr val="000000"/>
                </a:solidFill>
                <a:latin typeface="Elephant" panose="02020904090505020303" pitchFamily="18" charset="0"/>
              </a:rPr>
              <a:t>TITLE</a:t>
            </a:r>
          </a:p>
        </p:txBody>
      </p:sp>
      <p:sp>
        <p:nvSpPr>
          <p:cNvPr id="12" name="Freeform 12"/>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Slide Number Placeholder 8">
            <a:extLst>
              <a:ext uri="{FF2B5EF4-FFF2-40B4-BE49-F238E27FC236}">
                <a16:creationId xmlns:a16="http://schemas.microsoft.com/office/drawing/2014/main" id="{AC955D2D-E46A-6CE5-2B0F-81408AF3920D}"/>
              </a:ext>
            </a:extLst>
          </p:cNvPr>
          <p:cNvSpPr>
            <a:spLocks noGrp="1"/>
          </p:cNvSpPr>
          <p:nvPr>
            <p:ph type="sldNum" sz="quarter" idx="12"/>
          </p:nvPr>
        </p:nvSpPr>
        <p:spPr>
          <a:xfrm>
            <a:off x="7027189" y="9639300"/>
            <a:ext cx="2133600" cy="365125"/>
          </a:xfrm>
        </p:spPr>
        <p:txBody>
          <a:bodyPr/>
          <a:lstStyle/>
          <a:p>
            <a:fld id="{B6F15528-21DE-4FAA-801E-634DDDAF4B2B}" type="slidenum">
              <a:rPr lang="en-US" smtClean="0"/>
              <a:pPr/>
              <a:t>2</a:t>
            </a:fld>
            <a:endParaRPr lang="en-US" dirty="0"/>
          </a:p>
        </p:txBody>
      </p:sp>
      <p:sp>
        <p:nvSpPr>
          <p:cNvPr id="7" name="Google Shape;90;p1">
            <a:extLst>
              <a:ext uri="{FF2B5EF4-FFF2-40B4-BE49-F238E27FC236}">
                <a16:creationId xmlns:a16="http://schemas.microsoft.com/office/drawing/2014/main" id="{4244E246-1C25-9D1F-3467-7E59566CCF56}"/>
              </a:ext>
            </a:extLst>
          </p:cNvPr>
          <p:cNvSpPr txBox="1"/>
          <p:nvPr/>
        </p:nvSpPr>
        <p:spPr>
          <a:xfrm>
            <a:off x="2438400" y="2860519"/>
            <a:ext cx="21522266" cy="1218282"/>
          </a:xfrm>
          <a:prstGeom prst="rect">
            <a:avLst/>
          </a:prstGeom>
          <a:noFill/>
          <a:ln>
            <a:noFill/>
          </a:ln>
        </p:spPr>
        <p:txBody>
          <a:bodyPr spcFirstLastPara="1" wrap="square" lIns="0" tIns="0" rIns="0" bIns="0" anchor="t" anchorCtr="0">
            <a:spAutoFit/>
          </a:bodyPr>
          <a:lstStyle/>
          <a:p>
            <a:pPr>
              <a:lnSpc>
                <a:spcPts val="9519"/>
              </a:lnSpc>
            </a:pPr>
            <a:r>
              <a:rPr lang="en-US" sz="4000" dirty="0">
                <a:solidFill>
                  <a:srgbClr val="000000"/>
                </a:solidFill>
                <a:latin typeface="Elephant" panose="02020904090505020303" pitchFamily="18" charset="0"/>
              </a:rPr>
              <a:t> Handwritten Digit Recognition using Neural Networks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7200" dirty="0">
                <a:solidFill>
                  <a:srgbClr val="000000"/>
                </a:solidFill>
                <a:latin typeface="Elephant" panose="02020904090505020303" pitchFamily="18" charset="0"/>
              </a:rPr>
              <a:t>AGENDA</a:t>
            </a:r>
          </a:p>
        </p:txBody>
      </p:sp>
      <p:sp>
        <p:nvSpPr>
          <p:cNvPr id="3" name="TextBox 3"/>
          <p:cNvSpPr txBox="1"/>
          <p:nvPr/>
        </p:nvSpPr>
        <p:spPr>
          <a:xfrm>
            <a:off x="1751020" y="2760892"/>
            <a:ext cx="14882915" cy="1717971"/>
          </a:xfrm>
          <a:prstGeom prst="rect">
            <a:avLst/>
          </a:prstGeom>
        </p:spPr>
        <p:txBody>
          <a:bodyPr lIns="0" tIns="0" rIns="0" bIns="0" rtlCol="0" anchor="t">
            <a:spAutoFit/>
          </a:bodyPr>
          <a:lstStyle/>
          <a:p>
            <a:pPr marL="708151" lvl="1" indent="-354076">
              <a:lnSpc>
                <a:spcPts val="4591"/>
              </a:lnSpc>
              <a:buFont typeface="Arial"/>
              <a:buChar char="•"/>
            </a:pPr>
            <a:r>
              <a:rPr lang="en-GB" sz="3279" b="1" dirty="0">
                <a:solidFill>
                  <a:srgbClr val="000000"/>
                </a:solidFill>
                <a:latin typeface="Arial" panose="020B0604020202020204" pitchFamily="34" charset="0"/>
                <a:cs typeface="Arial" panose="020B0604020202020204" pitchFamily="34" charset="0"/>
              </a:rPr>
              <a:t>The agenda of this project is to develop a neural network model that can accurately recognize handwritten digits from the MNIST dataset.</a:t>
            </a:r>
          </a:p>
          <a:p>
            <a:pPr marL="354075" lvl="1">
              <a:lnSpc>
                <a:spcPts val="4591"/>
              </a:lnSpc>
            </a:pPr>
            <a:endParaRPr lang="en-GB" sz="3279" b="1" dirty="0">
              <a:solidFill>
                <a:srgbClr val="000000"/>
              </a:solidFill>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452405CF-7E04-88A2-12EF-A074ACEBD004}"/>
              </a:ext>
            </a:extLst>
          </p:cNvPr>
          <p:cNvSpPr>
            <a:spLocks noGrp="1"/>
          </p:cNvSpPr>
          <p:nvPr>
            <p:ph type="sldNum" sz="quarter" idx="12"/>
          </p:nvPr>
        </p:nvSpPr>
        <p:spPr>
          <a:xfrm>
            <a:off x="6553200" y="9605446"/>
            <a:ext cx="2133600" cy="365125"/>
          </a:xfrm>
        </p:spPr>
        <p:txBody>
          <a:bodyPr/>
          <a:lstStyle/>
          <a:p>
            <a:fld id="{B6F15528-21DE-4FAA-801E-634DDDAF4B2B}"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05973" y="316252"/>
            <a:ext cx="15200620" cy="1455014"/>
          </a:xfrm>
          <a:prstGeom prst="rect">
            <a:avLst/>
          </a:prstGeom>
        </p:spPr>
        <p:txBody>
          <a:bodyPr wrap="square" lIns="0" tIns="0" rIns="0" bIns="0" rtlCol="0" anchor="t">
            <a:spAutoFit/>
          </a:bodyPr>
          <a:lstStyle/>
          <a:p>
            <a:pPr algn="ctr">
              <a:lnSpc>
                <a:spcPts val="11899"/>
              </a:lnSpc>
            </a:pPr>
            <a:r>
              <a:rPr lang="en-US" sz="7200" dirty="0">
                <a:solidFill>
                  <a:srgbClr val="000000"/>
                </a:solidFill>
                <a:latin typeface="Elephant" panose="02020904090505020303" pitchFamily="18" charset="0"/>
              </a:rPr>
              <a:t>PROBLEM STATEMENT</a:t>
            </a:r>
          </a:p>
        </p:txBody>
      </p:sp>
      <p:sp>
        <p:nvSpPr>
          <p:cNvPr id="5" name="Slide Number Placeholder 4">
            <a:extLst>
              <a:ext uri="{FF2B5EF4-FFF2-40B4-BE49-F238E27FC236}">
                <a16:creationId xmlns:a16="http://schemas.microsoft.com/office/drawing/2014/main" id="{4083B510-6353-EDCF-90A2-A661CEA20C73}"/>
              </a:ext>
            </a:extLst>
          </p:cNvPr>
          <p:cNvSpPr>
            <a:spLocks noGrp="1"/>
          </p:cNvSpPr>
          <p:nvPr>
            <p:ph type="sldNum" sz="quarter" idx="12"/>
          </p:nvPr>
        </p:nvSpPr>
        <p:spPr>
          <a:xfrm>
            <a:off x="7620000" y="9461977"/>
            <a:ext cx="2133600" cy="365125"/>
          </a:xfrm>
        </p:spPr>
        <p:txBody>
          <a:bodyPr/>
          <a:lstStyle/>
          <a:p>
            <a:fld id="{B6F15528-21DE-4FAA-801E-634DDDAF4B2B}" type="slidenum">
              <a:rPr lang="en-US" smtClean="0"/>
              <a:pPr/>
              <a:t>4</a:t>
            </a:fld>
            <a:endParaRPr lang="en-US" dirty="0"/>
          </a:p>
        </p:txBody>
      </p:sp>
      <p:sp>
        <p:nvSpPr>
          <p:cNvPr id="6" name="TextBox 3">
            <a:extLst>
              <a:ext uri="{FF2B5EF4-FFF2-40B4-BE49-F238E27FC236}">
                <a16:creationId xmlns:a16="http://schemas.microsoft.com/office/drawing/2014/main" id="{ED67384F-A199-72B0-A052-FE763381F3B7}"/>
              </a:ext>
            </a:extLst>
          </p:cNvPr>
          <p:cNvSpPr txBox="1"/>
          <p:nvPr/>
        </p:nvSpPr>
        <p:spPr>
          <a:xfrm>
            <a:off x="1751020" y="2760892"/>
            <a:ext cx="14882915" cy="4077591"/>
          </a:xfrm>
          <a:prstGeom prst="rect">
            <a:avLst/>
          </a:prstGeom>
        </p:spPr>
        <p:txBody>
          <a:bodyPr lIns="0" tIns="0" rIns="0" bIns="0" rtlCol="0" anchor="t">
            <a:spAutoFit/>
          </a:bodyPr>
          <a:lstStyle/>
          <a:p>
            <a:pPr marL="354075" lvl="1">
              <a:lnSpc>
                <a:spcPts val="4591"/>
              </a:lnSpc>
            </a:pPr>
            <a:r>
              <a:rPr lang="en-GB" sz="3279" b="1" dirty="0">
                <a:solidFill>
                  <a:srgbClr val="000000"/>
                </a:solidFill>
                <a:latin typeface="Arial" panose="020B0604020202020204" pitchFamily="34" charset="0"/>
                <a:cs typeface="Arial" panose="020B0604020202020204" pitchFamily="34" charset="0"/>
              </a:rPr>
              <a:t>Handwritten digit recognition is a challenging task that has applications in various fields, including optical character recognition (OCR), digitizing historical documents, and automated form processing. The goal is to create a model that can achieve high accuracy in recognizing handwritten digits.</a:t>
            </a:r>
          </a:p>
          <a:p>
            <a:pPr marL="354075" lvl="1">
              <a:lnSpc>
                <a:spcPts val="4591"/>
              </a:lnSpc>
            </a:pPr>
            <a:endParaRPr lang="en-GB" sz="3279" b="1" dirty="0">
              <a:solidFill>
                <a:srgbClr val="000000"/>
              </a:solidFill>
              <a:latin typeface="Arial" panose="020B0604020202020204" pitchFamily="34" charset="0"/>
              <a:cs typeface="Arial" panose="020B0604020202020204" pitchFamily="34" charset="0"/>
            </a:endParaRPr>
          </a:p>
          <a:p>
            <a:pPr marL="354075" lvl="1">
              <a:lnSpc>
                <a:spcPts val="4591"/>
              </a:lnSpc>
            </a:pPr>
            <a:endParaRPr lang="en-GB" sz="3279" b="1"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7978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05973" y="316252"/>
            <a:ext cx="15200620" cy="1455014"/>
          </a:xfrm>
          <a:prstGeom prst="rect">
            <a:avLst/>
          </a:prstGeom>
        </p:spPr>
        <p:txBody>
          <a:bodyPr wrap="square" lIns="0" tIns="0" rIns="0" bIns="0" rtlCol="0" anchor="t">
            <a:spAutoFit/>
          </a:bodyPr>
          <a:lstStyle/>
          <a:p>
            <a:pPr algn="ctr">
              <a:lnSpc>
                <a:spcPts val="11899"/>
              </a:lnSpc>
            </a:pPr>
            <a:r>
              <a:rPr lang="en-US" sz="7200" dirty="0">
                <a:solidFill>
                  <a:srgbClr val="000000"/>
                </a:solidFill>
                <a:latin typeface="Elephant" panose="02020904090505020303" pitchFamily="18" charset="0"/>
              </a:rPr>
              <a:t>PROBLEM OVERVIEW</a:t>
            </a:r>
          </a:p>
        </p:txBody>
      </p:sp>
      <p:sp>
        <p:nvSpPr>
          <p:cNvPr id="5" name="Slide Number Placeholder 4">
            <a:extLst>
              <a:ext uri="{FF2B5EF4-FFF2-40B4-BE49-F238E27FC236}">
                <a16:creationId xmlns:a16="http://schemas.microsoft.com/office/drawing/2014/main" id="{4083B510-6353-EDCF-90A2-A661CEA20C73}"/>
              </a:ext>
            </a:extLst>
          </p:cNvPr>
          <p:cNvSpPr>
            <a:spLocks noGrp="1"/>
          </p:cNvSpPr>
          <p:nvPr>
            <p:ph type="sldNum" sz="quarter" idx="12"/>
          </p:nvPr>
        </p:nvSpPr>
        <p:spPr>
          <a:xfrm>
            <a:off x="7620000" y="9461977"/>
            <a:ext cx="2133600" cy="365125"/>
          </a:xfrm>
        </p:spPr>
        <p:txBody>
          <a:bodyPr/>
          <a:lstStyle/>
          <a:p>
            <a:fld id="{B6F15528-21DE-4FAA-801E-634DDDAF4B2B}" type="slidenum">
              <a:rPr lang="en-US" smtClean="0"/>
              <a:pPr/>
              <a:t>5</a:t>
            </a:fld>
            <a:endParaRPr lang="en-US" dirty="0"/>
          </a:p>
        </p:txBody>
      </p:sp>
      <p:sp>
        <p:nvSpPr>
          <p:cNvPr id="6" name="TextBox 3">
            <a:extLst>
              <a:ext uri="{FF2B5EF4-FFF2-40B4-BE49-F238E27FC236}">
                <a16:creationId xmlns:a16="http://schemas.microsoft.com/office/drawing/2014/main" id="{ED67384F-A199-72B0-A052-FE763381F3B7}"/>
              </a:ext>
            </a:extLst>
          </p:cNvPr>
          <p:cNvSpPr txBox="1"/>
          <p:nvPr/>
        </p:nvSpPr>
        <p:spPr>
          <a:xfrm>
            <a:off x="1751020" y="2760892"/>
            <a:ext cx="14882915" cy="3487686"/>
          </a:xfrm>
          <a:prstGeom prst="rect">
            <a:avLst/>
          </a:prstGeom>
        </p:spPr>
        <p:txBody>
          <a:bodyPr lIns="0" tIns="0" rIns="0" bIns="0" rtlCol="0" anchor="t">
            <a:spAutoFit/>
          </a:bodyPr>
          <a:lstStyle/>
          <a:p>
            <a:pPr marL="354075" lvl="1">
              <a:lnSpc>
                <a:spcPts val="4591"/>
              </a:lnSpc>
            </a:pPr>
            <a:r>
              <a:rPr lang="en-GB" sz="3279" b="1" dirty="0">
                <a:solidFill>
                  <a:srgbClr val="000000"/>
                </a:solidFill>
                <a:latin typeface="Arial" panose="020B0604020202020204" pitchFamily="34" charset="0"/>
                <a:cs typeface="Arial" panose="020B0604020202020204" pitchFamily="34" charset="0"/>
              </a:rPr>
              <a:t>This project involves building a neural network model using TensorFlow and </a:t>
            </a:r>
            <a:r>
              <a:rPr lang="en-GB" sz="3279" b="1" dirty="0" err="1">
                <a:solidFill>
                  <a:srgbClr val="000000"/>
                </a:solidFill>
                <a:latin typeface="Arial" panose="020B0604020202020204" pitchFamily="34" charset="0"/>
                <a:cs typeface="Arial" panose="020B0604020202020204" pitchFamily="34" charset="0"/>
              </a:rPr>
              <a:t>Keras</a:t>
            </a:r>
            <a:r>
              <a:rPr lang="en-GB" sz="3279" b="1" dirty="0">
                <a:solidFill>
                  <a:srgbClr val="000000"/>
                </a:solidFill>
                <a:latin typeface="Arial" panose="020B0604020202020204" pitchFamily="34" charset="0"/>
                <a:cs typeface="Arial" panose="020B0604020202020204" pitchFamily="34" charset="0"/>
              </a:rPr>
              <a:t> to classify handwritten digits from the MNIST dataset. The model is trained on a subset of the dataset and evaluated on a separate test set. The trained model is then used to predict the labels of new handwritten digit images.</a:t>
            </a:r>
          </a:p>
          <a:p>
            <a:pPr marL="354075" lvl="1">
              <a:lnSpc>
                <a:spcPts val="4591"/>
              </a:lnSpc>
            </a:pPr>
            <a:endParaRPr lang="en-GB" sz="3279" b="1"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6231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05973" y="316252"/>
            <a:ext cx="15200620" cy="1455014"/>
          </a:xfrm>
          <a:prstGeom prst="rect">
            <a:avLst/>
          </a:prstGeom>
        </p:spPr>
        <p:txBody>
          <a:bodyPr wrap="square" lIns="0" tIns="0" rIns="0" bIns="0" rtlCol="0" anchor="t">
            <a:spAutoFit/>
          </a:bodyPr>
          <a:lstStyle/>
          <a:p>
            <a:pPr algn="ctr">
              <a:lnSpc>
                <a:spcPts val="11899"/>
              </a:lnSpc>
            </a:pPr>
            <a:r>
              <a:rPr lang="en-US" sz="7200" dirty="0">
                <a:solidFill>
                  <a:srgbClr val="000000"/>
                </a:solidFill>
                <a:latin typeface="Elephant" panose="02020904090505020303" pitchFamily="18" charset="0"/>
              </a:rPr>
              <a:t>END USERS</a:t>
            </a:r>
          </a:p>
        </p:txBody>
      </p:sp>
      <p:sp>
        <p:nvSpPr>
          <p:cNvPr id="5" name="Slide Number Placeholder 4">
            <a:extLst>
              <a:ext uri="{FF2B5EF4-FFF2-40B4-BE49-F238E27FC236}">
                <a16:creationId xmlns:a16="http://schemas.microsoft.com/office/drawing/2014/main" id="{4083B510-6353-EDCF-90A2-A661CEA20C73}"/>
              </a:ext>
            </a:extLst>
          </p:cNvPr>
          <p:cNvSpPr>
            <a:spLocks noGrp="1"/>
          </p:cNvSpPr>
          <p:nvPr>
            <p:ph type="sldNum" sz="quarter" idx="12"/>
          </p:nvPr>
        </p:nvSpPr>
        <p:spPr>
          <a:xfrm>
            <a:off x="7620000" y="9461977"/>
            <a:ext cx="2133600" cy="365125"/>
          </a:xfrm>
        </p:spPr>
        <p:txBody>
          <a:bodyPr/>
          <a:lstStyle/>
          <a:p>
            <a:fld id="{B6F15528-21DE-4FAA-801E-634DDDAF4B2B}" type="slidenum">
              <a:rPr lang="en-US" smtClean="0"/>
              <a:pPr/>
              <a:t>6</a:t>
            </a:fld>
            <a:endParaRPr lang="en-US" dirty="0"/>
          </a:p>
        </p:txBody>
      </p:sp>
      <p:sp>
        <p:nvSpPr>
          <p:cNvPr id="6" name="TextBox 3">
            <a:extLst>
              <a:ext uri="{FF2B5EF4-FFF2-40B4-BE49-F238E27FC236}">
                <a16:creationId xmlns:a16="http://schemas.microsoft.com/office/drawing/2014/main" id="{ED67384F-A199-72B0-A052-FE763381F3B7}"/>
              </a:ext>
            </a:extLst>
          </p:cNvPr>
          <p:cNvSpPr txBox="1"/>
          <p:nvPr/>
        </p:nvSpPr>
        <p:spPr>
          <a:xfrm>
            <a:off x="1751020" y="2760892"/>
            <a:ext cx="14882915" cy="3487686"/>
          </a:xfrm>
          <a:prstGeom prst="rect">
            <a:avLst/>
          </a:prstGeom>
        </p:spPr>
        <p:txBody>
          <a:bodyPr lIns="0" tIns="0" rIns="0" bIns="0" rtlCol="0" anchor="t">
            <a:spAutoFit/>
          </a:bodyPr>
          <a:lstStyle/>
          <a:p>
            <a:pPr marL="811275" lvl="1" indent="-457200">
              <a:lnSpc>
                <a:spcPts val="4591"/>
              </a:lnSpc>
              <a:buFont typeface="Arial" panose="020B0604020202020204" pitchFamily="34" charset="0"/>
              <a:buChar char="•"/>
            </a:pPr>
            <a:r>
              <a:rPr lang="en-GB" sz="3279" b="1" dirty="0">
                <a:solidFill>
                  <a:srgbClr val="000000"/>
                </a:solidFill>
                <a:latin typeface="Arial" panose="020B0604020202020204" pitchFamily="34" charset="0"/>
                <a:cs typeface="Arial" panose="020B0604020202020204" pitchFamily="34" charset="0"/>
              </a:rPr>
              <a:t>Researchers working in the field of machine learning and computer vision</a:t>
            </a:r>
          </a:p>
          <a:p>
            <a:pPr marL="811275" lvl="1" indent="-457200">
              <a:lnSpc>
                <a:spcPts val="4591"/>
              </a:lnSpc>
              <a:buFont typeface="Arial" panose="020B0604020202020204" pitchFamily="34" charset="0"/>
              <a:buChar char="•"/>
            </a:pPr>
            <a:r>
              <a:rPr lang="en-GB" sz="3279" b="1" dirty="0">
                <a:solidFill>
                  <a:srgbClr val="000000"/>
                </a:solidFill>
                <a:latin typeface="Arial" panose="020B0604020202020204" pitchFamily="34" charset="0"/>
                <a:cs typeface="Arial" panose="020B0604020202020204" pitchFamily="34" charset="0"/>
              </a:rPr>
              <a:t>Developers looking to integrate handwriting recognition into their applications</a:t>
            </a:r>
          </a:p>
          <a:p>
            <a:pPr marL="811275" lvl="1" indent="-457200">
              <a:lnSpc>
                <a:spcPts val="4591"/>
              </a:lnSpc>
              <a:buFont typeface="Arial" panose="020B0604020202020204" pitchFamily="34" charset="0"/>
              <a:buChar char="•"/>
            </a:pPr>
            <a:r>
              <a:rPr lang="en-GB" sz="3279" b="1" dirty="0">
                <a:solidFill>
                  <a:srgbClr val="000000"/>
                </a:solidFill>
                <a:latin typeface="Arial" panose="020B0604020202020204" pitchFamily="34" charset="0"/>
                <a:cs typeface="Arial" panose="020B0604020202020204" pitchFamily="34" charset="0"/>
              </a:rPr>
              <a:t>Educators teaching machine learning and neural networks</a:t>
            </a:r>
          </a:p>
          <a:p>
            <a:pPr marL="354075" lvl="1">
              <a:lnSpc>
                <a:spcPts val="4591"/>
              </a:lnSpc>
            </a:pPr>
            <a:endParaRPr lang="en-GB" sz="3279" b="1"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0017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05973" y="316252"/>
            <a:ext cx="15200620" cy="1363707"/>
          </a:xfrm>
          <a:prstGeom prst="rect">
            <a:avLst/>
          </a:prstGeom>
        </p:spPr>
        <p:txBody>
          <a:bodyPr wrap="square" lIns="0" tIns="0" rIns="0" bIns="0" rtlCol="0" anchor="t">
            <a:spAutoFit/>
          </a:bodyPr>
          <a:lstStyle/>
          <a:p>
            <a:pPr algn="ctr">
              <a:lnSpc>
                <a:spcPts val="11899"/>
              </a:lnSpc>
            </a:pPr>
            <a:r>
              <a:rPr lang="en-GB" sz="5400" dirty="0">
                <a:solidFill>
                  <a:srgbClr val="000000"/>
                </a:solidFill>
                <a:latin typeface="Elephant" panose="02020904090505020303" pitchFamily="18" charset="0"/>
              </a:rPr>
              <a:t>Our Solution and Its Value Proposition</a:t>
            </a:r>
          </a:p>
        </p:txBody>
      </p:sp>
      <p:sp>
        <p:nvSpPr>
          <p:cNvPr id="5" name="Slide Number Placeholder 4">
            <a:extLst>
              <a:ext uri="{FF2B5EF4-FFF2-40B4-BE49-F238E27FC236}">
                <a16:creationId xmlns:a16="http://schemas.microsoft.com/office/drawing/2014/main" id="{4083B510-6353-EDCF-90A2-A661CEA20C73}"/>
              </a:ext>
            </a:extLst>
          </p:cNvPr>
          <p:cNvSpPr>
            <a:spLocks noGrp="1"/>
          </p:cNvSpPr>
          <p:nvPr>
            <p:ph type="sldNum" sz="quarter" idx="12"/>
          </p:nvPr>
        </p:nvSpPr>
        <p:spPr>
          <a:xfrm>
            <a:off x="7620000" y="9461977"/>
            <a:ext cx="2133600" cy="365125"/>
          </a:xfrm>
        </p:spPr>
        <p:txBody>
          <a:bodyPr/>
          <a:lstStyle/>
          <a:p>
            <a:fld id="{B6F15528-21DE-4FAA-801E-634DDDAF4B2B}" type="slidenum">
              <a:rPr lang="en-US" smtClean="0"/>
              <a:pPr/>
              <a:t>7</a:t>
            </a:fld>
            <a:endParaRPr lang="en-US" dirty="0"/>
          </a:p>
        </p:txBody>
      </p:sp>
      <p:sp>
        <p:nvSpPr>
          <p:cNvPr id="6" name="TextBox 3">
            <a:extLst>
              <a:ext uri="{FF2B5EF4-FFF2-40B4-BE49-F238E27FC236}">
                <a16:creationId xmlns:a16="http://schemas.microsoft.com/office/drawing/2014/main" id="{ED67384F-A199-72B0-A052-FE763381F3B7}"/>
              </a:ext>
            </a:extLst>
          </p:cNvPr>
          <p:cNvSpPr txBox="1"/>
          <p:nvPr/>
        </p:nvSpPr>
        <p:spPr>
          <a:xfrm>
            <a:off x="1751020" y="2760892"/>
            <a:ext cx="14882915" cy="3487686"/>
          </a:xfrm>
          <a:prstGeom prst="rect">
            <a:avLst/>
          </a:prstGeom>
        </p:spPr>
        <p:txBody>
          <a:bodyPr lIns="0" tIns="0" rIns="0" bIns="0" rtlCol="0" anchor="t">
            <a:spAutoFit/>
          </a:bodyPr>
          <a:lstStyle/>
          <a:p>
            <a:pPr marL="811275" lvl="1" indent="-457200">
              <a:lnSpc>
                <a:spcPts val="4591"/>
              </a:lnSpc>
              <a:buFont typeface="Arial" panose="020B0604020202020204" pitchFamily="34" charset="0"/>
              <a:buChar char="•"/>
            </a:pPr>
            <a:r>
              <a:rPr lang="en-GB" sz="3279" b="1" dirty="0">
                <a:solidFill>
                  <a:srgbClr val="000000"/>
                </a:solidFill>
                <a:latin typeface="Arial" panose="020B0604020202020204" pitchFamily="34" charset="0"/>
                <a:cs typeface="Arial" panose="020B0604020202020204" pitchFamily="34" charset="0"/>
              </a:rPr>
              <a:t>Our solution is a neural network model that can accurately recognize handwritten digits with high accuracy. The model provides a reliable and efficient way to digitize handwritten documents, enabling faster processing and analysis of data. Its value proposition lies in its ability to automate the digitization process, saving time and effort compared to manual entry.</a:t>
            </a:r>
          </a:p>
        </p:txBody>
      </p:sp>
    </p:spTree>
    <p:extLst>
      <p:ext uri="{BB962C8B-B14F-4D97-AF65-F5344CB8AC3E}">
        <p14:creationId xmlns:p14="http://schemas.microsoft.com/office/powerpoint/2010/main" val="4098994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05973" y="316252"/>
            <a:ext cx="15200620" cy="1363707"/>
          </a:xfrm>
          <a:prstGeom prst="rect">
            <a:avLst/>
          </a:prstGeom>
        </p:spPr>
        <p:txBody>
          <a:bodyPr wrap="square" lIns="0" tIns="0" rIns="0" bIns="0" rtlCol="0" anchor="t">
            <a:spAutoFit/>
          </a:bodyPr>
          <a:lstStyle/>
          <a:p>
            <a:pPr algn="ctr">
              <a:lnSpc>
                <a:spcPts val="11899"/>
              </a:lnSpc>
            </a:pPr>
            <a:r>
              <a:rPr lang="en-GB" sz="5400" dirty="0">
                <a:solidFill>
                  <a:srgbClr val="000000"/>
                </a:solidFill>
                <a:latin typeface="Elephant" panose="02020904090505020303" pitchFamily="18" charset="0"/>
              </a:rPr>
              <a:t>The "Wow" in Our Solution</a:t>
            </a:r>
          </a:p>
        </p:txBody>
      </p:sp>
      <p:sp>
        <p:nvSpPr>
          <p:cNvPr id="5" name="Slide Number Placeholder 4">
            <a:extLst>
              <a:ext uri="{FF2B5EF4-FFF2-40B4-BE49-F238E27FC236}">
                <a16:creationId xmlns:a16="http://schemas.microsoft.com/office/drawing/2014/main" id="{4083B510-6353-EDCF-90A2-A661CEA20C73}"/>
              </a:ext>
            </a:extLst>
          </p:cNvPr>
          <p:cNvSpPr>
            <a:spLocks noGrp="1"/>
          </p:cNvSpPr>
          <p:nvPr>
            <p:ph type="sldNum" sz="quarter" idx="12"/>
          </p:nvPr>
        </p:nvSpPr>
        <p:spPr>
          <a:xfrm>
            <a:off x="7620000" y="9461977"/>
            <a:ext cx="2133600" cy="365125"/>
          </a:xfrm>
        </p:spPr>
        <p:txBody>
          <a:bodyPr/>
          <a:lstStyle/>
          <a:p>
            <a:fld id="{B6F15528-21DE-4FAA-801E-634DDDAF4B2B}" type="slidenum">
              <a:rPr lang="en-US" smtClean="0"/>
              <a:pPr/>
              <a:t>8</a:t>
            </a:fld>
            <a:endParaRPr lang="en-US" dirty="0"/>
          </a:p>
        </p:txBody>
      </p:sp>
      <p:sp>
        <p:nvSpPr>
          <p:cNvPr id="6" name="TextBox 3">
            <a:extLst>
              <a:ext uri="{FF2B5EF4-FFF2-40B4-BE49-F238E27FC236}">
                <a16:creationId xmlns:a16="http://schemas.microsoft.com/office/drawing/2014/main" id="{ED67384F-A199-72B0-A052-FE763381F3B7}"/>
              </a:ext>
            </a:extLst>
          </p:cNvPr>
          <p:cNvSpPr txBox="1"/>
          <p:nvPr/>
        </p:nvSpPr>
        <p:spPr>
          <a:xfrm>
            <a:off x="1751020" y="2760892"/>
            <a:ext cx="14882915" cy="4077591"/>
          </a:xfrm>
          <a:prstGeom prst="rect">
            <a:avLst/>
          </a:prstGeom>
        </p:spPr>
        <p:txBody>
          <a:bodyPr lIns="0" tIns="0" rIns="0" bIns="0" rtlCol="0" anchor="t">
            <a:spAutoFit/>
          </a:bodyPr>
          <a:lstStyle/>
          <a:p>
            <a:pPr marL="811275" lvl="1" indent="-457200">
              <a:lnSpc>
                <a:spcPts val="4591"/>
              </a:lnSpc>
              <a:buFont typeface="Arial" panose="020B0604020202020204" pitchFamily="34" charset="0"/>
              <a:buChar char="•"/>
            </a:pPr>
            <a:r>
              <a:rPr lang="en-GB" sz="3279" b="1" dirty="0">
                <a:solidFill>
                  <a:srgbClr val="000000"/>
                </a:solidFill>
                <a:latin typeface="Arial" panose="020B0604020202020204" pitchFamily="34" charset="0"/>
                <a:cs typeface="Arial" panose="020B0604020202020204" pitchFamily="34" charset="0"/>
              </a:rPr>
              <a:t>The wow factor of our solution lies in its accuracy and efficiency. By leveraging the power of neural networks, our model can achieve a level of accuracy that rivals human performance in recognizing handwritten digits. This level of accuracy opens up new possibilities for applications that require accurate and reliable digitization of handwritten content.</a:t>
            </a:r>
          </a:p>
          <a:p>
            <a:pPr marL="811275" lvl="1" indent="-457200">
              <a:lnSpc>
                <a:spcPts val="4591"/>
              </a:lnSpc>
              <a:buFont typeface="Arial" panose="020B0604020202020204" pitchFamily="34" charset="0"/>
              <a:buChar char="•"/>
            </a:pPr>
            <a:endParaRPr lang="en-GB" sz="3279" b="1"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240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05973" y="316252"/>
            <a:ext cx="15200620" cy="1363707"/>
          </a:xfrm>
          <a:prstGeom prst="rect">
            <a:avLst/>
          </a:prstGeom>
        </p:spPr>
        <p:txBody>
          <a:bodyPr wrap="square" lIns="0" tIns="0" rIns="0" bIns="0" rtlCol="0" anchor="t">
            <a:spAutoFit/>
          </a:bodyPr>
          <a:lstStyle/>
          <a:p>
            <a:pPr algn="ctr">
              <a:lnSpc>
                <a:spcPts val="11899"/>
              </a:lnSpc>
            </a:pPr>
            <a:r>
              <a:rPr lang="en-GB" sz="5400" dirty="0">
                <a:solidFill>
                  <a:srgbClr val="000000"/>
                </a:solidFill>
                <a:latin typeface="Elephant" panose="02020904090505020303" pitchFamily="18" charset="0"/>
              </a:rPr>
              <a:t>Modelling</a:t>
            </a:r>
          </a:p>
        </p:txBody>
      </p:sp>
      <p:sp>
        <p:nvSpPr>
          <p:cNvPr id="5" name="Slide Number Placeholder 4">
            <a:extLst>
              <a:ext uri="{FF2B5EF4-FFF2-40B4-BE49-F238E27FC236}">
                <a16:creationId xmlns:a16="http://schemas.microsoft.com/office/drawing/2014/main" id="{4083B510-6353-EDCF-90A2-A661CEA20C73}"/>
              </a:ext>
            </a:extLst>
          </p:cNvPr>
          <p:cNvSpPr>
            <a:spLocks noGrp="1"/>
          </p:cNvSpPr>
          <p:nvPr>
            <p:ph type="sldNum" sz="quarter" idx="12"/>
          </p:nvPr>
        </p:nvSpPr>
        <p:spPr>
          <a:xfrm>
            <a:off x="7620000" y="9461977"/>
            <a:ext cx="2133600" cy="365125"/>
          </a:xfrm>
        </p:spPr>
        <p:txBody>
          <a:bodyPr/>
          <a:lstStyle/>
          <a:p>
            <a:fld id="{B6F15528-21DE-4FAA-801E-634DDDAF4B2B}" type="slidenum">
              <a:rPr lang="en-US" smtClean="0"/>
              <a:pPr/>
              <a:t>9</a:t>
            </a:fld>
            <a:endParaRPr lang="en-US" dirty="0"/>
          </a:p>
        </p:txBody>
      </p:sp>
      <p:sp>
        <p:nvSpPr>
          <p:cNvPr id="6" name="TextBox 3">
            <a:extLst>
              <a:ext uri="{FF2B5EF4-FFF2-40B4-BE49-F238E27FC236}">
                <a16:creationId xmlns:a16="http://schemas.microsoft.com/office/drawing/2014/main" id="{ED67384F-A199-72B0-A052-FE763381F3B7}"/>
              </a:ext>
            </a:extLst>
          </p:cNvPr>
          <p:cNvSpPr txBox="1"/>
          <p:nvPr/>
        </p:nvSpPr>
        <p:spPr>
          <a:xfrm>
            <a:off x="1751020" y="2760892"/>
            <a:ext cx="14882915" cy="4077591"/>
          </a:xfrm>
          <a:prstGeom prst="rect">
            <a:avLst/>
          </a:prstGeom>
        </p:spPr>
        <p:txBody>
          <a:bodyPr lIns="0" tIns="0" rIns="0" bIns="0" rtlCol="0" anchor="t">
            <a:spAutoFit/>
          </a:bodyPr>
          <a:lstStyle/>
          <a:p>
            <a:pPr marL="811275" lvl="1" indent="-457200">
              <a:lnSpc>
                <a:spcPts val="4591"/>
              </a:lnSpc>
              <a:buFont typeface="Arial" panose="020B0604020202020204" pitchFamily="34" charset="0"/>
              <a:buChar char="•"/>
            </a:pPr>
            <a:r>
              <a:rPr lang="en-GB" sz="3279" b="1" dirty="0">
                <a:solidFill>
                  <a:srgbClr val="000000"/>
                </a:solidFill>
                <a:latin typeface="Arial" panose="020B0604020202020204" pitchFamily="34" charset="0"/>
                <a:cs typeface="Arial" panose="020B0604020202020204" pitchFamily="34" charset="0"/>
              </a:rPr>
              <a:t>The wow factor of our solution lies in its accuracy and efficiency. By leveraging the power of neural networks, our model can achieve a level of accuracy that rivals human performance in recognizing handwritten digits. This level of accuracy opens up new possibilities for applications that require accurate and reliable digitization of handwritten content.</a:t>
            </a:r>
          </a:p>
          <a:p>
            <a:pPr marL="811275" lvl="1" indent="-457200">
              <a:lnSpc>
                <a:spcPts val="4591"/>
              </a:lnSpc>
              <a:buFont typeface="Arial" panose="020B0604020202020204" pitchFamily="34" charset="0"/>
              <a:buChar char="•"/>
            </a:pPr>
            <a:endParaRPr lang="en-GB" sz="3279" b="1"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8034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1279</TotalTime>
  <Words>427</Words>
  <Application>Microsoft Office PowerPoint</Application>
  <PresentationFormat>Custom</PresentationFormat>
  <Paragraphs>37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Elephant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Doodle Project Presentation</dc:title>
  <dc:creator>Harishma Sabu</dc:creator>
  <cp:lastModifiedBy>HARISHMA SABU</cp:lastModifiedBy>
  <cp:revision>9</cp:revision>
  <dcterms:created xsi:type="dcterms:W3CDTF">2006-08-16T00:00:00Z</dcterms:created>
  <dcterms:modified xsi:type="dcterms:W3CDTF">2024-04-29T02:23:04Z</dcterms:modified>
  <dc:identifier>DAGC9Vtq6MY</dc:identifier>
</cp:coreProperties>
</file>