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8300" y="210235"/>
            <a:ext cx="8407400" cy="369332"/>
          </a:xfrm>
          <a:prstGeom prst="rect">
            <a:avLst/>
          </a:prstGeom>
        </p:spPr>
        <p:txBody>
          <a:bodyPr wrap="square">
            <a:spAutoFit/>
          </a:bodyPr>
          <a:lstStyle/>
          <a:p>
            <a:pPr fontAlgn="base"/>
            <a:r>
              <a:rPr lang="en-GB" b="1" dirty="0">
                <a:solidFill>
                  <a:schemeClr val="accent3"/>
                </a:solidFill>
                <a:latin typeface="Montserrat"/>
              </a:rPr>
              <a:t>Data Driven Testing using Scenario Outline in Cucumber</a:t>
            </a:r>
            <a:endParaRPr lang="en-GB" b="1" i="0" dirty="0">
              <a:solidFill>
                <a:schemeClr val="accent3"/>
              </a:solidFill>
              <a:effectLst/>
              <a:latin typeface="Montserrat"/>
            </a:endParaRPr>
          </a:p>
        </p:txBody>
      </p:sp>
      <p:sp>
        <p:nvSpPr>
          <p:cNvPr id="3" name="Rectangle 2"/>
          <p:cNvSpPr/>
          <p:nvPr/>
        </p:nvSpPr>
        <p:spPr>
          <a:xfrm>
            <a:off x="2298700" y="891739"/>
            <a:ext cx="6096000" cy="2031325"/>
          </a:xfrm>
          <a:prstGeom prst="rect">
            <a:avLst/>
          </a:prstGeom>
        </p:spPr>
        <p:txBody>
          <a:bodyPr>
            <a:spAutoFit/>
          </a:bodyPr>
          <a:lstStyle/>
          <a:p>
            <a:pPr fontAlgn="base"/>
            <a:r>
              <a:rPr lang="en-GB" b="1" dirty="0">
                <a:solidFill>
                  <a:srgbClr val="0000EE"/>
                </a:solidFill>
                <a:latin typeface="inherit"/>
              </a:rPr>
              <a:t>Pre-Requisite</a:t>
            </a:r>
            <a:endParaRPr lang="en-GB" dirty="0">
              <a:solidFill>
                <a:srgbClr val="0000EE"/>
              </a:solidFill>
              <a:latin typeface="Open Sans"/>
            </a:endParaRPr>
          </a:p>
          <a:p>
            <a:pPr fontAlgn="base">
              <a:buFont typeface="+mj-lt"/>
              <a:buAutoNum type="arabicPeriod"/>
            </a:pPr>
            <a:r>
              <a:rPr lang="en-GB" dirty="0">
                <a:latin typeface="inherit"/>
              </a:rPr>
              <a:t>Cucumber – 6.10.4</a:t>
            </a:r>
          </a:p>
          <a:p>
            <a:pPr fontAlgn="base">
              <a:buFont typeface="+mj-lt"/>
              <a:buAutoNum type="arabicPeriod"/>
            </a:pPr>
            <a:r>
              <a:rPr lang="en-GB" dirty="0">
                <a:latin typeface="inherit"/>
              </a:rPr>
              <a:t>Java – 11</a:t>
            </a:r>
          </a:p>
          <a:p>
            <a:pPr fontAlgn="base">
              <a:buFont typeface="+mj-lt"/>
              <a:buAutoNum type="arabicPeriod"/>
            </a:pPr>
            <a:r>
              <a:rPr lang="en-GB" dirty="0">
                <a:latin typeface="inherit"/>
              </a:rPr>
              <a:t>Selenium – 3.141.59</a:t>
            </a:r>
          </a:p>
          <a:p>
            <a:pPr fontAlgn="base">
              <a:buFont typeface="+mj-lt"/>
              <a:buAutoNum type="arabicPeriod"/>
            </a:pPr>
            <a:r>
              <a:rPr lang="en-GB" dirty="0">
                <a:latin typeface="inherit"/>
              </a:rPr>
              <a:t>Junit – 4.13.2 ( You can use TestNG also)</a:t>
            </a:r>
          </a:p>
          <a:p>
            <a:pPr fontAlgn="base">
              <a:buFont typeface="+mj-lt"/>
              <a:buAutoNum type="arabicPeriod"/>
            </a:pPr>
            <a:r>
              <a:rPr lang="en-GB" dirty="0">
                <a:latin typeface="inherit"/>
              </a:rPr>
              <a:t>Cucumber JUnit – 6.10.4 (If using TestNG, then replace this with Cucumber TestNG</a:t>
            </a:r>
            <a:r>
              <a:rPr lang="en-GB" dirty="0" smtClean="0">
                <a:latin typeface="inherit"/>
              </a:rPr>
              <a:t>)</a:t>
            </a:r>
            <a:endParaRPr lang="en-GB" dirty="0">
              <a:latin typeface="inherit"/>
            </a:endParaRPr>
          </a:p>
        </p:txBody>
      </p:sp>
      <p:sp>
        <p:nvSpPr>
          <p:cNvPr id="4" name="Rectangle 3"/>
          <p:cNvSpPr/>
          <p:nvPr/>
        </p:nvSpPr>
        <p:spPr>
          <a:xfrm>
            <a:off x="406400" y="3235236"/>
            <a:ext cx="10795000" cy="369332"/>
          </a:xfrm>
          <a:prstGeom prst="rect">
            <a:avLst/>
          </a:prstGeom>
        </p:spPr>
        <p:txBody>
          <a:bodyPr wrap="square">
            <a:spAutoFit/>
          </a:bodyPr>
          <a:lstStyle/>
          <a:p>
            <a:r>
              <a:rPr lang="en-GB" dirty="0">
                <a:solidFill>
                  <a:srgbClr val="000000"/>
                </a:solidFill>
                <a:latin typeface="Open Sans"/>
              </a:rPr>
              <a:t>In case, the project uses Maven, we need to add the below dependencies to the project.</a:t>
            </a:r>
            <a:endParaRPr lang="en-IN" dirty="0"/>
          </a:p>
        </p:txBody>
      </p:sp>
    </p:spTree>
    <p:extLst>
      <p:ext uri="{BB962C8B-B14F-4D97-AF65-F5344CB8AC3E}">
        <p14:creationId xmlns:p14="http://schemas.microsoft.com/office/powerpoint/2010/main" val="240990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100" y="1210439"/>
            <a:ext cx="11747500" cy="2031325"/>
          </a:xfrm>
          <a:prstGeom prst="rect">
            <a:avLst/>
          </a:prstGeom>
        </p:spPr>
        <p:txBody>
          <a:bodyPr wrap="square">
            <a:spAutoFit/>
          </a:bodyPr>
          <a:lstStyle/>
          <a:p>
            <a:pPr fontAlgn="base"/>
            <a:r>
              <a:rPr lang="en-GB" dirty="0">
                <a:latin typeface="Open Sans"/>
              </a:rPr>
              <a:t>In the above example, as we don’t have a header, we have just got the </a:t>
            </a:r>
            <a:r>
              <a:rPr lang="en-GB" b="1" dirty="0">
                <a:latin typeface="inherit"/>
              </a:rPr>
              <a:t>List</a:t>
            </a:r>
            <a:r>
              <a:rPr lang="en-GB" dirty="0">
                <a:latin typeface="Open Sans"/>
              </a:rPr>
              <a:t> object and get the values of DataTable starting from </a:t>
            </a:r>
            <a:r>
              <a:rPr lang="en-GB" b="1" dirty="0">
                <a:latin typeface="inherit"/>
              </a:rPr>
              <a:t>0</a:t>
            </a:r>
            <a:r>
              <a:rPr lang="en-GB" dirty="0">
                <a:latin typeface="Open Sans"/>
              </a:rPr>
              <a:t> index</a:t>
            </a:r>
            <a:r>
              <a:rPr lang="en-GB" dirty="0" smtClean="0">
                <a:latin typeface="Open Sans"/>
              </a:rPr>
              <a:t>.</a:t>
            </a:r>
          </a:p>
          <a:p>
            <a:pPr fontAlgn="base"/>
            <a:endParaRPr lang="en-GB" dirty="0">
              <a:latin typeface="Open Sans"/>
            </a:endParaRPr>
          </a:p>
          <a:p>
            <a:pPr fontAlgn="base"/>
            <a:r>
              <a:rPr lang="en-GB" dirty="0">
                <a:latin typeface="Open Sans"/>
              </a:rPr>
              <a:t>Cucumber converts the above table into a </a:t>
            </a:r>
            <a:r>
              <a:rPr lang="en-GB" b="1" dirty="0">
                <a:latin typeface="inherit"/>
              </a:rPr>
              <a:t>list of lists by treating each row as a list of the column values</a:t>
            </a:r>
            <a:r>
              <a:rPr lang="en-GB" dirty="0">
                <a:latin typeface="Open Sans"/>
              </a:rPr>
              <a:t>. We use the asLists method — supplying a String.class argument — to convert the DataTable argument to a </a:t>
            </a:r>
            <a:r>
              <a:rPr lang="en-GB" b="1" i="1" dirty="0">
                <a:latin typeface="inherit"/>
              </a:rPr>
              <a:t>List&lt;List&lt;String&gt;&gt;</a:t>
            </a:r>
            <a:r>
              <a:rPr lang="en-GB" dirty="0">
                <a:latin typeface="Open Sans"/>
              </a:rPr>
              <a:t>. </a:t>
            </a:r>
            <a:r>
              <a:rPr lang="en-GB" b="1" dirty="0">
                <a:latin typeface="inherit"/>
              </a:rPr>
              <a:t>This Clas</a:t>
            </a:r>
            <a:r>
              <a:rPr lang="en-GB" b="1" i="1" dirty="0">
                <a:latin typeface="inherit"/>
              </a:rPr>
              <a:t>s </a:t>
            </a:r>
            <a:r>
              <a:rPr lang="en-GB" b="1" dirty="0">
                <a:latin typeface="inherit"/>
              </a:rPr>
              <a:t>argument informs the </a:t>
            </a:r>
            <a:r>
              <a:rPr lang="en-GB" b="1" i="1" dirty="0">
                <a:latin typeface="inherit"/>
              </a:rPr>
              <a:t>asLists</a:t>
            </a:r>
            <a:r>
              <a:rPr lang="en-GB" b="1" dirty="0">
                <a:latin typeface="inherit"/>
              </a:rPr>
              <a:t> method of what data type we expect each element to be</a:t>
            </a:r>
            <a:r>
              <a:rPr lang="en-GB" dirty="0">
                <a:latin typeface="Open Sans"/>
              </a:rPr>
              <a:t>.</a:t>
            </a:r>
            <a:endParaRPr lang="en-GB" b="0" i="0" dirty="0">
              <a:effectLst/>
              <a:latin typeface="Open Sans"/>
            </a:endParaRPr>
          </a:p>
        </p:txBody>
      </p:sp>
      <p:sp>
        <p:nvSpPr>
          <p:cNvPr id="3" name="Rectangle 2"/>
          <p:cNvSpPr/>
          <p:nvPr/>
        </p:nvSpPr>
        <p:spPr>
          <a:xfrm>
            <a:off x="292100" y="3241764"/>
            <a:ext cx="11582400" cy="1200329"/>
          </a:xfrm>
          <a:prstGeom prst="rect">
            <a:avLst/>
          </a:prstGeom>
        </p:spPr>
        <p:txBody>
          <a:bodyPr wrap="square">
            <a:spAutoFit/>
          </a:bodyPr>
          <a:lstStyle/>
          <a:p>
            <a:pPr fontAlgn="base"/>
            <a:r>
              <a:rPr lang="en-GB" b="1" i="1" dirty="0">
                <a:solidFill>
                  <a:srgbClr val="0000EE"/>
                </a:solidFill>
                <a:latin typeface="inherit"/>
              </a:rPr>
              <a:t>Data Table with Header and Single Row </a:t>
            </a:r>
            <a:r>
              <a:rPr lang="en-GB" b="1" i="1" dirty="0" smtClean="0">
                <a:solidFill>
                  <a:srgbClr val="0000EE"/>
                </a:solidFill>
                <a:latin typeface="inherit"/>
              </a:rPr>
              <a:t>Example</a:t>
            </a:r>
          </a:p>
          <a:p>
            <a:pPr fontAlgn="base"/>
            <a:endParaRPr lang="en-GB" b="1" dirty="0">
              <a:solidFill>
                <a:srgbClr val="0000EE"/>
              </a:solidFill>
              <a:latin typeface="Montserrat"/>
            </a:endParaRPr>
          </a:p>
          <a:p>
            <a:pPr fontAlgn="base"/>
            <a:r>
              <a:rPr lang="en-GB" dirty="0">
                <a:latin typeface="Open Sans"/>
              </a:rPr>
              <a:t>Below is a cucumber data tables example with the header.</a:t>
            </a:r>
          </a:p>
          <a:p>
            <a:pPr fontAlgn="base"/>
            <a:r>
              <a:rPr lang="en-GB" dirty="0">
                <a:latin typeface="Open Sans"/>
              </a:rPr>
              <a:t>Adding a header to your table makes it easier to read and maintain.</a:t>
            </a:r>
            <a:endParaRPr lang="en-GB" b="0" i="0" dirty="0">
              <a:effectLst/>
              <a:latin typeface="Open Sans"/>
            </a:endParaRPr>
          </a:p>
        </p:txBody>
      </p:sp>
      <p:sp>
        <p:nvSpPr>
          <p:cNvPr id="4" name="Rectangle 3"/>
          <p:cNvSpPr/>
          <p:nvPr/>
        </p:nvSpPr>
        <p:spPr>
          <a:xfrm>
            <a:off x="495300" y="4549676"/>
            <a:ext cx="11379200" cy="2031325"/>
          </a:xfrm>
          <a:prstGeom prst="rect">
            <a:avLst/>
          </a:prstGeom>
        </p:spPr>
        <p:txBody>
          <a:bodyPr wrap="square">
            <a:spAutoFit/>
          </a:bodyPr>
          <a:lstStyle/>
          <a:p>
            <a:r>
              <a:rPr lang="en-IN" dirty="0"/>
              <a:t>@InValidCredential</a:t>
            </a:r>
          </a:p>
          <a:p>
            <a:r>
              <a:rPr lang="en-IN" dirty="0"/>
              <a:t>Scenario: Login with invalid credential</a:t>
            </a:r>
          </a:p>
          <a:p>
            <a:r>
              <a:rPr lang="en-IN" dirty="0"/>
              <a:t> </a:t>
            </a:r>
          </a:p>
          <a:p>
            <a:r>
              <a:rPr lang="en-IN" dirty="0"/>
              <a:t>  Given User is on HRMLogin page</a:t>
            </a:r>
          </a:p>
          <a:p>
            <a:r>
              <a:rPr lang="en-IN" dirty="0"/>
              <a:t>  When User enters invalid credentials and Login will be unsuccessful with error message</a:t>
            </a:r>
          </a:p>
          <a:p>
            <a:r>
              <a:rPr lang="en-IN" dirty="0"/>
              <a:t>    | Username  | Password   | ErrorMessage        |</a:t>
            </a:r>
          </a:p>
          <a:p>
            <a:r>
              <a:rPr lang="en-IN" dirty="0"/>
              <a:t>    | Admin1    | admin123!$ | Invalid credentials |</a:t>
            </a:r>
          </a:p>
        </p:txBody>
      </p:sp>
    </p:spTree>
    <p:extLst>
      <p:ext uri="{BB962C8B-B14F-4D97-AF65-F5344CB8AC3E}">
        <p14:creationId xmlns:p14="http://schemas.microsoft.com/office/powerpoint/2010/main" val="84704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6803" y="247134"/>
            <a:ext cx="3775393" cy="369332"/>
          </a:xfrm>
          <a:prstGeom prst="rect">
            <a:avLst/>
          </a:prstGeom>
        </p:spPr>
        <p:txBody>
          <a:bodyPr wrap="none">
            <a:spAutoFit/>
          </a:bodyPr>
          <a:lstStyle/>
          <a:p>
            <a:r>
              <a:rPr lang="en-GB" dirty="0">
                <a:solidFill>
                  <a:srgbClr val="000000"/>
                </a:solidFill>
                <a:latin typeface="Open Sans"/>
              </a:rPr>
              <a:t>The output of the above program is</a:t>
            </a:r>
            <a:endParaRPr lang="en-IN" dirty="0"/>
          </a:p>
        </p:txBody>
      </p:sp>
      <p:pic>
        <p:nvPicPr>
          <p:cNvPr id="3074" name="Picture 2" descr="https://qaautomationexpert.files.wordpress.com/2022/06/image-26.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616466"/>
            <a:ext cx="11410950" cy="43910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9874" y="5007492"/>
            <a:ext cx="12049125" cy="1754326"/>
          </a:xfrm>
          <a:prstGeom prst="rect">
            <a:avLst/>
          </a:prstGeom>
        </p:spPr>
        <p:txBody>
          <a:bodyPr wrap="square">
            <a:spAutoFit/>
          </a:bodyPr>
          <a:lstStyle/>
          <a:p>
            <a:pPr fontAlgn="base"/>
            <a:r>
              <a:rPr lang="en-GB" dirty="0">
                <a:latin typeface="Open Sans"/>
              </a:rPr>
              <a:t>Cucumber creates a list containing each row, but instead </a:t>
            </a:r>
            <a:r>
              <a:rPr lang="en-GB" b="1" dirty="0">
                <a:latin typeface="inherit"/>
              </a:rPr>
              <a:t>maps the column heading to each column value</a:t>
            </a:r>
            <a:r>
              <a:rPr lang="en-GB" dirty="0">
                <a:latin typeface="Open Sans"/>
              </a:rPr>
              <a:t>. Cucumber repeats this process for each subsequent row. We use the asMaps method — supplying two String.class arguments — to convert the DataTable argument to a </a:t>
            </a:r>
            <a:r>
              <a:rPr lang="en-GB" b="1" i="1" dirty="0">
                <a:latin typeface="inherit"/>
              </a:rPr>
              <a:t>List&lt;Map&lt;String, String&gt;&gt;</a:t>
            </a:r>
            <a:r>
              <a:rPr lang="en-GB" dirty="0">
                <a:latin typeface="Open Sans"/>
              </a:rPr>
              <a:t>.</a:t>
            </a:r>
          </a:p>
          <a:p>
            <a:pPr fontAlgn="base"/>
            <a:r>
              <a:rPr lang="en-GB" b="1" dirty="0">
                <a:latin typeface="inherit"/>
              </a:rPr>
              <a:t>The first argument denotes the data type of the key (header) and the second indicates the data type of each column value</a:t>
            </a:r>
            <a:r>
              <a:rPr lang="en-GB" dirty="0">
                <a:latin typeface="Open Sans"/>
              </a:rPr>
              <a:t>. Thus, we supply two String.class arguments because our headers (key) and title and author (values) are all Strings.</a:t>
            </a:r>
            <a:endParaRPr lang="en-GB" b="0" i="0" dirty="0">
              <a:effectLst/>
              <a:latin typeface="Open Sans"/>
            </a:endParaRPr>
          </a:p>
        </p:txBody>
      </p:sp>
    </p:spTree>
    <p:extLst>
      <p:ext uri="{BB962C8B-B14F-4D97-AF65-F5344CB8AC3E}">
        <p14:creationId xmlns:p14="http://schemas.microsoft.com/office/powerpoint/2010/main" val="367665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46440"/>
            <a:ext cx="10121900" cy="3139321"/>
          </a:xfrm>
          <a:prstGeom prst="rect">
            <a:avLst/>
          </a:prstGeom>
        </p:spPr>
        <p:txBody>
          <a:bodyPr wrap="square">
            <a:spAutoFit/>
          </a:bodyPr>
          <a:lstStyle/>
          <a:p>
            <a:pPr fontAlgn="base"/>
            <a:r>
              <a:rPr lang="en-GB" b="1" dirty="0">
                <a:solidFill>
                  <a:srgbClr val="0000EE"/>
                </a:solidFill>
                <a:latin typeface="inherit"/>
              </a:rPr>
              <a:t>Data Driven Testing using Scenario </a:t>
            </a:r>
            <a:r>
              <a:rPr lang="en-GB" b="1" dirty="0" smtClean="0">
                <a:solidFill>
                  <a:srgbClr val="0000EE"/>
                </a:solidFill>
                <a:latin typeface="inherit"/>
              </a:rPr>
              <a:t>Outline</a:t>
            </a:r>
          </a:p>
          <a:p>
            <a:pPr fontAlgn="base"/>
            <a:endParaRPr lang="en-GB" dirty="0">
              <a:solidFill>
                <a:srgbClr val="0000EE"/>
              </a:solidFill>
              <a:latin typeface="Open Sans"/>
            </a:endParaRPr>
          </a:p>
          <a:p>
            <a:pPr fontAlgn="base"/>
            <a:r>
              <a:rPr lang="en-GB" b="1" dirty="0">
                <a:solidFill>
                  <a:srgbClr val="0000EE"/>
                </a:solidFill>
                <a:latin typeface="inherit"/>
              </a:rPr>
              <a:t>Scenario Outline</a:t>
            </a:r>
            <a:r>
              <a:rPr lang="en-GB" dirty="0">
                <a:solidFill>
                  <a:srgbClr val="0000EE"/>
                </a:solidFill>
                <a:latin typeface="Open Sans"/>
              </a:rPr>
              <a:t> – It is used to repeat the same tests by passing different values or arguments to Step </a:t>
            </a:r>
            <a:r>
              <a:rPr lang="en-GB" dirty="0" smtClean="0">
                <a:solidFill>
                  <a:srgbClr val="0000EE"/>
                </a:solidFill>
                <a:latin typeface="Open Sans"/>
              </a:rPr>
              <a:t>Definition</a:t>
            </a:r>
          </a:p>
          <a:p>
            <a:pPr fontAlgn="base"/>
            <a:endParaRPr lang="en-GB" dirty="0">
              <a:solidFill>
                <a:srgbClr val="0000EE"/>
              </a:solidFill>
              <a:latin typeface="Open Sans"/>
            </a:endParaRPr>
          </a:p>
          <a:p>
            <a:pPr fontAlgn="base"/>
            <a:r>
              <a:rPr lang="en-GB" b="1" dirty="0">
                <a:solidFill>
                  <a:srgbClr val="0000EE"/>
                </a:solidFill>
                <a:latin typeface="inherit"/>
              </a:rPr>
              <a:t>Examples</a:t>
            </a:r>
            <a:r>
              <a:rPr lang="en-GB" i="1" dirty="0">
                <a:solidFill>
                  <a:srgbClr val="0000EE"/>
                </a:solidFill>
                <a:latin typeface="inherit"/>
              </a:rPr>
              <a:t> – </a:t>
            </a:r>
            <a:r>
              <a:rPr lang="en-GB" dirty="0">
                <a:solidFill>
                  <a:srgbClr val="0000EE"/>
                </a:solidFill>
                <a:latin typeface="Open Sans"/>
              </a:rPr>
              <a:t>All scenario outlines have to be followed with the Examples section. This contains the data that has to be passed on to the scenario in Feature File</a:t>
            </a:r>
            <a:r>
              <a:rPr lang="en-GB" dirty="0" smtClean="0">
                <a:solidFill>
                  <a:srgbClr val="0000EE"/>
                </a:solidFill>
                <a:latin typeface="Open Sans"/>
              </a:rPr>
              <a:t>.</a:t>
            </a:r>
          </a:p>
          <a:p>
            <a:pPr fontAlgn="base"/>
            <a:endParaRPr lang="en-GB" dirty="0">
              <a:solidFill>
                <a:srgbClr val="0000EE"/>
              </a:solidFill>
              <a:latin typeface="Open Sans"/>
            </a:endParaRPr>
          </a:p>
          <a:p>
            <a:pPr fontAlgn="base"/>
            <a:r>
              <a:rPr lang="en-GB" dirty="0">
                <a:latin typeface="Open Sans"/>
              </a:rPr>
              <a:t>We can repeatedly do something like the above and check for each parameter that we want to test, but that will make tests hard to maintain with many repetitions. Instead, we can use a </a:t>
            </a:r>
            <a:r>
              <a:rPr lang="en-GB" b="1" i="1" dirty="0">
                <a:latin typeface="inherit"/>
              </a:rPr>
              <a:t>Scenario Outline</a:t>
            </a:r>
            <a:r>
              <a:rPr lang="en-GB" dirty="0">
                <a:latin typeface="Open Sans"/>
              </a:rPr>
              <a:t> to add different inputs or arguments to the same scenario.</a:t>
            </a:r>
            <a:endParaRPr lang="en-GB" b="0" i="0" dirty="0">
              <a:effectLst/>
              <a:latin typeface="Open Sans"/>
            </a:endParaRPr>
          </a:p>
        </p:txBody>
      </p:sp>
      <p:pic>
        <p:nvPicPr>
          <p:cNvPr id="3" name="Picture 2"/>
          <p:cNvPicPr>
            <a:picLocks noChangeAspect="1"/>
          </p:cNvPicPr>
          <p:nvPr/>
        </p:nvPicPr>
        <p:blipFill>
          <a:blip r:embed="rId2"/>
          <a:stretch>
            <a:fillRect/>
          </a:stretch>
        </p:blipFill>
        <p:spPr>
          <a:xfrm>
            <a:off x="450850" y="3654425"/>
            <a:ext cx="6743700" cy="2495550"/>
          </a:xfrm>
          <a:prstGeom prst="rect">
            <a:avLst/>
          </a:prstGeom>
        </p:spPr>
      </p:pic>
    </p:spTree>
    <p:extLst>
      <p:ext uri="{BB962C8B-B14F-4D97-AF65-F5344CB8AC3E}">
        <p14:creationId xmlns:p14="http://schemas.microsoft.com/office/powerpoint/2010/main" val="355720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39743"/>
            <a:ext cx="10121900" cy="3693319"/>
          </a:xfrm>
          <a:prstGeom prst="rect">
            <a:avLst/>
          </a:prstGeom>
        </p:spPr>
        <p:txBody>
          <a:bodyPr wrap="square">
            <a:spAutoFit/>
          </a:bodyPr>
          <a:lstStyle/>
          <a:p>
            <a:pPr fontAlgn="base"/>
            <a:r>
              <a:rPr lang="en-GB" i="1" dirty="0">
                <a:solidFill>
                  <a:srgbClr val="0000EE"/>
                </a:solidFill>
                <a:latin typeface="inherit"/>
              </a:rPr>
              <a:t>Note:-  The table must have a header row corresponding to the variables in the Scenario Outline steps</a:t>
            </a:r>
            <a:r>
              <a:rPr lang="en-GB" i="1" dirty="0" smtClean="0">
                <a:solidFill>
                  <a:srgbClr val="0000EE"/>
                </a:solidFill>
                <a:latin typeface="inherit"/>
              </a:rPr>
              <a:t>.</a:t>
            </a:r>
          </a:p>
          <a:p>
            <a:pPr fontAlgn="base"/>
            <a:endParaRPr lang="en-GB" dirty="0">
              <a:solidFill>
                <a:srgbClr val="0000EE"/>
              </a:solidFill>
              <a:latin typeface="Open Sans"/>
            </a:endParaRPr>
          </a:p>
          <a:p>
            <a:pPr fontAlgn="base"/>
            <a:r>
              <a:rPr lang="en-GB" dirty="0">
                <a:latin typeface="Open Sans"/>
              </a:rPr>
              <a:t>The Example’s section is a table where each argument variable represents a column in the table, separated by “</a:t>
            </a:r>
            <a:r>
              <a:rPr lang="en-GB" b="1" i="1" dirty="0">
                <a:latin typeface="inherit"/>
              </a:rPr>
              <a:t>|</a:t>
            </a:r>
            <a:r>
              <a:rPr lang="en-GB" dirty="0">
                <a:latin typeface="Open Sans"/>
              </a:rPr>
              <a:t>”. Each line below the header represents an individual run of the test case with the respective data. As a result, if there are 2 lines below the header in the Examples table, the script will run 2 times with its respective data</a:t>
            </a:r>
            <a:r>
              <a:rPr lang="en-GB" dirty="0" smtClean="0">
                <a:latin typeface="Open Sans"/>
              </a:rPr>
              <a:t>.</a:t>
            </a:r>
          </a:p>
          <a:p>
            <a:pPr fontAlgn="base"/>
            <a:endParaRPr lang="en-GB" dirty="0">
              <a:latin typeface="Open Sans"/>
            </a:endParaRPr>
          </a:p>
          <a:p>
            <a:pPr fontAlgn="base"/>
            <a:r>
              <a:rPr lang="en-GB" dirty="0">
                <a:latin typeface="Open Sans"/>
              </a:rPr>
              <a:t>When Cucumber starts to run this program, first, it will map parameters from the data table to placeholders like, and soon in the Feature File. The corresponding </a:t>
            </a:r>
            <a:r>
              <a:rPr lang="en-GB" dirty="0" err="1">
                <a:latin typeface="Open Sans"/>
              </a:rPr>
              <a:t>StepDefinition</a:t>
            </a:r>
            <a:r>
              <a:rPr lang="en-GB" dirty="0">
                <a:latin typeface="Open Sans"/>
              </a:rPr>
              <a:t> of Feature file is mentioned above. The steps can use delimited parameters that reference headers in the examples table. The cucumber will replace these parameters with values from the table before it tries to match the step against a step definition. </a:t>
            </a:r>
            <a:endParaRPr lang="en-GB" b="0" i="0" dirty="0">
              <a:effectLst/>
              <a:latin typeface="Open Sans"/>
            </a:endParaRPr>
          </a:p>
        </p:txBody>
      </p:sp>
    </p:spTree>
    <p:extLst>
      <p:ext uri="{BB962C8B-B14F-4D97-AF65-F5344CB8AC3E}">
        <p14:creationId xmlns:p14="http://schemas.microsoft.com/office/powerpoint/2010/main" val="155172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3592" y="704334"/>
            <a:ext cx="2873415" cy="369332"/>
          </a:xfrm>
          <a:prstGeom prst="rect">
            <a:avLst/>
          </a:prstGeom>
        </p:spPr>
        <p:txBody>
          <a:bodyPr wrap="none">
            <a:spAutoFit/>
          </a:bodyPr>
          <a:lstStyle/>
          <a:p>
            <a:pPr fontAlgn="base"/>
            <a:r>
              <a:rPr lang="en-IN" b="1" dirty="0">
                <a:solidFill>
                  <a:schemeClr val="accent3"/>
                </a:solidFill>
                <a:latin typeface="Montserrat"/>
              </a:rPr>
              <a:t>DataTables in Cucumber</a:t>
            </a:r>
            <a:endParaRPr lang="en-IN" b="1" i="0" dirty="0">
              <a:solidFill>
                <a:schemeClr val="accent3"/>
              </a:solidFill>
              <a:effectLst/>
              <a:latin typeface="Montserrat"/>
            </a:endParaRPr>
          </a:p>
        </p:txBody>
      </p:sp>
      <p:sp>
        <p:nvSpPr>
          <p:cNvPr id="3" name="Rectangle 2"/>
          <p:cNvSpPr/>
          <p:nvPr/>
        </p:nvSpPr>
        <p:spPr>
          <a:xfrm>
            <a:off x="571500" y="1206838"/>
            <a:ext cx="11036300" cy="1200329"/>
          </a:xfrm>
          <a:prstGeom prst="rect">
            <a:avLst/>
          </a:prstGeom>
        </p:spPr>
        <p:txBody>
          <a:bodyPr wrap="square">
            <a:spAutoFit/>
          </a:bodyPr>
          <a:lstStyle/>
          <a:p>
            <a:r>
              <a:rPr lang="en-GB" dirty="0">
                <a:latin typeface="Open Sans"/>
              </a:rPr>
              <a:t>Cucumber Data Tables can be used to add multiple parameters in Step Definition in a tabular form rather than putting all the parameters in the Gherkin statement. This is much easier to read and multiple rows of data can be passed in the same step. Data tables from Gherkin can be accessed by using the </a:t>
            </a:r>
            <a:r>
              <a:rPr lang="en-GB" b="1" dirty="0">
                <a:latin typeface="Open Sans"/>
              </a:rPr>
              <a:t>DataTable </a:t>
            </a:r>
            <a:r>
              <a:rPr lang="en-GB" dirty="0">
                <a:latin typeface="Open Sans"/>
              </a:rPr>
              <a:t>object as the last parameter in a Step Definition</a:t>
            </a:r>
            <a:endParaRPr lang="en-IN" dirty="0"/>
          </a:p>
        </p:txBody>
      </p:sp>
      <p:sp>
        <p:nvSpPr>
          <p:cNvPr id="4" name="Rectangle 3"/>
          <p:cNvSpPr/>
          <p:nvPr/>
        </p:nvSpPr>
        <p:spPr>
          <a:xfrm>
            <a:off x="571500" y="2756238"/>
            <a:ext cx="6096000" cy="2308324"/>
          </a:xfrm>
          <a:prstGeom prst="rect">
            <a:avLst/>
          </a:prstGeom>
        </p:spPr>
        <p:txBody>
          <a:bodyPr>
            <a:spAutoFit/>
          </a:bodyPr>
          <a:lstStyle/>
          <a:p>
            <a:pPr fontAlgn="base"/>
            <a:r>
              <a:rPr lang="en-GB" b="1" i="1" dirty="0" smtClean="0">
                <a:solidFill>
                  <a:srgbClr val="FFC000"/>
                </a:solidFill>
                <a:latin typeface="inherit"/>
              </a:rPr>
              <a:t>Pre-Requisite</a:t>
            </a:r>
          </a:p>
          <a:p>
            <a:pPr fontAlgn="base"/>
            <a:endParaRPr lang="en-GB" b="1" dirty="0">
              <a:solidFill>
                <a:srgbClr val="FFC000"/>
              </a:solidFill>
              <a:latin typeface="Montserrat"/>
            </a:endParaRPr>
          </a:p>
          <a:p>
            <a:pPr fontAlgn="base">
              <a:buFont typeface="+mj-lt"/>
              <a:buAutoNum type="arabicPeriod"/>
            </a:pPr>
            <a:r>
              <a:rPr lang="en-GB" dirty="0">
                <a:latin typeface="Open Sans"/>
              </a:rPr>
              <a:t>Cucumber – 6.10.4</a:t>
            </a:r>
          </a:p>
          <a:p>
            <a:pPr fontAlgn="base">
              <a:buFont typeface="+mj-lt"/>
              <a:buAutoNum type="arabicPeriod"/>
            </a:pPr>
            <a:r>
              <a:rPr lang="en-GB" dirty="0">
                <a:latin typeface="Open Sans"/>
              </a:rPr>
              <a:t>Java – 11</a:t>
            </a:r>
          </a:p>
          <a:p>
            <a:pPr fontAlgn="base">
              <a:buFont typeface="+mj-lt"/>
              <a:buAutoNum type="arabicPeriod"/>
            </a:pPr>
            <a:r>
              <a:rPr lang="en-GB" dirty="0">
                <a:latin typeface="Open Sans"/>
              </a:rPr>
              <a:t>Selenium – 3.141.59</a:t>
            </a:r>
          </a:p>
          <a:p>
            <a:pPr fontAlgn="base">
              <a:buFont typeface="+mj-lt"/>
              <a:buAutoNum type="arabicPeriod"/>
            </a:pPr>
            <a:r>
              <a:rPr lang="en-GB" dirty="0">
                <a:latin typeface="Open Sans"/>
              </a:rPr>
              <a:t>Junit – 4.13.2 ( You can use TestNG also)</a:t>
            </a:r>
          </a:p>
          <a:p>
            <a:pPr fontAlgn="base">
              <a:buFont typeface="+mj-lt"/>
              <a:buAutoNum type="arabicPeriod"/>
            </a:pPr>
            <a:r>
              <a:rPr lang="en-GB" dirty="0">
                <a:latin typeface="Open Sans"/>
              </a:rPr>
              <a:t>Cucumber JUnit – 6.10.4 (If using TestNG, then replace this with Cucumber TestNG)</a:t>
            </a:r>
          </a:p>
        </p:txBody>
      </p:sp>
    </p:spTree>
    <p:extLst>
      <p:ext uri="{BB962C8B-B14F-4D97-AF65-F5344CB8AC3E}">
        <p14:creationId xmlns:p14="http://schemas.microsoft.com/office/powerpoint/2010/main" val="125604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565835"/>
            <a:ext cx="7797800" cy="369332"/>
          </a:xfrm>
          <a:prstGeom prst="rect">
            <a:avLst/>
          </a:prstGeom>
        </p:spPr>
        <p:txBody>
          <a:bodyPr wrap="square">
            <a:spAutoFit/>
          </a:bodyPr>
          <a:lstStyle/>
          <a:p>
            <a:r>
              <a:rPr lang="en-GB" dirty="0">
                <a:solidFill>
                  <a:srgbClr val="00B050"/>
                </a:solidFill>
                <a:latin typeface="Open Sans"/>
              </a:rPr>
              <a:t>Depending on the table shape, we can use one of the following collections:</a:t>
            </a:r>
            <a:endParaRPr lang="en-IN" dirty="0">
              <a:solidFill>
                <a:srgbClr val="00B050"/>
              </a:solidFill>
            </a:endParaRPr>
          </a:p>
        </p:txBody>
      </p:sp>
      <p:pic>
        <p:nvPicPr>
          <p:cNvPr id="3" name="Picture 2"/>
          <p:cNvPicPr>
            <a:picLocks noChangeAspect="1"/>
          </p:cNvPicPr>
          <p:nvPr/>
        </p:nvPicPr>
        <p:blipFill>
          <a:blip r:embed="rId2"/>
          <a:stretch>
            <a:fillRect/>
          </a:stretch>
        </p:blipFill>
        <p:spPr>
          <a:xfrm>
            <a:off x="2765425" y="1093013"/>
            <a:ext cx="4781550" cy="1095375"/>
          </a:xfrm>
          <a:prstGeom prst="rect">
            <a:avLst/>
          </a:prstGeom>
        </p:spPr>
      </p:pic>
      <p:sp>
        <p:nvSpPr>
          <p:cNvPr id="4" name="Rectangle 3"/>
          <p:cNvSpPr/>
          <p:nvPr/>
        </p:nvSpPr>
        <p:spPr>
          <a:xfrm>
            <a:off x="382999" y="2267311"/>
            <a:ext cx="4087401" cy="369332"/>
          </a:xfrm>
          <a:prstGeom prst="rect">
            <a:avLst/>
          </a:prstGeom>
        </p:spPr>
        <p:txBody>
          <a:bodyPr wrap="none">
            <a:spAutoFit/>
          </a:bodyPr>
          <a:lstStyle/>
          <a:p>
            <a:pPr fontAlgn="base"/>
            <a:r>
              <a:rPr lang="en-GB" b="1" i="1" dirty="0">
                <a:solidFill>
                  <a:srgbClr val="0000EE"/>
                </a:solidFill>
                <a:latin typeface="inherit"/>
              </a:rPr>
              <a:t>1. Table into List of a List of Strings</a:t>
            </a:r>
            <a:endParaRPr lang="en-GB" b="1" i="0" dirty="0">
              <a:solidFill>
                <a:srgbClr val="0000EE"/>
              </a:solidFill>
              <a:effectLst/>
              <a:latin typeface="Montserrat"/>
            </a:endParaRPr>
          </a:p>
        </p:txBody>
      </p:sp>
      <p:sp>
        <p:nvSpPr>
          <p:cNvPr id="5" name="Rectangle 4"/>
          <p:cNvSpPr/>
          <p:nvPr/>
        </p:nvSpPr>
        <p:spPr>
          <a:xfrm>
            <a:off x="382999" y="2636643"/>
            <a:ext cx="10958101" cy="4247317"/>
          </a:xfrm>
          <a:prstGeom prst="rect">
            <a:avLst/>
          </a:prstGeom>
        </p:spPr>
        <p:txBody>
          <a:bodyPr wrap="square">
            <a:spAutoFit/>
          </a:bodyPr>
          <a:lstStyle/>
          <a:p>
            <a:r>
              <a:rPr lang="en-IN" dirty="0"/>
              <a:t>| firstName | lastName | age |</a:t>
            </a:r>
          </a:p>
          <a:p>
            <a:r>
              <a:rPr lang="en-IN" dirty="0"/>
              <a:t>| Thomas    | Brown | 30 |</a:t>
            </a:r>
          </a:p>
          <a:p>
            <a:r>
              <a:rPr lang="en-IN" dirty="0"/>
              <a:t>| Perry     | Wilson | 26 |</a:t>
            </a:r>
          </a:p>
          <a:p>
            <a:r>
              <a:rPr lang="en-IN" dirty="0"/>
              <a:t>| Ashley    | William | 27 |</a:t>
            </a:r>
          </a:p>
          <a:p>
            <a:r>
              <a:rPr lang="en-IN" dirty="0"/>
              <a:t> </a:t>
            </a:r>
          </a:p>
          <a:p>
            <a:r>
              <a:rPr lang="en-IN" dirty="0"/>
              <a:t>java type: List&lt;List&lt;String&gt;&gt;</a:t>
            </a:r>
          </a:p>
          <a:p>
            <a:r>
              <a:rPr lang="en-IN" dirty="0"/>
              <a:t> </a:t>
            </a:r>
          </a:p>
          <a:p>
            <a:r>
              <a:rPr lang="en-IN" dirty="0"/>
              <a:t>The natural representation of list of a list of strings is shown below.</a:t>
            </a:r>
          </a:p>
          <a:p>
            <a:r>
              <a:rPr lang="en-IN" dirty="0"/>
              <a:t> </a:t>
            </a:r>
          </a:p>
          <a:p>
            <a:r>
              <a:rPr lang="en-IN" dirty="0"/>
              <a:t>[ </a:t>
            </a:r>
          </a:p>
          <a:p>
            <a:r>
              <a:rPr lang="en-IN" dirty="0"/>
              <a:t>  [ "firstName", "lastName", "age" ],</a:t>
            </a:r>
          </a:p>
          <a:p>
            <a:r>
              <a:rPr lang="en-IN" dirty="0"/>
              <a:t>  [ "Thomas", "Brown", "30" ], </a:t>
            </a:r>
          </a:p>
          <a:p>
            <a:r>
              <a:rPr lang="en-IN" dirty="0"/>
              <a:t>  [ "Perry", "Wilson", "26" ], </a:t>
            </a:r>
          </a:p>
          <a:p>
            <a:r>
              <a:rPr lang="en-IN" dirty="0"/>
              <a:t>  [ "Ashley", "William", "27" ] </a:t>
            </a:r>
          </a:p>
          <a:p>
            <a:r>
              <a:rPr lang="en-IN" dirty="0"/>
              <a:t>]</a:t>
            </a:r>
          </a:p>
        </p:txBody>
      </p:sp>
    </p:spTree>
    <p:extLst>
      <p:ext uri="{BB962C8B-B14F-4D97-AF65-F5344CB8AC3E}">
        <p14:creationId xmlns:p14="http://schemas.microsoft.com/office/powerpoint/2010/main" val="254140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7980" y="167637"/>
            <a:ext cx="2933239" cy="369332"/>
          </a:xfrm>
          <a:prstGeom prst="rect">
            <a:avLst/>
          </a:prstGeom>
        </p:spPr>
        <p:txBody>
          <a:bodyPr wrap="none">
            <a:spAutoFit/>
          </a:bodyPr>
          <a:lstStyle/>
          <a:p>
            <a:pPr fontAlgn="base"/>
            <a:r>
              <a:rPr lang="en-GB" b="1" i="1" dirty="0">
                <a:solidFill>
                  <a:srgbClr val="0000EE"/>
                </a:solidFill>
                <a:latin typeface="inherit"/>
              </a:rPr>
              <a:t>2. Table into List of Maps</a:t>
            </a:r>
            <a:endParaRPr lang="en-GB" b="1" i="0" dirty="0">
              <a:solidFill>
                <a:srgbClr val="0000EE"/>
              </a:solidFill>
              <a:effectLst/>
              <a:latin typeface="Montserrat"/>
            </a:endParaRPr>
          </a:p>
        </p:txBody>
      </p:sp>
      <p:sp>
        <p:nvSpPr>
          <p:cNvPr id="4" name="Rectangle 3"/>
          <p:cNvSpPr/>
          <p:nvPr/>
        </p:nvSpPr>
        <p:spPr>
          <a:xfrm>
            <a:off x="2991080" y="696430"/>
            <a:ext cx="10077220" cy="2308324"/>
          </a:xfrm>
          <a:prstGeom prst="rect">
            <a:avLst/>
          </a:prstGeom>
        </p:spPr>
        <p:txBody>
          <a:bodyPr wrap="square">
            <a:spAutoFit/>
          </a:bodyPr>
          <a:lstStyle/>
          <a:p>
            <a:r>
              <a:rPr lang="en-IN" dirty="0"/>
              <a:t>java type: List&lt;Map&lt;String, String&gt;&gt;</a:t>
            </a:r>
          </a:p>
          <a:p>
            <a:r>
              <a:rPr lang="en-IN" dirty="0"/>
              <a:t>The natural representation of list of maps is shown below.</a:t>
            </a:r>
          </a:p>
          <a:p>
            <a:r>
              <a:rPr lang="en-IN" dirty="0"/>
              <a:t> </a:t>
            </a:r>
          </a:p>
          <a:p>
            <a:r>
              <a:rPr lang="en-IN" dirty="0"/>
              <a:t>[</a:t>
            </a:r>
          </a:p>
          <a:p>
            <a:r>
              <a:rPr lang="en-IN" dirty="0"/>
              <a:t>  { "firstName": "Thomas", "lastName": "Brown",  "age": "30" }, </a:t>
            </a:r>
          </a:p>
          <a:p>
            <a:r>
              <a:rPr lang="en-IN" dirty="0"/>
              <a:t>  { "firstName": "Perry",  "lastName": "Wilson", "age": "26" }, </a:t>
            </a:r>
          </a:p>
          <a:p>
            <a:r>
              <a:rPr lang="en-IN" dirty="0"/>
              <a:t>  { "firstName": "Ashley", "lastName": "William", "age": "27" } </a:t>
            </a:r>
          </a:p>
          <a:p>
            <a:r>
              <a:rPr lang="en-IN" dirty="0"/>
              <a:t>]</a:t>
            </a:r>
          </a:p>
        </p:txBody>
      </p:sp>
      <p:sp>
        <p:nvSpPr>
          <p:cNvPr id="5" name="Rectangle 4"/>
          <p:cNvSpPr/>
          <p:nvPr/>
        </p:nvSpPr>
        <p:spPr>
          <a:xfrm>
            <a:off x="186081" y="2794883"/>
            <a:ext cx="2804999" cy="369332"/>
          </a:xfrm>
          <a:prstGeom prst="rect">
            <a:avLst/>
          </a:prstGeom>
        </p:spPr>
        <p:txBody>
          <a:bodyPr wrap="none">
            <a:spAutoFit/>
          </a:bodyPr>
          <a:lstStyle/>
          <a:p>
            <a:pPr fontAlgn="base"/>
            <a:r>
              <a:rPr lang="en-GB" b="1" i="1" dirty="0">
                <a:solidFill>
                  <a:srgbClr val="0000EE"/>
                </a:solidFill>
                <a:latin typeface="inherit"/>
              </a:rPr>
              <a:t>3. Table into Single Map</a:t>
            </a:r>
            <a:endParaRPr lang="en-GB" b="1" i="0" dirty="0">
              <a:solidFill>
                <a:srgbClr val="0000EE"/>
              </a:solidFill>
              <a:effectLst/>
              <a:latin typeface="Montserrat"/>
            </a:endParaRPr>
          </a:p>
        </p:txBody>
      </p:sp>
      <p:sp>
        <p:nvSpPr>
          <p:cNvPr id="6" name="Rectangle 5"/>
          <p:cNvSpPr/>
          <p:nvPr/>
        </p:nvSpPr>
        <p:spPr>
          <a:xfrm>
            <a:off x="400280" y="3258676"/>
            <a:ext cx="9797820" cy="3416320"/>
          </a:xfrm>
          <a:prstGeom prst="rect">
            <a:avLst/>
          </a:prstGeom>
        </p:spPr>
        <p:txBody>
          <a:bodyPr wrap="square">
            <a:spAutoFit/>
          </a:bodyPr>
          <a:lstStyle/>
          <a:p>
            <a:r>
              <a:rPr lang="en-IN" dirty="0"/>
              <a:t>Table where first </a:t>
            </a:r>
            <a:r>
              <a:rPr lang="en-IN" dirty="0" smtClean="0"/>
              <a:t>column </a:t>
            </a:r>
            <a:r>
              <a:rPr lang="en-IN" dirty="0"/>
              <a:t>is key as shown below</a:t>
            </a:r>
          </a:p>
          <a:p>
            <a:r>
              <a:rPr lang="en-IN" dirty="0"/>
              <a:t> </a:t>
            </a:r>
          </a:p>
          <a:p>
            <a:r>
              <a:rPr lang="en-IN" dirty="0"/>
              <a:t>| IN  | India          |</a:t>
            </a:r>
          </a:p>
          <a:p>
            <a:r>
              <a:rPr lang="en-IN" dirty="0"/>
              <a:t>| IRE | Ireland        |</a:t>
            </a:r>
          </a:p>
          <a:p>
            <a:r>
              <a:rPr lang="en-IN" dirty="0"/>
              <a:t>java type: Map&lt;String, String&gt;</a:t>
            </a:r>
          </a:p>
          <a:p>
            <a:r>
              <a:rPr lang="en-IN" dirty="0"/>
              <a:t> </a:t>
            </a:r>
          </a:p>
          <a:p>
            <a:r>
              <a:rPr lang="en-IN" dirty="0"/>
              <a:t>TO convert the table into a single map</a:t>
            </a:r>
          </a:p>
          <a:p>
            <a:r>
              <a:rPr lang="en-IN" dirty="0"/>
              <a:t> </a:t>
            </a:r>
          </a:p>
          <a:p>
            <a:r>
              <a:rPr lang="en-IN" dirty="0"/>
              <a:t>{</a:t>
            </a:r>
          </a:p>
          <a:p>
            <a:r>
              <a:rPr lang="en-IN" dirty="0"/>
              <a:t>  "IN": "India",</a:t>
            </a:r>
          </a:p>
          <a:p>
            <a:r>
              <a:rPr lang="en-IN" dirty="0"/>
              <a:t>  "IRE": "Ireland"</a:t>
            </a:r>
          </a:p>
          <a:p>
            <a:r>
              <a:rPr lang="en-IN" dirty="0"/>
              <a:t>}</a:t>
            </a:r>
          </a:p>
        </p:txBody>
      </p:sp>
    </p:spTree>
    <p:extLst>
      <p:ext uri="{BB962C8B-B14F-4D97-AF65-F5344CB8AC3E}">
        <p14:creationId xmlns:p14="http://schemas.microsoft.com/office/powerpoint/2010/main" val="59781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7434"/>
            <a:ext cx="5036379" cy="369332"/>
          </a:xfrm>
          <a:prstGeom prst="rect">
            <a:avLst/>
          </a:prstGeom>
        </p:spPr>
        <p:txBody>
          <a:bodyPr wrap="none">
            <a:spAutoFit/>
          </a:bodyPr>
          <a:lstStyle/>
          <a:p>
            <a:pPr fontAlgn="base"/>
            <a:r>
              <a:rPr lang="en-GB" b="1" i="1" dirty="0">
                <a:solidFill>
                  <a:srgbClr val="0000EE"/>
                </a:solidFill>
                <a:latin typeface="inherit"/>
              </a:rPr>
              <a:t>4. Table into map that uses a list as its value</a:t>
            </a:r>
            <a:endParaRPr lang="en-GB" b="1" i="0" dirty="0">
              <a:solidFill>
                <a:srgbClr val="0000EE"/>
              </a:solidFill>
              <a:effectLst/>
              <a:latin typeface="Montserrat"/>
            </a:endParaRPr>
          </a:p>
        </p:txBody>
      </p:sp>
      <p:sp>
        <p:nvSpPr>
          <p:cNvPr id="3" name="Rectangle 2"/>
          <p:cNvSpPr/>
          <p:nvPr/>
        </p:nvSpPr>
        <p:spPr>
          <a:xfrm>
            <a:off x="139700" y="589340"/>
            <a:ext cx="6096000" cy="3139321"/>
          </a:xfrm>
          <a:prstGeom prst="rect">
            <a:avLst/>
          </a:prstGeom>
        </p:spPr>
        <p:txBody>
          <a:bodyPr>
            <a:spAutoFit/>
          </a:bodyPr>
          <a:lstStyle/>
          <a:p>
            <a:r>
              <a:rPr lang="en-IN" dirty="0"/>
              <a:t>A table with multiple column values per key.</a:t>
            </a:r>
          </a:p>
          <a:p>
            <a:r>
              <a:rPr lang="en-IN" dirty="0"/>
              <a:t>  </a:t>
            </a:r>
          </a:p>
          <a:p>
            <a:r>
              <a:rPr lang="en-IN" dirty="0"/>
              <a:t> | IN  | India          | 29  |</a:t>
            </a:r>
          </a:p>
          <a:p>
            <a:r>
              <a:rPr lang="en-IN" dirty="0"/>
              <a:t> | IRE | Ireland        | 8   |</a:t>
            </a:r>
          </a:p>
          <a:p>
            <a:r>
              <a:rPr lang="en-IN" dirty="0"/>
              <a:t> </a:t>
            </a:r>
          </a:p>
          <a:p>
            <a:r>
              <a:rPr lang="en-IN" dirty="0"/>
              <a:t>java type: Map&lt;String, List&lt;String&gt;&gt;</a:t>
            </a:r>
          </a:p>
          <a:p>
            <a:r>
              <a:rPr lang="en-IN" dirty="0"/>
              <a:t> </a:t>
            </a:r>
          </a:p>
          <a:p>
            <a:r>
              <a:rPr lang="en-IN" dirty="0"/>
              <a:t>{</a:t>
            </a:r>
          </a:p>
          <a:p>
            <a:r>
              <a:rPr lang="en-IN" dirty="0"/>
              <a:t>  "IN":  ["India","29"],</a:t>
            </a:r>
          </a:p>
          <a:p>
            <a:r>
              <a:rPr lang="en-IN" dirty="0"/>
              <a:t>  "IRE": ["Ireland","8"]</a:t>
            </a:r>
          </a:p>
          <a:p>
            <a:r>
              <a:rPr lang="en-IN" dirty="0"/>
              <a:t>}</a:t>
            </a:r>
          </a:p>
        </p:txBody>
      </p:sp>
    </p:spTree>
    <p:extLst>
      <p:ext uri="{BB962C8B-B14F-4D97-AF65-F5344CB8AC3E}">
        <p14:creationId xmlns:p14="http://schemas.microsoft.com/office/powerpoint/2010/main" val="167913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330538"/>
            <a:ext cx="10083800" cy="2031325"/>
          </a:xfrm>
          <a:prstGeom prst="rect">
            <a:avLst/>
          </a:prstGeom>
        </p:spPr>
        <p:txBody>
          <a:bodyPr wrap="square">
            <a:spAutoFit/>
          </a:bodyPr>
          <a:lstStyle/>
          <a:p>
            <a:pPr fontAlgn="base"/>
            <a:r>
              <a:rPr lang="en-GB" b="1" i="1" dirty="0" smtClean="0">
                <a:solidFill>
                  <a:srgbClr val="6E340D"/>
                </a:solidFill>
                <a:latin typeface="inherit"/>
              </a:rPr>
              <a:t>								</a:t>
            </a:r>
            <a:r>
              <a:rPr lang="en-GB" b="1" i="1" dirty="0" smtClean="0">
                <a:solidFill>
                  <a:srgbClr val="00B050"/>
                </a:solidFill>
                <a:latin typeface="inherit"/>
              </a:rPr>
              <a:t>Cucumber </a:t>
            </a:r>
            <a:r>
              <a:rPr lang="en-GB" b="1" i="1" dirty="0">
                <a:solidFill>
                  <a:srgbClr val="00B050"/>
                </a:solidFill>
                <a:latin typeface="inherit"/>
              </a:rPr>
              <a:t>Data Tables Example in Java</a:t>
            </a:r>
            <a:endParaRPr lang="en-GB" b="1" dirty="0">
              <a:solidFill>
                <a:srgbClr val="00B050"/>
              </a:solidFill>
              <a:latin typeface="Montserrat"/>
            </a:endParaRPr>
          </a:p>
          <a:p>
            <a:pPr fontAlgn="base"/>
            <a:endParaRPr lang="en-GB" b="1" i="1" dirty="0" smtClean="0">
              <a:solidFill>
                <a:srgbClr val="0000EE"/>
              </a:solidFill>
              <a:latin typeface="inherit"/>
            </a:endParaRPr>
          </a:p>
          <a:p>
            <a:pPr fontAlgn="base"/>
            <a:r>
              <a:rPr lang="en-GB" b="1" i="1" dirty="0" smtClean="0">
                <a:solidFill>
                  <a:srgbClr val="0000EE"/>
                </a:solidFill>
                <a:latin typeface="inherit"/>
              </a:rPr>
              <a:t>Data </a:t>
            </a:r>
            <a:r>
              <a:rPr lang="en-GB" b="1" i="1" dirty="0">
                <a:solidFill>
                  <a:srgbClr val="0000EE"/>
                </a:solidFill>
                <a:latin typeface="inherit"/>
              </a:rPr>
              <a:t>Table without Header </a:t>
            </a:r>
            <a:r>
              <a:rPr lang="en-GB" b="1" i="1" dirty="0" smtClean="0">
                <a:solidFill>
                  <a:srgbClr val="0000EE"/>
                </a:solidFill>
                <a:latin typeface="inherit"/>
              </a:rPr>
              <a:t>Example</a:t>
            </a:r>
          </a:p>
          <a:p>
            <a:pPr fontAlgn="base"/>
            <a:endParaRPr lang="en-GB" b="1" dirty="0">
              <a:solidFill>
                <a:srgbClr val="0000EE"/>
              </a:solidFill>
              <a:latin typeface="Montserrat"/>
            </a:endParaRPr>
          </a:p>
          <a:p>
            <a:pPr fontAlgn="base"/>
            <a:r>
              <a:rPr lang="en-GB" dirty="0">
                <a:latin typeface="Open Sans"/>
              </a:rPr>
              <a:t>Below is an example of how to implement Data Tables without a Header. For example, we want to test the Login Page of an application. We can either mention all the arguments inside the Gherkin statement or use a table to list all the arguments, as we used below:</a:t>
            </a:r>
            <a:endParaRPr lang="en-GB" b="0" i="0" dirty="0">
              <a:effectLst/>
              <a:latin typeface="Open Sans"/>
            </a:endParaRPr>
          </a:p>
        </p:txBody>
      </p:sp>
      <p:pic>
        <p:nvPicPr>
          <p:cNvPr id="3" name="Picture 2"/>
          <p:cNvPicPr>
            <a:picLocks noChangeAspect="1"/>
          </p:cNvPicPr>
          <p:nvPr/>
        </p:nvPicPr>
        <p:blipFill>
          <a:blip r:embed="rId2"/>
          <a:stretch>
            <a:fillRect/>
          </a:stretch>
        </p:blipFill>
        <p:spPr>
          <a:xfrm>
            <a:off x="342900" y="2660650"/>
            <a:ext cx="6419850" cy="1714500"/>
          </a:xfrm>
          <a:prstGeom prst="rect">
            <a:avLst/>
          </a:prstGeom>
        </p:spPr>
      </p:pic>
    </p:spTree>
    <p:extLst>
      <p:ext uri="{BB962C8B-B14F-4D97-AF65-F5344CB8AC3E}">
        <p14:creationId xmlns:p14="http://schemas.microsoft.com/office/powerpoint/2010/main" val="298510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7303" y="272534"/>
            <a:ext cx="3775393" cy="369332"/>
          </a:xfrm>
          <a:prstGeom prst="rect">
            <a:avLst/>
          </a:prstGeom>
        </p:spPr>
        <p:txBody>
          <a:bodyPr wrap="none">
            <a:spAutoFit/>
          </a:bodyPr>
          <a:lstStyle/>
          <a:p>
            <a:r>
              <a:rPr lang="en-GB" dirty="0">
                <a:solidFill>
                  <a:srgbClr val="000000"/>
                </a:solidFill>
                <a:latin typeface="Open Sans"/>
              </a:rPr>
              <a:t>The output of the above program is</a:t>
            </a:r>
            <a:endParaRPr lang="en-IN" dirty="0"/>
          </a:p>
        </p:txBody>
      </p:sp>
      <p:pic>
        <p:nvPicPr>
          <p:cNvPr id="2050" name="Picture 2" descr="https://qaautomationexpert.files.wordpress.com/2022/06/image-24.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 y="808037"/>
            <a:ext cx="11420475"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704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1258</TotalTime>
  <Words>632</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inherit</vt:lpstr>
      <vt:lpstr>Montserrat</vt:lpstr>
      <vt:lpstr>Open Sans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2023-07-24T09:30:11Z</dcterms:created>
  <dcterms:modified xsi:type="dcterms:W3CDTF">2023-07-25T06:28:56Z</dcterms:modified>
</cp:coreProperties>
</file>