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D38C34-FA08-44F4-A984-88E72C545E6D}"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55376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D38C34-FA08-44F4-A984-88E72C545E6D}"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192723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D38C34-FA08-44F4-A984-88E72C545E6D}"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259052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D38C34-FA08-44F4-A984-88E72C545E6D}"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247479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38C34-FA08-44F4-A984-88E72C545E6D}"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63261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D38C34-FA08-44F4-A984-88E72C545E6D}"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72863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D38C34-FA08-44F4-A984-88E72C545E6D}" type="datetimeFigureOut">
              <a:rPr lang="en-IN" smtClean="0"/>
              <a:t>21-07-2023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132403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D38C34-FA08-44F4-A984-88E72C545E6D}" type="datetimeFigureOut">
              <a:rPr lang="en-IN" smtClean="0"/>
              <a:t>21-07-2023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3173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38C34-FA08-44F4-A984-88E72C545E6D}" type="datetimeFigureOut">
              <a:rPr lang="en-IN" smtClean="0"/>
              <a:t>21-07-2023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16991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38C34-FA08-44F4-A984-88E72C545E6D}"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173175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38C34-FA08-44F4-A984-88E72C545E6D}"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2D6DE0-6EA4-4585-861A-3B2907ABC1C1}" type="slidenum">
              <a:rPr lang="en-IN" smtClean="0"/>
              <a:t>‹#›</a:t>
            </a:fld>
            <a:endParaRPr lang="en-IN"/>
          </a:p>
        </p:txBody>
      </p:sp>
    </p:spTree>
    <p:extLst>
      <p:ext uri="{BB962C8B-B14F-4D97-AF65-F5344CB8AC3E}">
        <p14:creationId xmlns:p14="http://schemas.microsoft.com/office/powerpoint/2010/main" val="245092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38C34-FA08-44F4-A984-88E72C545E6D}" type="datetimeFigureOut">
              <a:rPr lang="en-IN" smtClean="0"/>
              <a:t>21-07-2023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D6DE0-6EA4-4585-861A-3B2907ABC1C1}" type="slidenum">
              <a:rPr lang="en-IN" smtClean="0"/>
              <a:t>‹#›</a:t>
            </a:fld>
            <a:endParaRPr lang="en-IN"/>
          </a:p>
        </p:txBody>
      </p:sp>
    </p:spTree>
    <p:extLst>
      <p:ext uri="{BB962C8B-B14F-4D97-AF65-F5344CB8AC3E}">
        <p14:creationId xmlns:p14="http://schemas.microsoft.com/office/powerpoint/2010/main" val="123701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365" y="399534"/>
            <a:ext cx="5964069" cy="369332"/>
          </a:xfrm>
          <a:prstGeom prst="rect">
            <a:avLst/>
          </a:prstGeom>
        </p:spPr>
        <p:txBody>
          <a:bodyPr wrap="none">
            <a:spAutoFit/>
          </a:bodyPr>
          <a:lstStyle/>
          <a:p>
            <a:pPr fontAlgn="base"/>
            <a:r>
              <a:rPr lang="en-GB" b="1" i="0" dirty="0" smtClean="0">
                <a:solidFill>
                  <a:srgbClr val="424242"/>
                </a:solidFill>
                <a:effectLst/>
                <a:latin typeface="Montserrat"/>
              </a:rPr>
              <a:t>ExtentReports Version 5 for Cucumber 6 and TestNG</a:t>
            </a:r>
            <a:endParaRPr lang="en-GB" b="1" i="0" dirty="0">
              <a:solidFill>
                <a:srgbClr val="424242"/>
              </a:solidFill>
              <a:effectLst/>
              <a:latin typeface="Montserrat"/>
            </a:endParaRPr>
          </a:p>
        </p:txBody>
      </p:sp>
      <p:sp>
        <p:nvSpPr>
          <p:cNvPr id="3" name="Rectangle 2"/>
          <p:cNvSpPr/>
          <p:nvPr/>
        </p:nvSpPr>
        <p:spPr>
          <a:xfrm>
            <a:off x="241300" y="1187440"/>
            <a:ext cx="11950700" cy="2585323"/>
          </a:xfrm>
          <a:prstGeom prst="rect">
            <a:avLst/>
          </a:prstGeom>
        </p:spPr>
        <p:txBody>
          <a:bodyPr wrap="square">
            <a:spAutoFit/>
          </a:bodyPr>
          <a:lstStyle/>
          <a:p>
            <a:pPr fontAlgn="base"/>
            <a:r>
              <a:rPr lang="en-GB" b="1" i="1" dirty="0">
                <a:solidFill>
                  <a:srgbClr val="6E340D"/>
                </a:solidFill>
                <a:latin typeface="inherit"/>
              </a:rPr>
              <a:t>What is ExtentReport</a:t>
            </a:r>
            <a:r>
              <a:rPr lang="en-GB" b="1" i="1" dirty="0" smtClean="0">
                <a:solidFill>
                  <a:srgbClr val="6E340D"/>
                </a:solidFill>
                <a:latin typeface="inherit"/>
              </a:rPr>
              <a:t>?</a:t>
            </a:r>
          </a:p>
          <a:p>
            <a:pPr fontAlgn="base"/>
            <a:endParaRPr lang="en-GB" b="1" dirty="0">
              <a:solidFill>
                <a:srgbClr val="6E340D"/>
              </a:solidFill>
              <a:latin typeface="Montserrat"/>
            </a:endParaRPr>
          </a:p>
          <a:p>
            <a:pPr fontAlgn="base"/>
            <a:r>
              <a:rPr lang="en-GB" dirty="0">
                <a:latin typeface="Open Sans"/>
              </a:rPr>
              <a:t>ExtentReport is a logger-style reporting library for automated tests. </a:t>
            </a:r>
            <a:r>
              <a:rPr lang="en-GB" dirty="0" err="1">
                <a:latin typeface="Open Sans"/>
              </a:rPr>
              <a:t>ExtentReports</a:t>
            </a:r>
            <a:r>
              <a:rPr lang="en-GB" dirty="0">
                <a:latin typeface="Open Sans"/>
              </a:rPr>
              <a:t> uses the logging style to add information about test sessions, such as the creation of tests, adding screenshots, assigning tags, and adding events or series of steps to sequentially indicate the flow of test steps.  </a:t>
            </a:r>
            <a:r>
              <a:rPr lang="en-GB" dirty="0" err="1">
                <a:latin typeface="Open Sans"/>
              </a:rPr>
              <a:t>ExtentReports</a:t>
            </a:r>
            <a:r>
              <a:rPr lang="en-GB" dirty="0">
                <a:latin typeface="Open Sans"/>
              </a:rPr>
              <a:t> 5 is built on an open-Core. </a:t>
            </a:r>
            <a:endParaRPr lang="en-GB" dirty="0" smtClean="0">
              <a:latin typeface="Open Sans"/>
            </a:endParaRPr>
          </a:p>
          <a:p>
            <a:pPr fontAlgn="base"/>
            <a:endParaRPr lang="en-GB" dirty="0">
              <a:latin typeface="Open Sans"/>
            </a:endParaRPr>
          </a:p>
          <a:p>
            <a:pPr fontAlgn="base"/>
            <a:r>
              <a:rPr lang="en-GB" dirty="0" smtClean="0">
                <a:latin typeface="Open Sans"/>
              </a:rPr>
              <a:t>That </a:t>
            </a:r>
            <a:r>
              <a:rPr lang="en-GB" dirty="0">
                <a:latin typeface="Open Sans"/>
              </a:rPr>
              <a:t>means, both community and professional editions use the same, full-featured API with the exception of a few reporters.</a:t>
            </a:r>
          </a:p>
          <a:p>
            <a:pPr fontAlgn="base"/>
            <a:r>
              <a:rPr lang="en-GB" dirty="0">
                <a:latin typeface="Open Sans"/>
              </a:rPr>
              <a:t>Extent Report 4 onwards, there are 2 editions of Extent Report – Core and Professional.</a:t>
            </a:r>
            <a:endParaRPr lang="en-GB" b="0" i="0" dirty="0">
              <a:effectLst/>
              <a:latin typeface="Open Sans"/>
            </a:endParaRPr>
          </a:p>
        </p:txBody>
      </p:sp>
      <p:sp>
        <p:nvSpPr>
          <p:cNvPr id="4" name="Rectangle 3"/>
          <p:cNvSpPr/>
          <p:nvPr/>
        </p:nvSpPr>
        <p:spPr>
          <a:xfrm>
            <a:off x="381000" y="4014738"/>
            <a:ext cx="9131300" cy="2585323"/>
          </a:xfrm>
          <a:prstGeom prst="rect">
            <a:avLst/>
          </a:prstGeom>
        </p:spPr>
        <p:txBody>
          <a:bodyPr wrap="square">
            <a:spAutoFit/>
          </a:bodyPr>
          <a:lstStyle/>
          <a:p>
            <a:pPr fontAlgn="base"/>
            <a:r>
              <a:rPr lang="en-IN" b="1" i="1" dirty="0">
                <a:solidFill>
                  <a:srgbClr val="6E340D"/>
                </a:solidFill>
                <a:latin typeface="inherit"/>
              </a:rPr>
              <a:t>Generation of ExtentReport 5 in Cucumber6 with TestNG</a:t>
            </a:r>
            <a:endParaRPr lang="en-IN" b="1" dirty="0">
              <a:solidFill>
                <a:srgbClr val="6E340D"/>
              </a:solidFill>
              <a:latin typeface="Montserrat"/>
            </a:endParaRPr>
          </a:p>
          <a:p>
            <a:pPr fontAlgn="base"/>
            <a:endParaRPr lang="en-IN" b="1" i="1" dirty="0" smtClean="0">
              <a:solidFill>
                <a:srgbClr val="6E340D"/>
              </a:solidFill>
              <a:latin typeface="inherit"/>
            </a:endParaRPr>
          </a:p>
          <a:p>
            <a:pPr fontAlgn="base"/>
            <a:r>
              <a:rPr lang="en-IN" b="1" i="1" dirty="0" smtClean="0">
                <a:solidFill>
                  <a:srgbClr val="6E340D"/>
                </a:solidFill>
                <a:latin typeface="inherit"/>
              </a:rPr>
              <a:t>Pre-Requisite:</a:t>
            </a:r>
          </a:p>
          <a:p>
            <a:pPr fontAlgn="base"/>
            <a:endParaRPr lang="en-IN" b="1" dirty="0">
              <a:solidFill>
                <a:srgbClr val="6E340D"/>
              </a:solidFill>
              <a:latin typeface="Montserrat"/>
            </a:endParaRPr>
          </a:p>
          <a:p>
            <a:pPr fontAlgn="base">
              <a:buFont typeface="+mj-lt"/>
              <a:buAutoNum type="arabicPeriod"/>
            </a:pPr>
            <a:r>
              <a:rPr lang="en-IN" dirty="0">
                <a:latin typeface="inherit"/>
              </a:rPr>
              <a:t>Java 8 or higher is needed for ExtentReport5</a:t>
            </a:r>
          </a:p>
          <a:p>
            <a:pPr fontAlgn="base">
              <a:buFont typeface="+mj-lt"/>
              <a:buAutoNum type="arabicPeriod"/>
            </a:pPr>
            <a:r>
              <a:rPr lang="en-IN" dirty="0">
                <a:latin typeface="inherit"/>
              </a:rPr>
              <a:t>Maven or Gradle</a:t>
            </a:r>
          </a:p>
          <a:p>
            <a:pPr fontAlgn="base">
              <a:buFont typeface="+mj-lt"/>
              <a:buAutoNum type="arabicPeriod"/>
            </a:pPr>
            <a:r>
              <a:rPr lang="en-IN" dirty="0">
                <a:latin typeface="inherit"/>
              </a:rPr>
              <a:t>JAVA IDE (like Eclipse, IntelliJ, or soon)</a:t>
            </a:r>
          </a:p>
          <a:p>
            <a:pPr fontAlgn="base">
              <a:buFont typeface="+mj-lt"/>
              <a:buAutoNum type="arabicPeriod"/>
            </a:pPr>
            <a:r>
              <a:rPr lang="en-IN" dirty="0">
                <a:latin typeface="inherit"/>
              </a:rPr>
              <a:t>TestNG installed</a:t>
            </a:r>
          </a:p>
          <a:p>
            <a:pPr fontAlgn="base">
              <a:buFont typeface="+mj-lt"/>
              <a:buAutoNum type="arabicPeriod"/>
            </a:pPr>
            <a:r>
              <a:rPr lang="en-IN" dirty="0">
                <a:latin typeface="inherit"/>
              </a:rPr>
              <a:t>Cucumber Eclipse plugin (in case using Eclipse)</a:t>
            </a:r>
            <a:endParaRPr lang="en-IN" b="0" i="0" dirty="0">
              <a:effectLst/>
              <a:latin typeface="inherit"/>
            </a:endParaRPr>
          </a:p>
        </p:txBody>
      </p:sp>
    </p:spTree>
    <p:extLst>
      <p:ext uri="{BB962C8B-B14F-4D97-AF65-F5344CB8AC3E}">
        <p14:creationId xmlns:p14="http://schemas.microsoft.com/office/powerpoint/2010/main" val="298665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126643"/>
            <a:ext cx="11658600" cy="3139321"/>
          </a:xfrm>
          <a:prstGeom prst="rect">
            <a:avLst/>
          </a:prstGeom>
        </p:spPr>
        <p:txBody>
          <a:bodyPr wrap="square">
            <a:spAutoFit/>
          </a:bodyPr>
          <a:lstStyle/>
          <a:p>
            <a:pPr fontAlgn="base"/>
            <a:r>
              <a:rPr lang="en-GB" b="1" dirty="0">
                <a:solidFill>
                  <a:srgbClr val="0000EE"/>
                </a:solidFill>
                <a:latin typeface="inherit"/>
              </a:rPr>
              <a:t>Step 13: How to customize the report folder </a:t>
            </a:r>
            <a:r>
              <a:rPr lang="en-GB" b="1" dirty="0" smtClean="0">
                <a:solidFill>
                  <a:srgbClr val="0000EE"/>
                </a:solidFill>
                <a:latin typeface="inherit"/>
              </a:rPr>
              <a:t>name</a:t>
            </a:r>
          </a:p>
          <a:p>
            <a:pPr fontAlgn="base"/>
            <a:endParaRPr lang="en-GB" b="1" dirty="0">
              <a:solidFill>
                <a:srgbClr val="0000EE"/>
              </a:solidFill>
              <a:latin typeface="Montserrat"/>
            </a:endParaRPr>
          </a:p>
          <a:p>
            <a:pPr fontAlgn="base"/>
            <a:r>
              <a:rPr lang="en-GB" dirty="0">
                <a:latin typeface="Open Sans"/>
              </a:rPr>
              <a:t>We learned how to generate an ExtentReport in Cucumber Junit in the previous section. The problem with the previous approach is that it will continue to override the previous report once the new report is created. Typically, we must keep a backup of all the reports generated by previous tests. To accomplish this, we must save each report with a unique report name or folder name</a:t>
            </a:r>
            <a:r>
              <a:rPr lang="en-GB" dirty="0" smtClean="0">
                <a:latin typeface="Open Sans"/>
              </a:rPr>
              <a:t>.</a:t>
            </a:r>
          </a:p>
          <a:p>
            <a:pPr fontAlgn="base"/>
            <a:endParaRPr lang="en-GB" dirty="0">
              <a:latin typeface="Open Sans"/>
            </a:endParaRPr>
          </a:p>
          <a:p>
            <a:pPr fontAlgn="base"/>
            <a:r>
              <a:rPr lang="en-GB" dirty="0">
                <a:latin typeface="Open Sans"/>
              </a:rPr>
              <a:t>It’s simple to create reports with different folder names using the Extent reporter plugin adapter. Two settings must be added to our extent. basefolder.name and basefolder.datetimepattern are properties files. The values assigned to these will be combined to form a folder name. As a result, a report will be generated within that. The basefolder.datetimepattern value must be in a valid date-time format.</a:t>
            </a:r>
            <a:endParaRPr lang="en-GB" b="0" i="0" dirty="0">
              <a:effectLst/>
              <a:latin typeface="Open Sans"/>
            </a:endParaRPr>
          </a:p>
        </p:txBody>
      </p:sp>
      <p:pic>
        <p:nvPicPr>
          <p:cNvPr id="3" name="Picture 2"/>
          <p:cNvPicPr>
            <a:picLocks noChangeAspect="1"/>
          </p:cNvPicPr>
          <p:nvPr/>
        </p:nvPicPr>
        <p:blipFill>
          <a:blip r:embed="rId2"/>
          <a:stretch>
            <a:fillRect/>
          </a:stretch>
        </p:blipFill>
        <p:spPr>
          <a:xfrm>
            <a:off x="368300" y="3578225"/>
            <a:ext cx="6696075" cy="1657350"/>
          </a:xfrm>
          <a:prstGeom prst="rect">
            <a:avLst/>
          </a:prstGeom>
        </p:spPr>
      </p:pic>
    </p:spTree>
    <p:extLst>
      <p:ext uri="{BB962C8B-B14F-4D97-AF65-F5344CB8AC3E}">
        <p14:creationId xmlns:p14="http://schemas.microsoft.com/office/powerpoint/2010/main" val="387736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263525"/>
            <a:ext cx="11569700" cy="1200329"/>
          </a:xfrm>
          <a:prstGeom prst="rect">
            <a:avLst/>
          </a:prstGeom>
        </p:spPr>
        <p:txBody>
          <a:bodyPr wrap="square">
            <a:spAutoFit/>
          </a:bodyPr>
          <a:lstStyle/>
          <a:p>
            <a:r>
              <a:rPr lang="en-GB" dirty="0">
                <a:solidFill>
                  <a:srgbClr val="000000"/>
                </a:solidFill>
                <a:latin typeface="Open Sans"/>
              </a:rPr>
              <a:t>The value for </a:t>
            </a:r>
            <a:r>
              <a:rPr lang="en-GB" b="1" dirty="0">
                <a:solidFill>
                  <a:srgbClr val="000000"/>
                </a:solidFill>
                <a:latin typeface="Open Sans"/>
              </a:rPr>
              <a:t>basefolder.name</a:t>
            </a:r>
            <a:r>
              <a:rPr lang="en-GB" dirty="0">
                <a:solidFill>
                  <a:srgbClr val="000000"/>
                </a:solidFill>
                <a:latin typeface="Open Sans"/>
              </a:rPr>
              <a:t> in the preceding snippet is “</a:t>
            </a:r>
            <a:r>
              <a:rPr lang="en-GB" b="1" i="1" dirty="0">
                <a:solidFill>
                  <a:srgbClr val="000000"/>
                </a:solidFill>
                <a:latin typeface="inherit"/>
              </a:rPr>
              <a:t>Report/SparkReport</a:t>
            </a:r>
            <a:r>
              <a:rPr lang="en-GB" dirty="0">
                <a:solidFill>
                  <a:srgbClr val="000000"/>
                </a:solidFill>
                <a:latin typeface="Open Sans"/>
              </a:rPr>
              <a:t>.” It means that the folder will be named </a:t>
            </a:r>
            <a:r>
              <a:rPr lang="en-GB" b="1" i="1" dirty="0">
                <a:solidFill>
                  <a:srgbClr val="000000"/>
                </a:solidFill>
                <a:latin typeface="inherit"/>
              </a:rPr>
              <a:t>SparkReport</a:t>
            </a:r>
            <a:r>
              <a:rPr lang="en-GB" dirty="0">
                <a:solidFill>
                  <a:srgbClr val="000000"/>
                </a:solidFill>
                <a:latin typeface="Open Sans"/>
              </a:rPr>
              <a:t>, and that it will create a Report folder within the project directory. You can specify the location of your folder. In the following setting, we’ve used a date and time stamp to create unique folder names by concatenating them with the report name.</a:t>
            </a:r>
            <a:endParaRPr lang="en-IN" dirty="0"/>
          </a:p>
        </p:txBody>
      </p:sp>
      <p:sp>
        <p:nvSpPr>
          <p:cNvPr id="3" name="Rectangle 1"/>
          <p:cNvSpPr>
            <a:spLocks noChangeArrowheads="1"/>
          </p:cNvSpPr>
          <p:nvPr/>
        </p:nvSpPr>
        <p:spPr bwMode="auto">
          <a:xfrm>
            <a:off x="368300" y="1937281"/>
            <a:ext cx="8820043"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Open Sans"/>
              </a:rPr>
              <a:t>So, when we run the report, it will generate at the location shown in the image below</a:t>
            </a:r>
            <a:r>
              <a:rPr kumimoji="0" lang="en-US" altLang="en-US" sz="1200" b="0" i="0" u="none" strike="noStrike" cap="none" normalizeH="0" baseline="0" dirty="0" smtClean="0">
                <a:ln>
                  <a:noFill/>
                </a:ln>
                <a:solidFill>
                  <a:schemeClr val="tx1"/>
                </a:solidFill>
                <a:effectLst/>
                <a:latin typeface="Open Sans"/>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259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2" name="Picture 2" descr="https://qaautomationexpert.files.wordpress.com/2022/08/image-7.png?w=3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2525712"/>
            <a:ext cx="357187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7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29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56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86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8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63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34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aautomationexpert.files.wordpress.com/2022/08/image-9.png?w=4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1244600"/>
            <a:ext cx="3829050" cy="5324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6075" y="272534"/>
            <a:ext cx="2056973" cy="369332"/>
          </a:xfrm>
          <a:prstGeom prst="rect">
            <a:avLst/>
          </a:prstGeom>
        </p:spPr>
        <p:txBody>
          <a:bodyPr wrap="none">
            <a:spAutoFit/>
          </a:bodyPr>
          <a:lstStyle/>
          <a:p>
            <a:pPr fontAlgn="base"/>
            <a:r>
              <a:rPr lang="en-IN" b="1" i="1" dirty="0">
                <a:solidFill>
                  <a:srgbClr val="6E340D"/>
                </a:solidFill>
                <a:latin typeface="inherit"/>
              </a:rPr>
              <a:t>Project Structure</a:t>
            </a:r>
            <a:endParaRPr lang="en-IN" b="1" i="0" dirty="0">
              <a:solidFill>
                <a:srgbClr val="6E340D"/>
              </a:solidFill>
              <a:effectLst/>
              <a:latin typeface="Montserrat"/>
            </a:endParaRPr>
          </a:p>
        </p:txBody>
      </p:sp>
    </p:spTree>
    <p:extLst>
      <p:ext uri="{BB962C8B-B14F-4D97-AF65-F5344CB8AC3E}">
        <p14:creationId xmlns:p14="http://schemas.microsoft.com/office/powerpoint/2010/main" val="100042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18" y="285234"/>
            <a:ext cx="5241563" cy="369332"/>
          </a:xfrm>
          <a:prstGeom prst="rect">
            <a:avLst/>
          </a:prstGeom>
        </p:spPr>
        <p:txBody>
          <a:bodyPr wrap="none">
            <a:spAutoFit/>
          </a:bodyPr>
          <a:lstStyle/>
          <a:p>
            <a:pPr fontAlgn="base"/>
            <a:r>
              <a:rPr lang="en-GB" b="1" dirty="0">
                <a:solidFill>
                  <a:srgbClr val="0000EE"/>
                </a:solidFill>
                <a:latin typeface="inherit"/>
              </a:rPr>
              <a:t>Step 1 – Add Maven dependencies to the POM</a:t>
            </a:r>
            <a:endParaRPr lang="en-GB" b="1" i="0" dirty="0">
              <a:solidFill>
                <a:srgbClr val="0000EE"/>
              </a:solidFill>
              <a:effectLst/>
              <a:latin typeface="Montserrat"/>
            </a:endParaRPr>
          </a:p>
        </p:txBody>
      </p:sp>
      <p:pic>
        <p:nvPicPr>
          <p:cNvPr id="3" name="Picture 2"/>
          <p:cNvPicPr>
            <a:picLocks noChangeAspect="1"/>
          </p:cNvPicPr>
          <p:nvPr/>
        </p:nvPicPr>
        <p:blipFill>
          <a:blip r:embed="rId2"/>
          <a:stretch>
            <a:fillRect/>
          </a:stretch>
        </p:blipFill>
        <p:spPr>
          <a:xfrm>
            <a:off x="224018" y="1012825"/>
            <a:ext cx="6143625" cy="3105150"/>
          </a:xfrm>
          <a:prstGeom prst="rect">
            <a:avLst/>
          </a:prstGeom>
        </p:spPr>
      </p:pic>
      <p:sp>
        <p:nvSpPr>
          <p:cNvPr id="4" name="Rectangle 3"/>
          <p:cNvSpPr/>
          <p:nvPr/>
        </p:nvSpPr>
        <p:spPr>
          <a:xfrm>
            <a:off x="508000" y="4746536"/>
            <a:ext cx="6096000" cy="1200329"/>
          </a:xfrm>
          <a:prstGeom prst="rect">
            <a:avLst/>
          </a:prstGeom>
        </p:spPr>
        <p:txBody>
          <a:bodyPr>
            <a:spAutoFit/>
          </a:bodyPr>
          <a:lstStyle/>
          <a:p>
            <a:pPr fontAlgn="base"/>
            <a:r>
              <a:rPr lang="en-GB" dirty="0">
                <a:latin typeface="Open Sans"/>
              </a:rPr>
              <a:t>The complete POM.xml will look like as shown below with other Selenium and TestNG dependencies.</a:t>
            </a:r>
          </a:p>
          <a:p>
            <a:r>
              <a:rPr lang="en-GB" dirty="0">
                <a:solidFill>
                  <a:srgbClr val="686868"/>
                </a:solidFill>
                <a:latin typeface="inherit"/>
              </a:rPr>
              <a:t/>
            </a:r>
            <a:br>
              <a:rPr lang="en-GB" dirty="0">
                <a:solidFill>
                  <a:srgbClr val="686868"/>
                </a:solidFill>
                <a:latin typeface="inherit"/>
              </a:rPr>
            </a:br>
            <a:endParaRPr lang="en-IN" dirty="0"/>
          </a:p>
        </p:txBody>
      </p:sp>
    </p:spTree>
    <p:extLst>
      <p:ext uri="{BB962C8B-B14F-4D97-AF65-F5344CB8AC3E}">
        <p14:creationId xmlns:p14="http://schemas.microsoft.com/office/powerpoint/2010/main" val="118028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084551982"/>
              </p:ext>
            </p:extLst>
          </p:nvPr>
        </p:nvGraphicFramePr>
        <p:xfrm>
          <a:off x="346075" y="312738"/>
          <a:ext cx="3829050" cy="5418137"/>
        </p:xfrm>
        <a:graphic>
          <a:graphicData uri="http://schemas.openxmlformats.org/presentationml/2006/ole">
            <mc:AlternateContent xmlns:mc="http://schemas.openxmlformats.org/markup-compatibility/2006">
              <mc:Choice xmlns:v="urn:schemas-microsoft-com:vml" Requires="v">
                <p:oleObj spid="_x0000_s2057" name="Acrobat Document" r:id="rId3" imgW="5667219" imgH="8019658" progId="Acrobat.Document.DC">
                  <p:embed/>
                </p:oleObj>
              </mc:Choice>
              <mc:Fallback>
                <p:oleObj name="Acrobat Document" r:id="rId3" imgW="5667219" imgH="8019658" progId="Acrobat.Document.DC">
                  <p:embed/>
                  <p:pic>
                    <p:nvPicPr>
                      <p:cNvPr id="0" name=""/>
                      <p:cNvPicPr/>
                      <p:nvPr/>
                    </p:nvPicPr>
                    <p:blipFill>
                      <a:blip r:embed="rId4"/>
                      <a:stretch>
                        <a:fillRect/>
                      </a:stretch>
                    </p:blipFill>
                    <p:spPr>
                      <a:xfrm>
                        <a:off x="346075" y="312738"/>
                        <a:ext cx="3829050" cy="5418137"/>
                      </a:xfrm>
                      <a:prstGeom prst="rect">
                        <a:avLst/>
                      </a:prstGeom>
                    </p:spPr>
                  </p:pic>
                </p:oleObj>
              </mc:Fallback>
            </mc:AlternateContent>
          </a:graphicData>
        </a:graphic>
      </p:graphicFrame>
      <p:sp>
        <p:nvSpPr>
          <p:cNvPr id="3" name="Rectangle 2"/>
          <p:cNvSpPr/>
          <p:nvPr/>
        </p:nvSpPr>
        <p:spPr>
          <a:xfrm>
            <a:off x="5139546" y="463034"/>
            <a:ext cx="5545108" cy="369332"/>
          </a:xfrm>
          <a:prstGeom prst="rect">
            <a:avLst/>
          </a:prstGeom>
        </p:spPr>
        <p:txBody>
          <a:bodyPr wrap="none">
            <a:spAutoFit/>
          </a:bodyPr>
          <a:lstStyle/>
          <a:p>
            <a:pPr fontAlgn="base"/>
            <a:r>
              <a:rPr lang="en-GB" b="1" dirty="0">
                <a:solidFill>
                  <a:srgbClr val="0000EE"/>
                </a:solidFill>
                <a:latin typeface="inherit"/>
              </a:rPr>
              <a:t>Step 2: Create a feature file in </a:t>
            </a:r>
            <a:r>
              <a:rPr lang="en-GB" b="1" dirty="0" err="1">
                <a:solidFill>
                  <a:srgbClr val="0000EE"/>
                </a:solidFill>
                <a:latin typeface="inherit"/>
              </a:rPr>
              <a:t>src</a:t>
            </a:r>
            <a:r>
              <a:rPr lang="en-GB" b="1" dirty="0">
                <a:solidFill>
                  <a:srgbClr val="0000EE"/>
                </a:solidFill>
                <a:latin typeface="inherit"/>
              </a:rPr>
              <a:t>/test/resources/</a:t>
            </a:r>
            <a:endParaRPr lang="en-GB" b="1" i="0" dirty="0">
              <a:solidFill>
                <a:srgbClr val="0000EE"/>
              </a:solidFill>
              <a:effectLst/>
              <a:latin typeface="Montserrat"/>
            </a:endParaRPr>
          </a:p>
        </p:txBody>
      </p:sp>
      <p:sp>
        <p:nvSpPr>
          <p:cNvPr id="4" name="Rectangle 3"/>
          <p:cNvSpPr/>
          <p:nvPr/>
        </p:nvSpPr>
        <p:spPr>
          <a:xfrm>
            <a:off x="4965700" y="1518335"/>
            <a:ext cx="6096000" cy="646331"/>
          </a:xfrm>
          <a:prstGeom prst="rect">
            <a:avLst/>
          </a:prstGeom>
        </p:spPr>
        <p:txBody>
          <a:bodyPr>
            <a:spAutoFit/>
          </a:bodyPr>
          <a:lstStyle/>
          <a:p>
            <a:pPr fontAlgn="base"/>
            <a:r>
              <a:rPr lang="en-GB" b="1" dirty="0">
                <a:solidFill>
                  <a:srgbClr val="0000EE"/>
                </a:solidFill>
                <a:latin typeface="Montserrat"/>
              </a:rPr>
              <a:t>Step 3: Create extent.properties file in src/test/resources</a:t>
            </a:r>
            <a:endParaRPr lang="en-GB" b="1" i="0" dirty="0">
              <a:solidFill>
                <a:srgbClr val="0000EE"/>
              </a:solidFill>
              <a:effectLst/>
              <a:latin typeface="Montserrat"/>
            </a:endParaRPr>
          </a:p>
        </p:txBody>
      </p:sp>
      <p:sp>
        <p:nvSpPr>
          <p:cNvPr id="5" name="Rectangle 4"/>
          <p:cNvSpPr/>
          <p:nvPr/>
        </p:nvSpPr>
        <p:spPr>
          <a:xfrm>
            <a:off x="4965700" y="2461736"/>
            <a:ext cx="6096000" cy="1477328"/>
          </a:xfrm>
          <a:prstGeom prst="rect">
            <a:avLst/>
          </a:prstGeom>
        </p:spPr>
        <p:txBody>
          <a:bodyPr>
            <a:spAutoFit/>
          </a:bodyPr>
          <a:lstStyle/>
          <a:p>
            <a:r>
              <a:rPr lang="en-GB" dirty="0">
                <a:solidFill>
                  <a:srgbClr val="000000"/>
                </a:solidFill>
                <a:latin typeface="Open Sans"/>
              </a:rPr>
              <a:t>We need to create the extent.properties file at the </a:t>
            </a:r>
            <a:r>
              <a:rPr lang="en-GB" b="1" i="1" dirty="0">
                <a:solidFill>
                  <a:srgbClr val="000000"/>
                </a:solidFill>
                <a:latin typeface="inherit"/>
              </a:rPr>
              <a:t>src/test/resources</a:t>
            </a:r>
            <a:r>
              <a:rPr lang="en-GB" dirty="0">
                <a:solidFill>
                  <a:srgbClr val="000000"/>
                </a:solidFill>
                <a:latin typeface="Open Sans"/>
              </a:rPr>
              <a:t> folder for the grasshopper extent report adapter to recognize it. Using a property file for reporting is quite helpful if you want to define several different properties.</a:t>
            </a:r>
            <a:endParaRPr lang="en-IN" dirty="0"/>
          </a:p>
        </p:txBody>
      </p:sp>
      <p:pic>
        <p:nvPicPr>
          <p:cNvPr id="6" name="Picture 5"/>
          <p:cNvPicPr>
            <a:picLocks noChangeAspect="1"/>
          </p:cNvPicPr>
          <p:nvPr/>
        </p:nvPicPr>
        <p:blipFill>
          <a:blip r:embed="rId5"/>
          <a:stretch>
            <a:fillRect/>
          </a:stretch>
        </p:blipFill>
        <p:spPr>
          <a:xfrm>
            <a:off x="4965700" y="4768056"/>
            <a:ext cx="6400800" cy="1038225"/>
          </a:xfrm>
          <a:prstGeom prst="rect">
            <a:avLst/>
          </a:prstGeom>
        </p:spPr>
      </p:pic>
    </p:spTree>
    <p:extLst>
      <p:ext uri="{BB962C8B-B14F-4D97-AF65-F5344CB8AC3E}">
        <p14:creationId xmlns:p14="http://schemas.microsoft.com/office/powerpoint/2010/main" val="306692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318" y="247134"/>
            <a:ext cx="5147563" cy="369332"/>
          </a:xfrm>
          <a:prstGeom prst="rect">
            <a:avLst/>
          </a:prstGeom>
        </p:spPr>
        <p:txBody>
          <a:bodyPr wrap="none">
            <a:spAutoFit/>
          </a:bodyPr>
          <a:lstStyle/>
          <a:p>
            <a:pPr fontAlgn="base"/>
            <a:r>
              <a:rPr lang="en-GB" b="1" dirty="0">
                <a:solidFill>
                  <a:srgbClr val="0000EE"/>
                </a:solidFill>
                <a:latin typeface="Montserrat"/>
              </a:rPr>
              <a:t>Step 4: Create a Helper class in src/main/java</a:t>
            </a:r>
            <a:endParaRPr lang="en-GB" b="1" i="0" dirty="0">
              <a:solidFill>
                <a:srgbClr val="0000EE"/>
              </a:solidFill>
              <a:effectLst/>
              <a:latin typeface="Montserrat"/>
            </a:endParaRPr>
          </a:p>
        </p:txBody>
      </p:sp>
      <p:sp>
        <p:nvSpPr>
          <p:cNvPr id="3" name="Rectangle 2"/>
          <p:cNvSpPr/>
          <p:nvPr/>
        </p:nvSpPr>
        <p:spPr>
          <a:xfrm>
            <a:off x="131318" y="867539"/>
            <a:ext cx="12060682" cy="1754326"/>
          </a:xfrm>
          <a:prstGeom prst="rect">
            <a:avLst/>
          </a:prstGeom>
        </p:spPr>
        <p:txBody>
          <a:bodyPr wrap="square">
            <a:spAutoFit/>
          </a:bodyPr>
          <a:lstStyle/>
          <a:p>
            <a:pPr fontAlgn="base"/>
            <a:r>
              <a:rPr lang="en-GB" dirty="0">
                <a:latin typeface="Open Sans"/>
              </a:rPr>
              <a:t>We have used Page Object Model with Cucumber and TestNG</a:t>
            </a:r>
            <a:r>
              <a:rPr lang="en-GB" dirty="0" smtClean="0">
                <a:latin typeface="Open Sans"/>
              </a:rPr>
              <a:t>.</a:t>
            </a:r>
          </a:p>
          <a:p>
            <a:pPr fontAlgn="base"/>
            <a:endParaRPr lang="en-GB" dirty="0">
              <a:latin typeface="Open Sans"/>
            </a:endParaRPr>
          </a:p>
          <a:p>
            <a:pPr fontAlgn="base"/>
            <a:r>
              <a:rPr lang="en-GB" dirty="0">
                <a:latin typeface="Open Sans"/>
              </a:rPr>
              <a:t>Create a </a:t>
            </a:r>
            <a:r>
              <a:rPr lang="en-GB" b="1" i="1" dirty="0">
                <a:latin typeface="inherit"/>
              </a:rPr>
              <a:t>Helper</a:t>
            </a:r>
            <a:r>
              <a:rPr lang="en-GB" b="1" dirty="0">
                <a:latin typeface="inherit"/>
              </a:rPr>
              <a:t> </a:t>
            </a:r>
            <a:r>
              <a:rPr lang="en-GB" b="1" i="1" dirty="0">
                <a:latin typeface="inherit"/>
              </a:rPr>
              <a:t>class</a:t>
            </a:r>
            <a:r>
              <a:rPr lang="en-GB" dirty="0">
                <a:latin typeface="Open Sans"/>
              </a:rPr>
              <a:t> where we are initializing the web driver, initializing the web driver wait, defining the timeouts, and creating a private constructor of the class, within it will declare the web driver, so whenever we create an object of this class, a new web browser is invoked. We are using a setter and getter method to get the object of </a:t>
            </a:r>
            <a:r>
              <a:rPr lang="en-GB" dirty="0" smtClean="0">
                <a:latin typeface="Open Sans"/>
              </a:rPr>
              <a:t>Chrome driver </a:t>
            </a:r>
            <a:r>
              <a:rPr lang="en-GB" dirty="0">
                <a:latin typeface="Open Sans"/>
              </a:rPr>
              <a:t>with the help of a private constructor itself within the same class.</a:t>
            </a:r>
            <a:endParaRPr lang="en-GB" b="0" i="0" dirty="0">
              <a:effectLst/>
              <a:latin typeface="Open Sans"/>
            </a:endParaRPr>
          </a:p>
        </p:txBody>
      </p:sp>
      <p:sp>
        <p:nvSpPr>
          <p:cNvPr id="4" name="Rectangle 3"/>
          <p:cNvSpPr/>
          <p:nvPr/>
        </p:nvSpPr>
        <p:spPr>
          <a:xfrm>
            <a:off x="390738" y="3168134"/>
            <a:ext cx="5339923" cy="369332"/>
          </a:xfrm>
          <a:prstGeom prst="rect">
            <a:avLst/>
          </a:prstGeom>
        </p:spPr>
        <p:txBody>
          <a:bodyPr wrap="none">
            <a:spAutoFit/>
          </a:bodyPr>
          <a:lstStyle/>
          <a:p>
            <a:pPr fontAlgn="base"/>
            <a:r>
              <a:rPr lang="en-GB" b="1" dirty="0">
                <a:solidFill>
                  <a:srgbClr val="0000EE"/>
                </a:solidFill>
                <a:latin typeface="Montserrat"/>
              </a:rPr>
              <a:t>Step 5: Create Locator classes in src/main/java</a:t>
            </a:r>
            <a:endParaRPr lang="en-GB" b="1" i="0" dirty="0">
              <a:solidFill>
                <a:srgbClr val="0000EE"/>
              </a:solidFill>
              <a:effectLst/>
              <a:latin typeface="Montserrat"/>
            </a:endParaRPr>
          </a:p>
        </p:txBody>
      </p:sp>
      <p:sp>
        <p:nvSpPr>
          <p:cNvPr id="5" name="Rectangle 4"/>
          <p:cNvSpPr/>
          <p:nvPr/>
        </p:nvSpPr>
        <p:spPr>
          <a:xfrm>
            <a:off x="390738" y="4083735"/>
            <a:ext cx="11255162" cy="923330"/>
          </a:xfrm>
          <a:prstGeom prst="rect">
            <a:avLst/>
          </a:prstGeom>
        </p:spPr>
        <p:txBody>
          <a:bodyPr wrap="square">
            <a:spAutoFit/>
          </a:bodyPr>
          <a:lstStyle/>
          <a:p>
            <a:r>
              <a:rPr lang="en-GB" dirty="0">
                <a:solidFill>
                  <a:srgbClr val="000000"/>
                </a:solidFill>
                <a:latin typeface="Open Sans"/>
              </a:rPr>
              <a:t>Create a </a:t>
            </a:r>
            <a:r>
              <a:rPr lang="en-GB" b="1" dirty="0">
                <a:solidFill>
                  <a:srgbClr val="000000"/>
                </a:solidFill>
                <a:latin typeface="Open Sans"/>
              </a:rPr>
              <a:t>locator class</a:t>
            </a:r>
            <a:r>
              <a:rPr lang="en-GB" dirty="0">
                <a:solidFill>
                  <a:srgbClr val="000000"/>
                </a:solidFill>
                <a:latin typeface="Open Sans"/>
              </a:rPr>
              <a:t> for each page that contains the detail of the locators of all the web elements. Here, </a:t>
            </a:r>
            <a:endParaRPr lang="en-GB" dirty="0" smtClean="0">
              <a:solidFill>
                <a:srgbClr val="000000"/>
              </a:solidFill>
              <a:latin typeface="Open Sans"/>
            </a:endParaRPr>
          </a:p>
          <a:p>
            <a:endParaRPr lang="en-GB" dirty="0">
              <a:solidFill>
                <a:srgbClr val="000000"/>
              </a:solidFill>
              <a:latin typeface="Open Sans"/>
            </a:endParaRPr>
          </a:p>
          <a:p>
            <a:r>
              <a:rPr lang="en-GB" dirty="0" smtClean="0">
                <a:solidFill>
                  <a:srgbClr val="000000"/>
                </a:solidFill>
                <a:latin typeface="Open Sans"/>
              </a:rPr>
              <a:t>I’m </a:t>
            </a:r>
            <a:r>
              <a:rPr lang="en-GB" dirty="0">
                <a:solidFill>
                  <a:srgbClr val="000000"/>
                </a:solidFill>
                <a:latin typeface="Open Sans"/>
              </a:rPr>
              <a:t>creating 2 locator classes – </a:t>
            </a:r>
            <a:r>
              <a:rPr lang="en-GB" b="1" i="1" dirty="0">
                <a:solidFill>
                  <a:srgbClr val="000000"/>
                </a:solidFill>
                <a:latin typeface="inherit"/>
              </a:rPr>
              <a:t>LoginPageLocators</a:t>
            </a:r>
            <a:r>
              <a:rPr lang="en-GB" dirty="0">
                <a:solidFill>
                  <a:srgbClr val="000000"/>
                </a:solidFill>
                <a:latin typeface="Open Sans"/>
              </a:rPr>
              <a:t> and </a:t>
            </a:r>
            <a:r>
              <a:rPr lang="en-GB" b="1" i="1" dirty="0">
                <a:solidFill>
                  <a:srgbClr val="000000"/>
                </a:solidFill>
                <a:latin typeface="inherit"/>
              </a:rPr>
              <a:t>HomePageLocators</a:t>
            </a:r>
            <a:r>
              <a:rPr lang="en-GB" dirty="0">
                <a:solidFill>
                  <a:srgbClr val="000000"/>
                </a:solidFill>
                <a:latin typeface="Open Sans"/>
              </a:rPr>
              <a:t>.</a:t>
            </a:r>
            <a:endParaRPr lang="en-IN" dirty="0"/>
          </a:p>
        </p:txBody>
      </p:sp>
      <p:sp>
        <p:nvSpPr>
          <p:cNvPr id="6" name="Rectangle 5"/>
          <p:cNvSpPr/>
          <p:nvPr/>
        </p:nvSpPr>
        <p:spPr>
          <a:xfrm>
            <a:off x="390738" y="5204936"/>
            <a:ext cx="11090062" cy="1200329"/>
          </a:xfrm>
          <a:prstGeom prst="rect">
            <a:avLst/>
          </a:prstGeom>
        </p:spPr>
        <p:txBody>
          <a:bodyPr wrap="square">
            <a:spAutoFit/>
          </a:bodyPr>
          <a:lstStyle/>
          <a:p>
            <a:pPr fontAlgn="base"/>
            <a:r>
              <a:rPr lang="en-GB" b="1" dirty="0">
                <a:solidFill>
                  <a:srgbClr val="0000EE"/>
                </a:solidFill>
                <a:latin typeface="inherit"/>
              </a:rPr>
              <a:t>Step 6: Create Action classes in </a:t>
            </a:r>
            <a:r>
              <a:rPr lang="en-GB" b="1" dirty="0" smtClean="0">
                <a:solidFill>
                  <a:srgbClr val="0000EE"/>
                </a:solidFill>
                <a:latin typeface="inherit"/>
              </a:rPr>
              <a:t>src/main/java</a:t>
            </a:r>
          </a:p>
          <a:p>
            <a:pPr fontAlgn="base"/>
            <a:endParaRPr lang="en-GB" b="1" dirty="0">
              <a:solidFill>
                <a:srgbClr val="0000EE"/>
              </a:solidFill>
              <a:latin typeface="Montserrat"/>
            </a:endParaRPr>
          </a:p>
          <a:p>
            <a:pPr fontAlgn="base"/>
            <a:r>
              <a:rPr lang="en-GB" dirty="0">
                <a:latin typeface="Open Sans"/>
              </a:rPr>
              <a:t>Create the </a:t>
            </a:r>
            <a:r>
              <a:rPr lang="en-GB" b="1" dirty="0">
                <a:latin typeface="inherit"/>
              </a:rPr>
              <a:t>action classes </a:t>
            </a:r>
            <a:r>
              <a:rPr lang="en-GB" dirty="0">
                <a:latin typeface="Open Sans"/>
              </a:rPr>
              <a:t>for each web page. These action classes contain all the methods needed by the step definitions. In this case, I have created 2 action classes – </a:t>
            </a:r>
            <a:r>
              <a:rPr lang="en-GB" b="1" i="1" dirty="0" err="1">
                <a:latin typeface="inherit"/>
              </a:rPr>
              <a:t>LoginPageActions</a:t>
            </a:r>
            <a:r>
              <a:rPr lang="en-GB" dirty="0">
                <a:latin typeface="Open Sans"/>
              </a:rPr>
              <a:t> and </a:t>
            </a:r>
            <a:r>
              <a:rPr lang="en-GB" b="1" i="1" dirty="0" err="1">
                <a:latin typeface="inherit"/>
              </a:rPr>
              <a:t>HomePageActions</a:t>
            </a:r>
            <a:endParaRPr lang="en-GB" b="0" i="0" dirty="0">
              <a:effectLst/>
              <a:latin typeface="Open Sans"/>
            </a:endParaRPr>
          </a:p>
        </p:txBody>
      </p:sp>
    </p:spTree>
    <p:extLst>
      <p:ext uri="{BB962C8B-B14F-4D97-AF65-F5344CB8AC3E}">
        <p14:creationId xmlns:p14="http://schemas.microsoft.com/office/powerpoint/2010/main" val="364283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14" y="247134"/>
            <a:ext cx="5686172" cy="369332"/>
          </a:xfrm>
          <a:prstGeom prst="rect">
            <a:avLst/>
          </a:prstGeom>
        </p:spPr>
        <p:txBody>
          <a:bodyPr wrap="none">
            <a:spAutoFit/>
          </a:bodyPr>
          <a:lstStyle/>
          <a:p>
            <a:pPr fontAlgn="base"/>
            <a:r>
              <a:rPr lang="en-GB" b="1" dirty="0">
                <a:solidFill>
                  <a:srgbClr val="0000EE"/>
                </a:solidFill>
                <a:latin typeface="inherit"/>
              </a:rPr>
              <a:t>Step 7: Create a Step Definition file in src/test/java</a:t>
            </a:r>
            <a:endParaRPr lang="en-GB" b="1" i="0" dirty="0">
              <a:solidFill>
                <a:srgbClr val="0000EE"/>
              </a:solidFill>
              <a:effectLst/>
              <a:latin typeface="Montserrat"/>
            </a:endParaRPr>
          </a:p>
        </p:txBody>
      </p:sp>
      <p:sp>
        <p:nvSpPr>
          <p:cNvPr id="3" name="Rectangle 2"/>
          <p:cNvSpPr/>
          <p:nvPr/>
        </p:nvSpPr>
        <p:spPr>
          <a:xfrm>
            <a:off x="381000" y="935335"/>
            <a:ext cx="9664700" cy="923330"/>
          </a:xfrm>
          <a:prstGeom prst="rect">
            <a:avLst/>
          </a:prstGeom>
        </p:spPr>
        <p:txBody>
          <a:bodyPr wrap="square">
            <a:spAutoFit/>
          </a:bodyPr>
          <a:lstStyle/>
          <a:p>
            <a:pPr fontAlgn="base"/>
            <a:r>
              <a:rPr lang="en-GB" dirty="0">
                <a:latin typeface="Open Sans"/>
              </a:rPr>
              <a:t>Create the corresponding </a:t>
            </a:r>
            <a:r>
              <a:rPr lang="en-GB" b="1" i="1" dirty="0">
                <a:latin typeface="inherit"/>
              </a:rPr>
              <a:t>Step Definition</a:t>
            </a:r>
            <a:r>
              <a:rPr lang="en-GB" dirty="0">
                <a:latin typeface="Open Sans"/>
              </a:rPr>
              <a:t> file of the feature file</a:t>
            </a:r>
            <a:r>
              <a:rPr lang="en-GB" dirty="0" smtClean="0">
                <a:latin typeface="Open Sans"/>
              </a:rPr>
              <a:t>.</a:t>
            </a:r>
          </a:p>
          <a:p>
            <a:pPr fontAlgn="base"/>
            <a:endParaRPr lang="en-GB" dirty="0">
              <a:latin typeface="Open Sans"/>
            </a:endParaRPr>
          </a:p>
          <a:p>
            <a:pPr fontAlgn="base"/>
            <a:r>
              <a:rPr lang="en-GB" b="1" dirty="0">
                <a:latin typeface="inherit"/>
              </a:rPr>
              <a:t>LoginPageDefinitions</a:t>
            </a:r>
            <a:endParaRPr lang="en-GB" b="0" i="0" dirty="0">
              <a:effectLst/>
              <a:latin typeface="Open Sans"/>
            </a:endParaRPr>
          </a:p>
        </p:txBody>
      </p:sp>
      <p:sp>
        <p:nvSpPr>
          <p:cNvPr id="4" name="Rectangle 3"/>
          <p:cNvSpPr/>
          <p:nvPr/>
        </p:nvSpPr>
        <p:spPr>
          <a:xfrm>
            <a:off x="281114" y="2329934"/>
            <a:ext cx="4685898" cy="369332"/>
          </a:xfrm>
          <a:prstGeom prst="rect">
            <a:avLst/>
          </a:prstGeom>
        </p:spPr>
        <p:txBody>
          <a:bodyPr wrap="none">
            <a:spAutoFit/>
          </a:bodyPr>
          <a:lstStyle/>
          <a:p>
            <a:pPr fontAlgn="base"/>
            <a:r>
              <a:rPr lang="en-GB" b="1" dirty="0">
                <a:solidFill>
                  <a:srgbClr val="0000EE"/>
                </a:solidFill>
                <a:latin typeface="inherit"/>
              </a:rPr>
              <a:t>Step 8: Create Hook class in src/test/java</a:t>
            </a:r>
            <a:endParaRPr lang="en-GB" b="1" i="0" dirty="0">
              <a:solidFill>
                <a:srgbClr val="0000EE"/>
              </a:solidFill>
              <a:effectLst/>
              <a:latin typeface="Montserrat"/>
            </a:endParaRPr>
          </a:p>
        </p:txBody>
      </p:sp>
      <p:sp>
        <p:nvSpPr>
          <p:cNvPr id="5" name="Rectangle 4"/>
          <p:cNvSpPr/>
          <p:nvPr/>
        </p:nvSpPr>
        <p:spPr>
          <a:xfrm>
            <a:off x="165100" y="2935406"/>
            <a:ext cx="11455400" cy="1200329"/>
          </a:xfrm>
          <a:prstGeom prst="rect">
            <a:avLst/>
          </a:prstGeom>
        </p:spPr>
        <p:txBody>
          <a:bodyPr wrap="square">
            <a:spAutoFit/>
          </a:bodyPr>
          <a:lstStyle/>
          <a:p>
            <a:pPr fontAlgn="base"/>
            <a:r>
              <a:rPr lang="en-GB" dirty="0">
                <a:latin typeface="Open Sans"/>
              </a:rPr>
              <a:t>Create the</a:t>
            </a:r>
            <a:r>
              <a:rPr lang="en-GB" b="1" dirty="0">
                <a:latin typeface="inherit"/>
              </a:rPr>
              <a:t> </a:t>
            </a:r>
            <a:r>
              <a:rPr lang="en-GB" b="1" i="1" dirty="0">
                <a:latin typeface="inherit"/>
              </a:rPr>
              <a:t>hook</a:t>
            </a:r>
            <a:r>
              <a:rPr lang="en-GB" b="1" dirty="0">
                <a:latin typeface="inherit"/>
              </a:rPr>
              <a:t> </a:t>
            </a:r>
            <a:r>
              <a:rPr lang="en-GB" b="1" i="1" dirty="0">
                <a:latin typeface="inherit"/>
              </a:rPr>
              <a:t>class</a:t>
            </a:r>
            <a:r>
              <a:rPr lang="en-GB" dirty="0">
                <a:latin typeface="Open Sans"/>
              </a:rPr>
              <a:t> that contains the Before and After hook. </a:t>
            </a:r>
            <a:r>
              <a:rPr lang="en-GB" b="1" i="1" dirty="0">
                <a:latin typeface="inherit"/>
              </a:rPr>
              <a:t>@Before</a:t>
            </a:r>
            <a:r>
              <a:rPr lang="en-GB" dirty="0">
                <a:latin typeface="Open Sans"/>
              </a:rPr>
              <a:t> hook contains the method to call the setup driver which will initialize the chrome driver. This will be run before any test</a:t>
            </a:r>
            <a:r>
              <a:rPr lang="en-GB" dirty="0" smtClean="0">
                <a:latin typeface="Open Sans"/>
              </a:rPr>
              <a:t>.</a:t>
            </a:r>
          </a:p>
          <a:p>
            <a:pPr fontAlgn="base"/>
            <a:endParaRPr lang="en-GB" dirty="0">
              <a:latin typeface="Open Sans"/>
            </a:endParaRPr>
          </a:p>
          <a:p>
            <a:pPr fontAlgn="base"/>
            <a:r>
              <a:rPr lang="en-GB" dirty="0">
                <a:latin typeface="Open Sans"/>
              </a:rPr>
              <a:t>After Hook – Here will call the tearDown method.</a:t>
            </a:r>
            <a:endParaRPr lang="en-GB" b="0" i="0" dirty="0">
              <a:effectLst/>
              <a:latin typeface="Open Sans"/>
            </a:endParaRPr>
          </a:p>
        </p:txBody>
      </p:sp>
      <p:sp>
        <p:nvSpPr>
          <p:cNvPr id="6" name="Rectangle 5"/>
          <p:cNvSpPr/>
          <p:nvPr/>
        </p:nvSpPr>
        <p:spPr>
          <a:xfrm>
            <a:off x="281114" y="4412734"/>
            <a:ext cx="6096000" cy="646331"/>
          </a:xfrm>
          <a:prstGeom prst="rect">
            <a:avLst/>
          </a:prstGeom>
        </p:spPr>
        <p:txBody>
          <a:bodyPr>
            <a:spAutoFit/>
          </a:bodyPr>
          <a:lstStyle/>
          <a:p>
            <a:pPr fontAlgn="base"/>
            <a:r>
              <a:rPr lang="en-GB" b="1" dirty="0">
                <a:solidFill>
                  <a:srgbClr val="0000EE"/>
                </a:solidFill>
                <a:latin typeface="inherit"/>
              </a:rPr>
              <a:t>Step 9: </a:t>
            </a:r>
            <a:r>
              <a:rPr lang="en-GB" b="1" dirty="0">
                <a:solidFill>
                  <a:srgbClr val="0000EE"/>
                </a:solidFill>
                <a:latin typeface="Montserrat"/>
              </a:rPr>
              <a:t>Create a Cucumber Test Runner class in src/test/java</a:t>
            </a:r>
            <a:endParaRPr lang="en-GB" b="1" i="0" dirty="0">
              <a:solidFill>
                <a:srgbClr val="0000EE"/>
              </a:solidFill>
              <a:effectLst/>
              <a:latin typeface="Montserrat"/>
            </a:endParaRPr>
          </a:p>
        </p:txBody>
      </p:sp>
      <p:sp>
        <p:nvSpPr>
          <p:cNvPr id="7" name="Rectangle 6"/>
          <p:cNvSpPr/>
          <p:nvPr/>
        </p:nvSpPr>
        <p:spPr>
          <a:xfrm>
            <a:off x="381000" y="5018206"/>
            <a:ext cx="11671300" cy="923330"/>
          </a:xfrm>
          <a:prstGeom prst="rect">
            <a:avLst/>
          </a:prstGeom>
        </p:spPr>
        <p:txBody>
          <a:bodyPr wrap="square">
            <a:spAutoFit/>
          </a:bodyPr>
          <a:lstStyle/>
          <a:p>
            <a:r>
              <a:rPr lang="en-GB" dirty="0">
                <a:solidFill>
                  <a:srgbClr val="000000"/>
                </a:solidFill>
                <a:latin typeface="Open Sans"/>
              </a:rPr>
              <a:t>Add the extent report cucumber adapter to the runner class’s </a:t>
            </a:r>
            <a:r>
              <a:rPr lang="en-GB" b="1" i="1" dirty="0">
                <a:solidFill>
                  <a:srgbClr val="000000"/>
                </a:solidFill>
                <a:latin typeface="inherit"/>
              </a:rPr>
              <a:t>CucumberOption</a:t>
            </a:r>
            <a:r>
              <a:rPr lang="en-GB" dirty="0">
                <a:solidFill>
                  <a:srgbClr val="000000"/>
                </a:solidFill>
                <a:latin typeface="Open Sans"/>
              </a:rPr>
              <a:t> annotation. It is an important component of the configuration. It also ensures that the cucumber runner class recognizes and launches the extent report adapter for cucumber.</a:t>
            </a:r>
            <a:endParaRPr lang="en-IN" dirty="0"/>
          </a:p>
        </p:txBody>
      </p:sp>
    </p:spTree>
    <p:extLst>
      <p:ext uri="{BB962C8B-B14F-4D97-AF65-F5344CB8AC3E}">
        <p14:creationId xmlns:p14="http://schemas.microsoft.com/office/powerpoint/2010/main" val="374599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554" y="247134"/>
            <a:ext cx="5109091" cy="369332"/>
          </a:xfrm>
          <a:prstGeom prst="rect">
            <a:avLst/>
          </a:prstGeom>
        </p:spPr>
        <p:txBody>
          <a:bodyPr wrap="none">
            <a:spAutoFit/>
          </a:bodyPr>
          <a:lstStyle/>
          <a:p>
            <a:pPr fontAlgn="base"/>
            <a:r>
              <a:rPr lang="en-GB" b="1" dirty="0">
                <a:solidFill>
                  <a:srgbClr val="0000EE"/>
                </a:solidFill>
                <a:latin typeface="inherit"/>
              </a:rPr>
              <a:t>Step 10: Create the testng.xml for the project</a:t>
            </a:r>
            <a:endParaRPr lang="en-GB" b="1" i="0" dirty="0">
              <a:solidFill>
                <a:srgbClr val="0000EE"/>
              </a:solidFill>
              <a:effectLst/>
              <a:latin typeface="Montserrat"/>
            </a:endParaRPr>
          </a:p>
        </p:txBody>
      </p:sp>
      <p:sp>
        <p:nvSpPr>
          <p:cNvPr id="3" name="Rectangle 2"/>
          <p:cNvSpPr/>
          <p:nvPr/>
        </p:nvSpPr>
        <p:spPr>
          <a:xfrm>
            <a:off x="658554" y="1047234"/>
            <a:ext cx="3031664" cy="369332"/>
          </a:xfrm>
          <a:prstGeom prst="rect">
            <a:avLst/>
          </a:prstGeom>
        </p:spPr>
        <p:txBody>
          <a:bodyPr wrap="none">
            <a:spAutoFit/>
          </a:bodyPr>
          <a:lstStyle/>
          <a:p>
            <a:pPr fontAlgn="base"/>
            <a:r>
              <a:rPr lang="en-GB" b="1" smtClean="0">
                <a:solidFill>
                  <a:srgbClr val="0000EE"/>
                </a:solidFill>
                <a:latin typeface="inherit"/>
              </a:rPr>
              <a:t>Step 11: Execute the code</a:t>
            </a:r>
            <a:endParaRPr lang="en-GB" b="1" i="0" dirty="0">
              <a:solidFill>
                <a:srgbClr val="0000EE"/>
              </a:solidFill>
              <a:effectLst/>
              <a:latin typeface="Montserrat"/>
            </a:endParaRPr>
          </a:p>
        </p:txBody>
      </p:sp>
      <p:sp>
        <p:nvSpPr>
          <p:cNvPr id="4" name="Rectangle 3"/>
          <p:cNvSpPr/>
          <p:nvPr/>
        </p:nvSpPr>
        <p:spPr>
          <a:xfrm>
            <a:off x="642218" y="1749336"/>
            <a:ext cx="11359282" cy="1200329"/>
          </a:xfrm>
          <a:prstGeom prst="rect">
            <a:avLst/>
          </a:prstGeom>
        </p:spPr>
        <p:txBody>
          <a:bodyPr wrap="square">
            <a:spAutoFit/>
          </a:bodyPr>
          <a:lstStyle/>
          <a:p>
            <a:pPr fontAlgn="base"/>
            <a:r>
              <a:rPr lang="en-GB" b="1" dirty="0">
                <a:solidFill>
                  <a:srgbClr val="0000EE"/>
                </a:solidFill>
                <a:latin typeface="inherit"/>
              </a:rPr>
              <a:t>Step 12: View </a:t>
            </a:r>
            <a:r>
              <a:rPr lang="en-GB" b="1" dirty="0" smtClean="0">
                <a:solidFill>
                  <a:srgbClr val="0000EE"/>
                </a:solidFill>
                <a:latin typeface="inherit"/>
              </a:rPr>
              <a:t>ExtentReport</a:t>
            </a:r>
          </a:p>
          <a:p>
            <a:pPr fontAlgn="base"/>
            <a:endParaRPr lang="en-GB" b="1" dirty="0">
              <a:solidFill>
                <a:srgbClr val="0000EE"/>
              </a:solidFill>
              <a:latin typeface="Montserrat"/>
            </a:endParaRPr>
          </a:p>
          <a:p>
            <a:pPr fontAlgn="base"/>
            <a:r>
              <a:rPr lang="en-GB" dirty="0">
                <a:latin typeface="Open Sans"/>
              </a:rPr>
              <a:t>Refresh the project and will see a new folder – </a:t>
            </a:r>
            <a:r>
              <a:rPr lang="en-GB" b="1" i="1" dirty="0">
                <a:latin typeface="inherit"/>
              </a:rPr>
              <a:t>Report</a:t>
            </a:r>
            <a:r>
              <a:rPr lang="en-GB" dirty="0">
                <a:latin typeface="Open Sans"/>
              </a:rPr>
              <a:t>. The ExtentReport will be present in that folder with the name </a:t>
            </a:r>
            <a:r>
              <a:rPr lang="en-GB" b="1" i="1" dirty="0">
                <a:latin typeface="inherit"/>
              </a:rPr>
              <a:t>Spark.html</a:t>
            </a:r>
            <a:r>
              <a:rPr lang="en-GB" dirty="0">
                <a:latin typeface="Open Sans"/>
              </a:rPr>
              <a:t>.</a:t>
            </a:r>
            <a:endParaRPr lang="en-GB" b="0" i="0" dirty="0">
              <a:effectLst/>
              <a:latin typeface="Open Sans"/>
            </a:endParaRPr>
          </a:p>
        </p:txBody>
      </p:sp>
      <p:sp>
        <p:nvSpPr>
          <p:cNvPr id="5" name="Rectangle 4"/>
          <p:cNvSpPr/>
          <p:nvPr/>
        </p:nvSpPr>
        <p:spPr>
          <a:xfrm>
            <a:off x="749300" y="3282435"/>
            <a:ext cx="11252200" cy="1200329"/>
          </a:xfrm>
          <a:prstGeom prst="rect">
            <a:avLst/>
          </a:prstGeom>
        </p:spPr>
        <p:txBody>
          <a:bodyPr wrap="square">
            <a:spAutoFit/>
          </a:bodyPr>
          <a:lstStyle/>
          <a:p>
            <a:pPr fontAlgn="base"/>
            <a:r>
              <a:rPr lang="en-GB" dirty="0">
                <a:latin typeface="Open Sans"/>
              </a:rPr>
              <a:t>Right-click and open with Web Browser.</a:t>
            </a:r>
          </a:p>
          <a:p>
            <a:pPr fontAlgn="base"/>
            <a:r>
              <a:rPr lang="en-GB" dirty="0">
                <a:latin typeface="Open Sans"/>
              </a:rPr>
              <a:t>The report also has a summary section that displays the summary of the execution. The summary includes the overview of the pass/fail using a pictogram, start time, end time, and pass/fail details of features as shown in the image below.</a:t>
            </a:r>
            <a:endParaRPr lang="en-GB" b="0" i="0" dirty="0">
              <a:effectLst/>
              <a:latin typeface="Open Sans"/>
            </a:endParaRPr>
          </a:p>
        </p:txBody>
      </p:sp>
    </p:spTree>
    <p:extLst>
      <p:ext uri="{BB962C8B-B14F-4D97-AF65-F5344CB8AC3E}">
        <p14:creationId xmlns:p14="http://schemas.microsoft.com/office/powerpoint/2010/main" val="287432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qaautomationexpert.files.wordpress.com/2022/08/image-23.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127000"/>
            <a:ext cx="114300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83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225336"/>
            <a:ext cx="11557000" cy="646331"/>
          </a:xfrm>
          <a:prstGeom prst="rect">
            <a:avLst/>
          </a:prstGeom>
        </p:spPr>
        <p:txBody>
          <a:bodyPr wrap="square">
            <a:spAutoFit/>
          </a:bodyPr>
          <a:lstStyle/>
          <a:p>
            <a:r>
              <a:rPr lang="en-GB" dirty="0">
                <a:solidFill>
                  <a:srgbClr val="000000"/>
                </a:solidFill>
                <a:latin typeface="Open Sans"/>
              </a:rPr>
              <a:t>Click on the first icon present on the left side of the report. To view the details about the steps, click on the scenarios. Clicking on the scenario will expand, showing off the details of the steps of each scenario.</a:t>
            </a:r>
            <a:endParaRPr lang="en-IN" dirty="0"/>
          </a:p>
        </p:txBody>
      </p:sp>
      <p:pic>
        <p:nvPicPr>
          <p:cNvPr id="4098" name="Picture 2" descr="https://qaautomationexpert.files.wordpress.com/2022/08/image-24.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109662"/>
            <a:ext cx="11410950"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16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456</Words>
  <Application>Microsoft Office PowerPoint</Application>
  <PresentationFormat>Widescreen</PresentationFormat>
  <Paragraphs>60</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inherit</vt:lpstr>
      <vt:lpstr>Montserrat</vt:lpstr>
      <vt:lpstr>Open Sans</vt: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cp:revision>
  <dcterms:created xsi:type="dcterms:W3CDTF">2023-07-21T06:24:14Z</dcterms:created>
  <dcterms:modified xsi:type="dcterms:W3CDTF">2023-07-21T13:59:11Z</dcterms:modified>
</cp:coreProperties>
</file>