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F4E087-93B7-4717-A0F6-10FD7E7AFFE4}"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C1CFF-E1D6-4F06-98F4-BEFB4DFA9DEB}" type="slidenum">
              <a:rPr lang="en-IN" smtClean="0"/>
              <a:t>‹#›</a:t>
            </a:fld>
            <a:endParaRPr lang="en-IN"/>
          </a:p>
        </p:txBody>
      </p:sp>
    </p:spTree>
    <p:extLst>
      <p:ext uri="{BB962C8B-B14F-4D97-AF65-F5344CB8AC3E}">
        <p14:creationId xmlns:p14="http://schemas.microsoft.com/office/powerpoint/2010/main" val="9123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F4E087-93B7-4717-A0F6-10FD7E7AFFE4}"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C1CFF-E1D6-4F06-98F4-BEFB4DFA9DEB}" type="slidenum">
              <a:rPr lang="en-IN" smtClean="0"/>
              <a:t>‹#›</a:t>
            </a:fld>
            <a:endParaRPr lang="en-IN"/>
          </a:p>
        </p:txBody>
      </p:sp>
    </p:spTree>
    <p:extLst>
      <p:ext uri="{BB962C8B-B14F-4D97-AF65-F5344CB8AC3E}">
        <p14:creationId xmlns:p14="http://schemas.microsoft.com/office/powerpoint/2010/main" val="392634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F4E087-93B7-4717-A0F6-10FD7E7AFFE4}"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C1CFF-E1D6-4F06-98F4-BEFB4DFA9DEB}" type="slidenum">
              <a:rPr lang="en-IN" smtClean="0"/>
              <a:t>‹#›</a:t>
            </a:fld>
            <a:endParaRPr lang="en-IN"/>
          </a:p>
        </p:txBody>
      </p:sp>
    </p:spTree>
    <p:extLst>
      <p:ext uri="{BB962C8B-B14F-4D97-AF65-F5344CB8AC3E}">
        <p14:creationId xmlns:p14="http://schemas.microsoft.com/office/powerpoint/2010/main" val="98105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F4E087-93B7-4717-A0F6-10FD7E7AFFE4}"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C1CFF-E1D6-4F06-98F4-BEFB4DFA9DEB}" type="slidenum">
              <a:rPr lang="en-IN" smtClean="0"/>
              <a:t>‹#›</a:t>
            </a:fld>
            <a:endParaRPr lang="en-IN"/>
          </a:p>
        </p:txBody>
      </p:sp>
    </p:spTree>
    <p:extLst>
      <p:ext uri="{BB962C8B-B14F-4D97-AF65-F5344CB8AC3E}">
        <p14:creationId xmlns:p14="http://schemas.microsoft.com/office/powerpoint/2010/main" val="3762855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F4E087-93B7-4717-A0F6-10FD7E7AFFE4}"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C1CFF-E1D6-4F06-98F4-BEFB4DFA9DEB}" type="slidenum">
              <a:rPr lang="en-IN" smtClean="0"/>
              <a:t>‹#›</a:t>
            </a:fld>
            <a:endParaRPr lang="en-IN"/>
          </a:p>
        </p:txBody>
      </p:sp>
    </p:spTree>
    <p:extLst>
      <p:ext uri="{BB962C8B-B14F-4D97-AF65-F5344CB8AC3E}">
        <p14:creationId xmlns:p14="http://schemas.microsoft.com/office/powerpoint/2010/main" val="39076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F4E087-93B7-4717-A0F6-10FD7E7AFFE4}"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C1CFF-E1D6-4F06-98F4-BEFB4DFA9DEB}" type="slidenum">
              <a:rPr lang="en-IN" smtClean="0"/>
              <a:t>‹#›</a:t>
            </a:fld>
            <a:endParaRPr lang="en-IN"/>
          </a:p>
        </p:txBody>
      </p:sp>
    </p:spTree>
    <p:extLst>
      <p:ext uri="{BB962C8B-B14F-4D97-AF65-F5344CB8AC3E}">
        <p14:creationId xmlns:p14="http://schemas.microsoft.com/office/powerpoint/2010/main" val="2113222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F4E087-93B7-4717-A0F6-10FD7E7AFFE4}" type="datetimeFigureOut">
              <a:rPr lang="en-IN" smtClean="0"/>
              <a:t>24-07-2023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0C1CFF-E1D6-4F06-98F4-BEFB4DFA9DEB}" type="slidenum">
              <a:rPr lang="en-IN" smtClean="0"/>
              <a:t>‹#›</a:t>
            </a:fld>
            <a:endParaRPr lang="en-IN"/>
          </a:p>
        </p:txBody>
      </p:sp>
    </p:spTree>
    <p:extLst>
      <p:ext uri="{BB962C8B-B14F-4D97-AF65-F5344CB8AC3E}">
        <p14:creationId xmlns:p14="http://schemas.microsoft.com/office/powerpoint/2010/main" val="31105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F4E087-93B7-4717-A0F6-10FD7E7AFFE4}"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0C1CFF-E1D6-4F06-98F4-BEFB4DFA9DEB}" type="slidenum">
              <a:rPr lang="en-IN" smtClean="0"/>
              <a:t>‹#›</a:t>
            </a:fld>
            <a:endParaRPr lang="en-IN"/>
          </a:p>
        </p:txBody>
      </p:sp>
    </p:spTree>
    <p:extLst>
      <p:ext uri="{BB962C8B-B14F-4D97-AF65-F5344CB8AC3E}">
        <p14:creationId xmlns:p14="http://schemas.microsoft.com/office/powerpoint/2010/main" val="116589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F4E087-93B7-4717-A0F6-10FD7E7AFFE4}" type="datetimeFigureOut">
              <a:rPr lang="en-IN" smtClean="0"/>
              <a:t>24-07-2023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0C1CFF-E1D6-4F06-98F4-BEFB4DFA9DEB}" type="slidenum">
              <a:rPr lang="en-IN" smtClean="0"/>
              <a:t>‹#›</a:t>
            </a:fld>
            <a:endParaRPr lang="en-IN"/>
          </a:p>
        </p:txBody>
      </p:sp>
    </p:spTree>
    <p:extLst>
      <p:ext uri="{BB962C8B-B14F-4D97-AF65-F5344CB8AC3E}">
        <p14:creationId xmlns:p14="http://schemas.microsoft.com/office/powerpoint/2010/main" val="2884603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F4E087-93B7-4717-A0F6-10FD7E7AFFE4}"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C1CFF-E1D6-4F06-98F4-BEFB4DFA9DEB}" type="slidenum">
              <a:rPr lang="en-IN" smtClean="0"/>
              <a:t>‹#›</a:t>
            </a:fld>
            <a:endParaRPr lang="en-IN"/>
          </a:p>
        </p:txBody>
      </p:sp>
    </p:spTree>
    <p:extLst>
      <p:ext uri="{BB962C8B-B14F-4D97-AF65-F5344CB8AC3E}">
        <p14:creationId xmlns:p14="http://schemas.microsoft.com/office/powerpoint/2010/main" val="90286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F4E087-93B7-4717-A0F6-10FD7E7AFFE4}"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C1CFF-E1D6-4F06-98F4-BEFB4DFA9DEB}" type="slidenum">
              <a:rPr lang="en-IN" smtClean="0"/>
              <a:t>‹#›</a:t>
            </a:fld>
            <a:endParaRPr lang="en-IN"/>
          </a:p>
        </p:txBody>
      </p:sp>
    </p:spTree>
    <p:extLst>
      <p:ext uri="{BB962C8B-B14F-4D97-AF65-F5344CB8AC3E}">
        <p14:creationId xmlns:p14="http://schemas.microsoft.com/office/powerpoint/2010/main" val="2294511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4E087-93B7-4717-A0F6-10FD7E7AFFE4}" type="datetimeFigureOut">
              <a:rPr lang="en-IN" smtClean="0"/>
              <a:t>24-07-2023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C1CFF-E1D6-4F06-98F4-BEFB4DFA9DEB}" type="slidenum">
              <a:rPr lang="en-IN" smtClean="0"/>
              <a:t>‹#›</a:t>
            </a:fld>
            <a:endParaRPr lang="en-IN"/>
          </a:p>
        </p:txBody>
      </p:sp>
    </p:spTree>
    <p:extLst>
      <p:ext uri="{BB962C8B-B14F-4D97-AF65-F5344CB8AC3E}">
        <p14:creationId xmlns:p14="http://schemas.microsoft.com/office/powerpoint/2010/main" val="3644114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8465" y="348734"/>
            <a:ext cx="5964069" cy="369332"/>
          </a:xfrm>
          <a:prstGeom prst="rect">
            <a:avLst/>
          </a:prstGeom>
        </p:spPr>
        <p:txBody>
          <a:bodyPr wrap="none">
            <a:spAutoFit/>
          </a:bodyPr>
          <a:lstStyle/>
          <a:p>
            <a:pPr fontAlgn="base"/>
            <a:r>
              <a:rPr lang="en-GB" b="1" i="0" dirty="0" smtClean="0">
                <a:solidFill>
                  <a:srgbClr val="424242"/>
                </a:solidFill>
                <a:effectLst/>
                <a:latin typeface="Montserrat"/>
              </a:rPr>
              <a:t>ExtentReports Version 5 for Cucumber 7 and TestNG</a:t>
            </a:r>
            <a:endParaRPr lang="en-GB" b="1" i="0" dirty="0">
              <a:solidFill>
                <a:srgbClr val="424242"/>
              </a:solidFill>
              <a:effectLst/>
              <a:latin typeface="Montserrat"/>
            </a:endParaRPr>
          </a:p>
        </p:txBody>
      </p:sp>
      <p:sp>
        <p:nvSpPr>
          <p:cNvPr id="3" name="Rectangle 2"/>
          <p:cNvSpPr/>
          <p:nvPr/>
        </p:nvSpPr>
        <p:spPr>
          <a:xfrm>
            <a:off x="444500" y="1208038"/>
            <a:ext cx="11747500" cy="2031325"/>
          </a:xfrm>
          <a:prstGeom prst="rect">
            <a:avLst/>
          </a:prstGeom>
        </p:spPr>
        <p:txBody>
          <a:bodyPr wrap="square">
            <a:spAutoFit/>
          </a:bodyPr>
          <a:lstStyle/>
          <a:p>
            <a:pPr fontAlgn="base"/>
            <a:r>
              <a:rPr lang="en-GB" b="1" i="1" dirty="0" smtClean="0">
                <a:solidFill>
                  <a:srgbClr val="6E340D"/>
                </a:solidFill>
                <a:effectLst/>
                <a:latin typeface="inherit"/>
              </a:rPr>
              <a:t>New Features in ExtentReports Version 5</a:t>
            </a:r>
          </a:p>
          <a:p>
            <a:pPr fontAlgn="base"/>
            <a:endParaRPr lang="en-GB" b="1" i="0" dirty="0" smtClean="0">
              <a:solidFill>
                <a:srgbClr val="6E340D"/>
              </a:solidFill>
              <a:effectLst/>
              <a:latin typeface="Montserrat"/>
            </a:endParaRPr>
          </a:p>
          <a:p>
            <a:pPr fontAlgn="base"/>
            <a:r>
              <a:rPr lang="en-GB" b="1" i="1" dirty="0" smtClean="0">
                <a:solidFill>
                  <a:srgbClr val="0000EE"/>
                </a:solidFill>
                <a:effectLst/>
                <a:latin typeface="inherit"/>
              </a:rPr>
              <a:t>Report Attachments </a:t>
            </a:r>
          </a:p>
          <a:p>
            <a:pPr fontAlgn="base"/>
            <a:endParaRPr lang="en-GB" b="1" i="0" dirty="0" smtClean="0">
              <a:solidFill>
                <a:srgbClr val="0000EE"/>
              </a:solidFill>
              <a:effectLst/>
              <a:latin typeface="Montserrat"/>
            </a:endParaRPr>
          </a:p>
          <a:p>
            <a:pPr fontAlgn="base"/>
            <a:r>
              <a:rPr lang="en-GB" b="0" i="0" dirty="0" smtClean="0">
                <a:effectLst/>
                <a:latin typeface="Open Sans"/>
              </a:rPr>
              <a:t>To add attachments, like screen images, two settings need to be added to the extent.properties. Firstly property, named </a:t>
            </a:r>
            <a:r>
              <a:rPr lang="en-GB" b="1" i="1" dirty="0" smtClean="0">
                <a:effectLst/>
                <a:latin typeface="inherit"/>
              </a:rPr>
              <a:t>screenshot.dir</a:t>
            </a:r>
            <a:r>
              <a:rPr lang="en-GB" b="0" i="0" dirty="0" smtClean="0">
                <a:effectLst/>
                <a:latin typeface="Open Sans"/>
              </a:rPr>
              <a:t>, is the directory where the attachments are stored. Secondly is </a:t>
            </a:r>
            <a:r>
              <a:rPr lang="en-GB" b="1" i="1" dirty="0" smtClean="0">
                <a:effectLst/>
                <a:latin typeface="inherit"/>
              </a:rPr>
              <a:t>screenshot.rel.path</a:t>
            </a:r>
            <a:r>
              <a:rPr lang="en-GB" b="0" i="0" dirty="0" smtClean="0">
                <a:effectLst/>
                <a:latin typeface="Open Sans"/>
              </a:rPr>
              <a:t>, which is the relative path from the report file to the screenshot directory.</a:t>
            </a:r>
            <a:endParaRPr lang="en-GB" b="0" i="0" dirty="0">
              <a:effectLst/>
              <a:latin typeface="Open Sans"/>
            </a:endParaRPr>
          </a:p>
        </p:txBody>
      </p:sp>
      <p:pic>
        <p:nvPicPr>
          <p:cNvPr id="4" name="Picture 3"/>
          <p:cNvPicPr>
            <a:picLocks noChangeAspect="1"/>
          </p:cNvPicPr>
          <p:nvPr/>
        </p:nvPicPr>
        <p:blipFill>
          <a:blip r:embed="rId2"/>
          <a:stretch>
            <a:fillRect/>
          </a:stretch>
        </p:blipFill>
        <p:spPr>
          <a:xfrm>
            <a:off x="444500" y="3563937"/>
            <a:ext cx="5219700" cy="1000125"/>
          </a:xfrm>
          <a:prstGeom prst="rect">
            <a:avLst/>
          </a:prstGeom>
        </p:spPr>
      </p:pic>
      <p:sp>
        <p:nvSpPr>
          <p:cNvPr id="5" name="Rectangle 4"/>
          <p:cNvSpPr/>
          <p:nvPr/>
        </p:nvSpPr>
        <p:spPr>
          <a:xfrm>
            <a:off x="444500" y="4709636"/>
            <a:ext cx="11379200" cy="1200329"/>
          </a:xfrm>
          <a:prstGeom prst="rect">
            <a:avLst/>
          </a:prstGeom>
        </p:spPr>
        <p:txBody>
          <a:bodyPr wrap="square">
            <a:spAutoFit/>
          </a:bodyPr>
          <a:lstStyle/>
          <a:p>
            <a:pPr fontAlgn="base"/>
            <a:r>
              <a:rPr lang="en-GB" b="1" i="1" dirty="0" smtClean="0">
                <a:solidFill>
                  <a:srgbClr val="0000EE"/>
                </a:solidFill>
                <a:effectLst/>
                <a:latin typeface="inherit"/>
              </a:rPr>
              <a:t>Extent PDF Reporter</a:t>
            </a:r>
          </a:p>
          <a:p>
            <a:pPr fontAlgn="base"/>
            <a:endParaRPr lang="en-GB" b="1" i="0" dirty="0" smtClean="0">
              <a:solidFill>
                <a:srgbClr val="0000EE"/>
              </a:solidFill>
              <a:effectLst/>
              <a:latin typeface="Montserrat"/>
            </a:endParaRPr>
          </a:p>
          <a:p>
            <a:pPr fontAlgn="base"/>
            <a:r>
              <a:rPr lang="en-GB" b="0" i="0" dirty="0" smtClean="0">
                <a:effectLst/>
                <a:latin typeface="Open Sans"/>
              </a:rPr>
              <a:t>The PDF reporter summarizes the test run results in a </a:t>
            </a:r>
            <a:r>
              <a:rPr lang="en-GB" b="1" i="1" dirty="0" smtClean="0">
                <a:effectLst/>
                <a:latin typeface="inherit"/>
              </a:rPr>
              <a:t>dashboard</a:t>
            </a:r>
            <a:r>
              <a:rPr lang="en-GB" b="0" i="1" dirty="0" smtClean="0">
                <a:effectLst/>
                <a:latin typeface="inherit"/>
              </a:rPr>
              <a:t> </a:t>
            </a:r>
            <a:r>
              <a:rPr lang="en-GB" b="0" i="0" dirty="0" smtClean="0">
                <a:effectLst/>
                <a:latin typeface="Open Sans"/>
              </a:rPr>
              <a:t>and other sections with </a:t>
            </a:r>
            <a:r>
              <a:rPr lang="en-GB" b="1" i="1" dirty="0" smtClean="0">
                <a:effectLst/>
                <a:latin typeface="inherit"/>
              </a:rPr>
              <a:t>feature</a:t>
            </a:r>
            <a:r>
              <a:rPr lang="en-GB" b="1" i="0" dirty="0" smtClean="0">
                <a:effectLst/>
                <a:latin typeface="inherit"/>
              </a:rPr>
              <a:t>, </a:t>
            </a:r>
            <a:r>
              <a:rPr lang="en-GB" b="1" i="1" dirty="0" smtClean="0">
                <a:effectLst/>
                <a:latin typeface="inherit"/>
              </a:rPr>
              <a:t>scenario, </a:t>
            </a:r>
            <a:r>
              <a:rPr lang="en-GB" b="1" i="0" dirty="0" smtClean="0">
                <a:effectLst/>
                <a:latin typeface="inherit"/>
              </a:rPr>
              <a:t>and, </a:t>
            </a:r>
            <a:r>
              <a:rPr lang="en-GB" b="1" i="1" dirty="0" smtClean="0">
                <a:effectLst/>
                <a:latin typeface="inherit"/>
              </a:rPr>
              <a:t>step details</a:t>
            </a:r>
            <a:r>
              <a:rPr lang="en-GB" b="0" i="0" dirty="0" smtClean="0">
                <a:effectLst/>
                <a:latin typeface="Open Sans"/>
              </a:rPr>
              <a:t>. The PDF report needs to be enabled in the extent.properties file.</a:t>
            </a:r>
            <a:endParaRPr lang="en-GB" b="0" i="0" dirty="0">
              <a:effectLst/>
              <a:latin typeface="Open Sans"/>
            </a:endParaRPr>
          </a:p>
        </p:txBody>
      </p:sp>
    </p:spTree>
    <p:extLst>
      <p:ext uri="{BB962C8B-B14F-4D97-AF65-F5344CB8AC3E}">
        <p14:creationId xmlns:p14="http://schemas.microsoft.com/office/powerpoint/2010/main" val="387423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646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1150" y="250825"/>
            <a:ext cx="6057900" cy="819150"/>
          </a:xfrm>
          <a:prstGeom prst="rect">
            <a:avLst/>
          </a:prstGeom>
        </p:spPr>
      </p:pic>
      <p:sp>
        <p:nvSpPr>
          <p:cNvPr id="3" name="Rectangle 2"/>
          <p:cNvSpPr/>
          <p:nvPr/>
        </p:nvSpPr>
        <p:spPr>
          <a:xfrm>
            <a:off x="495300" y="1309638"/>
            <a:ext cx="11696700" cy="1754326"/>
          </a:xfrm>
          <a:prstGeom prst="rect">
            <a:avLst/>
          </a:prstGeom>
        </p:spPr>
        <p:txBody>
          <a:bodyPr wrap="square">
            <a:spAutoFit/>
          </a:bodyPr>
          <a:lstStyle/>
          <a:p>
            <a:pPr fontAlgn="base"/>
            <a:r>
              <a:rPr lang="en-GB" b="1" i="1" dirty="0" smtClean="0">
                <a:solidFill>
                  <a:srgbClr val="0000EE"/>
                </a:solidFill>
                <a:effectLst/>
                <a:latin typeface="inherit"/>
              </a:rPr>
              <a:t>Ported HTML Reporter</a:t>
            </a:r>
          </a:p>
          <a:p>
            <a:pPr fontAlgn="base"/>
            <a:endParaRPr lang="en-GB" b="1" i="0" dirty="0" smtClean="0">
              <a:solidFill>
                <a:srgbClr val="0000EE"/>
              </a:solidFill>
              <a:effectLst/>
              <a:latin typeface="Montserrat"/>
            </a:endParaRPr>
          </a:p>
          <a:p>
            <a:pPr fontAlgn="base"/>
            <a:r>
              <a:rPr lang="en-GB" b="0" i="0" dirty="0" smtClean="0">
                <a:effectLst/>
                <a:latin typeface="Open Sans"/>
              </a:rPr>
              <a:t>The original HTML Extent Reporter was deprecated in 4.1.3 and removed in 5.0.0. The HTML report available in the adapter is based on the same code base and is similar in appearance. The major changes are in the Freemarker template code which has been modified to work with the Extent Reports version 5. The HTML report needs to be enabled in the extent.properties file.</a:t>
            </a:r>
            <a:endParaRPr lang="en-GB" b="0" i="0" dirty="0">
              <a:effectLst/>
              <a:latin typeface="Open Sans"/>
            </a:endParaRPr>
          </a:p>
        </p:txBody>
      </p:sp>
      <p:pic>
        <p:nvPicPr>
          <p:cNvPr id="4" name="Picture 3"/>
          <p:cNvPicPr>
            <a:picLocks noChangeAspect="1"/>
          </p:cNvPicPr>
          <p:nvPr/>
        </p:nvPicPr>
        <p:blipFill>
          <a:blip r:embed="rId3"/>
          <a:stretch>
            <a:fillRect/>
          </a:stretch>
        </p:blipFill>
        <p:spPr>
          <a:xfrm>
            <a:off x="495300" y="3303627"/>
            <a:ext cx="5676900" cy="828675"/>
          </a:xfrm>
          <a:prstGeom prst="rect">
            <a:avLst/>
          </a:prstGeom>
        </p:spPr>
      </p:pic>
      <p:sp>
        <p:nvSpPr>
          <p:cNvPr id="5" name="Rectangle 4"/>
          <p:cNvSpPr/>
          <p:nvPr/>
        </p:nvSpPr>
        <p:spPr>
          <a:xfrm>
            <a:off x="495300" y="4371965"/>
            <a:ext cx="11099800" cy="1477328"/>
          </a:xfrm>
          <a:prstGeom prst="rect">
            <a:avLst/>
          </a:prstGeom>
        </p:spPr>
        <p:txBody>
          <a:bodyPr wrap="square">
            <a:spAutoFit/>
          </a:bodyPr>
          <a:lstStyle/>
          <a:p>
            <a:pPr fontAlgn="base"/>
            <a:r>
              <a:rPr lang="en-GB" b="1" i="1" dirty="0" smtClean="0">
                <a:solidFill>
                  <a:srgbClr val="0000EE"/>
                </a:solidFill>
                <a:effectLst/>
                <a:latin typeface="inherit"/>
              </a:rPr>
              <a:t>Customized Report Folder Name</a:t>
            </a:r>
          </a:p>
          <a:p>
            <a:pPr fontAlgn="base"/>
            <a:endParaRPr lang="en-GB" b="1" i="0" dirty="0" smtClean="0">
              <a:solidFill>
                <a:srgbClr val="0000EE"/>
              </a:solidFill>
              <a:effectLst/>
              <a:latin typeface="Montserrat"/>
            </a:endParaRPr>
          </a:p>
          <a:p>
            <a:pPr fontAlgn="base"/>
            <a:r>
              <a:rPr lang="en-GB" b="0" i="0" dirty="0" smtClean="0">
                <a:effectLst/>
                <a:latin typeface="Open Sans"/>
              </a:rPr>
              <a:t>To enable the report folder name with date and\or time details, two settings need to be added to the</a:t>
            </a:r>
            <a:r>
              <a:rPr lang="en-GB" b="1" i="1" dirty="0" smtClean="0">
                <a:effectLst/>
                <a:latin typeface="inherit"/>
              </a:rPr>
              <a:t> extent.properties.</a:t>
            </a:r>
            <a:r>
              <a:rPr lang="en-GB" b="0" i="0" dirty="0" smtClean="0">
                <a:effectLst/>
                <a:latin typeface="Open Sans"/>
              </a:rPr>
              <a:t> These are </a:t>
            </a:r>
            <a:r>
              <a:rPr lang="en-GB" b="1" i="1" dirty="0" smtClean="0">
                <a:effectLst/>
                <a:latin typeface="inherit"/>
              </a:rPr>
              <a:t>basefolder.name</a:t>
            </a:r>
            <a:r>
              <a:rPr lang="en-GB" b="0" i="1" dirty="0" smtClean="0">
                <a:effectLst/>
                <a:latin typeface="inherit"/>
              </a:rPr>
              <a:t> </a:t>
            </a:r>
            <a:r>
              <a:rPr lang="en-GB" b="0" i="0" dirty="0" smtClean="0">
                <a:effectLst/>
                <a:latin typeface="Open Sans"/>
              </a:rPr>
              <a:t>and</a:t>
            </a:r>
            <a:r>
              <a:rPr lang="en-GB" b="0" i="1" dirty="0" smtClean="0">
                <a:effectLst/>
                <a:latin typeface="inherit"/>
              </a:rPr>
              <a:t> </a:t>
            </a:r>
            <a:r>
              <a:rPr lang="en-GB" b="1" i="1" dirty="0" smtClean="0">
                <a:effectLst/>
                <a:latin typeface="inherit"/>
              </a:rPr>
              <a:t>basefolder.datetimepattern</a:t>
            </a:r>
            <a:r>
              <a:rPr lang="en-GB" b="0" i="1" dirty="0" smtClean="0">
                <a:effectLst/>
                <a:latin typeface="inherit"/>
              </a:rPr>
              <a:t>.</a:t>
            </a:r>
            <a:r>
              <a:rPr lang="en-GB" b="0" i="0" dirty="0" smtClean="0">
                <a:effectLst/>
                <a:latin typeface="Open Sans"/>
              </a:rPr>
              <a:t> These will be merged to create the base folder name, inside which the reports will be generated.</a:t>
            </a:r>
            <a:endParaRPr lang="en-GB" b="0" i="0" dirty="0">
              <a:effectLst/>
              <a:latin typeface="Open Sans"/>
            </a:endParaRPr>
          </a:p>
        </p:txBody>
      </p:sp>
    </p:spTree>
    <p:extLst>
      <p:ext uri="{BB962C8B-B14F-4D97-AF65-F5344CB8AC3E}">
        <p14:creationId xmlns:p14="http://schemas.microsoft.com/office/powerpoint/2010/main" val="50194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2100" y="401637"/>
            <a:ext cx="5105400" cy="923925"/>
          </a:xfrm>
          <a:prstGeom prst="rect">
            <a:avLst/>
          </a:prstGeom>
        </p:spPr>
      </p:pic>
      <p:sp>
        <p:nvSpPr>
          <p:cNvPr id="3" name="Rectangle 2"/>
          <p:cNvSpPr/>
          <p:nvPr/>
        </p:nvSpPr>
        <p:spPr>
          <a:xfrm>
            <a:off x="292100" y="1665238"/>
            <a:ext cx="11544300" cy="1754326"/>
          </a:xfrm>
          <a:prstGeom prst="rect">
            <a:avLst/>
          </a:prstGeom>
        </p:spPr>
        <p:txBody>
          <a:bodyPr wrap="square">
            <a:spAutoFit/>
          </a:bodyPr>
          <a:lstStyle/>
          <a:p>
            <a:pPr fontAlgn="base"/>
            <a:r>
              <a:rPr lang="en-GB" b="1" i="1" dirty="0" smtClean="0">
                <a:solidFill>
                  <a:srgbClr val="0000EE"/>
                </a:solidFill>
                <a:effectLst/>
                <a:latin typeface="inherit"/>
              </a:rPr>
              <a:t>Attach Image as Base64 String</a:t>
            </a:r>
          </a:p>
          <a:p>
            <a:pPr fontAlgn="base"/>
            <a:endParaRPr lang="en-GB" b="1" i="0" dirty="0" smtClean="0">
              <a:solidFill>
                <a:srgbClr val="0000EE"/>
              </a:solidFill>
              <a:effectLst/>
              <a:latin typeface="Montserrat"/>
            </a:endParaRPr>
          </a:p>
          <a:p>
            <a:pPr fontAlgn="base"/>
            <a:r>
              <a:rPr lang="en-GB" b="0" i="0" dirty="0" smtClean="0">
                <a:effectLst/>
                <a:latin typeface="Open Sans"/>
              </a:rPr>
              <a:t>This feature can be used to attach images to the Spark report by setting the </a:t>
            </a:r>
            <a:r>
              <a:rPr lang="en-GB" b="1" i="1" dirty="0" smtClean="0">
                <a:effectLst/>
                <a:latin typeface="inherit"/>
              </a:rPr>
              <a:t>src attribute of the </a:t>
            </a:r>
            <a:r>
              <a:rPr lang="en-GB" b="1" i="1" dirty="0" err="1" smtClean="0">
                <a:effectLst/>
                <a:latin typeface="inherit"/>
              </a:rPr>
              <a:t>img</a:t>
            </a:r>
            <a:r>
              <a:rPr lang="en-GB" b="1" i="1" dirty="0" smtClean="0">
                <a:effectLst/>
                <a:latin typeface="inherit"/>
              </a:rPr>
              <a:t> tag to a Base64 encoded string</a:t>
            </a:r>
            <a:r>
              <a:rPr lang="en-GB" b="0" i="0" dirty="0" smtClean="0">
                <a:effectLst/>
                <a:latin typeface="Open Sans"/>
              </a:rPr>
              <a:t> of the image. When this feature is used, no physical file is created. There is no need to modify any step definition code to use this. To enable this, use the below settings in extent.properties, which is false by default.</a:t>
            </a:r>
            <a:endParaRPr lang="en-GB" b="0" i="0" dirty="0">
              <a:effectLst/>
              <a:latin typeface="Open Sans"/>
            </a:endParaRPr>
          </a:p>
        </p:txBody>
      </p:sp>
      <p:pic>
        <p:nvPicPr>
          <p:cNvPr id="4" name="Picture 3"/>
          <p:cNvPicPr>
            <a:picLocks noChangeAspect="1"/>
          </p:cNvPicPr>
          <p:nvPr/>
        </p:nvPicPr>
        <p:blipFill>
          <a:blip r:embed="rId3"/>
          <a:stretch>
            <a:fillRect/>
          </a:stretch>
        </p:blipFill>
        <p:spPr>
          <a:xfrm>
            <a:off x="206375" y="3886200"/>
            <a:ext cx="5191125" cy="533400"/>
          </a:xfrm>
          <a:prstGeom prst="rect">
            <a:avLst/>
          </a:prstGeom>
        </p:spPr>
      </p:pic>
      <p:sp>
        <p:nvSpPr>
          <p:cNvPr id="5" name="Rectangle 4"/>
          <p:cNvSpPr/>
          <p:nvPr/>
        </p:nvSpPr>
        <p:spPr>
          <a:xfrm>
            <a:off x="292100" y="4886236"/>
            <a:ext cx="11544300" cy="1200329"/>
          </a:xfrm>
          <a:prstGeom prst="rect">
            <a:avLst/>
          </a:prstGeom>
        </p:spPr>
        <p:txBody>
          <a:bodyPr wrap="square">
            <a:spAutoFit/>
          </a:bodyPr>
          <a:lstStyle/>
          <a:p>
            <a:pPr fontAlgn="base"/>
            <a:r>
              <a:rPr lang="en-GB" b="1" i="1" dirty="0" smtClean="0">
                <a:solidFill>
                  <a:srgbClr val="0000EE"/>
                </a:solidFill>
                <a:effectLst/>
                <a:latin typeface="inherit"/>
              </a:rPr>
              <a:t>Environment or System Info Properties</a:t>
            </a:r>
          </a:p>
          <a:p>
            <a:pPr fontAlgn="base"/>
            <a:endParaRPr lang="en-GB" b="1" i="0" dirty="0" smtClean="0">
              <a:solidFill>
                <a:srgbClr val="0000EE"/>
              </a:solidFill>
              <a:effectLst/>
              <a:latin typeface="Montserrat"/>
            </a:endParaRPr>
          </a:p>
          <a:p>
            <a:pPr fontAlgn="base"/>
            <a:r>
              <a:rPr lang="en-GB" b="0" i="0" dirty="0" smtClean="0">
                <a:effectLst/>
                <a:latin typeface="Open Sans"/>
              </a:rPr>
              <a:t> It is now possible to add environment or system info properties in the extent.properties or pass them in the maven command line. </a:t>
            </a:r>
            <a:endParaRPr lang="en-GB" b="0" i="0" dirty="0">
              <a:effectLst/>
              <a:latin typeface="Open Sans"/>
            </a:endParaRPr>
          </a:p>
        </p:txBody>
      </p:sp>
    </p:spTree>
    <p:extLst>
      <p:ext uri="{BB962C8B-B14F-4D97-AF65-F5344CB8AC3E}">
        <p14:creationId xmlns:p14="http://schemas.microsoft.com/office/powerpoint/2010/main" val="190763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9775" y="387350"/>
            <a:ext cx="2990850" cy="876300"/>
          </a:xfrm>
          <a:prstGeom prst="rect">
            <a:avLst/>
          </a:prstGeom>
        </p:spPr>
      </p:pic>
      <p:pic>
        <p:nvPicPr>
          <p:cNvPr id="1026" name="Picture 2" descr="https://qaautomationexpert.files.wordpress.com/2022/08/image-55.png?w=3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375" y="1725612"/>
            <a:ext cx="3095625" cy="448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60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600" y="579041"/>
            <a:ext cx="11633200" cy="2308324"/>
          </a:xfrm>
          <a:prstGeom prst="rect">
            <a:avLst/>
          </a:prstGeom>
        </p:spPr>
        <p:txBody>
          <a:bodyPr wrap="square">
            <a:spAutoFit/>
          </a:bodyPr>
          <a:lstStyle/>
          <a:p>
            <a:pPr fontAlgn="base"/>
            <a:r>
              <a:rPr lang="en-GB" b="0" i="0" dirty="0" smtClean="0">
                <a:effectLst/>
                <a:latin typeface="Open Sans"/>
              </a:rPr>
              <a:t>The ExtentReport will be present in the Reports folder with the name Spark.html. PDF Report is present in PdfReport folder and HTML Report is present in HtmlReport folder. We can see that the Screenshots folder is empty because we have used </a:t>
            </a:r>
            <a:r>
              <a:rPr lang="en-GB" b="1" i="0" dirty="0" smtClean="0">
                <a:effectLst/>
                <a:latin typeface="inherit"/>
              </a:rPr>
              <a:t>base64imagesrc </a:t>
            </a:r>
            <a:r>
              <a:rPr lang="en-GB" b="0" i="0" dirty="0" smtClean="0">
                <a:effectLst/>
                <a:latin typeface="Open Sans"/>
              </a:rPr>
              <a:t>feature that results in no physical screenshots. The screenshots are embedded in the reports.</a:t>
            </a:r>
          </a:p>
          <a:p>
            <a:pPr fontAlgn="base"/>
            <a:endParaRPr lang="en-GB" b="0" i="0" dirty="0" smtClean="0">
              <a:effectLst/>
              <a:latin typeface="Open Sans"/>
            </a:endParaRPr>
          </a:p>
          <a:p>
            <a:pPr fontAlgn="base"/>
            <a:r>
              <a:rPr lang="en-GB" b="0" i="0" dirty="0" smtClean="0">
                <a:effectLst/>
                <a:latin typeface="Open Sans"/>
              </a:rPr>
              <a:t>Right-click and open the </a:t>
            </a:r>
            <a:r>
              <a:rPr lang="en-GB" b="1" i="1" dirty="0" smtClean="0">
                <a:effectLst/>
                <a:latin typeface="inherit"/>
              </a:rPr>
              <a:t>ExtentHtml.html</a:t>
            </a:r>
            <a:r>
              <a:rPr lang="en-GB" b="0" i="0" dirty="0" smtClean="0">
                <a:effectLst/>
                <a:latin typeface="Open Sans"/>
              </a:rPr>
              <a:t> report with Web Browser. The report also has a summary section that displays the summary of the execution. The summary includes the overview of the pass/fail using a pictogram, start time, end time, and pass/fail details of features as shown in the image below.</a:t>
            </a:r>
            <a:endParaRPr lang="en-GB" b="0" i="0" dirty="0">
              <a:effectLst/>
              <a:latin typeface="Open Sans"/>
            </a:endParaRPr>
          </a:p>
        </p:txBody>
      </p:sp>
      <p:sp>
        <p:nvSpPr>
          <p:cNvPr id="3" name="Rectangle 2"/>
          <p:cNvSpPr/>
          <p:nvPr/>
        </p:nvSpPr>
        <p:spPr>
          <a:xfrm>
            <a:off x="355600" y="3041134"/>
            <a:ext cx="1954381" cy="369332"/>
          </a:xfrm>
          <a:prstGeom prst="rect">
            <a:avLst/>
          </a:prstGeom>
        </p:spPr>
        <p:txBody>
          <a:bodyPr wrap="none">
            <a:spAutoFit/>
          </a:bodyPr>
          <a:lstStyle/>
          <a:p>
            <a:r>
              <a:rPr lang="en-IN" b="1" i="1" dirty="0" smtClean="0">
                <a:solidFill>
                  <a:srgbClr val="0000EE"/>
                </a:solidFill>
                <a:effectLst/>
                <a:latin typeface="inherit"/>
              </a:rPr>
              <a:t>ExtentHtml.html</a:t>
            </a:r>
            <a:endParaRPr lang="en-IN" dirty="0"/>
          </a:p>
        </p:txBody>
      </p:sp>
    </p:spTree>
    <p:extLst>
      <p:ext uri="{BB962C8B-B14F-4D97-AF65-F5344CB8AC3E}">
        <p14:creationId xmlns:p14="http://schemas.microsoft.com/office/powerpoint/2010/main" val="361407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qaautomationexpert.files.wordpress.com/2022/08/image-56.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277812"/>
            <a:ext cx="11420475" cy="560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27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500" y="274935"/>
            <a:ext cx="11722100" cy="646331"/>
          </a:xfrm>
          <a:prstGeom prst="rect">
            <a:avLst/>
          </a:prstGeom>
        </p:spPr>
        <p:txBody>
          <a:bodyPr wrap="square">
            <a:spAutoFit/>
          </a:bodyPr>
          <a:lstStyle/>
          <a:p>
            <a:r>
              <a:rPr lang="en-GB" b="0" i="0" dirty="0" smtClean="0">
                <a:solidFill>
                  <a:srgbClr val="000000"/>
                </a:solidFill>
                <a:effectLst/>
                <a:latin typeface="Open Sans"/>
              </a:rPr>
              <a:t>The failed test has a screenshot embedded in it. Double-click on mase64image and it will open the screenshot in full screen.</a:t>
            </a:r>
            <a:endParaRPr lang="en-IN" dirty="0"/>
          </a:p>
        </p:txBody>
      </p:sp>
      <p:pic>
        <p:nvPicPr>
          <p:cNvPr id="3074" name="Picture 2" descr="https://qaautomationexpert.files.wordpress.com/2022/08/image-59.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1155700"/>
            <a:ext cx="1141095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97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078" y="107434"/>
            <a:ext cx="1454244" cy="369332"/>
          </a:xfrm>
          <a:prstGeom prst="rect">
            <a:avLst/>
          </a:prstGeom>
        </p:spPr>
        <p:txBody>
          <a:bodyPr wrap="none">
            <a:spAutoFit/>
          </a:bodyPr>
          <a:lstStyle/>
          <a:p>
            <a:pPr fontAlgn="base"/>
            <a:r>
              <a:rPr lang="en-IN" b="1" i="1" dirty="0" smtClean="0">
                <a:solidFill>
                  <a:srgbClr val="0000EE"/>
                </a:solidFill>
                <a:effectLst/>
                <a:latin typeface="inherit"/>
              </a:rPr>
              <a:t>PDF Report</a:t>
            </a:r>
            <a:endParaRPr lang="en-IN" b="1" i="0" dirty="0">
              <a:solidFill>
                <a:srgbClr val="0000EE"/>
              </a:solidFill>
              <a:effectLst/>
              <a:latin typeface="Montserrat"/>
            </a:endParaRPr>
          </a:p>
        </p:txBody>
      </p:sp>
      <p:pic>
        <p:nvPicPr>
          <p:cNvPr id="5122" name="Picture 2" descr="https://qaautomationexpert.files.wordpress.com/2022/08/image-57.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78" y="596899"/>
            <a:ext cx="11430000" cy="576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977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709" y="285234"/>
            <a:ext cx="1633781" cy="369332"/>
          </a:xfrm>
          <a:prstGeom prst="rect">
            <a:avLst/>
          </a:prstGeom>
        </p:spPr>
        <p:txBody>
          <a:bodyPr wrap="none">
            <a:spAutoFit/>
          </a:bodyPr>
          <a:lstStyle/>
          <a:p>
            <a:pPr fontAlgn="base"/>
            <a:r>
              <a:rPr lang="en-IN" b="1" i="1" dirty="0" smtClean="0">
                <a:solidFill>
                  <a:srgbClr val="0000EE"/>
                </a:solidFill>
                <a:effectLst/>
                <a:latin typeface="inherit"/>
              </a:rPr>
              <a:t>Spark Report</a:t>
            </a:r>
            <a:endParaRPr lang="en-IN" b="1" i="0" dirty="0">
              <a:solidFill>
                <a:srgbClr val="0000EE"/>
              </a:solidFill>
              <a:effectLst/>
              <a:latin typeface="Montserrat"/>
            </a:endParaRPr>
          </a:p>
        </p:txBody>
      </p:sp>
      <p:sp>
        <p:nvSpPr>
          <p:cNvPr id="3" name="Rectangle 2"/>
          <p:cNvSpPr/>
          <p:nvPr/>
        </p:nvSpPr>
        <p:spPr>
          <a:xfrm>
            <a:off x="300708" y="857935"/>
            <a:ext cx="11357891" cy="369332"/>
          </a:xfrm>
          <a:prstGeom prst="rect">
            <a:avLst/>
          </a:prstGeom>
        </p:spPr>
        <p:txBody>
          <a:bodyPr wrap="square">
            <a:spAutoFit/>
          </a:bodyPr>
          <a:lstStyle/>
          <a:p>
            <a:r>
              <a:rPr lang="en-GB" b="0" i="0" dirty="0" smtClean="0">
                <a:solidFill>
                  <a:srgbClr val="000000"/>
                </a:solidFill>
                <a:effectLst/>
                <a:latin typeface="Open Sans"/>
              </a:rPr>
              <a:t>Right-click and open the </a:t>
            </a:r>
            <a:r>
              <a:rPr lang="en-GB" b="1" i="1" dirty="0" smtClean="0">
                <a:solidFill>
                  <a:srgbClr val="000000"/>
                </a:solidFill>
                <a:effectLst/>
                <a:latin typeface="inherit"/>
              </a:rPr>
              <a:t>Spark.html</a:t>
            </a:r>
            <a:r>
              <a:rPr lang="en-GB" b="0" i="0" dirty="0" smtClean="0">
                <a:solidFill>
                  <a:srgbClr val="000000"/>
                </a:solidFill>
                <a:effectLst/>
                <a:latin typeface="Open Sans"/>
              </a:rPr>
              <a:t> report with Web Browser.</a:t>
            </a:r>
            <a:endParaRPr lang="en-IN" dirty="0"/>
          </a:p>
        </p:txBody>
      </p:sp>
      <p:pic>
        <p:nvPicPr>
          <p:cNvPr id="6146" name="Picture 2" descr="https://qaautomationexpert.files.wordpress.com/2022/08/image-58.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7267"/>
            <a:ext cx="12077700" cy="563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036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223</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inherit</vt:lpstr>
      <vt:lpstr>Montserrat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cp:revision>
  <dcterms:created xsi:type="dcterms:W3CDTF">2023-07-24T05:41:43Z</dcterms:created>
  <dcterms:modified xsi:type="dcterms:W3CDTF">2023-07-24T05:56:30Z</dcterms:modified>
</cp:coreProperties>
</file>