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6" d="100"/>
          <a:sy n="76"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52BDD2A-1A43-45C7-935D-3082EF0177B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132564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2BDD2A-1A43-45C7-935D-3082EF0177B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64925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2BDD2A-1A43-45C7-935D-3082EF0177B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346963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2BDD2A-1A43-45C7-935D-3082EF0177B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106949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BDD2A-1A43-45C7-935D-3082EF0177B4}"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104086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52BDD2A-1A43-45C7-935D-3082EF0177B4}"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221610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52BDD2A-1A43-45C7-935D-3082EF0177B4}"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228457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52BDD2A-1A43-45C7-935D-3082EF0177B4}"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382475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BDD2A-1A43-45C7-935D-3082EF0177B4}"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424553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BDD2A-1A43-45C7-935D-3082EF0177B4}"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313001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BDD2A-1A43-45C7-935D-3082EF0177B4}"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458662-DA5C-4F1D-B74C-BF4499FD10F6}" type="slidenum">
              <a:rPr lang="en-IN" smtClean="0"/>
              <a:t>‹#›</a:t>
            </a:fld>
            <a:endParaRPr lang="en-IN"/>
          </a:p>
        </p:txBody>
      </p:sp>
    </p:spTree>
    <p:extLst>
      <p:ext uri="{BB962C8B-B14F-4D97-AF65-F5344CB8AC3E}">
        <p14:creationId xmlns:p14="http://schemas.microsoft.com/office/powerpoint/2010/main" val="334161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BDD2A-1A43-45C7-935D-3082EF0177B4}" type="datetimeFigureOut">
              <a:rPr lang="en-IN" smtClean="0"/>
              <a:t>24-07-2023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58662-DA5C-4F1D-B74C-BF4499FD10F6}" type="slidenum">
              <a:rPr lang="en-IN" smtClean="0"/>
              <a:t>‹#›</a:t>
            </a:fld>
            <a:endParaRPr lang="en-IN"/>
          </a:p>
        </p:txBody>
      </p:sp>
    </p:spTree>
    <p:extLst>
      <p:ext uri="{BB962C8B-B14F-4D97-AF65-F5344CB8AC3E}">
        <p14:creationId xmlns:p14="http://schemas.microsoft.com/office/powerpoint/2010/main" val="329133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3137326" y="488434"/>
            <a:ext cx="5079147" cy="369332"/>
          </a:xfrm>
          <a:prstGeom prst="rect">
            <a:avLst/>
          </a:prstGeom>
        </p:spPr>
        <p:txBody>
          <a:bodyPr wrap="none">
            <a:spAutoFit/>
          </a:bodyPr>
          <a:lstStyle/>
          <a:p>
            <a:pPr fontAlgn="base"/>
            <a:r>
              <a:rPr lang="en-GB" b="1" i="0" dirty="0" smtClean="0">
                <a:solidFill>
                  <a:srgbClr val="424242"/>
                </a:solidFill>
                <a:effectLst/>
                <a:latin typeface="Montserrat"/>
              </a:rPr>
              <a:t>PDF ExtentReport for Cucumber and TestNG</a:t>
            </a:r>
            <a:endParaRPr lang="en-GB" b="1" i="0" dirty="0">
              <a:solidFill>
                <a:srgbClr val="424242"/>
              </a:solidFill>
              <a:effectLst/>
              <a:latin typeface="Montserrat"/>
            </a:endParaRPr>
          </a:p>
        </p:txBody>
      </p:sp>
      <p:sp>
        <p:nvSpPr>
          <p:cNvPr id="5" name="Rectangle 4"/>
          <p:cNvSpPr/>
          <p:nvPr/>
        </p:nvSpPr>
        <p:spPr>
          <a:xfrm>
            <a:off x="522504" y="1133807"/>
            <a:ext cx="11021795" cy="923330"/>
          </a:xfrm>
          <a:prstGeom prst="rect">
            <a:avLst/>
          </a:prstGeom>
        </p:spPr>
        <p:txBody>
          <a:bodyPr wrap="square">
            <a:spAutoFit/>
          </a:bodyPr>
          <a:lstStyle/>
          <a:p>
            <a:pPr fontAlgn="base"/>
            <a:r>
              <a:rPr lang="en-GB" b="0" i="0" dirty="0" smtClean="0">
                <a:effectLst/>
                <a:latin typeface="Open Sans"/>
              </a:rPr>
              <a:t>We want to add screenshots of failed tests to the Extent Report Version 5.</a:t>
            </a:r>
          </a:p>
          <a:p>
            <a:pPr fontAlgn="base"/>
            <a:endParaRPr lang="en-GB" b="0" i="0" dirty="0" smtClean="0">
              <a:effectLst/>
              <a:latin typeface="Open Sans"/>
            </a:endParaRPr>
          </a:p>
          <a:p>
            <a:pPr fontAlgn="base"/>
            <a:r>
              <a:rPr lang="en-GB" b="1" i="1" dirty="0" smtClean="0">
                <a:solidFill>
                  <a:srgbClr val="0000EE"/>
                </a:solidFill>
                <a:effectLst/>
                <a:latin typeface="inherit"/>
              </a:rPr>
              <a:t>Step 1 – Add Screenshot configuration in extent.properties</a:t>
            </a:r>
            <a:endParaRPr lang="en-GB" b="1" i="0" dirty="0">
              <a:solidFill>
                <a:srgbClr val="0000EE"/>
              </a:solidFill>
              <a:effectLst/>
              <a:latin typeface="Montserrat"/>
            </a:endParaRPr>
          </a:p>
        </p:txBody>
      </p:sp>
      <p:sp>
        <p:nvSpPr>
          <p:cNvPr id="6" name="Rectangle 2"/>
          <p:cNvSpPr>
            <a:spLocks noChangeArrowheads="1"/>
          </p:cNvSpPr>
          <p:nvPr/>
        </p:nvSpPr>
        <p:spPr bwMode="auto">
          <a:xfrm>
            <a:off x="776504" y="2333178"/>
            <a:ext cx="418993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Monaco"/>
              </a:rPr>
              <a:t>extent.reporter.spark.start=</a:t>
            </a:r>
            <a:r>
              <a:rPr kumimoji="0" lang="en-US" altLang="en-US" sz="1400" b="1" i="0" u="none" strike="noStrike" cap="none" normalizeH="0" baseline="0" smtClean="0">
                <a:ln>
                  <a:noFill/>
                </a:ln>
                <a:solidFill>
                  <a:srgbClr val="006699"/>
                </a:solidFill>
                <a:effectLst/>
                <a:latin typeface="Monaco"/>
              </a:rPr>
              <a:t>true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Monaco"/>
              </a:rPr>
              <a:t>extent.reporter.spark.out=Reports/Spark.html</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686868"/>
                </a:solidFill>
                <a:effectLst/>
                <a:latin typeface="Monaco"/>
              </a:rPr>
              <a:t> </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Monaco"/>
              </a:rPr>
              <a:t>#FolderName</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Monaco"/>
              </a:rPr>
              <a:t>basefolder.name=ExtentReports/SparkReport_</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Monaco"/>
              </a:rPr>
              <a:t>basefolder.datetimepattern=d_MMM_YY HH_mm_ss</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686868"/>
                </a:solidFill>
                <a:effectLst/>
                <a:latin typeface="Monaco"/>
              </a:rPr>
              <a:t> </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Monaco"/>
              </a:rPr>
              <a:t>#Screenshot</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Monaco"/>
              </a:rPr>
              <a:t>screenshot.dir=/Screenshots/</a:t>
            </a:r>
            <a:endParaRPr kumimoji="0" lang="en-US" altLang="en-US" sz="1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Monaco"/>
              </a:rPr>
              <a:t>screenshot.rel.path=../Screenshots/</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1392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 y="179338"/>
            <a:ext cx="11696700" cy="1754326"/>
          </a:xfrm>
          <a:prstGeom prst="rect">
            <a:avLst/>
          </a:prstGeom>
        </p:spPr>
        <p:txBody>
          <a:bodyPr wrap="square">
            <a:spAutoFit/>
          </a:bodyPr>
          <a:lstStyle/>
          <a:p>
            <a:pPr fontAlgn="base"/>
            <a:r>
              <a:rPr lang="en-GB" b="1" i="0" dirty="0" smtClean="0">
                <a:solidFill>
                  <a:srgbClr val="0000EE"/>
                </a:solidFill>
                <a:effectLst/>
                <a:latin typeface="Montserrat"/>
              </a:rPr>
              <a:t>4. Feature section</a:t>
            </a:r>
          </a:p>
          <a:p>
            <a:pPr fontAlgn="base"/>
            <a:endParaRPr lang="en-GB" b="1" i="0" dirty="0" smtClean="0">
              <a:solidFill>
                <a:srgbClr val="0000EE"/>
              </a:solidFill>
              <a:effectLst/>
              <a:latin typeface="Montserrat"/>
            </a:endParaRPr>
          </a:p>
          <a:p>
            <a:pPr fontAlgn="base"/>
            <a:r>
              <a:rPr lang="en-GB" b="0" i="0" dirty="0" smtClean="0">
                <a:effectLst/>
                <a:latin typeface="Open Sans"/>
              </a:rPr>
              <a:t>This section describes the feature details with a stacked bar chart and a table of the scenario status and duration. This section display can be controlled by a configuration setting, enabled by default. The feature name has a link that navigates to further details in the detailed step section. This link is only present if the detailed section is enabled.</a:t>
            </a:r>
            <a:endParaRPr lang="en-GB" b="0" i="0" dirty="0">
              <a:effectLst/>
              <a:latin typeface="Open Sans"/>
            </a:endParaRPr>
          </a:p>
        </p:txBody>
      </p:sp>
      <p:pic>
        <p:nvPicPr>
          <p:cNvPr id="10242" name="Picture 2" descr="https://qaautomationexpert.files.wordpress.com/2022/08/image-41.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060575"/>
            <a:ext cx="114109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15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00" y="319038"/>
            <a:ext cx="11557000" cy="1754326"/>
          </a:xfrm>
          <a:prstGeom prst="rect">
            <a:avLst/>
          </a:prstGeom>
        </p:spPr>
        <p:txBody>
          <a:bodyPr wrap="square">
            <a:spAutoFit/>
          </a:bodyPr>
          <a:lstStyle/>
          <a:p>
            <a:pPr fontAlgn="base"/>
            <a:r>
              <a:rPr lang="en-GB" b="1" i="0" dirty="0" smtClean="0">
                <a:solidFill>
                  <a:srgbClr val="0000EE"/>
                </a:solidFill>
                <a:effectLst/>
                <a:latin typeface="Montserrat"/>
              </a:rPr>
              <a:t>5. Scenario section</a:t>
            </a:r>
          </a:p>
          <a:p>
            <a:pPr fontAlgn="base"/>
            <a:endParaRPr lang="en-GB" b="1" i="0" dirty="0" smtClean="0">
              <a:solidFill>
                <a:srgbClr val="0000EE"/>
              </a:solidFill>
              <a:effectLst/>
              <a:latin typeface="Montserrat"/>
            </a:endParaRPr>
          </a:p>
          <a:p>
            <a:pPr fontAlgn="base"/>
            <a:r>
              <a:rPr lang="en-GB" b="0" i="0" dirty="0" smtClean="0">
                <a:effectLst/>
                <a:latin typeface="Open Sans"/>
              </a:rPr>
              <a:t>This section describes the scenario details with a stacked bar chart and a table of the step status and duration. This section display can be controlled by a configuration setting, enabled by default. The feature and scenario names have a link that navigates to further details in the detailed step section. This link is only present if the detailed section is enabled. </a:t>
            </a:r>
            <a:endParaRPr lang="en-GB" b="0" i="0" dirty="0">
              <a:effectLst/>
              <a:latin typeface="Open Sans"/>
            </a:endParaRPr>
          </a:p>
        </p:txBody>
      </p:sp>
      <p:pic>
        <p:nvPicPr>
          <p:cNvPr id="11266" name="Picture 2" descr="https://qaautomationexpert.files.wordpress.com/2022/08/image-42.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349500"/>
            <a:ext cx="11895138"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04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620236"/>
            <a:ext cx="11722100" cy="1200329"/>
          </a:xfrm>
          <a:prstGeom prst="rect">
            <a:avLst/>
          </a:prstGeom>
        </p:spPr>
        <p:txBody>
          <a:bodyPr wrap="square">
            <a:spAutoFit/>
          </a:bodyPr>
          <a:lstStyle/>
          <a:p>
            <a:pPr fontAlgn="base"/>
            <a:r>
              <a:rPr lang="en-GB" b="1" i="0" dirty="0" smtClean="0">
                <a:solidFill>
                  <a:srgbClr val="0000EE"/>
                </a:solidFill>
                <a:effectLst/>
                <a:latin typeface="Montserrat"/>
              </a:rPr>
              <a:t>6. Detailed section</a:t>
            </a:r>
          </a:p>
          <a:p>
            <a:pPr fontAlgn="base"/>
            <a:endParaRPr lang="en-GB" b="1" i="0" dirty="0" smtClean="0">
              <a:solidFill>
                <a:srgbClr val="0000EE"/>
              </a:solidFill>
              <a:effectLst/>
              <a:latin typeface="Montserrat"/>
            </a:endParaRPr>
          </a:p>
          <a:p>
            <a:pPr fontAlgn="base"/>
            <a:r>
              <a:rPr lang="en-GB" b="0" i="0" dirty="0" smtClean="0">
                <a:effectLst/>
                <a:latin typeface="Open Sans"/>
              </a:rPr>
              <a:t>This section describes the details of individual steps and hooks, along with status and duration. This section display can be controlled by a configuration setting, enabled by default.</a:t>
            </a:r>
            <a:endParaRPr lang="en-GB" b="0" i="0" dirty="0">
              <a:effectLst/>
              <a:latin typeface="Open Sans"/>
            </a:endParaRPr>
          </a:p>
        </p:txBody>
      </p:sp>
      <p:pic>
        <p:nvPicPr>
          <p:cNvPr id="12290" name="Picture 2" descr="https://qaautomationexpert.files.wordpress.com/2022/08/image-43.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820565"/>
            <a:ext cx="11861800" cy="595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39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425440"/>
            <a:ext cx="11353800" cy="2308324"/>
          </a:xfrm>
          <a:prstGeom prst="rect">
            <a:avLst/>
          </a:prstGeom>
        </p:spPr>
        <p:txBody>
          <a:bodyPr wrap="square">
            <a:spAutoFit/>
          </a:bodyPr>
          <a:lstStyle/>
          <a:p>
            <a:pPr fontAlgn="base"/>
            <a:r>
              <a:rPr lang="en-GB" b="1" i="1" dirty="0" smtClean="0">
                <a:solidFill>
                  <a:srgbClr val="6E340D"/>
                </a:solidFill>
                <a:effectLst/>
                <a:latin typeface="inherit"/>
              </a:rPr>
              <a:t>Customized PDF Report</a:t>
            </a:r>
          </a:p>
          <a:p>
            <a:pPr fontAlgn="base"/>
            <a:endParaRPr lang="en-GB" b="1" i="0" dirty="0" smtClean="0">
              <a:solidFill>
                <a:srgbClr val="6E340D"/>
              </a:solidFill>
              <a:effectLst/>
              <a:latin typeface="Montserrat"/>
            </a:endParaRPr>
          </a:p>
          <a:p>
            <a:pPr fontAlgn="base"/>
            <a:r>
              <a:rPr lang="en-GB" b="0" i="0" dirty="0" smtClean="0">
                <a:effectLst/>
                <a:latin typeface="Open Sans"/>
              </a:rPr>
              <a:t>The report settings can be used to toggle on and off optional report sections, and change the report title, text color for various data, background color, and other options.</a:t>
            </a:r>
          </a:p>
          <a:p>
            <a:pPr fontAlgn="base"/>
            <a:r>
              <a:rPr lang="en-GB" b="0" i="0" dirty="0" smtClean="0">
                <a:effectLst/>
                <a:latin typeface="Open Sans"/>
              </a:rPr>
              <a:t>The settings are saved in a YAML file called </a:t>
            </a:r>
            <a:r>
              <a:rPr lang="en-GB" b="1" i="1" dirty="0" smtClean="0">
                <a:effectLst/>
                <a:latin typeface="inherit"/>
              </a:rPr>
              <a:t>pdf-config.yaml</a:t>
            </a:r>
            <a:r>
              <a:rPr lang="en-GB" b="0" i="0" dirty="0" smtClean="0">
                <a:effectLst/>
                <a:latin typeface="Open Sans"/>
              </a:rPr>
              <a:t>, which is located in the project’s src/test/resources folder. If the file is missing or no settings are specified, the default values are used. To change the default values, create a </a:t>
            </a:r>
            <a:r>
              <a:rPr lang="en-GB" b="1" i="1" dirty="0" smtClean="0">
                <a:effectLst/>
                <a:latin typeface="inherit"/>
              </a:rPr>
              <a:t>pdf-config.yaml</a:t>
            </a:r>
            <a:r>
              <a:rPr lang="en-GB" b="0" i="0" dirty="0" smtClean="0">
                <a:effectLst/>
                <a:latin typeface="Open Sans"/>
              </a:rPr>
              <a:t> file in the project’s src/test/resources folder that contains only the new values for the settings.</a:t>
            </a:r>
            <a:endParaRPr lang="en-GB" b="0" i="0" dirty="0">
              <a:effectLst/>
              <a:latin typeface="Open Sans"/>
            </a:endParaRPr>
          </a:p>
        </p:txBody>
      </p:sp>
      <p:pic>
        <p:nvPicPr>
          <p:cNvPr id="13314" name="Picture 2" descr="https://qaautomationexpert.files.wordpress.com/2022/08/image-47.png?w=4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824163"/>
            <a:ext cx="4667250" cy="353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78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2434" y="259834"/>
            <a:ext cx="5314532" cy="369332"/>
          </a:xfrm>
          <a:prstGeom prst="rect">
            <a:avLst/>
          </a:prstGeom>
        </p:spPr>
        <p:txBody>
          <a:bodyPr wrap="none">
            <a:spAutoFit/>
          </a:bodyPr>
          <a:lstStyle/>
          <a:p>
            <a:r>
              <a:rPr lang="en-GB" b="0" i="0" dirty="0" smtClean="0">
                <a:solidFill>
                  <a:srgbClr val="000000"/>
                </a:solidFill>
                <a:effectLst/>
                <a:latin typeface="Open Sans"/>
              </a:rPr>
              <a:t>A </a:t>
            </a:r>
            <a:r>
              <a:rPr lang="en-GB" b="1" i="1" dirty="0" smtClean="0">
                <a:solidFill>
                  <a:srgbClr val="000000"/>
                </a:solidFill>
                <a:effectLst/>
                <a:latin typeface="inherit"/>
              </a:rPr>
              <a:t>sample YAML </a:t>
            </a:r>
            <a:r>
              <a:rPr lang="en-GB" b="0" i="0" dirty="0" smtClean="0">
                <a:solidFill>
                  <a:srgbClr val="000000"/>
                </a:solidFill>
                <a:effectLst/>
                <a:latin typeface="Open Sans"/>
              </a:rPr>
              <a:t>configuration file is shown below:</a:t>
            </a:r>
            <a:endParaRPr lang="en-IN" dirty="0"/>
          </a:p>
        </p:txBody>
      </p:sp>
      <p:pic>
        <p:nvPicPr>
          <p:cNvPr id="4" name="Picture 3"/>
          <p:cNvPicPr>
            <a:picLocks noChangeAspect="1"/>
          </p:cNvPicPr>
          <p:nvPr/>
        </p:nvPicPr>
        <p:blipFill>
          <a:blip r:embed="rId2"/>
          <a:stretch>
            <a:fillRect/>
          </a:stretch>
        </p:blipFill>
        <p:spPr>
          <a:xfrm>
            <a:off x="393700" y="839787"/>
            <a:ext cx="4953000" cy="4467225"/>
          </a:xfrm>
          <a:prstGeom prst="rect">
            <a:avLst/>
          </a:prstGeom>
        </p:spPr>
      </p:pic>
      <p:pic>
        <p:nvPicPr>
          <p:cNvPr id="5" name="Picture 4"/>
          <p:cNvPicPr>
            <a:picLocks noChangeAspect="1"/>
          </p:cNvPicPr>
          <p:nvPr/>
        </p:nvPicPr>
        <p:blipFill>
          <a:blip r:embed="rId3"/>
          <a:stretch>
            <a:fillRect/>
          </a:stretch>
        </p:blipFill>
        <p:spPr>
          <a:xfrm>
            <a:off x="5124450" y="629166"/>
            <a:ext cx="5143500" cy="5591175"/>
          </a:xfrm>
          <a:prstGeom prst="rect">
            <a:avLst/>
          </a:prstGeom>
        </p:spPr>
      </p:pic>
    </p:spTree>
    <p:extLst>
      <p:ext uri="{BB962C8B-B14F-4D97-AF65-F5344CB8AC3E}">
        <p14:creationId xmlns:p14="http://schemas.microsoft.com/office/powerpoint/2010/main" val="100551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62337" y="338137"/>
            <a:ext cx="4657725" cy="1762125"/>
          </a:xfrm>
          <a:prstGeom prst="rect">
            <a:avLst/>
          </a:prstGeom>
        </p:spPr>
      </p:pic>
      <p:sp>
        <p:nvSpPr>
          <p:cNvPr id="3" name="Rectangle 2"/>
          <p:cNvSpPr/>
          <p:nvPr/>
        </p:nvSpPr>
        <p:spPr>
          <a:xfrm>
            <a:off x="414336" y="2458135"/>
            <a:ext cx="10215563" cy="369332"/>
          </a:xfrm>
          <a:prstGeom prst="rect">
            <a:avLst/>
          </a:prstGeom>
        </p:spPr>
        <p:txBody>
          <a:bodyPr wrap="square">
            <a:spAutoFit/>
          </a:bodyPr>
          <a:lstStyle/>
          <a:p>
            <a:r>
              <a:rPr lang="en-GB" b="0" i="0" dirty="0" smtClean="0">
                <a:solidFill>
                  <a:srgbClr val="000000"/>
                </a:solidFill>
                <a:effectLst/>
                <a:latin typeface="Open Sans"/>
              </a:rPr>
              <a:t>Execute the test code. Now the PDF Report will be generated as shown below:</a:t>
            </a:r>
            <a:endParaRPr lang="en-IN" dirty="0"/>
          </a:p>
        </p:txBody>
      </p:sp>
    </p:spTree>
    <p:extLst>
      <p:ext uri="{BB962C8B-B14F-4D97-AF65-F5344CB8AC3E}">
        <p14:creationId xmlns:p14="http://schemas.microsoft.com/office/powerpoint/2010/main" val="250573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qaautomationexpert.files.wordpress.com/2022/08/image-48.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7700"/>
            <a:ext cx="12014199" cy="499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18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5900" y="727235"/>
            <a:ext cx="11811000"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Open Sans"/>
              </a:rPr>
              <a:t>This </a:t>
            </a:r>
            <a:r>
              <a:rPr kumimoji="0" lang="en-US" altLang="en-US" sz="1600" b="1" i="0" u="none" strike="noStrike" cap="none" normalizeH="0" baseline="0" dirty="0" smtClean="0">
                <a:ln>
                  <a:noFill/>
                </a:ln>
                <a:solidFill>
                  <a:schemeClr val="tx1"/>
                </a:solidFill>
                <a:effectLst/>
                <a:latin typeface="inherit"/>
              </a:rPr>
              <a:t>method of configuring report settings</a:t>
            </a:r>
            <a:r>
              <a:rPr kumimoji="0" lang="en-US" altLang="en-US" sz="1600" b="0" i="0" u="none" strike="noStrike" cap="none" normalizeH="0" baseline="0" dirty="0" smtClean="0">
                <a:ln>
                  <a:noFill/>
                </a:ln>
                <a:solidFill>
                  <a:schemeClr val="tx1"/>
                </a:solidFill>
                <a:effectLst/>
                <a:latin typeface="Open Sans"/>
              </a:rPr>
              <a:t> using a yaml properties file can be used </a:t>
            </a:r>
            <a:r>
              <a:rPr kumimoji="0" lang="en-US" altLang="en-US" sz="1600" b="1" i="0" u="none" strike="noStrike" cap="none" normalizeH="0" baseline="0" dirty="0" smtClean="0">
                <a:ln>
                  <a:noFill/>
                </a:ln>
                <a:solidFill>
                  <a:schemeClr val="tx1"/>
                </a:solidFill>
                <a:effectLst/>
                <a:latin typeface="inherit"/>
              </a:rPr>
              <a:t>both</a:t>
            </a:r>
            <a:r>
              <a:rPr kumimoji="0" lang="en-US" altLang="en-US" sz="1600" b="0" i="0" u="none" strike="noStrike" cap="none" normalizeH="0" baseline="0" dirty="0" smtClean="0">
                <a:ln>
                  <a:noFill/>
                </a:ln>
                <a:solidFill>
                  <a:schemeClr val="tx1"/>
                </a:solidFill>
                <a:effectLst/>
                <a:latin typeface="Open Sans"/>
              </a:rPr>
              <a:t> for the Maven plugin report generation and the ExtentReport style.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Open Sans"/>
              </a:rPr>
              <a:t>The </a:t>
            </a:r>
            <a:r>
              <a:rPr kumimoji="0" lang="en-US" altLang="en-US" sz="1600" b="1" i="0" u="none" strike="noStrike" cap="none" normalizeH="0" baseline="0" dirty="0" smtClean="0">
                <a:ln>
                  <a:noFill/>
                </a:ln>
                <a:solidFill>
                  <a:schemeClr val="tx1"/>
                </a:solidFill>
                <a:effectLst/>
                <a:latin typeface="inherit"/>
              </a:rPr>
              <a:t>passed</a:t>
            </a:r>
            <a:r>
              <a:rPr kumimoji="0" lang="en-US" altLang="en-US" sz="1600" b="0" i="0" u="none" strike="noStrike" cap="none" normalizeH="0" baseline="0" dirty="0" smtClean="0">
                <a:ln>
                  <a:noFill/>
                </a:ln>
                <a:solidFill>
                  <a:schemeClr val="tx1"/>
                </a:solidFill>
                <a:effectLst/>
                <a:latin typeface="Open Sans"/>
              </a:rPr>
              <a:t>, </a:t>
            </a:r>
            <a:r>
              <a:rPr kumimoji="0" lang="en-US" altLang="en-US" sz="1600" b="1" i="0" u="none" strike="noStrike" cap="none" normalizeH="0" baseline="0" dirty="0" smtClean="0">
                <a:ln>
                  <a:noFill/>
                </a:ln>
                <a:solidFill>
                  <a:schemeClr val="tx1"/>
                </a:solidFill>
                <a:effectLst/>
                <a:latin typeface="inherit"/>
              </a:rPr>
              <a:t>failed, </a:t>
            </a:r>
            <a:r>
              <a:rPr kumimoji="0" lang="en-US" altLang="en-US" sz="1600" b="0" i="0" u="none" strike="noStrike" cap="none" normalizeH="0" baseline="0" dirty="0" smtClean="0">
                <a:ln>
                  <a:noFill/>
                </a:ln>
                <a:solidFill>
                  <a:schemeClr val="tx1"/>
                </a:solidFill>
                <a:effectLst/>
                <a:latin typeface="Open Sans"/>
              </a:rPr>
              <a:t>and </a:t>
            </a:r>
            <a:r>
              <a:rPr kumimoji="0" lang="en-US" altLang="en-US" sz="1600" b="1" i="0" u="none" strike="noStrike" cap="none" normalizeH="0" baseline="0" dirty="0" smtClean="0">
                <a:ln>
                  <a:noFill/>
                </a:ln>
                <a:solidFill>
                  <a:schemeClr val="tx1"/>
                </a:solidFill>
                <a:effectLst/>
                <a:latin typeface="inherit"/>
              </a:rPr>
              <a:t>skipped colors can be set with the passColor, failColor and skipColor properties. These take in the colors in hex values</a:t>
            </a:r>
            <a:r>
              <a:rPr kumimoji="0" lang="en-US" altLang="en-US" sz="1600" b="0" i="0" u="none" strike="noStrike" cap="none" normalizeH="0" baseline="0" dirty="0" smtClean="0">
                <a:ln>
                  <a:noFill/>
                </a:ln>
                <a:solidFill>
                  <a:schemeClr val="tx1"/>
                </a:solidFill>
                <a:effectLst/>
                <a:latin typeface="Open Sans"/>
              </a:rPr>
              <a:t> (without the leading ‘#’) and are </a:t>
            </a:r>
            <a:r>
              <a:rPr kumimoji="0" lang="en-US" altLang="en-US" sz="1600" b="1" i="0" u="none" strike="noStrike" cap="none" normalizeH="0" baseline="0" dirty="0" smtClean="0">
                <a:ln>
                  <a:noFill/>
                </a:ln>
                <a:solidFill>
                  <a:schemeClr val="tx1"/>
                </a:solidFill>
                <a:effectLst/>
                <a:latin typeface="inherit"/>
              </a:rPr>
              <a:t>valid throughout the report</a:t>
            </a:r>
            <a:r>
              <a:rPr kumimoji="0" lang="en-US" altLang="en-US" sz="1600" b="0" i="0" u="none" strike="noStrike" cap="none" normalizeH="0" baseline="0" dirty="0" smtClean="0">
                <a:ln>
                  <a:noFill/>
                </a:ln>
                <a:solidFill>
                  <a:schemeClr val="tx1"/>
                </a:solidFill>
                <a:effectLst/>
                <a:latin typeface="Open Sans"/>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Open Sans"/>
              </a:rPr>
              <a:t>The </a:t>
            </a:r>
            <a:r>
              <a:rPr kumimoji="0" lang="en-US" altLang="en-US" sz="1600" b="1" i="0" u="none" strike="noStrike" cap="none" normalizeH="0" baseline="0" dirty="0" smtClean="0">
                <a:ln>
                  <a:noFill/>
                </a:ln>
                <a:solidFill>
                  <a:schemeClr val="tx1"/>
                </a:solidFill>
                <a:effectLst/>
                <a:latin typeface="inherit"/>
              </a:rPr>
              <a:t>features, scenarios, and detailed sections</a:t>
            </a:r>
            <a:r>
              <a:rPr kumimoji="0" lang="en-US" altLang="en-US" sz="1600" b="0" i="0" u="none" strike="noStrike" cap="none" normalizeH="0" baseline="0" dirty="0" smtClean="0">
                <a:ln>
                  <a:noFill/>
                </a:ln>
                <a:solidFill>
                  <a:schemeClr val="tx1"/>
                </a:solidFill>
                <a:effectLst/>
                <a:latin typeface="Open Sans"/>
              </a:rPr>
              <a:t> can be displayed by setting the </a:t>
            </a:r>
            <a:r>
              <a:rPr kumimoji="0" lang="en-US" altLang="en-US" sz="1600" b="1" i="0" u="none" strike="noStrike" cap="none" normalizeH="0" baseline="0" dirty="0" smtClean="0">
                <a:ln>
                  <a:noFill/>
                </a:ln>
                <a:solidFill>
                  <a:schemeClr val="tx1"/>
                </a:solidFill>
                <a:effectLst/>
                <a:latin typeface="inherit"/>
              </a:rPr>
              <a:t>displayFeature</a:t>
            </a:r>
            <a:r>
              <a:rPr kumimoji="0" lang="en-US" altLang="en-US" sz="1600" b="0" i="0" u="none" strike="noStrike" cap="none" normalizeH="0" baseline="0" dirty="0" smtClean="0">
                <a:ln>
                  <a:noFill/>
                </a:ln>
                <a:solidFill>
                  <a:schemeClr val="tx1"/>
                </a:solidFill>
                <a:effectLst/>
                <a:latin typeface="Open Sans"/>
              </a:rPr>
              <a:t>, </a:t>
            </a:r>
            <a:r>
              <a:rPr kumimoji="0" lang="en-US" altLang="en-US" sz="1600" b="1" i="0" u="none" strike="noStrike" cap="none" normalizeH="0" baseline="0" dirty="0" smtClean="0">
                <a:ln>
                  <a:noFill/>
                </a:ln>
                <a:solidFill>
                  <a:schemeClr val="tx1"/>
                </a:solidFill>
                <a:effectLst/>
                <a:latin typeface="inherit"/>
              </a:rPr>
              <a:t>displayScenario and displayDetailed</a:t>
            </a:r>
            <a:r>
              <a:rPr kumimoji="0" lang="en-US" altLang="en-US" sz="1600" b="0" i="0" u="none" strike="noStrike" cap="none" normalizeH="0" baseline="0" dirty="0" smtClean="0">
                <a:ln>
                  <a:noFill/>
                </a:ln>
                <a:solidFill>
                  <a:schemeClr val="tx1"/>
                </a:solidFill>
                <a:effectLst/>
                <a:latin typeface="Open Sans"/>
              </a:rPr>
              <a:t> properties to true. The </a:t>
            </a:r>
            <a:r>
              <a:rPr kumimoji="0" lang="en-US" altLang="en-US" sz="1600" b="1" i="0" u="none" strike="noStrike" cap="none" normalizeH="0" baseline="0" dirty="0" smtClean="0">
                <a:ln>
                  <a:noFill/>
                </a:ln>
                <a:solidFill>
                  <a:schemeClr val="tx1"/>
                </a:solidFill>
                <a:effectLst/>
                <a:latin typeface="inherit"/>
              </a:rPr>
              <a:t>default </a:t>
            </a:r>
            <a:r>
              <a:rPr kumimoji="0" lang="en-US" altLang="en-US" sz="1600" b="0" i="0" u="none" strike="noStrike" cap="none" normalizeH="0" baseline="0" dirty="0" smtClean="0">
                <a:ln>
                  <a:noFill/>
                </a:ln>
                <a:solidFill>
                  <a:schemeClr val="tx1"/>
                </a:solidFill>
                <a:effectLst/>
                <a:latin typeface="Open Sans"/>
              </a:rPr>
              <a:t>value for these settings is </a:t>
            </a:r>
            <a:r>
              <a:rPr kumimoji="0" lang="en-US" altLang="en-US" sz="1600" b="1" i="0" u="none" strike="noStrike" cap="none" normalizeH="0" baseline="0" dirty="0" smtClean="0">
                <a:ln>
                  <a:noFill/>
                </a:ln>
                <a:solidFill>
                  <a:schemeClr val="tx1"/>
                </a:solidFill>
                <a:effectLst/>
                <a:latin typeface="inherit"/>
              </a:rPr>
              <a:t>true</a:t>
            </a:r>
            <a:r>
              <a:rPr kumimoji="0" lang="en-US" altLang="en-US" sz="1600" b="0" i="0" u="none" strike="noStrike" cap="none" normalizeH="0" baseline="0" dirty="0" smtClean="0">
                <a:ln>
                  <a:noFill/>
                </a:ln>
                <a:solidFill>
                  <a:schemeClr val="tx1"/>
                </a:solidFill>
                <a:effectLst/>
                <a:latin typeface="Open Sans"/>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inherit"/>
              </a:rPr>
              <a:t>Screenshots </a:t>
            </a:r>
            <a:r>
              <a:rPr kumimoji="0" lang="en-US" altLang="en-US" sz="1600" b="0" i="0" u="none" strike="noStrike" cap="none" normalizeH="0" baseline="0" dirty="0" smtClean="0">
                <a:ln>
                  <a:noFill/>
                </a:ln>
                <a:solidFill>
                  <a:schemeClr val="tx1"/>
                </a:solidFill>
                <a:effectLst/>
                <a:latin typeface="Open Sans"/>
              </a:rPr>
              <a:t>are displayed as thumbnails and can be opened in the available native application. This is the default behaviour, in which the screenshot file is embedded in the PDF file. This can be toggled by the </a:t>
            </a:r>
            <a:r>
              <a:rPr kumimoji="0" lang="en-US" altLang="en-US" sz="1600" b="1" i="1" u="none" strike="noStrike" cap="none" normalizeH="0" baseline="0" dirty="0" smtClean="0">
                <a:ln>
                  <a:noFill/>
                </a:ln>
                <a:solidFill>
                  <a:schemeClr val="tx1"/>
                </a:solidFill>
                <a:effectLst/>
                <a:latin typeface="inherit"/>
              </a:rPr>
              <a:t>displayAttached</a:t>
            </a:r>
            <a:r>
              <a:rPr kumimoji="0" lang="en-US" altLang="en-US" sz="1600" b="0" i="0" u="none" strike="noStrike" cap="none" normalizeH="0" baseline="0" dirty="0" smtClean="0">
                <a:ln>
                  <a:noFill/>
                </a:ln>
                <a:solidFill>
                  <a:schemeClr val="tx1"/>
                </a:solidFill>
                <a:effectLst/>
                <a:latin typeface="Open Sans"/>
              </a:rPr>
              <a:t> setting. When the setting is set to false, only the thumbnail is displayed. These can also be displayed in zoomed images in a separate section by setting the </a:t>
            </a:r>
            <a:r>
              <a:rPr kumimoji="0" lang="en-US" altLang="en-US" sz="1600" b="1" i="1" u="none" strike="noStrike" cap="none" normalizeH="0" baseline="0" dirty="0" smtClean="0">
                <a:ln>
                  <a:noFill/>
                </a:ln>
                <a:solidFill>
                  <a:schemeClr val="tx1"/>
                </a:solidFill>
                <a:effectLst/>
                <a:latin typeface="inherit"/>
              </a:rPr>
              <a:t>displayExpanded</a:t>
            </a:r>
            <a:r>
              <a:rPr kumimoji="0" lang="en-US" altLang="en-US" sz="1600" b="0" i="0" u="none" strike="noStrike" cap="none" normalizeH="0" baseline="0" dirty="0" smtClean="0">
                <a:ln>
                  <a:noFill/>
                </a:ln>
                <a:solidFill>
                  <a:schemeClr val="tx1"/>
                </a:solidFill>
                <a:effectLst/>
                <a:latin typeface="Open Sans"/>
              </a:rPr>
              <a:t> to </a:t>
            </a:r>
            <a:r>
              <a:rPr kumimoji="0" lang="en-US" altLang="en-US" sz="1600" b="1" i="0" u="none" strike="noStrike" cap="none" normalizeH="0" baseline="0" dirty="0" smtClean="0">
                <a:ln>
                  <a:noFill/>
                </a:ln>
                <a:solidFill>
                  <a:schemeClr val="tx1"/>
                </a:solidFill>
                <a:effectLst/>
                <a:latin typeface="inherit"/>
              </a:rPr>
              <a:t>true</a:t>
            </a:r>
            <a:r>
              <a:rPr kumimoji="0" lang="en-US" altLang="en-US" sz="1600" b="0" i="0" u="none" strike="noStrike" cap="none" normalizeH="0" baseline="0" dirty="0" smtClean="0">
                <a:ln>
                  <a:noFill/>
                </a:ln>
                <a:solidFill>
                  <a:schemeClr val="tx1"/>
                </a:solidFill>
                <a:effectLst/>
                <a:latin typeface="Open Sans"/>
              </a:rPr>
              <a:t> and also </a:t>
            </a:r>
            <a:r>
              <a:rPr kumimoji="0" lang="en-US" altLang="en-US" sz="1600" b="1" i="1" u="none" strike="noStrike" cap="none" normalizeH="0" baseline="0" dirty="0" smtClean="0">
                <a:ln>
                  <a:noFill/>
                </a:ln>
                <a:solidFill>
                  <a:schemeClr val="tx1"/>
                </a:solidFill>
                <a:effectLst/>
                <a:latin typeface="inherit"/>
              </a:rPr>
              <a:t>displayAttached</a:t>
            </a:r>
            <a:r>
              <a:rPr kumimoji="0" lang="en-US" altLang="en-US" sz="1600" b="0" i="0" u="none" strike="noStrike" cap="none" normalizeH="0" baseline="0" dirty="0" smtClean="0">
                <a:ln>
                  <a:noFill/>
                </a:ln>
                <a:solidFill>
                  <a:schemeClr val="tx1"/>
                </a:solidFill>
                <a:effectLst/>
                <a:latin typeface="Open Sans"/>
              </a:rPr>
              <a:t> to </a:t>
            </a:r>
            <a:r>
              <a:rPr kumimoji="0" lang="en-US" altLang="en-US" sz="1600" b="1" i="0" u="none" strike="noStrike" cap="none" normalizeH="0" baseline="0" dirty="0" smtClean="0">
                <a:ln>
                  <a:noFill/>
                </a:ln>
                <a:solidFill>
                  <a:schemeClr val="tx1"/>
                </a:solidFill>
                <a:effectLst/>
                <a:latin typeface="inherit"/>
              </a:rPr>
              <a:t>false</a:t>
            </a:r>
            <a:r>
              <a:rPr kumimoji="0" lang="en-US" altLang="en-US" sz="1600" b="0" i="0" u="none" strike="noStrike" cap="none" normalizeH="0" baseline="0" dirty="0" smtClean="0">
                <a:ln>
                  <a:noFill/>
                </a:ln>
                <a:solidFill>
                  <a:schemeClr val="tx1"/>
                </a:solidFill>
                <a:effectLst/>
                <a:latin typeface="Open Sans"/>
              </a:rPr>
              <a:t>.</a:t>
            </a:r>
            <a:endParaRPr kumimoji="0" lang="en-US" altLang="en-US" sz="1600" b="0" i="0" u="none" strike="noStrike" cap="none" normalizeH="0" baseline="0" dirty="0" smtClean="0">
              <a:ln>
                <a:noFill/>
              </a:ln>
              <a:solidFill>
                <a:schemeClr val="tx1"/>
              </a:solidFill>
              <a:effectLst/>
            </a:endParaRPr>
          </a:p>
        </p:txBody>
      </p:sp>
      <p:sp>
        <p:nvSpPr>
          <p:cNvPr id="3" name="AutoShape 2" descr="https://ghchirp.online/wp-content/uploads/2022/05/rep-set-global-1.png"/>
          <p:cNvSpPr>
            <a:spLocks noChangeAspect="1" noChangeArrowheads="1"/>
          </p:cNvSpPr>
          <p:nvPr/>
        </p:nvSpPr>
        <p:spPr bwMode="auto">
          <a:xfrm>
            <a:off x="63500" y="17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9269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37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0538"/>
            <a:ext cx="11938000" cy="923330"/>
          </a:xfrm>
          <a:prstGeom prst="rect">
            <a:avLst/>
          </a:prstGeom>
        </p:spPr>
        <p:txBody>
          <a:bodyPr wrap="square">
            <a:spAutoFit/>
          </a:bodyPr>
          <a:lstStyle/>
          <a:p>
            <a:r>
              <a:rPr lang="en-IN" dirty="0" smtClean="0"/>
              <a:t>In the above example, we have provided the name “ExtentReports/</a:t>
            </a:r>
            <a:r>
              <a:rPr lang="en-IN" dirty="0" err="1" smtClean="0"/>
              <a:t>SparkReport</a:t>
            </a:r>
            <a:r>
              <a:rPr lang="en-IN" dirty="0" smtClean="0"/>
              <a:t>_”. It means that a folder starts with the name “SparkReport_” under the “ExtentReports” folder. The date-time pattern we have provided in another format is the basis of a valid pattern. It will concatenate with the folder name to generate a unique folder for each execution.</a:t>
            </a:r>
            <a:endParaRPr lang="en-IN" dirty="0"/>
          </a:p>
        </p:txBody>
      </p:sp>
      <p:pic>
        <p:nvPicPr>
          <p:cNvPr id="2050" name="Picture 2" descr="https://qaautomationexpert.files.wordpress.com/2022/08/image-19.png?w=6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1719262"/>
            <a:ext cx="6553200" cy="11334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1774" y="3318132"/>
            <a:ext cx="11845925" cy="1477328"/>
          </a:xfrm>
          <a:prstGeom prst="rect">
            <a:avLst/>
          </a:prstGeom>
        </p:spPr>
        <p:txBody>
          <a:bodyPr wrap="square">
            <a:spAutoFit/>
          </a:bodyPr>
          <a:lstStyle/>
          <a:p>
            <a:pPr fontAlgn="base"/>
            <a:r>
              <a:rPr lang="en-GB" b="0" i="0" dirty="0" smtClean="0">
                <a:effectLst/>
                <a:latin typeface="Open Sans"/>
              </a:rPr>
              <a:t>As seen in the image above, the </a:t>
            </a:r>
            <a:r>
              <a:rPr lang="en-GB" b="1" i="1" dirty="0" smtClean="0">
                <a:effectLst/>
                <a:latin typeface="inherit"/>
              </a:rPr>
              <a:t>“Reports”</a:t>
            </a:r>
            <a:r>
              <a:rPr lang="en-GB" b="0" i="0" dirty="0" smtClean="0">
                <a:effectLst/>
                <a:latin typeface="Open Sans"/>
              </a:rPr>
              <a:t> and “</a:t>
            </a:r>
            <a:r>
              <a:rPr lang="en-GB" b="1" i="1" dirty="0" smtClean="0">
                <a:effectLst/>
                <a:latin typeface="inherit"/>
              </a:rPr>
              <a:t>Screenshots”</a:t>
            </a:r>
            <a:r>
              <a:rPr lang="en-GB" b="0" i="0" dirty="0" smtClean="0">
                <a:effectLst/>
                <a:latin typeface="Open Sans"/>
              </a:rPr>
              <a:t> folders get created inside the new folder of </a:t>
            </a:r>
            <a:r>
              <a:rPr lang="en-GB" b="1" i="1" dirty="0" smtClean="0">
                <a:effectLst/>
                <a:latin typeface="inherit"/>
              </a:rPr>
              <a:t>SparkReports_</a:t>
            </a:r>
            <a:r>
              <a:rPr lang="en-GB" b="0" i="0" dirty="0" smtClean="0">
                <a:effectLst/>
                <a:latin typeface="Open Sans"/>
              </a:rPr>
              <a:t>. If we look inside the folder, we can see that the report generates.</a:t>
            </a:r>
          </a:p>
          <a:p>
            <a:pPr fontAlgn="base"/>
            <a:endParaRPr lang="en-GB" b="0" i="0" dirty="0" smtClean="0">
              <a:effectLst/>
              <a:latin typeface="Open Sans"/>
            </a:endParaRPr>
          </a:p>
          <a:p>
            <a:pPr fontAlgn="base"/>
            <a:r>
              <a:rPr lang="en-GB" b="0" i="0" dirty="0" smtClean="0">
                <a:effectLst/>
                <a:latin typeface="Open Sans"/>
              </a:rPr>
              <a:t>We can browse the screenshot folder to see all the screenshots taken during each step. Additionally, screenshots will be generated and named automatically.</a:t>
            </a:r>
            <a:endParaRPr lang="en-GB" b="0" i="0" dirty="0">
              <a:effectLst/>
              <a:latin typeface="Open Sans"/>
            </a:endParaRPr>
          </a:p>
        </p:txBody>
      </p:sp>
      <p:pic>
        <p:nvPicPr>
          <p:cNvPr id="2052" name="Picture 4" descr="https://qaautomationexpert.files.wordpress.com/2022/08/image-20.png?w=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5260854"/>
            <a:ext cx="4010025"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52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501930" y="399534"/>
            <a:ext cx="5549340" cy="369332"/>
          </a:xfrm>
          <a:prstGeom prst="rect">
            <a:avLst/>
          </a:prstGeom>
        </p:spPr>
        <p:txBody>
          <a:bodyPr wrap="none">
            <a:spAutoFit/>
          </a:bodyPr>
          <a:lstStyle/>
          <a:p>
            <a:pPr fontAlgn="base"/>
            <a:r>
              <a:rPr lang="en-GB" b="1" i="1" dirty="0" smtClean="0">
                <a:solidFill>
                  <a:srgbClr val="0000EE"/>
                </a:solidFill>
                <a:effectLst/>
                <a:latin typeface="inherit"/>
              </a:rPr>
              <a:t>Step 2 – Add a method to capture the screenshot</a:t>
            </a:r>
            <a:endParaRPr lang="en-GB" b="1" i="0" dirty="0">
              <a:solidFill>
                <a:srgbClr val="0000EE"/>
              </a:solidFill>
              <a:effectLst/>
              <a:latin typeface="Montserrat"/>
            </a:endParaRPr>
          </a:p>
        </p:txBody>
      </p:sp>
      <p:sp>
        <p:nvSpPr>
          <p:cNvPr id="3" name="Rectangle 2"/>
          <p:cNvSpPr>
            <a:spLocks noChangeArrowheads="1"/>
          </p:cNvSpPr>
          <p:nvPr/>
        </p:nvSpPr>
        <p:spPr bwMode="auto">
          <a:xfrm>
            <a:off x="381000" y="1059815"/>
            <a:ext cx="10576165"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onaco"/>
              </a:rPr>
              <a:t>@After</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onaco"/>
              </a:rPr>
              <a:t>public static void tearDown(Scenario scenario)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86868"/>
                </a:solidFill>
                <a:effectLst/>
                <a:latin typeface="Monaco"/>
              </a:rPr>
              <a:t>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onaco"/>
              </a:rPr>
              <a:t>        //validate if scenario has failed</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onaco"/>
              </a:rPr>
              <a:t>        if(scenario.isFailed())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onaco"/>
              </a:rPr>
              <a:t>            final byte[] screenshot = ((TakesScreenshot) HelperClass.getDriver()).getScreenshotAs(OutputType.BYTES);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onaco"/>
              </a:rPr>
              <a:t>            scenario.attach(screenshot, "image/</a:t>
            </a:r>
            <a:r>
              <a:rPr kumimoji="0" lang="en-US" altLang="en-US" sz="1600" b="0" i="0" u="none" strike="noStrike" cap="none" normalizeH="0" baseline="0" dirty="0" err="1" smtClean="0">
                <a:ln>
                  <a:noFill/>
                </a:ln>
                <a:solidFill>
                  <a:srgbClr val="000000"/>
                </a:solidFill>
                <a:effectLst/>
                <a:latin typeface="Monaco"/>
              </a:rPr>
              <a:t>png</a:t>
            </a:r>
            <a:r>
              <a:rPr kumimoji="0" lang="en-US" altLang="en-US" sz="1600" b="0" i="0" u="none" strike="noStrike" cap="none" normalizeH="0" baseline="0" dirty="0" smtClean="0">
                <a:ln>
                  <a:noFill/>
                </a:ln>
                <a:solidFill>
                  <a:srgbClr val="000000"/>
                </a:solidFill>
                <a:effectLst/>
                <a:latin typeface="Monaco"/>
              </a:rPr>
              <a:t>", scenario.getName()); </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onaco"/>
              </a:rPr>
              <a:t>        } </a:t>
            </a:r>
            <a:endParaRPr kumimoji="0" lang="en-US" altLang="en-US" sz="1600" b="0" i="0" u="none" strike="noStrike" cap="none" normalizeH="0" baseline="0" dirty="0" smtClean="0">
              <a:ln>
                <a:noFill/>
              </a:ln>
              <a:solidFill>
                <a:schemeClr val="tx1"/>
              </a:solidFill>
              <a:effectLst/>
            </a:endParaRPr>
          </a:p>
        </p:txBody>
      </p:sp>
      <p:sp>
        <p:nvSpPr>
          <p:cNvPr id="4" name="Rectangle 3"/>
          <p:cNvSpPr/>
          <p:nvPr/>
        </p:nvSpPr>
        <p:spPr>
          <a:xfrm>
            <a:off x="381000" y="3849638"/>
            <a:ext cx="11912600" cy="1200329"/>
          </a:xfrm>
          <a:prstGeom prst="rect">
            <a:avLst/>
          </a:prstGeom>
        </p:spPr>
        <p:txBody>
          <a:bodyPr wrap="square">
            <a:spAutoFit/>
          </a:bodyPr>
          <a:lstStyle/>
          <a:p>
            <a:r>
              <a:rPr lang="en-GB" b="0" i="0" dirty="0" smtClean="0">
                <a:solidFill>
                  <a:srgbClr val="000000"/>
                </a:solidFill>
                <a:effectLst/>
                <a:latin typeface="Open Sans"/>
              </a:rPr>
              <a:t>In the preceding example, the </a:t>
            </a:r>
            <a:r>
              <a:rPr lang="en-GB" b="1" i="1" dirty="0" smtClean="0">
                <a:solidFill>
                  <a:srgbClr val="000000"/>
                </a:solidFill>
                <a:effectLst/>
                <a:latin typeface="inherit"/>
              </a:rPr>
              <a:t>tearDown()</a:t>
            </a:r>
            <a:r>
              <a:rPr lang="en-GB" b="0" i="0" dirty="0" smtClean="0">
                <a:solidFill>
                  <a:srgbClr val="000000"/>
                </a:solidFill>
                <a:effectLst/>
                <a:latin typeface="Open Sans"/>
              </a:rPr>
              <a:t> method accepts a Scenario type object. The Scenario can be found within the io.cucumber. We used Selenium’s standard screenshot feature within the method. As an example, we’d like to read the file as a byte[] type. As a parameter, the attach method accepts byte[] type objects. </a:t>
            </a:r>
            <a:r>
              <a:rPr lang="en-GB" b="1" i="1" dirty="0" smtClean="0">
                <a:solidFill>
                  <a:srgbClr val="000000"/>
                </a:solidFill>
                <a:effectLst/>
                <a:latin typeface="inherit"/>
              </a:rPr>
              <a:t>Scenario.attach</a:t>
            </a:r>
            <a:r>
              <a:rPr lang="en-GB" b="0" i="0" dirty="0" smtClean="0">
                <a:solidFill>
                  <a:srgbClr val="000000"/>
                </a:solidFill>
                <a:effectLst/>
                <a:latin typeface="Open Sans"/>
              </a:rPr>
              <a:t> also includes a screenshot with each step of the scenario.</a:t>
            </a:r>
            <a:endParaRPr lang="en-IN" dirty="0"/>
          </a:p>
        </p:txBody>
      </p:sp>
      <p:sp>
        <p:nvSpPr>
          <p:cNvPr id="5" name="Rectangle 4"/>
          <p:cNvSpPr/>
          <p:nvPr/>
        </p:nvSpPr>
        <p:spPr>
          <a:xfrm>
            <a:off x="406103" y="5870020"/>
            <a:ext cx="5262979" cy="369332"/>
          </a:xfrm>
          <a:prstGeom prst="rect">
            <a:avLst/>
          </a:prstGeom>
        </p:spPr>
        <p:txBody>
          <a:bodyPr wrap="none">
            <a:spAutoFit/>
          </a:bodyPr>
          <a:lstStyle/>
          <a:p>
            <a:r>
              <a:rPr lang="en-GB" b="0" i="0" dirty="0" smtClean="0">
                <a:solidFill>
                  <a:srgbClr val="000000"/>
                </a:solidFill>
                <a:effectLst/>
                <a:latin typeface="Open Sans"/>
              </a:rPr>
              <a:t>The updated Hooks class will be as shown below:</a:t>
            </a:r>
            <a:endParaRPr lang="en-IN" dirty="0"/>
          </a:p>
        </p:txBody>
      </p:sp>
    </p:spTree>
    <p:extLst>
      <p:ext uri="{BB962C8B-B14F-4D97-AF65-F5344CB8AC3E}">
        <p14:creationId xmlns:p14="http://schemas.microsoft.com/office/powerpoint/2010/main" val="398397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508000" y="1041023"/>
            <a:ext cx="9285299"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Monaco"/>
              </a:rPr>
              <a:t>import</a:t>
            </a: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org.openqa.selenium.OutputType;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Monaco"/>
              </a:rPr>
              <a:t>import</a:t>
            </a: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org.openqa.selenium.TakesScreenshot;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Monaco"/>
              </a:rPr>
              <a:t>import</a:t>
            </a: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com.example.utils.HelperClass;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Monaco"/>
              </a:rPr>
              <a:t>import</a:t>
            </a: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io.cucumber.java.After;</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Monaco"/>
              </a:rPr>
              <a:t>import</a:t>
            </a: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io.cucumber.java.Before;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Monaco"/>
              </a:rPr>
              <a:t>import</a:t>
            </a: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io.cucumber.java.Scenario;</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6699"/>
                </a:solidFill>
                <a:effectLst/>
                <a:latin typeface="Monaco"/>
              </a:rPr>
              <a:t>public</a:t>
            </a: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class</a:t>
            </a: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Hooks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808080"/>
                </a:solidFill>
                <a:effectLst/>
                <a:latin typeface="Monaco"/>
              </a:rPr>
              <a:t>@Before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public</a:t>
            </a: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static</a:t>
            </a: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void</a:t>
            </a: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setUp()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HelperClass.setUpDriver();</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808080"/>
                </a:solidFill>
                <a:effectLst/>
                <a:latin typeface="Monaco"/>
              </a:rPr>
              <a:t>@After</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public</a:t>
            </a: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static</a:t>
            </a: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void</a:t>
            </a: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tearDown(Scenario scenario)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8200"/>
                </a:solidFill>
                <a:effectLst/>
                <a:latin typeface="Monaco"/>
              </a:rPr>
              <a:t>//validate if scenario has failed</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if</a:t>
            </a:r>
            <a:r>
              <a:rPr kumimoji="0" lang="en-US" altLang="en-US" sz="1400" b="0" i="0" u="none" strike="noStrike" cap="none" normalizeH="0" baseline="0" dirty="0" smtClean="0">
                <a:ln>
                  <a:noFill/>
                </a:ln>
                <a:solidFill>
                  <a:srgbClr val="000000"/>
                </a:solidFill>
                <a:effectLst/>
                <a:latin typeface="Monaco"/>
              </a:rPr>
              <a:t>(scenario.isFailed())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final</a:t>
            </a:r>
            <a:r>
              <a:rPr kumimoji="0" lang="en-US" altLang="en-US" sz="1400" b="0" i="0" u="none" strike="noStrike" cap="none" normalizeH="0" baseline="0" dirty="0" smtClean="0">
                <a:ln>
                  <a:noFill/>
                </a:ln>
                <a:solidFill>
                  <a:srgbClr val="686868"/>
                </a:solidFill>
                <a:effectLst/>
                <a:latin typeface="Monaco"/>
              </a:rPr>
              <a:t> </a:t>
            </a:r>
            <a:r>
              <a:rPr kumimoji="0" lang="en-US" altLang="en-US" sz="1400" b="1" i="0" u="none" strike="noStrike" cap="none" normalizeH="0" baseline="0" dirty="0" smtClean="0">
                <a:ln>
                  <a:noFill/>
                </a:ln>
                <a:solidFill>
                  <a:srgbClr val="006699"/>
                </a:solidFill>
                <a:effectLst/>
                <a:latin typeface="Monaco"/>
              </a:rPr>
              <a:t>byte</a:t>
            </a:r>
            <a:r>
              <a:rPr kumimoji="0" lang="en-US" altLang="en-US" sz="1400" b="0" i="0" u="none" strike="noStrike" cap="none" normalizeH="0" baseline="0" dirty="0" smtClean="0">
                <a:ln>
                  <a:noFill/>
                </a:ln>
                <a:solidFill>
                  <a:srgbClr val="000000"/>
                </a:solidFill>
                <a:effectLst/>
                <a:latin typeface="Monaco"/>
              </a:rPr>
              <a:t>[] screenshot = ((TakesScreenshot) HelperClass.getDriver()).getScreenshotAs(OutputType.BYTES);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scenario.attach(screenshot, </a:t>
            </a:r>
            <a:r>
              <a:rPr kumimoji="0" lang="en-US" altLang="en-US" sz="1400" b="0" i="0" u="none" strike="noStrike" cap="none" normalizeH="0" baseline="0" dirty="0" smtClean="0">
                <a:ln>
                  <a:noFill/>
                </a:ln>
                <a:solidFill>
                  <a:srgbClr val="0000FF"/>
                </a:solidFill>
                <a:effectLst/>
                <a:latin typeface="Monaco"/>
              </a:rPr>
              <a:t>"image/png"</a:t>
            </a:r>
            <a:r>
              <a:rPr kumimoji="0" lang="en-US" altLang="en-US" sz="1400" b="0" i="0" u="none" strike="noStrike" cap="none" normalizeH="0" baseline="0" dirty="0" smtClean="0">
                <a:ln>
                  <a:noFill/>
                </a:ln>
                <a:solidFill>
                  <a:srgbClr val="000000"/>
                </a:solidFill>
                <a:effectLst/>
                <a:latin typeface="Monaco"/>
              </a:rPr>
              <a:t>, scenario.getName());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HelperClass.tearDown();</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86868"/>
                </a:solidFill>
                <a:effectLst/>
                <a:latin typeface="Monaco"/>
              </a:rPr>
              <a:t>    </a:t>
            </a:r>
            <a:r>
              <a:rPr kumimoji="0" lang="en-US" altLang="en-US" sz="1400" b="0" i="0" u="none" strike="noStrike" cap="none" normalizeH="0" baseline="0" dirty="0" smtClean="0">
                <a:ln>
                  <a:noFill/>
                </a:ln>
                <a:solidFill>
                  <a:srgbClr val="000000"/>
                </a:solidFill>
                <a:effectLst/>
                <a:latin typeface="Monaco"/>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onaco"/>
              </a:rPr>
              <a:t>}</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7534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7338"/>
            <a:ext cx="11912600" cy="923330"/>
          </a:xfrm>
          <a:prstGeom prst="rect">
            <a:avLst/>
          </a:prstGeom>
        </p:spPr>
        <p:txBody>
          <a:bodyPr wrap="square">
            <a:spAutoFit/>
          </a:bodyPr>
          <a:lstStyle/>
          <a:p>
            <a:r>
              <a:rPr lang="en-GB" b="0" i="0" dirty="0" smtClean="0">
                <a:solidFill>
                  <a:srgbClr val="000000"/>
                </a:solidFill>
                <a:effectLst/>
                <a:latin typeface="Open Sans"/>
              </a:rPr>
              <a:t>Let’s open the report and view the report. As you can see, besides the scenario, an attachment sign is available, which means something attaches to the scenario. As we have only one failed step, only one screenshot has been captured, as seen in the above image. </a:t>
            </a:r>
            <a:r>
              <a:rPr lang="en-GB" b="1" i="1" dirty="0" smtClean="0">
                <a:solidFill>
                  <a:srgbClr val="000000"/>
                </a:solidFill>
                <a:effectLst/>
                <a:latin typeface="inherit"/>
              </a:rPr>
              <a:t>Right-click</a:t>
            </a:r>
            <a:r>
              <a:rPr lang="en-GB" b="0" i="0" dirty="0" smtClean="0">
                <a:solidFill>
                  <a:srgbClr val="000000"/>
                </a:solidFill>
                <a:effectLst/>
                <a:latin typeface="Open Sans"/>
              </a:rPr>
              <a:t> on </a:t>
            </a:r>
            <a:r>
              <a:rPr lang="en-GB" b="1" i="1" dirty="0" smtClean="0">
                <a:solidFill>
                  <a:srgbClr val="000000"/>
                </a:solidFill>
                <a:effectLst/>
                <a:latin typeface="inherit"/>
              </a:rPr>
              <a:t>Spark.html</a:t>
            </a:r>
            <a:r>
              <a:rPr lang="en-GB" b="0" i="0" dirty="0" smtClean="0">
                <a:solidFill>
                  <a:srgbClr val="000000"/>
                </a:solidFill>
                <a:effectLst/>
                <a:latin typeface="Open Sans"/>
              </a:rPr>
              <a:t> and select</a:t>
            </a:r>
            <a:r>
              <a:rPr lang="en-GB" b="1" i="1" dirty="0" smtClean="0">
                <a:solidFill>
                  <a:srgbClr val="000000"/>
                </a:solidFill>
                <a:effectLst/>
                <a:latin typeface="inherit"/>
              </a:rPr>
              <a:t> Open with Web Browser.</a:t>
            </a:r>
            <a:endParaRPr lang="en-IN" dirty="0"/>
          </a:p>
        </p:txBody>
      </p:sp>
      <p:pic>
        <p:nvPicPr>
          <p:cNvPr id="5122" name="Picture 2" descr="https://qaautomationexpert.files.wordpress.com/2022/08/image-21.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875"/>
            <a:ext cx="114109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30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467836"/>
            <a:ext cx="11226800" cy="923330"/>
          </a:xfrm>
          <a:prstGeom prst="rect">
            <a:avLst/>
          </a:prstGeom>
        </p:spPr>
        <p:txBody>
          <a:bodyPr wrap="square">
            <a:spAutoFit/>
          </a:bodyPr>
          <a:lstStyle/>
          <a:p>
            <a:r>
              <a:rPr lang="en-GB" b="0" i="0" dirty="0" smtClean="0">
                <a:solidFill>
                  <a:srgbClr val="000000"/>
                </a:solidFill>
                <a:effectLst/>
                <a:latin typeface="Open Sans"/>
              </a:rPr>
              <a:t>The report also has a summary section that displays the summary of the execution. The summary includes the overview of the pass/fail using a pictogram, start time, end time, and pass/fail details of features as shown in the image below.</a:t>
            </a:r>
            <a:endParaRPr lang="en-IN" dirty="0"/>
          </a:p>
        </p:txBody>
      </p:sp>
      <p:pic>
        <p:nvPicPr>
          <p:cNvPr id="6146" name="Picture 2" descr="https://qaautomationexpert.files.wordpress.com/2022/08/image-22.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549399"/>
            <a:ext cx="11430000" cy="442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22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00" y="355938"/>
            <a:ext cx="11328400" cy="1477328"/>
          </a:xfrm>
          <a:prstGeom prst="rect">
            <a:avLst/>
          </a:prstGeom>
        </p:spPr>
        <p:txBody>
          <a:bodyPr wrap="square">
            <a:spAutoFit/>
          </a:bodyPr>
          <a:lstStyle/>
          <a:p>
            <a:pPr fontAlgn="base"/>
            <a:r>
              <a:rPr lang="en-GB" b="0" i="0" dirty="0" smtClean="0">
                <a:effectLst/>
                <a:latin typeface="Open Sans"/>
              </a:rPr>
              <a:t>The report contains six sections – </a:t>
            </a:r>
            <a:r>
              <a:rPr lang="en-GB" b="1" i="1" dirty="0" smtClean="0">
                <a:effectLst/>
                <a:latin typeface="inherit"/>
              </a:rPr>
              <a:t>dashboard</a:t>
            </a:r>
            <a:r>
              <a:rPr lang="en-GB" b="0" i="0" dirty="0" smtClean="0">
                <a:effectLst/>
                <a:latin typeface="Open Sans"/>
              </a:rPr>
              <a:t>,</a:t>
            </a:r>
            <a:r>
              <a:rPr lang="en-GB" b="0" i="1" dirty="0" smtClean="0">
                <a:effectLst/>
                <a:latin typeface="inherit"/>
              </a:rPr>
              <a:t> </a:t>
            </a:r>
            <a:r>
              <a:rPr lang="en-GB" b="1" i="1" dirty="0" smtClean="0">
                <a:effectLst/>
                <a:latin typeface="inherit"/>
              </a:rPr>
              <a:t>summary</a:t>
            </a:r>
            <a:r>
              <a:rPr lang="en-GB" b="0" i="1" dirty="0" smtClean="0">
                <a:effectLst/>
                <a:latin typeface="inherit"/>
              </a:rPr>
              <a:t>, </a:t>
            </a:r>
            <a:r>
              <a:rPr lang="en-GB" b="1" i="1" dirty="0" smtClean="0">
                <a:effectLst/>
                <a:latin typeface="inherit"/>
              </a:rPr>
              <a:t>tags</a:t>
            </a:r>
            <a:r>
              <a:rPr lang="en-GB" b="0" i="1" dirty="0" smtClean="0">
                <a:effectLst/>
                <a:latin typeface="inherit"/>
              </a:rPr>
              <a:t>, </a:t>
            </a:r>
            <a:r>
              <a:rPr lang="en-GB" b="1" i="1" dirty="0" smtClean="0">
                <a:effectLst/>
                <a:latin typeface="inherit"/>
              </a:rPr>
              <a:t>features</a:t>
            </a:r>
            <a:r>
              <a:rPr lang="en-GB" b="0" i="1" dirty="0" smtClean="0">
                <a:effectLst/>
                <a:latin typeface="inherit"/>
              </a:rPr>
              <a:t>, </a:t>
            </a:r>
            <a:r>
              <a:rPr lang="en-GB" b="1" i="1" dirty="0" smtClean="0">
                <a:effectLst/>
                <a:latin typeface="inherit"/>
              </a:rPr>
              <a:t>scenarios</a:t>
            </a:r>
            <a:r>
              <a:rPr lang="en-GB" b="0" i="1" dirty="0" smtClean="0">
                <a:effectLst/>
                <a:latin typeface="inherit"/>
              </a:rPr>
              <a:t>,</a:t>
            </a:r>
            <a:r>
              <a:rPr lang="en-GB" b="0" i="0" dirty="0" smtClean="0">
                <a:effectLst/>
                <a:latin typeface="Open Sans"/>
              </a:rPr>
              <a:t> and </a:t>
            </a:r>
            <a:r>
              <a:rPr lang="en-GB" b="1" i="1" dirty="0" smtClean="0">
                <a:effectLst/>
                <a:latin typeface="inherit"/>
              </a:rPr>
              <a:t>detailed sections</a:t>
            </a:r>
            <a:r>
              <a:rPr lang="en-GB" b="0" i="0" dirty="0" smtClean="0">
                <a:effectLst/>
                <a:latin typeface="Open Sans"/>
              </a:rPr>
              <a:t>.</a:t>
            </a:r>
          </a:p>
          <a:p>
            <a:pPr fontAlgn="base"/>
            <a:endParaRPr lang="en-GB" b="0" i="0" dirty="0" smtClean="0">
              <a:effectLst/>
              <a:latin typeface="Open Sans"/>
            </a:endParaRPr>
          </a:p>
          <a:p>
            <a:pPr fontAlgn="base"/>
            <a:r>
              <a:rPr lang="en-GB" b="1" i="0" dirty="0" smtClean="0">
                <a:solidFill>
                  <a:srgbClr val="0000EE"/>
                </a:solidFill>
                <a:effectLst/>
                <a:latin typeface="Montserrat"/>
              </a:rPr>
              <a:t>1. </a:t>
            </a:r>
            <a:r>
              <a:rPr lang="en-GB" b="1" i="0" dirty="0" smtClean="0">
                <a:solidFill>
                  <a:srgbClr val="0000EE"/>
                </a:solidFill>
                <a:effectLst/>
                <a:latin typeface="inherit"/>
              </a:rPr>
              <a:t>Dashboard</a:t>
            </a:r>
            <a:endParaRPr lang="en-GB" b="1" i="0" dirty="0" smtClean="0">
              <a:solidFill>
                <a:srgbClr val="0000EE"/>
              </a:solidFill>
              <a:effectLst/>
              <a:latin typeface="Montserrat"/>
            </a:endParaRPr>
          </a:p>
          <a:p>
            <a:pPr fontAlgn="base"/>
            <a:r>
              <a:rPr lang="en-GB" b="0" i="0" dirty="0" smtClean="0">
                <a:effectLst/>
                <a:latin typeface="Open Sans"/>
              </a:rPr>
              <a:t>This section is a single-page dashboard that summarizes the test run. This contains the report title, duration, and status of breakups.</a:t>
            </a:r>
            <a:endParaRPr lang="en-GB" b="0" i="0" dirty="0">
              <a:effectLst/>
              <a:latin typeface="Open Sans"/>
            </a:endParaRPr>
          </a:p>
        </p:txBody>
      </p:sp>
      <p:pic>
        <p:nvPicPr>
          <p:cNvPr id="7170" name="Picture 2" descr="https://qaautomationexpert.files.wordpress.com/2022/08/image-39.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2146300"/>
            <a:ext cx="1142047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80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93638"/>
            <a:ext cx="11379200" cy="1754326"/>
          </a:xfrm>
          <a:prstGeom prst="rect">
            <a:avLst/>
          </a:prstGeom>
        </p:spPr>
        <p:txBody>
          <a:bodyPr wrap="square">
            <a:spAutoFit/>
          </a:bodyPr>
          <a:lstStyle/>
          <a:p>
            <a:pPr fontAlgn="base"/>
            <a:r>
              <a:rPr lang="en-GB" b="1" i="0" dirty="0" smtClean="0">
                <a:solidFill>
                  <a:srgbClr val="0000EE"/>
                </a:solidFill>
                <a:effectLst/>
                <a:latin typeface="Montserrat"/>
              </a:rPr>
              <a:t>2. Summary section</a:t>
            </a:r>
          </a:p>
          <a:p>
            <a:pPr fontAlgn="base"/>
            <a:endParaRPr lang="en-GB" b="1" i="0" dirty="0" smtClean="0">
              <a:solidFill>
                <a:srgbClr val="0000EE"/>
              </a:solidFill>
              <a:effectLst/>
              <a:latin typeface="Montserrat"/>
            </a:endParaRPr>
          </a:p>
          <a:p>
            <a:pPr fontAlgn="base"/>
            <a:r>
              <a:rPr lang="en-GB" b="0" i="0" dirty="0" smtClean="0">
                <a:effectLst/>
                <a:latin typeface="Open Sans"/>
              </a:rPr>
              <a:t>This section provides an overview of the test run in terms of a feature breakdown, comprising duration, scenario count, and step count. The scenarios and steps are divided into status counts. The feature name has a link that navigates to further details in the detailed step section. This link is only present if the detailed section is enabled.</a:t>
            </a:r>
            <a:endParaRPr lang="en-GB" b="0" i="0" dirty="0">
              <a:effectLst/>
              <a:latin typeface="Open Sans"/>
            </a:endParaRPr>
          </a:p>
        </p:txBody>
      </p:sp>
      <p:pic>
        <p:nvPicPr>
          <p:cNvPr id="8194" name="Picture 2" descr="https://qaautomationexpert.files.wordpress.com/2022/08/image-38.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2357437"/>
            <a:ext cx="11410950"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8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1536"/>
            <a:ext cx="11645900" cy="1200329"/>
          </a:xfrm>
          <a:prstGeom prst="rect">
            <a:avLst/>
          </a:prstGeom>
        </p:spPr>
        <p:txBody>
          <a:bodyPr wrap="square">
            <a:spAutoFit/>
          </a:bodyPr>
          <a:lstStyle/>
          <a:p>
            <a:pPr fontAlgn="base"/>
            <a:r>
              <a:rPr lang="en-GB" b="1" i="0" dirty="0" smtClean="0">
                <a:solidFill>
                  <a:srgbClr val="0000EE"/>
                </a:solidFill>
                <a:effectLst/>
                <a:latin typeface="Montserrat"/>
              </a:rPr>
              <a:t>3. </a:t>
            </a:r>
            <a:r>
              <a:rPr lang="en-GB" b="1" i="0" dirty="0" smtClean="0">
                <a:solidFill>
                  <a:srgbClr val="0000EE"/>
                </a:solidFill>
                <a:effectLst/>
                <a:latin typeface="inherit"/>
              </a:rPr>
              <a:t>Tag section</a:t>
            </a:r>
          </a:p>
          <a:p>
            <a:pPr fontAlgn="base"/>
            <a:endParaRPr lang="en-GB" b="1" i="0" dirty="0" smtClean="0">
              <a:solidFill>
                <a:srgbClr val="0000EE"/>
              </a:solidFill>
              <a:effectLst/>
              <a:latin typeface="Montserrat"/>
            </a:endParaRPr>
          </a:p>
          <a:p>
            <a:pPr fontAlgn="base"/>
            <a:r>
              <a:rPr lang="en-GB" b="0" i="0" dirty="0" smtClean="0">
                <a:effectLst/>
                <a:latin typeface="Open Sans"/>
              </a:rPr>
              <a:t>This section provides an overview of the test run in terms of a tag breakdown, comprising feature count and scenario count.</a:t>
            </a:r>
            <a:endParaRPr lang="en-GB" b="0" i="0" dirty="0">
              <a:effectLst/>
              <a:latin typeface="Open Sans"/>
            </a:endParaRPr>
          </a:p>
        </p:txBody>
      </p:sp>
      <p:pic>
        <p:nvPicPr>
          <p:cNvPr id="9218" name="Picture 2" descr="https://qaautomationexpert.files.wordpress.com/2022/08/image-40.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70062"/>
            <a:ext cx="11420475"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946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571</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inherit</vt:lpstr>
      <vt:lpstr>Monaco</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2023-07-24T04:51:49Z</dcterms:created>
  <dcterms:modified xsi:type="dcterms:W3CDTF">2023-07-24T05:41:05Z</dcterms:modified>
</cp:coreProperties>
</file>