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0F8CAEB-B220-4592-8C5B-82D17EF2020E}"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6EAE15-E67C-4FAD-B794-A9FCDE056F0A}" type="slidenum">
              <a:rPr lang="en-IN" smtClean="0"/>
              <a:t>‹#›</a:t>
            </a:fld>
            <a:endParaRPr lang="en-IN"/>
          </a:p>
        </p:txBody>
      </p:sp>
    </p:spTree>
    <p:extLst>
      <p:ext uri="{BB962C8B-B14F-4D97-AF65-F5344CB8AC3E}">
        <p14:creationId xmlns:p14="http://schemas.microsoft.com/office/powerpoint/2010/main" val="19139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F8CAEB-B220-4592-8C5B-82D17EF2020E}"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6EAE15-E67C-4FAD-B794-A9FCDE056F0A}" type="slidenum">
              <a:rPr lang="en-IN" smtClean="0"/>
              <a:t>‹#›</a:t>
            </a:fld>
            <a:endParaRPr lang="en-IN"/>
          </a:p>
        </p:txBody>
      </p:sp>
    </p:spTree>
    <p:extLst>
      <p:ext uri="{BB962C8B-B14F-4D97-AF65-F5344CB8AC3E}">
        <p14:creationId xmlns:p14="http://schemas.microsoft.com/office/powerpoint/2010/main" val="308705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F8CAEB-B220-4592-8C5B-82D17EF2020E}"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6EAE15-E67C-4FAD-B794-A9FCDE056F0A}" type="slidenum">
              <a:rPr lang="en-IN" smtClean="0"/>
              <a:t>‹#›</a:t>
            </a:fld>
            <a:endParaRPr lang="en-IN"/>
          </a:p>
        </p:txBody>
      </p:sp>
    </p:spTree>
    <p:extLst>
      <p:ext uri="{BB962C8B-B14F-4D97-AF65-F5344CB8AC3E}">
        <p14:creationId xmlns:p14="http://schemas.microsoft.com/office/powerpoint/2010/main" val="215783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F8CAEB-B220-4592-8C5B-82D17EF2020E}"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6EAE15-E67C-4FAD-B794-A9FCDE056F0A}" type="slidenum">
              <a:rPr lang="en-IN" smtClean="0"/>
              <a:t>‹#›</a:t>
            </a:fld>
            <a:endParaRPr lang="en-IN"/>
          </a:p>
        </p:txBody>
      </p:sp>
    </p:spTree>
    <p:extLst>
      <p:ext uri="{BB962C8B-B14F-4D97-AF65-F5344CB8AC3E}">
        <p14:creationId xmlns:p14="http://schemas.microsoft.com/office/powerpoint/2010/main" val="420647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F8CAEB-B220-4592-8C5B-82D17EF2020E}"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6EAE15-E67C-4FAD-B794-A9FCDE056F0A}" type="slidenum">
              <a:rPr lang="en-IN" smtClean="0"/>
              <a:t>‹#›</a:t>
            </a:fld>
            <a:endParaRPr lang="en-IN"/>
          </a:p>
        </p:txBody>
      </p:sp>
    </p:spTree>
    <p:extLst>
      <p:ext uri="{BB962C8B-B14F-4D97-AF65-F5344CB8AC3E}">
        <p14:creationId xmlns:p14="http://schemas.microsoft.com/office/powerpoint/2010/main" val="159188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0F8CAEB-B220-4592-8C5B-82D17EF2020E}"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6EAE15-E67C-4FAD-B794-A9FCDE056F0A}" type="slidenum">
              <a:rPr lang="en-IN" smtClean="0"/>
              <a:t>‹#›</a:t>
            </a:fld>
            <a:endParaRPr lang="en-IN"/>
          </a:p>
        </p:txBody>
      </p:sp>
    </p:spTree>
    <p:extLst>
      <p:ext uri="{BB962C8B-B14F-4D97-AF65-F5344CB8AC3E}">
        <p14:creationId xmlns:p14="http://schemas.microsoft.com/office/powerpoint/2010/main" val="366542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0F8CAEB-B220-4592-8C5B-82D17EF2020E}"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6EAE15-E67C-4FAD-B794-A9FCDE056F0A}" type="slidenum">
              <a:rPr lang="en-IN" smtClean="0"/>
              <a:t>‹#›</a:t>
            </a:fld>
            <a:endParaRPr lang="en-IN"/>
          </a:p>
        </p:txBody>
      </p:sp>
    </p:spTree>
    <p:extLst>
      <p:ext uri="{BB962C8B-B14F-4D97-AF65-F5344CB8AC3E}">
        <p14:creationId xmlns:p14="http://schemas.microsoft.com/office/powerpoint/2010/main" val="1532132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0F8CAEB-B220-4592-8C5B-82D17EF2020E}" type="datetimeFigureOut">
              <a:rPr lang="en-IN" smtClean="0"/>
              <a:t>06-07-2023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6EAE15-E67C-4FAD-B794-A9FCDE056F0A}" type="slidenum">
              <a:rPr lang="en-IN" smtClean="0"/>
              <a:t>‹#›</a:t>
            </a:fld>
            <a:endParaRPr lang="en-IN"/>
          </a:p>
        </p:txBody>
      </p:sp>
    </p:spTree>
    <p:extLst>
      <p:ext uri="{BB962C8B-B14F-4D97-AF65-F5344CB8AC3E}">
        <p14:creationId xmlns:p14="http://schemas.microsoft.com/office/powerpoint/2010/main" val="23862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8CAEB-B220-4592-8C5B-82D17EF2020E}" type="datetimeFigureOut">
              <a:rPr lang="en-IN" smtClean="0"/>
              <a:t>06-07-2023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6EAE15-E67C-4FAD-B794-A9FCDE056F0A}" type="slidenum">
              <a:rPr lang="en-IN" smtClean="0"/>
              <a:t>‹#›</a:t>
            </a:fld>
            <a:endParaRPr lang="en-IN"/>
          </a:p>
        </p:txBody>
      </p:sp>
    </p:spTree>
    <p:extLst>
      <p:ext uri="{BB962C8B-B14F-4D97-AF65-F5344CB8AC3E}">
        <p14:creationId xmlns:p14="http://schemas.microsoft.com/office/powerpoint/2010/main" val="84610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8CAEB-B220-4592-8C5B-82D17EF2020E}"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6EAE15-E67C-4FAD-B794-A9FCDE056F0A}" type="slidenum">
              <a:rPr lang="en-IN" smtClean="0"/>
              <a:t>‹#›</a:t>
            </a:fld>
            <a:endParaRPr lang="en-IN"/>
          </a:p>
        </p:txBody>
      </p:sp>
    </p:spTree>
    <p:extLst>
      <p:ext uri="{BB962C8B-B14F-4D97-AF65-F5344CB8AC3E}">
        <p14:creationId xmlns:p14="http://schemas.microsoft.com/office/powerpoint/2010/main" val="3071638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8CAEB-B220-4592-8C5B-82D17EF2020E}"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6EAE15-E67C-4FAD-B794-A9FCDE056F0A}" type="slidenum">
              <a:rPr lang="en-IN" smtClean="0"/>
              <a:t>‹#›</a:t>
            </a:fld>
            <a:endParaRPr lang="en-IN"/>
          </a:p>
        </p:txBody>
      </p:sp>
    </p:spTree>
    <p:extLst>
      <p:ext uri="{BB962C8B-B14F-4D97-AF65-F5344CB8AC3E}">
        <p14:creationId xmlns:p14="http://schemas.microsoft.com/office/powerpoint/2010/main" val="148508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8CAEB-B220-4592-8C5B-82D17EF2020E}" type="datetimeFigureOut">
              <a:rPr lang="en-IN" smtClean="0"/>
              <a:t>06-07-2023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EAE15-E67C-4FAD-B794-A9FCDE056F0A}" type="slidenum">
              <a:rPr lang="en-IN" smtClean="0"/>
              <a:t>‹#›</a:t>
            </a:fld>
            <a:endParaRPr lang="en-IN"/>
          </a:p>
        </p:txBody>
      </p:sp>
    </p:spTree>
    <p:extLst>
      <p:ext uri="{BB962C8B-B14F-4D97-AF65-F5344CB8AC3E}">
        <p14:creationId xmlns:p14="http://schemas.microsoft.com/office/powerpoint/2010/main" val="2490704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opensource-demo.orangehrmlive.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0650" y="412234"/>
            <a:ext cx="5647700" cy="369332"/>
          </a:xfrm>
          <a:prstGeom prst="rect">
            <a:avLst/>
          </a:prstGeom>
        </p:spPr>
        <p:txBody>
          <a:bodyPr wrap="none">
            <a:spAutoFit/>
          </a:bodyPr>
          <a:lstStyle/>
          <a:p>
            <a:pPr fontAlgn="base"/>
            <a:r>
              <a:rPr lang="en-GB" b="1" i="0" dirty="0" smtClean="0">
                <a:solidFill>
                  <a:srgbClr val="424242"/>
                </a:solidFill>
                <a:effectLst/>
                <a:latin typeface="Montserrat"/>
              </a:rPr>
              <a:t>Page Object Model with Page Factory in Selenium</a:t>
            </a:r>
            <a:endParaRPr lang="en-GB" b="1" i="0" dirty="0">
              <a:solidFill>
                <a:srgbClr val="424242"/>
              </a:solidFill>
              <a:effectLst/>
              <a:latin typeface="Montserrat"/>
            </a:endParaRPr>
          </a:p>
        </p:txBody>
      </p:sp>
      <p:sp>
        <p:nvSpPr>
          <p:cNvPr id="4" name="Rectangle 3"/>
          <p:cNvSpPr/>
          <p:nvPr/>
        </p:nvSpPr>
        <p:spPr>
          <a:xfrm>
            <a:off x="1130300" y="1450539"/>
            <a:ext cx="9410700" cy="2492990"/>
          </a:xfrm>
          <a:prstGeom prst="rect">
            <a:avLst/>
          </a:prstGeom>
        </p:spPr>
        <p:txBody>
          <a:bodyPr wrap="square">
            <a:spAutoFit/>
          </a:bodyPr>
          <a:lstStyle/>
          <a:p>
            <a:pPr fontAlgn="base"/>
            <a:r>
              <a:rPr lang="en-GB" b="1" i="0" dirty="0" smtClean="0">
                <a:solidFill>
                  <a:srgbClr val="0000EE"/>
                </a:solidFill>
                <a:effectLst/>
                <a:latin typeface="inherit"/>
              </a:rPr>
              <a:t>What Is Page Object Model (POM)?</a:t>
            </a:r>
          </a:p>
          <a:p>
            <a:pPr fontAlgn="base"/>
            <a:endParaRPr lang="en-GB" b="0" i="0" dirty="0" smtClean="0">
              <a:solidFill>
                <a:srgbClr val="0000EE"/>
              </a:solidFill>
              <a:effectLst/>
              <a:latin typeface="Open Sans"/>
            </a:endParaRPr>
          </a:p>
          <a:p>
            <a:pPr fontAlgn="base"/>
            <a:r>
              <a:rPr lang="en-GB" sz="2000" b="0" i="0" dirty="0" smtClean="0">
                <a:effectLst/>
                <a:latin typeface="Times New Roman" panose="02020603050405020304" pitchFamily="18" charset="0"/>
                <a:cs typeface="Times New Roman" panose="02020603050405020304" pitchFamily="18" charset="0"/>
              </a:rPr>
              <a:t>Page Object model is an object design pattern in Selenium, where web pages are represented as classes, and the various elements on the page are defined as variables in the class and all possible user interactions can then be implemented as methods in the class.</a:t>
            </a:r>
          </a:p>
          <a:p>
            <a:pPr fontAlgn="base"/>
            <a:endParaRPr lang="en-GB" sz="2000" b="0" i="0" dirty="0" smtClean="0">
              <a:effectLst/>
              <a:latin typeface="Times New Roman" panose="02020603050405020304" pitchFamily="18" charset="0"/>
              <a:cs typeface="Times New Roman" panose="02020603050405020304" pitchFamily="18" charset="0"/>
            </a:endParaRPr>
          </a:p>
          <a:p>
            <a:pPr fontAlgn="base"/>
            <a:r>
              <a:rPr lang="en-GB" sz="2000" b="0" i="0" dirty="0" smtClean="0">
                <a:effectLst/>
                <a:latin typeface="Times New Roman" panose="02020603050405020304" pitchFamily="18" charset="0"/>
                <a:cs typeface="Times New Roman" panose="02020603050405020304" pitchFamily="18" charset="0"/>
              </a:rPr>
              <a:t>The benefit is that if there is any change in the UI for the page, the tests themselves don’t need to change, only the code within the page object needs to change.</a:t>
            </a:r>
            <a:endParaRPr lang="en-GB"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020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500" y="413435"/>
            <a:ext cx="9258300" cy="1569660"/>
          </a:xfrm>
          <a:prstGeom prst="rect">
            <a:avLst/>
          </a:prstGeom>
        </p:spPr>
        <p:txBody>
          <a:bodyPr wrap="square">
            <a:spAutoFit/>
          </a:bodyPr>
          <a:lstStyle/>
          <a:p>
            <a:r>
              <a:rPr lang="en-GB" b="1" i="0" dirty="0" smtClean="0">
                <a:solidFill>
                  <a:srgbClr val="0000EE"/>
                </a:solidFill>
                <a:effectLst/>
                <a:latin typeface="Open Sans"/>
              </a:rPr>
              <a:t>Step 4 –  Create test class for the tests of these pages – </a:t>
            </a:r>
          </a:p>
          <a:p>
            <a:endParaRPr lang="en-GB" b="1" dirty="0">
              <a:solidFill>
                <a:srgbClr val="0000EE"/>
              </a:solidFill>
              <a:latin typeface="Open Sans"/>
            </a:endParaRPr>
          </a:p>
          <a:p>
            <a:r>
              <a:rPr lang="en-GB" sz="2000" dirty="0">
                <a:latin typeface="Times New Roman" panose="02020603050405020304" pitchFamily="18" charset="0"/>
                <a:cs typeface="Times New Roman" panose="02020603050405020304" pitchFamily="18" charset="0"/>
              </a:rPr>
              <a:t>Under src/test/java we will create test classes </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LoginPageTest.java and HomePageTest.java</a:t>
            </a:r>
            <a:endParaRPr lang="en-IN" sz="2000" dirty="0">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058416077"/>
              </p:ext>
            </p:extLst>
          </p:nvPr>
        </p:nvGraphicFramePr>
        <p:xfrm>
          <a:off x="6734175" y="2237095"/>
          <a:ext cx="3829050" cy="4013577"/>
        </p:xfrm>
        <a:graphic>
          <a:graphicData uri="http://schemas.openxmlformats.org/presentationml/2006/ole">
            <mc:AlternateContent xmlns:mc="http://schemas.openxmlformats.org/markup-compatibility/2006">
              <mc:Choice xmlns:v="urn:schemas-microsoft-com:vml" Requires="v">
                <p:oleObj spid="_x0000_s5130" name="Acrobat Document" r:id="rId3" imgW="5667219" imgH="8019658" progId="Acrobat.Document.DC">
                  <p:embed/>
                </p:oleObj>
              </mc:Choice>
              <mc:Fallback>
                <p:oleObj name="Acrobat Document" r:id="rId3" imgW="5667219" imgH="8019658" progId="Acrobat.Document.DC">
                  <p:embed/>
                  <p:pic>
                    <p:nvPicPr>
                      <p:cNvPr id="0" name=""/>
                      <p:cNvPicPr/>
                      <p:nvPr/>
                    </p:nvPicPr>
                    <p:blipFill>
                      <a:blip r:embed="rId4"/>
                      <a:stretch>
                        <a:fillRect/>
                      </a:stretch>
                    </p:blipFill>
                    <p:spPr>
                      <a:xfrm>
                        <a:off x="6734175" y="2237095"/>
                        <a:ext cx="3829050" cy="4013577"/>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792130727"/>
              </p:ext>
            </p:extLst>
          </p:nvPr>
        </p:nvGraphicFramePr>
        <p:xfrm>
          <a:off x="727075" y="2237095"/>
          <a:ext cx="3829050" cy="4267577"/>
        </p:xfrm>
        <a:graphic>
          <a:graphicData uri="http://schemas.openxmlformats.org/presentationml/2006/ole">
            <mc:AlternateContent xmlns:mc="http://schemas.openxmlformats.org/markup-compatibility/2006">
              <mc:Choice xmlns:v="urn:schemas-microsoft-com:vml" Requires="v">
                <p:oleObj spid="_x0000_s5131" name="Acrobat Document" r:id="rId5" imgW="5667219" imgH="8019658" progId="Acrobat.Document.DC">
                  <p:embed/>
                </p:oleObj>
              </mc:Choice>
              <mc:Fallback>
                <p:oleObj name="Acrobat Document" r:id="rId5" imgW="5667219" imgH="8019658" progId="Acrobat.Document.DC">
                  <p:embed/>
                  <p:pic>
                    <p:nvPicPr>
                      <p:cNvPr id="0" name=""/>
                      <p:cNvPicPr/>
                      <p:nvPr/>
                    </p:nvPicPr>
                    <p:blipFill>
                      <a:blip r:embed="rId6"/>
                      <a:stretch>
                        <a:fillRect/>
                      </a:stretch>
                    </p:blipFill>
                    <p:spPr>
                      <a:xfrm>
                        <a:off x="727075" y="2237095"/>
                        <a:ext cx="3829050" cy="4267577"/>
                      </a:xfrm>
                      <a:prstGeom prst="rect">
                        <a:avLst/>
                      </a:prstGeom>
                    </p:spPr>
                  </p:pic>
                </p:oleObj>
              </mc:Fallback>
            </mc:AlternateContent>
          </a:graphicData>
        </a:graphic>
      </p:graphicFrame>
    </p:spTree>
    <p:extLst>
      <p:ext uri="{BB962C8B-B14F-4D97-AF65-F5344CB8AC3E}">
        <p14:creationId xmlns:p14="http://schemas.microsoft.com/office/powerpoint/2010/main" val="251327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900" y="502335"/>
            <a:ext cx="9347200" cy="646331"/>
          </a:xfrm>
          <a:prstGeom prst="rect">
            <a:avLst/>
          </a:prstGeom>
        </p:spPr>
        <p:txBody>
          <a:bodyPr wrap="square">
            <a:spAutoFit/>
          </a:bodyPr>
          <a:lstStyle/>
          <a:p>
            <a:r>
              <a:rPr lang="en-GB" b="1" i="0" dirty="0" smtClean="0">
                <a:solidFill>
                  <a:srgbClr val="000000"/>
                </a:solidFill>
                <a:effectLst/>
                <a:latin typeface="Open Sans"/>
              </a:rPr>
              <a:t> To run the test, right click and select as Run As and then select </a:t>
            </a:r>
            <a:r>
              <a:rPr lang="en-GB" b="1" i="0" dirty="0" err="1" smtClean="0">
                <a:solidFill>
                  <a:srgbClr val="000000"/>
                </a:solidFill>
                <a:effectLst/>
                <a:latin typeface="Open Sans"/>
              </a:rPr>
              <a:t>TestNG</a:t>
            </a:r>
            <a:r>
              <a:rPr lang="en-GB" b="1" i="0" dirty="0" smtClean="0">
                <a:solidFill>
                  <a:srgbClr val="000000"/>
                </a:solidFill>
                <a:effectLst/>
                <a:latin typeface="Open Sans"/>
              </a:rPr>
              <a:t> Test. Or we can run it </a:t>
            </a:r>
            <a:r>
              <a:rPr lang="en-GB" b="1" dirty="0" smtClean="0">
                <a:solidFill>
                  <a:srgbClr val="000000"/>
                </a:solidFill>
                <a:latin typeface="Open Sans"/>
              </a:rPr>
              <a:t>by using testing.xml file </a:t>
            </a:r>
            <a:endParaRPr lang="en-IN" dirty="0"/>
          </a:p>
        </p:txBody>
      </p:sp>
      <p:pic>
        <p:nvPicPr>
          <p:cNvPr id="3" name="Picture 2"/>
          <p:cNvPicPr>
            <a:picLocks noChangeAspect="1"/>
          </p:cNvPicPr>
          <p:nvPr/>
        </p:nvPicPr>
        <p:blipFill>
          <a:blip r:embed="rId2"/>
          <a:stretch>
            <a:fillRect/>
          </a:stretch>
        </p:blipFill>
        <p:spPr>
          <a:xfrm>
            <a:off x="984002" y="1755561"/>
            <a:ext cx="4946898" cy="3067478"/>
          </a:xfrm>
          <a:prstGeom prst="rect">
            <a:avLst/>
          </a:prstGeom>
        </p:spPr>
      </p:pic>
    </p:spTree>
    <p:extLst>
      <p:ext uri="{BB962C8B-B14F-4D97-AF65-F5344CB8AC3E}">
        <p14:creationId xmlns:p14="http://schemas.microsoft.com/office/powerpoint/2010/main" val="143830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100" y="474344"/>
            <a:ext cx="11366500" cy="4093428"/>
          </a:xfrm>
          <a:prstGeom prst="rect">
            <a:avLst/>
          </a:prstGeom>
        </p:spPr>
        <p:txBody>
          <a:bodyPr wrap="square">
            <a:spAutoFit/>
          </a:bodyPr>
          <a:lstStyle/>
          <a:p>
            <a:pPr algn="just" fontAlgn="base"/>
            <a:r>
              <a:rPr lang="en-GB" sz="2000" b="1" i="1" dirty="0" smtClean="0">
                <a:solidFill>
                  <a:srgbClr val="0000EE"/>
                </a:solidFill>
                <a:effectLst/>
                <a:latin typeface="Times New Roman" panose="02020603050405020304" pitchFamily="18" charset="0"/>
                <a:cs typeface="Times New Roman" panose="02020603050405020304" pitchFamily="18" charset="0"/>
              </a:rPr>
              <a:t>The Page Object Design Pattern provides the following advantages:</a:t>
            </a:r>
          </a:p>
          <a:p>
            <a:pPr algn="just" fontAlgn="base"/>
            <a:endParaRPr lang="en-GB" sz="2000" b="0" i="0" dirty="0" smtClean="0">
              <a:solidFill>
                <a:srgbClr val="0000EE"/>
              </a:solidFill>
              <a:effectLst/>
              <a:latin typeface="Times New Roman" panose="02020603050405020304" pitchFamily="18" charset="0"/>
              <a:cs typeface="Times New Roman" panose="02020603050405020304" pitchFamily="18" charset="0"/>
            </a:endParaRPr>
          </a:p>
          <a:p>
            <a:pPr algn="just" fontAlgn="base"/>
            <a:r>
              <a:rPr lang="en-GB" sz="2000" b="1" i="0" dirty="0" smtClean="0">
                <a:effectLst/>
                <a:latin typeface="Times New Roman" panose="02020603050405020304" pitchFamily="18" charset="0"/>
                <a:cs typeface="Times New Roman" panose="02020603050405020304" pitchFamily="18" charset="0"/>
              </a:rPr>
              <a:t>1. Readable –</a:t>
            </a:r>
            <a:r>
              <a:rPr lang="en-GB" sz="2000" b="0" i="0" dirty="0" smtClean="0">
                <a:effectLst/>
                <a:latin typeface="Times New Roman" panose="02020603050405020304" pitchFamily="18" charset="0"/>
                <a:cs typeface="Times New Roman" panose="02020603050405020304" pitchFamily="18" charset="0"/>
              </a:rPr>
              <a:t> There is a clean separation between test code and page specific code such as locators and methods.</a:t>
            </a:r>
          </a:p>
          <a:p>
            <a:pPr algn="just" fontAlgn="base"/>
            <a:r>
              <a:rPr lang="en-GB" sz="2000" b="1" i="0" dirty="0" smtClean="0">
                <a:effectLst/>
                <a:latin typeface="Times New Roman" panose="02020603050405020304" pitchFamily="18" charset="0"/>
                <a:cs typeface="Times New Roman" panose="02020603050405020304" pitchFamily="18" charset="0"/>
              </a:rPr>
              <a:t>2. Maintainability</a:t>
            </a:r>
            <a:r>
              <a:rPr lang="en-GB" sz="2000" b="0" i="0" dirty="0" smtClean="0">
                <a:effectLst/>
                <a:latin typeface="Times New Roman" panose="02020603050405020304" pitchFamily="18" charset="0"/>
                <a:cs typeface="Times New Roman" panose="02020603050405020304" pitchFamily="18" charset="0"/>
              </a:rPr>
              <a:t>  -In this model, separate classes are created for different pages of a web application like login page, the home page, employee detail page, change password page, etc. So, if there is any change in any element of a website then we only need to make changes in one class, and not in all classes.</a:t>
            </a:r>
          </a:p>
          <a:p>
            <a:pPr algn="just" fontAlgn="base"/>
            <a:r>
              <a:rPr lang="en-GB" sz="2000" b="1" i="0" dirty="0" smtClean="0">
                <a:effectLst/>
                <a:latin typeface="Times New Roman" panose="02020603050405020304" pitchFamily="18" charset="0"/>
                <a:cs typeface="Times New Roman" panose="02020603050405020304" pitchFamily="18" charset="0"/>
              </a:rPr>
              <a:t>3. Reusable –</a:t>
            </a:r>
            <a:r>
              <a:rPr lang="en-GB" sz="2000" b="0" i="0" dirty="0" smtClean="0">
                <a:effectLst/>
                <a:latin typeface="Times New Roman" panose="02020603050405020304" pitchFamily="18" charset="0"/>
                <a:cs typeface="Times New Roman" panose="02020603050405020304" pitchFamily="18" charset="0"/>
              </a:rPr>
              <a:t> If multiple test scripts use the same web elements, then we need not write code to handle the web element in every test script. Placing it in a separate page class makes it reusable by making it accessible by any test script.</a:t>
            </a:r>
          </a:p>
          <a:p>
            <a:pPr algn="just" fontAlgn="base"/>
            <a:r>
              <a:rPr lang="en-GB" sz="2000" b="1" i="0" dirty="0" smtClean="0">
                <a:effectLst/>
                <a:latin typeface="Times New Roman" panose="02020603050405020304" pitchFamily="18" charset="0"/>
                <a:cs typeface="Times New Roman" panose="02020603050405020304" pitchFamily="18" charset="0"/>
              </a:rPr>
              <a:t>4. Easy project Structure </a:t>
            </a:r>
            <a:r>
              <a:rPr lang="en-GB" sz="2000" b="0" i="0" dirty="0" smtClean="0">
                <a:effectLst/>
                <a:latin typeface="Times New Roman" panose="02020603050405020304" pitchFamily="18" charset="0"/>
                <a:cs typeface="Times New Roman" panose="02020603050405020304" pitchFamily="18" charset="0"/>
              </a:rPr>
              <a:t>– Its project structure is quite easy and understandable.</a:t>
            </a:r>
          </a:p>
          <a:p>
            <a:pPr algn="just" fontAlgn="base"/>
            <a:r>
              <a:rPr lang="en-GB" sz="2000" b="1" i="0" dirty="0" smtClean="0">
                <a:effectLst/>
                <a:latin typeface="Times New Roman" panose="02020603050405020304" pitchFamily="18" charset="0"/>
                <a:cs typeface="Times New Roman" panose="02020603050405020304" pitchFamily="18" charset="0"/>
              </a:rPr>
              <a:t>5. PageFactory</a:t>
            </a:r>
            <a:r>
              <a:rPr lang="en-GB" sz="2000" b="0" i="0" dirty="0" smtClean="0">
                <a:effectLst/>
                <a:latin typeface="Times New Roman" panose="02020603050405020304" pitchFamily="18" charset="0"/>
                <a:cs typeface="Times New Roman" panose="02020603050405020304" pitchFamily="18" charset="0"/>
              </a:rPr>
              <a:t> – It can use PageFactory in the page object model in order to initialize the web element and store elements in the cache.</a:t>
            </a:r>
            <a:endParaRPr lang="en-GB"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394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600" y="434539"/>
            <a:ext cx="11620500" cy="1631216"/>
          </a:xfrm>
          <a:prstGeom prst="rect">
            <a:avLst/>
          </a:prstGeom>
        </p:spPr>
        <p:txBody>
          <a:bodyPr wrap="square">
            <a:spAutoFit/>
          </a:bodyPr>
          <a:lstStyle/>
          <a:p>
            <a:pPr algn="just" fontAlgn="base"/>
            <a:r>
              <a:rPr lang="en-GB" sz="2000" b="1" i="0" dirty="0" smtClean="0">
                <a:effectLst/>
                <a:latin typeface="Times New Roman" panose="02020603050405020304" pitchFamily="18" charset="0"/>
                <a:cs typeface="Times New Roman" panose="02020603050405020304" pitchFamily="18" charset="0"/>
              </a:rPr>
              <a:t>Example</a:t>
            </a:r>
            <a:r>
              <a:rPr lang="en-GB" sz="2000" b="0" i="0" dirty="0" smtClean="0">
                <a:effectLst/>
                <a:latin typeface="Times New Roman" panose="02020603050405020304" pitchFamily="18" charset="0"/>
                <a:cs typeface="Times New Roman" panose="02020603050405020304" pitchFamily="18" charset="0"/>
              </a:rPr>
              <a:t>: If the New Customer page has many input fields. In that case, there can be 2 different classes. One class called NewCustomerObjects.java that forms the object repository for the UI elements on the register accounts page.</a:t>
            </a:r>
          </a:p>
          <a:p>
            <a:pPr algn="just" fontAlgn="base"/>
            <a:r>
              <a:rPr lang="en-GB" sz="2000" b="0" i="0" dirty="0" smtClean="0">
                <a:effectLst/>
                <a:latin typeface="Times New Roman" panose="02020603050405020304" pitchFamily="18" charset="0"/>
                <a:cs typeface="Times New Roman" panose="02020603050405020304" pitchFamily="18" charset="0"/>
              </a:rPr>
              <a:t>A separate class file NewCustomerMethods.java extending or inheriting NewCustomerObjects that includes all the methods performing different actions on the page could be created.</a:t>
            </a:r>
          </a:p>
        </p:txBody>
      </p:sp>
      <p:sp>
        <p:nvSpPr>
          <p:cNvPr id="3" name="Rectangle 2"/>
          <p:cNvSpPr/>
          <p:nvPr/>
        </p:nvSpPr>
        <p:spPr>
          <a:xfrm>
            <a:off x="355600" y="2516138"/>
            <a:ext cx="6096000" cy="2862322"/>
          </a:xfrm>
          <a:prstGeom prst="rect">
            <a:avLst/>
          </a:prstGeom>
        </p:spPr>
        <p:txBody>
          <a:bodyPr>
            <a:spAutoFit/>
          </a:bodyPr>
          <a:lstStyle/>
          <a:p>
            <a:pPr algn="just" fontAlgn="base"/>
            <a:r>
              <a:rPr lang="en-GB" sz="2000" b="1" i="0" dirty="0" smtClean="0">
                <a:solidFill>
                  <a:srgbClr val="0000EE"/>
                </a:solidFill>
                <a:effectLst/>
                <a:latin typeface="Times New Roman" panose="02020603050405020304" pitchFamily="18" charset="0"/>
                <a:cs typeface="Times New Roman" panose="02020603050405020304" pitchFamily="18" charset="0"/>
              </a:rPr>
              <a:t>Scenario</a:t>
            </a:r>
          </a:p>
          <a:p>
            <a:pPr algn="just" fontAlgn="base"/>
            <a:endParaRPr lang="en-GB" sz="2000" b="0" i="0" dirty="0" smtClean="0">
              <a:solidFill>
                <a:srgbClr val="0000EE"/>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GB" sz="2000" b="0" i="0" dirty="0" smtClean="0">
                <a:effectLst/>
                <a:latin typeface="Times New Roman" panose="02020603050405020304" pitchFamily="18" charset="0"/>
                <a:cs typeface="Times New Roman" panose="02020603050405020304" pitchFamily="18" charset="0"/>
              </a:rPr>
              <a:t>Launch the Firefox browser.</a:t>
            </a:r>
          </a:p>
          <a:p>
            <a:pPr algn="just" fontAlgn="base">
              <a:buFont typeface="+mj-lt"/>
              <a:buAutoNum type="arabicPeriod"/>
            </a:pPr>
            <a:r>
              <a:rPr lang="en-GB" sz="2000" b="0" i="0" dirty="0" smtClean="0">
                <a:effectLst/>
                <a:latin typeface="Times New Roman" panose="02020603050405020304" pitchFamily="18" charset="0"/>
                <a:cs typeface="Times New Roman" panose="02020603050405020304" pitchFamily="18" charset="0"/>
              </a:rPr>
              <a:t>The demo website opens in the browser.</a:t>
            </a:r>
          </a:p>
          <a:p>
            <a:pPr algn="just" fontAlgn="base">
              <a:buFont typeface="+mj-lt"/>
              <a:buAutoNum type="arabicPeriod"/>
            </a:pPr>
            <a:r>
              <a:rPr lang="en-GB" sz="2000" b="0" i="0" dirty="0" smtClean="0">
                <a:effectLst/>
                <a:latin typeface="Times New Roman" panose="02020603050405020304" pitchFamily="18" charset="0"/>
                <a:cs typeface="Times New Roman" panose="02020603050405020304" pitchFamily="18" charset="0"/>
              </a:rPr>
              <a:t>Verify the Login Page</a:t>
            </a:r>
          </a:p>
          <a:p>
            <a:pPr algn="just" fontAlgn="base">
              <a:buFont typeface="+mj-lt"/>
              <a:buAutoNum type="arabicPeriod"/>
            </a:pPr>
            <a:r>
              <a:rPr lang="en-GB" sz="2000" b="0" i="0" dirty="0" smtClean="0">
                <a:effectLst/>
                <a:latin typeface="Times New Roman" panose="02020603050405020304" pitchFamily="18" charset="0"/>
                <a:cs typeface="Times New Roman" panose="02020603050405020304" pitchFamily="18" charset="0"/>
              </a:rPr>
              <a:t>Enter username and Password and login to the demo site.</a:t>
            </a:r>
          </a:p>
          <a:p>
            <a:pPr algn="just" fontAlgn="base">
              <a:buFont typeface="+mj-lt"/>
              <a:buAutoNum type="arabicPeriod"/>
            </a:pPr>
            <a:r>
              <a:rPr lang="en-GB" sz="2000" b="0" i="0" dirty="0" smtClean="0">
                <a:effectLst/>
                <a:latin typeface="Times New Roman" panose="02020603050405020304" pitchFamily="18" charset="0"/>
                <a:cs typeface="Times New Roman" panose="02020603050405020304" pitchFamily="18" charset="0"/>
              </a:rPr>
              <a:t>Verify the home page.</a:t>
            </a:r>
          </a:p>
          <a:p>
            <a:pPr algn="just" fontAlgn="base">
              <a:buFont typeface="+mj-lt"/>
              <a:buAutoNum type="arabicPeriod"/>
            </a:pPr>
            <a:r>
              <a:rPr lang="en-GB" sz="2000" b="0" i="0" dirty="0" smtClean="0">
                <a:effectLst/>
                <a:latin typeface="Times New Roman" panose="02020603050405020304" pitchFamily="18" charset="0"/>
                <a:cs typeface="Times New Roman" panose="02020603050405020304" pitchFamily="18" charset="0"/>
              </a:rPr>
              <a:t>Close the browser.</a:t>
            </a:r>
            <a:endParaRPr lang="en-GB"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51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698500" y="-248185"/>
            <a:ext cx="8355749"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006699"/>
                </a:solidFill>
                <a:effectLst/>
                <a:latin typeface="Monaco"/>
              </a:rPr>
              <a:t>public</a:t>
            </a:r>
            <a:r>
              <a:rPr kumimoji="0" lang="en-US" altLang="en-US" sz="1300" b="0" i="0" u="none" strike="noStrike" cap="none" normalizeH="0" baseline="0" dirty="0" smtClean="0">
                <a:ln>
                  <a:noFill/>
                </a:ln>
                <a:solidFill>
                  <a:srgbClr val="686868"/>
                </a:solidFill>
                <a:effectLst/>
                <a:latin typeface="Monaco"/>
              </a:rPr>
              <a:t> </a:t>
            </a:r>
            <a:r>
              <a:rPr kumimoji="0" lang="en-US" altLang="en-US" sz="1300" b="1" i="0" u="none" strike="noStrike" cap="none" normalizeH="0" baseline="0" dirty="0" smtClean="0">
                <a:ln>
                  <a:noFill/>
                </a:ln>
                <a:solidFill>
                  <a:srgbClr val="006699"/>
                </a:solidFill>
                <a:effectLst/>
                <a:latin typeface="Monaco"/>
              </a:rPr>
              <a:t>class</a:t>
            </a: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NonPOMExample {</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WebDriver driver;</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808080"/>
                </a:solidFill>
                <a:effectLst/>
                <a:latin typeface="Monaco"/>
              </a:rPr>
              <a:t>@BeforeTest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1" i="0" u="none" strike="noStrike" cap="none" normalizeH="0" baseline="0" dirty="0" smtClean="0">
                <a:ln>
                  <a:noFill/>
                </a:ln>
                <a:solidFill>
                  <a:srgbClr val="006699"/>
                </a:solidFill>
                <a:effectLst/>
                <a:latin typeface="Monaco"/>
              </a:rPr>
              <a:t>public</a:t>
            </a:r>
            <a:r>
              <a:rPr kumimoji="0" lang="en-US" altLang="en-US" sz="1300" b="0" i="0" u="none" strike="noStrike" cap="none" normalizeH="0" baseline="0" dirty="0" smtClean="0">
                <a:ln>
                  <a:noFill/>
                </a:ln>
                <a:solidFill>
                  <a:srgbClr val="686868"/>
                </a:solidFill>
                <a:effectLst/>
                <a:latin typeface="Monaco"/>
              </a:rPr>
              <a:t> </a:t>
            </a:r>
            <a:r>
              <a:rPr kumimoji="0" lang="en-US" altLang="en-US" sz="1300" b="1" i="0" u="none" strike="noStrike" cap="none" normalizeH="0" baseline="0" dirty="0" smtClean="0">
                <a:ln>
                  <a:noFill/>
                </a:ln>
                <a:solidFill>
                  <a:srgbClr val="006699"/>
                </a:solidFill>
                <a:effectLst/>
                <a:latin typeface="Monaco"/>
              </a:rPr>
              <a:t>void</a:t>
            </a: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setup() {</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System.setProperty(</a:t>
            </a:r>
            <a:r>
              <a:rPr kumimoji="0" lang="en-US" altLang="en-US" sz="1300" b="0" i="0" u="none" strike="noStrike" cap="none" normalizeH="0" baseline="0" dirty="0" smtClean="0">
                <a:ln>
                  <a:noFill/>
                </a:ln>
                <a:solidFill>
                  <a:srgbClr val="0000FF"/>
                </a:solidFill>
                <a:effectLst/>
                <a:latin typeface="Monaco"/>
              </a:rPr>
              <a:t>"webdriver.gecko.driver"</a:t>
            </a:r>
            <a:r>
              <a:rPr kumimoji="0" lang="en-US" altLang="en-US" sz="1300" b="0" i="0" u="none" strike="noStrike" cap="none" normalizeH="0" baseline="0" dirty="0" smtClean="0">
                <a:ln>
                  <a:noFill/>
                </a:ln>
                <a:solidFill>
                  <a:srgbClr val="000000"/>
                </a:solidFill>
                <a:effectLst/>
                <a:latin typeface="Monaco"/>
              </a:rPr>
              <a:t>, </a:t>
            </a:r>
            <a:r>
              <a:rPr kumimoji="0" lang="en-US" altLang="en-US" sz="1300" b="0" i="0" u="none" strike="noStrike" cap="none" normalizeH="0" baseline="0" dirty="0" smtClean="0">
                <a:ln>
                  <a:noFill/>
                </a:ln>
                <a:solidFill>
                  <a:srgbClr val="0000FF"/>
                </a:solidFill>
                <a:effectLst/>
                <a:latin typeface="Monaco"/>
              </a:rPr>
              <a:t>"src\\test\\resources\\webdrivers\\window\\geckodriver.exe"</a:t>
            </a:r>
            <a:r>
              <a:rPr kumimoji="0" lang="en-US" altLang="en-US" sz="1300" b="0" i="0" u="none" strike="noStrike" cap="none" normalizeH="0" baseline="0" dirty="0" smtClean="0">
                <a:ln>
                  <a:noFill/>
                </a:ln>
                <a:solidFill>
                  <a:srgbClr val="000000"/>
                </a:solidFill>
                <a:effectLst/>
                <a:latin typeface="Monaco"/>
              </a:rPr>
              <a: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driver = </a:t>
            </a:r>
            <a:r>
              <a:rPr kumimoji="0" lang="en-US" altLang="en-US" sz="1300" b="1" i="0" u="none" strike="noStrike" cap="none" normalizeH="0" baseline="0" dirty="0" smtClean="0">
                <a:ln>
                  <a:noFill/>
                </a:ln>
                <a:solidFill>
                  <a:srgbClr val="006699"/>
                </a:solidFill>
                <a:effectLst/>
                <a:latin typeface="Monaco"/>
              </a:rPr>
              <a:t>new</a:t>
            </a: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FirefoxDriver();</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driver.manage().window().maximize();</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driver.manage().timeouts().implicitlyWait(</a:t>
            </a:r>
            <a:r>
              <a:rPr kumimoji="0" lang="en-US" altLang="en-US" sz="1300" b="0" i="0" u="none" strike="noStrike" cap="none" normalizeH="0" baseline="0" dirty="0" smtClean="0">
                <a:ln>
                  <a:noFill/>
                </a:ln>
                <a:solidFill>
                  <a:srgbClr val="009900"/>
                </a:solidFill>
                <a:effectLst/>
                <a:latin typeface="Monaco"/>
              </a:rPr>
              <a:t>10</a:t>
            </a:r>
            <a:r>
              <a:rPr kumimoji="0" lang="en-US" altLang="en-US" sz="1300" b="0" i="0" u="none" strike="noStrike" cap="none" normalizeH="0" baseline="0" dirty="0" smtClean="0">
                <a:ln>
                  <a:noFill/>
                </a:ln>
                <a:solidFill>
                  <a:srgbClr val="000000"/>
                </a:solidFill>
                <a:effectLst/>
                <a:latin typeface="Monaco"/>
              </a:rPr>
              <a:t>, TimeUnit.SECONDS);</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driver.get(</a:t>
            </a:r>
            <a:r>
              <a:rPr kumimoji="0" lang="en-US" altLang="en-US" sz="1300" b="0" i="0" u="none" strike="noStrike" cap="none" normalizeH="0" baseline="0" dirty="0" smtClean="0">
                <a:ln>
                  <a:noFill/>
                </a:ln>
                <a:solidFill>
                  <a:srgbClr val="0000FF"/>
                </a:solidFill>
                <a:effectLst/>
                <a:latin typeface="Monaco"/>
              </a:rPr>
              <a:t>"</a:t>
            </a:r>
            <a:r>
              <a:rPr kumimoji="0" lang="en-US" altLang="en-US" sz="1300" b="0" i="0" u="none" strike="noStrike" cap="none" normalizeH="0" baseline="0" dirty="0" smtClean="0">
                <a:ln>
                  <a:noFill/>
                </a:ln>
                <a:solidFill>
                  <a:srgbClr val="0000FF"/>
                </a:solidFill>
                <a:effectLst/>
                <a:latin typeface="Monaco"/>
                <a:hlinkClick r:id="rId2"/>
              </a:rPr>
              <a:t>https://opensource-demo.orangehrmlive.com/</a:t>
            </a:r>
            <a:r>
              <a:rPr kumimoji="0" lang="en-US" altLang="en-US" sz="1300" b="0" i="0" u="none" strike="noStrike" cap="none" normalizeH="0" baseline="0" dirty="0" smtClean="0">
                <a:ln>
                  <a:noFill/>
                </a:ln>
                <a:solidFill>
                  <a:srgbClr val="0000FF"/>
                </a:solidFill>
                <a:effectLst/>
                <a:latin typeface="Monaco"/>
              </a:rPr>
              <a:t>"</a:t>
            </a:r>
            <a:r>
              <a:rPr kumimoji="0" lang="en-US" altLang="en-US" sz="1300" b="0" i="0" u="none" strike="noStrike" cap="none" normalizeH="0" baseline="0" dirty="0" smtClean="0">
                <a:ln>
                  <a:noFill/>
                </a:ln>
                <a:solidFill>
                  <a:srgbClr val="000000"/>
                </a:solidFill>
                <a:effectLst/>
                <a:latin typeface="Monaco"/>
              </a:rPr>
              <a: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808080"/>
                </a:solidFill>
                <a:effectLst/>
                <a:latin typeface="Monaco"/>
              </a:rPr>
              <a:t>@Test</a:t>
            </a:r>
            <a:r>
              <a:rPr kumimoji="0" lang="en-US" altLang="en-US" sz="1300" b="0" i="0" u="none" strike="noStrike" cap="none" normalizeH="0" baseline="0" dirty="0" smtClean="0">
                <a:ln>
                  <a:noFill/>
                </a:ln>
                <a:solidFill>
                  <a:srgbClr val="000000"/>
                </a:solidFill>
                <a:effectLst/>
                <a:latin typeface="Monaco"/>
              </a:rPr>
              <a:t>(priority = </a:t>
            </a:r>
            <a:r>
              <a:rPr kumimoji="0" lang="en-US" altLang="en-US" sz="1300" b="0" i="0" u="none" strike="noStrike" cap="none" normalizeH="0" baseline="0" dirty="0" smtClean="0">
                <a:ln>
                  <a:noFill/>
                </a:ln>
                <a:solidFill>
                  <a:srgbClr val="009900"/>
                </a:solidFill>
                <a:effectLst/>
                <a:latin typeface="Monaco"/>
              </a:rPr>
              <a:t>0</a:t>
            </a:r>
            <a:r>
              <a:rPr kumimoji="0" lang="en-US" altLang="en-US" sz="1300" b="0" i="0" u="none" strike="noStrike" cap="none" normalizeH="0" baseline="0" dirty="0" smtClean="0">
                <a:ln>
                  <a:noFill/>
                </a:ln>
                <a:solidFill>
                  <a:srgbClr val="000000"/>
                </a:solidFill>
                <a:effectLst/>
                <a:latin typeface="Monaco"/>
              </a:rPr>
              <a: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1" i="0" u="none" strike="noStrike" cap="none" normalizeH="0" baseline="0" dirty="0" smtClean="0">
                <a:ln>
                  <a:noFill/>
                </a:ln>
                <a:solidFill>
                  <a:srgbClr val="006699"/>
                </a:solidFill>
                <a:effectLst/>
                <a:latin typeface="Monaco"/>
              </a:rPr>
              <a:t>public</a:t>
            </a:r>
            <a:r>
              <a:rPr kumimoji="0" lang="en-US" altLang="en-US" sz="1300" b="0" i="0" u="none" strike="noStrike" cap="none" normalizeH="0" baseline="0" dirty="0" smtClean="0">
                <a:ln>
                  <a:noFill/>
                </a:ln>
                <a:solidFill>
                  <a:srgbClr val="686868"/>
                </a:solidFill>
                <a:effectLst/>
                <a:latin typeface="Monaco"/>
              </a:rPr>
              <a:t> </a:t>
            </a:r>
            <a:r>
              <a:rPr kumimoji="0" lang="en-US" altLang="en-US" sz="1300" b="1" i="0" u="none" strike="noStrike" cap="none" normalizeH="0" baseline="0" dirty="0" smtClean="0">
                <a:ln>
                  <a:noFill/>
                </a:ln>
                <a:solidFill>
                  <a:srgbClr val="006699"/>
                </a:solidFill>
                <a:effectLst/>
                <a:latin typeface="Monaco"/>
              </a:rPr>
              <a:t>void</a:t>
            </a: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Login() {</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String pageTitle = driver.findElement(By.id(</a:t>
            </a:r>
            <a:r>
              <a:rPr kumimoji="0" lang="en-US" altLang="en-US" sz="1300" b="0" i="0" u="none" strike="noStrike" cap="none" normalizeH="0" baseline="0" dirty="0" smtClean="0">
                <a:ln>
                  <a:noFill/>
                </a:ln>
                <a:solidFill>
                  <a:srgbClr val="0000FF"/>
                </a:solidFill>
                <a:effectLst/>
                <a:latin typeface="Monaco"/>
              </a:rPr>
              <a:t>"logInPanelHeading"</a:t>
            </a:r>
            <a:r>
              <a:rPr kumimoji="0" lang="en-US" altLang="en-US" sz="1300" b="0" i="0" u="none" strike="noStrike" cap="none" normalizeH="0" baseline="0" dirty="0" smtClean="0">
                <a:ln>
                  <a:noFill/>
                </a:ln>
                <a:solidFill>
                  <a:srgbClr val="000000"/>
                </a:solidFill>
                <a:effectLst/>
                <a:latin typeface="Monaco"/>
              </a:rPr>
              <a:t>)).getText();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Assert.assertTrue(pageTitle.contains(</a:t>
            </a:r>
            <a:r>
              <a:rPr kumimoji="0" lang="en-US" altLang="en-US" sz="1300" b="0" i="0" u="none" strike="noStrike" cap="none" normalizeH="0" baseline="0" dirty="0" smtClean="0">
                <a:ln>
                  <a:noFill/>
                </a:ln>
                <a:solidFill>
                  <a:srgbClr val="0000FF"/>
                </a:solidFill>
                <a:effectLst/>
                <a:latin typeface="Monaco"/>
              </a:rPr>
              <a:t>"LOGIN Panel"</a:t>
            </a:r>
            <a:r>
              <a:rPr kumimoji="0" lang="en-US" altLang="en-US" sz="1300" b="0" i="0" u="none" strike="noStrike" cap="none" normalizeH="0" baseline="0" dirty="0" smtClean="0">
                <a:ln>
                  <a:noFill/>
                </a:ln>
                <a:solidFill>
                  <a:srgbClr val="000000"/>
                </a:solidFill>
                <a:effectLst/>
                <a:latin typeface="Monaco"/>
              </a:rPr>
              <a: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808080"/>
                </a:solidFill>
                <a:effectLst/>
                <a:latin typeface="Monaco"/>
              </a:rPr>
              <a:t>@Test</a:t>
            </a:r>
            <a:r>
              <a:rPr kumimoji="0" lang="en-US" altLang="en-US" sz="1300" b="0" i="0" u="none" strike="noStrike" cap="none" normalizeH="0" baseline="0" dirty="0" smtClean="0">
                <a:ln>
                  <a:noFill/>
                </a:ln>
                <a:solidFill>
                  <a:srgbClr val="000000"/>
                </a:solidFill>
                <a:effectLst/>
                <a:latin typeface="Monaco"/>
              </a:rPr>
              <a:t>(priority = </a:t>
            </a:r>
            <a:r>
              <a:rPr kumimoji="0" lang="en-US" altLang="en-US" sz="1300" b="0" i="0" u="none" strike="noStrike" cap="none" normalizeH="0" baseline="0" dirty="0" smtClean="0">
                <a:ln>
                  <a:noFill/>
                </a:ln>
                <a:solidFill>
                  <a:srgbClr val="009900"/>
                </a:solidFill>
                <a:effectLst/>
                <a:latin typeface="Monaco"/>
              </a:rPr>
              <a:t>1</a:t>
            </a:r>
            <a:r>
              <a:rPr kumimoji="0" lang="en-US" altLang="en-US" sz="1300" b="0" i="0" u="none" strike="noStrike" cap="none" normalizeH="0" baseline="0" dirty="0" smtClean="0">
                <a:ln>
                  <a:noFill/>
                </a:ln>
                <a:solidFill>
                  <a:srgbClr val="000000"/>
                </a:solidFill>
                <a:effectLst/>
                <a:latin typeface="Monaco"/>
              </a:rPr>
              <a: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1" i="0" u="none" strike="noStrike" cap="none" normalizeH="0" baseline="0" dirty="0" smtClean="0">
                <a:ln>
                  <a:noFill/>
                </a:ln>
                <a:solidFill>
                  <a:srgbClr val="006699"/>
                </a:solidFill>
                <a:effectLst/>
                <a:latin typeface="Monaco"/>
              </a:rPr>
              <a:t>public</a:t>
            </a:r>
            <a:r>
              <a:rPr kumimoji="0" lang="en-US" altLang="en-US" sz="1300" b="0" i="0" u="none" strike="noStrike" cap="none" normalizeH="0" baseline="0" dirty="0" smtClean="0">
                <a:ln>
                  <a:noFill/>
                </a:ln>
                <a:solidFill>
                  <a:srgbClr val="686868"/>
                </a:solidFill>
                <a:effectLst/>
                <a:latin typeface="Monaco"/>
              </a:rPr>
              <a:t> </a:t>
            </a:r>
            <a:r>
              <a:rPr kumimoji="0" lang="en-US" altLang="en-US" sz="1300" b="1" i="0" u="none" strike="noStrike" cap="none" normalizeH="0" baseline="0" dirty="0" smtClean="0">
                <a:ln>
                  <a:noFill/>
                </a:ln>
                <a:solidFill>
                  <a:srgbClr val="006699"/>
                </a:solidFill>
                <a:effectLst/>
                <a:latin typeface="Monaco"/>
              </a:rPr>
              <a:t>void</a:t>
            </a: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HomePage() {</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driver.findElement(By.name(</a:t>
            </a:r>
            <a:r>
              <a:rPr kumimoji="0" lang="en-US" altLang="en-US" sz="1300" b="0" i="0" u="none" strike="noStrike" cap="none" normalizeH="0" baseline="0" dirty="0" smtClean="0">
                <a:ln>
                  <a:noFill/>
                </a:ln>
                <a:solidFill>
                  <a:srgbClr val="0000FF"/>
                </a:solidFill>
                <a:effectLst/>
                <a:latin typeface="Monaco"/>
              </a:rPr>
              <a:t>"txtUsername"</a:t>
            </a:r>
            <a:r>
              <a:rPr kumimoji="0" lang="en-US" altLang="en-US" sz="1300" b="0" i="0" u="none" strike="noStrike" cap="none" normalizeH="0" baseline="0" dirty="0" smtClean="0">
                <a:ln>
                  <a:noFill/>
                </a:ln>
                <a:solidFill>
                  <a:srgbClr val="000000"/>
                </a:solidFill>
                <a:effectLst/>
                <a:latin typeface="Monaco"/>
              </a:rPr>
              <a:t>)).sendKeys(</a:t>
            </a:r>
            <a:r>
              <a:rPr kumimoji="0" lang="en-US" altLang="en-US" sz="1300" b="0" i="0" u="none" strike="noStrike" cap="none" normalizeH="0" baseline="0" dirty="0" smtClean="0">
                <a:ln>
                  <a:noFill/>
                </a:ln>
                <a:solidFill>
                  <a:srgbClr val="0000FF"/>
                </a:solidFill>
                <a:effectLst/>
                <a:latin typeface="Monaco"/>
              </a:rPr>
              <a:t>"Admin"</a:t>
            </a:r>
            <a:r>
              <a:rPr kumimoji="0" lang="en-US" altLang="en-US" sz="1300" b="0" i="0" u="none" strike="noStrike" cap="none" normalizeH="0" baseline="0" dirty="0" smtClean="0">
                <a:ln>
                  <a:noFill/>
                </a:ln>
                <a:solidFill>
                  <a:srgbClr val="000000"/>
                </a:solidFill>
                <a:effectLst/>
                <a:latin typeface="Monaco"/>
              </a:rPr>
              <a: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driver.findElement(By.name(</a:t>
            </a:r>
            <a:r>
              <a:rPr kumimoji="0" lang="en-US" altLang="en-US" sz="1300" b="0" i="0" u="none" strike="noStrike" cap="none" normalizeH="0" baseline="0" dirty="0" smtClean="0">
                <a:ln>
                  <a:noFill/>
                </a:ln>
                <a:solidFill>
                  <a:srgbClr val="0000FF"/>
                </a:solidFill>
                <a:effectLst/>
                <a:latin typeface="Monaco"/>
              </a:rPr>
              <a:t>"txtPassword"</a:t>
            </a:r>
            <a:r>
              <a:rPr kumimoji="0" lang="en-US" altLang="en-US" sz="1300" b="0" i="0" u="none" strike="noStrike" cap="none" normalizeH="0" baseline="0" dirty="0" smtClean="0">
                <a:ln>
                  <a:noFill/>
                </a:ln>
                <a:solidFill>
                  <a:srgbClr val="000000"/>
                </a:solidFill>
                <a:effectLst/>
                <a:latin typeface="Monaco"/>
              </a:rPr>
              <a:t>)).sendKeys(</a:t>
            </a:r>
            <a:r>
              <a:rPr kumimoji="0" lang="en-US" altLang="en-US" sz="1300" b="0" i="0" u="none" strike="noStrike" cap="none" normalizeH="0" baseline="0" dirty="0" smtClean="0">
                <a:ln>
                  <a:noFill/>
                </a:ln>
                <a:solidFill>
                  <a:srgbClr val="0000FF"/>
                </a:solidFill>
                <a:effectLst/>
                <a:latin typeface="Monaco"/>
              </a:rPr>
              <a:t>"admin123"</a:t>
            </a:r>
            <a:r>
              <a:rPr kumimoji="0" lang="en-US" altLang="en-US" sz="1300" b="0" i="0" u="none" strike="noStrike" cap="none" normalizeH="0" baseline="0" dirty="0" smtClean="0">
                <a:ln>
                  <a:noFill/>
                </a:ln>
                <a:solidFill>
                  <a:srgbClr val="000000"/>
                </a:solidFill>
                <a:effectLst/>
                <a:latin typeface="Monaco"/>
              </a:rPr>
              <a: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driver.findElement(By.id(</a:t>
            </a:r>
            <a:r>
              <a:rPr kumimoji="0" lang="en-US" altLang="en-US" sz="1300" b="0" i="0" u="none" strike="noStrike" cap="none" normalizeH="0" baseline="0" dirty="0" smtClean="0">
                <a:ln>
                  <a:noFill/>
                </a:ln>
                <a:solidFill>
                  <a:srgbClr val="0000FF"/>
                </a:solidFill>
                <a:effectLst/>
                <a:latin typeface="Monaco"/>
              </a:rPr>
              <a:t>"btnLogin"</a:t>
            </a:r>
            <a:r>
              <a:rPr kumimoji="0" lang="en-US" altLang="en-US" sz="1300" b="0" i="0" u="none" strike="noStrike" cap="none" normalizeH="0" baseline="0" dirty="0" smtClean="0">
                <a:ln>
                  <a:noFill/>
                </a:ln>
                <a:solidFill>
                  <a:srgbClr val="000000"/>
                </a:solidFill>
                <a:effectLst/>
                <a:latin typeface="Monaco"/>
              </a:rPr>
              <a:t>)).submit();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String homePageText = driver.findElement(By.id(</a:t>
            </a:r>
            <a:r>
              <a:rPr kumimoji="0" lang="en-US" altLang="en-US" sz="1300" b="0" i="0" u="none" strike="noStrike" cap="none" normalizeH="0" baseline="0" dirty="0" smtClean="0">
                <a:ln>
                  <a:noFill/>
                </a:ln>
                <a:solidFill>
                  <a:srgbClr val="0000FF"/>
                </a:solidFill>
                <a:effectLst/>
                <a:latin typeface="Monaco"/>
              </a:rPr>
              <a:t>"welcome"</a:t>
            </a:r>
            <a:r>
              <a:rPr kumimoji="0" lang="en-US" altLang="en-US" sz="1300" b="0" i="0" u="none" strike="noStrike" cap="none" normalizeH="0" baseline="0" dirty="0" smtClean="0">
                <a:ln>
                  <a:noFill/>
                </a:ln>
                <a:solidFill>
                  <a:srgbClr val="000000"/>
                </a:solidFill>
                <a:effectLst/>
                <a:latin typeface="Monaco"/>
              </a:rPr>
              <a:t>)).getText();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Assert.assertTrue(homePageText.contains(</a:t>
            </a:r>
            <a:r>
              <a:rPr kumimoji="0" lang="en-US" altLang="en-US" sz="1300" b="0" i="0" u="none" strike="noStrike" cap="none" normalizeH="0" baseline="0" dirty="0" smtClean="0">
                <a:ln>
                  <a:noFill/>
                </a:ln>
                <a:solidFill>
                  <a:srgbClr val="0000FF"/>
                </a:solidFill>
                <a:effectLst/>
                <a:latin typeface="Monaco"/>
              </a:rPr>
              <a:t>"Welcome"</a:t>
            </a:r>
            <a:r>
              <a:rPr kumimoji="0" lang="en-US" altLang="en-US" sz="1300" b="0" i="0" u="none" strike="noStrike" cap="none" normalizeH="0" baseline="0" dirty="0" smtClean="0">
                <a:ln>
                  <a:noFill/>
                </a:ln>
                <a:solidFill>
                  <a:srgbClr val="000000"/>
                </a:solidFill>
                <a:effectLst/>
                <a:latin typeface="Monaco"/>
              </a:rPr>
              <a: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808080"/>
                </a:solidFill>
                <a:effectLst/>
                <a:latin typeface="Monaco"/>
              </a:rPr>
              <a:t>@AfterTest</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1" i="0" u="none" strike="noStrike" cap="none" normalizeH="0" baseline="0" dirty="0" smtClean="0">
                <a:ln>
                  <a:noFill/>
                </a:ln>
                <a:solidFill>
                  <a:srgbClr val="006699"/>
                </a:solidFill>
                <a:effectLst/>
                <a:latin typeface="Monaco"/>
              </a:rPr>
              <a:t>public</a:t>
            </a:r>
            <a:r>
              <a:rPr kumimoji="0" lang="en-US" altLang="en-US" sz="1300" b="0" i="0" u="none" strike="noStrike" cap="none" normalizeH="0" baseline="0" dirty="0" smtClean="0">
                <a:ln>
                  <a:noFill/>
                </a:ln>
                <a:solidFill>
                  <a:srgbClr val="686868"/>
                </a:solidFill>
                <a:effectLst/>
                <a:latin typeface="Monaco"/>
              </a:rPr>
              <a:t> </a:t>
            </a:r>
            <a:r>
              <a:rPr kumimoji="0" lang="en-US" altLang="en-US" sz="1300" b="1" i="0" u="none" strike="noStrike" cap="none" normalizeH="0" baseline="0" dirty="0" smtClean="0">
                <a:ln>
                  <a:noFill/>
                </a:ln>
                <a:solidFill>
                  <a:srgbClr val="006699"/>
                </a:solidFill>
                <a:effectLst/>
                <a:latin typeface="Monaco"/>
              </a:rPr>
              <a:t>void</a:t>
            </a: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close() {</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driver.close();</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686868"/>
                </a:solidFill>
                <a:effectLst/>
                <a:latin typeface="Monaco"/>
              </a:rPr>
              <a:t>     </a:t>
            </a:r>
            <a:r>
              <a:rPr kumimoji="0" lang="en-US" altLang="en-US" sz="1300" b="0" i="0" u="none" strike="noStrike" cap="none" normalizeH="0" baseline="0" dirty="0" smtClean="0">
                <a:ln>
                  <a:noFill/>
                </a:ln>
                <a:solidFill>
                  <a:srgbClr val="000000"/>
                </a:solidFill>
                <a:effectLst/>
                <a:latin typeface="Monaco"/>
              </a:rPr>
              <a:t>} </a:t>
            </a:r>
            <a:endParaRPr kumimoji="0" lang="en-US" altLang="en-US" sz="1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Monaco"/>
              </a:rPr>
              <a:t>}</a:t>
            </a:r>
            <a:endParaRPr kumimoji="0" lang="en-US" altLang="en-US" sz="13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0408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390942"/>
            <a:ext cx="10426700" cy="3693319"/>
          </a:xfrm>
          <a:prstGeom prst="rect">
            <a:avLst/>
          </a:prstGeom>
        </p:spPr>
        <p:txBody>
          <a:bodyPr wrap="square">
            <a:spAutoFit/>
          </a:bodyPr>
          <a:lstStyle/>
          <a:p>
            <a:pPr fontAlgn="base"/>
            <a:r>
              <a:rPr lang="en-GB" b="1" i="0" dirty="0" smtClean="0">
                <a:solidFill>
                  <a:srgbClr val="0000EE"/>
                </a:solidFill>
                <a:effectLst/>
                <a:latin typeface="inherit"/>
              </a:rPr>
              <a:t>What Is Pagefactory?</a:t>
            </a:r>
          </a:p>
          <a:p>
            <a:pPr fontAlgn="base"/>
            <a:endParaRPr lang="en-GB" b="0" i="0" dirty="0" smtClean="0">
              <a:solidFill>
                <a:srgbClr val="0000EE"/>
              </a:solidFill>
              <a:effectLst/>
              <a:latin typeface="Open Sans"/>
            </a:endParaRPr>
          </a:p>
          <a:p>
            <a:pPr fontAlgn="base"/>
            <a:r>
              <a:rPr lang="en-GB" b="0" i="0" dirty="0" smtClean="0">
                <a:effectLst/>
                <a:latin typeface="Open Sans"/>
              </a:rPr>
              <a:t>PageFactory is a way of implementing the “Page Object Model”. Here, we follow the principle of separation of Page Object Repository and Test Methods. It is an inbuilt concept of Page Object Model which is very optimized.</a:t>
            </a:r>
          </a:p>
          <a:p>
            <a:pPr fontAlgn="base"/>
            <a:endParaRPr lang="en-GB" b="0" i="0" dirty="0" smtClean="0">
              <a:effectLst/>
              <a:latin typeface="Open Sans"/>
            </a:endParaRPr>
          </a:p>
          <a:p>
            <a:pPr fontAlgn="base"/>
            <a:r>
              <a:rPr lang="en-GB" b="0" i="0" dirty="0" smtClean="0">
                <a:effectLst/>
                <a:latin typeface="Open Sans"/>
              </a:rPr>
              <a:t>1. The annotation </a:t>
            </a:r>
            <a:r>
              <a:rPr lang="en-GB" b="1" i="0" dirty="0" smtClean="0">
                <a:effectLst/>
                <a:latin typeface="inherit"/>
              </a:rPr>
              <a:t>@FindBy</a:t>
            </a:r>
            <a:r>
              <a:rPr lang="en-GB" b="0" i="0" dirty="0" smtClean="0">
                <a:effectLst/>
                <a:latin typeface="Open Sans"/>
              </a:rPr>
              <a:t> is used in Pagefactory to identify an element while POM without Pagefactory uses the </a:t>
            </a:r>
            <a:r>
              <a:rPr lang="en-GB" b="1" i="0" dirty="0" smtClean="0">
                <a:effectLst/>
                <a:latin typeface="inherit"/>
              </a:rPr>
              <a:t>driver.findElement()</a:t>
            </a:r>
            <a:r>
              <a:rPr lang="en-GB" b="0" i="0" dirty="0" smtClean="0">
                <a:effectLst/>
                <a:latin typeface="Open Sans"/>
              </a:rPr>
              <a:t> method to locate an element.</a:t>
            </a:r>
          </a:p>
          <a:p>
            <a:pPr fontAlgn="base"/>
            <a:endParaRPr lang="en-GB" b="0" i="0" dirty="0" smtClean="0">
              <a:effectLst/>
              <a:latin typeface="Open Sans"/>
            </a:endParaRPr>
          </a:p>
          <a:p>
            <a:pPr fontAlgn="base"/>
            <a:r>
              <a:rPr lang="en-GB" b="0" i="0" dirty="0" smtClean="0">
                <a:effectLst/>
                <a:latin typeface="Open Sans"/>
              </a:rPr>
              <a:t>2. The second statement for Pagefactory after </a:t>
            </a:r>
            <a:r>
              <a:rPr lang="en-GB" b="1" i="0" dirty="0" smtClean="0">
                <a:effectLst/>
                <a:latin typeface="inherit"/>
              </a:rPr>
              <a:t>@FindBy</a:t>
            </a:r>
            <a:r>
              <a:rPr lang="en-GB" b="0" i="0" dirty="0" smtClean="0">
                <a:effectLst/>
                <a:latin typeface="Open Sans"/>
              </a:rPr>
              <a:t> is assigning an &lt;element name&gt; of type </a:t>
            </a:r>
            <a:r>
              <a:rPr lang="en-GB" b="1" i="0" dirty="0" smtClean="0">
                <a:effectLst/>
                <a:latin typeface="inherit"/>
              </a:rPr>
              <a:t>WebElement</a:t>
            </a:r>
            <a:r>
              <a:rPr lang="en-GB" b="0" i="0" dirty="0" smtClean="0">
                <a:effectLst/>
                <a:latin typeface="Open Sans"/>
              </a:rPr>
              <a:t> class that works exactly similar to the assignment of an element name of type WebElement class as a return type of the method </a:t>
            </a:r>
            <a:r>
              <a:rPr lang="en-GB" b="1" i="0" dirty="0" smtClean="0">
                <a:effectLst/>
                <a:latin typeface="inherit"/>
              </a:rPr>
              <a:t>driver.findElement()</a:t>
            </a:r>
            <a:r>
              <a:rPr lang="en-GB" b="0" i="0" dirty="0" smtClean="0">
                <a:effectLst/>
                <a:latin typeface="Open Sans"/>
              </a:rPr>
              <a:t> that is used in usual POM (userName in this example).</a:t>
            </a:r>
            <a:endParaRPr lang="en-GB" b="0" i="0" dirty="0">
              <a:effectLst/>
              <a:latin typeface="Open Sans"/>
            </a:endParaRPr>
          </a:p>
        </p:txBody>
      </p:sp>
      <p:sp>
        <p:nvSpPr>
          <p:cNvPr id="11" name="Rectangle 10"/>
          <p:cNvSpPr/>
          <p:nvPr/>
        </p:nvSpPr>
        <p:spPr>
          <a:xfrm>
            <a:off x="774700" y="4256038"/>
            <a:ext cx="6096000" cy="2308324"/>
          </a:xfrm>
          <a:prstGeom prst="rect">
            <a:avLst/>
          </a:prstGeom>
        </p:spPr>
        <p:txBody>
          <a:bodyPr>
            <a:spAutoFit/>
          </a:bodyPr>
          <a:lstStyle/>
          <a:p>
            <a:r>
              <a:rPr lang="en-IN" b="1" dirty="0">
                <a:solidFill>
                  <a:srgbClr val="0000EE"/>
                </a:solidFill>
                <a:latin typeface="inherit"/>
              </a:rPr>
              <a:t>Non</a:t>
            </a:r>
            <a:r>
              <a:rPr lang="en-IN" dirty="0" smtClean="0"/>
              <a:t> </a:t>
            </a:r>
            <a:r>
              <a:rPr lang="en-IN" b="1" dirty="0">
                <a:solidFill>
                  <a:srgbClr val="0000EE"/>
                </a:solidFill>
                <a:latin typeface="inherit"/>
              </a:rPr>
              <a:t>POM</a:t>
            </a:r>
          </a:p>
          <a:p>
            <a:endParaRPr lang="en-IN" dirty="0" smtClean="0"/>
          </a:p>
          <a:p>
            <a:r>
              <a:rPr lang="en-IN" dirty="0" smtClean="0">
                <a:solidFill>
                  <a:srgbClr val="C00000"/>
                </a:solidFill>
              </a:rPr>
              <a:t>driver.findElement(By.name("txtUsername"));</a:t>
            </a:r>
          </a:p>
          <a:p>
            <a:endParaRPr lang="en-IN" dirty="0" smtClean="0"/>
          </a:p>
          <a:p>
            <a:r>
              <a:rPr lang="en-IN" b="1" dirty="0">
                <a:solidFill>
                  <a:srgbClr val="0000EE"/>
                </a:solidFill>
                <a:latin typeface="inherit"/>
              </a:rPr>
              <a:t>POM</a:t>
            </a:r>
          </a:p>
          <a:p>
            <a:endParaRPr lang="en-IN" dirty="0" smtClean="0"/>
          </a:p>
          <a:p>
            <a:r>
              <a:rPr lang="en-IN" dirty="0">
                <a:solidFill>
                  <a:srgbClr val="C00000"/>
                </a:solidFill>
              </a:rPr>
              <a:t>@FindBy(name = "txtUsername")</a:t>
            </a:r>
          </a:p>
          <a:p>
            <a:r>
              <a:rPr lang="en-IN" dirty="0">
                <a:solidFill>
                  <a:srgbClr val="C00000"/>
                </a:solidFill>
              </a:rPr>
              <a:t>WebElement userName;</a:t>
            </a:r>
          </a:p>
        </p:txBody>
      </p:sp>
    </p:spTree>
    <p:extLst>
      <p:ext uri="{BB962C8B-B14F-4D97-AF65-F5344CB8AC3E}">
        <p14:creationId xmlns:p14="http://schemas.microsoft.com/office/powerpoint/2010/main" val="4059148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419100" y="401935"/>
            <a:ext cx="11201400" cy="646331"/>
          </a:xfrm>
          <a:prstGeom prst="rect">
            <a:avLst/>
          </a:prstGeom>
        </p:spPr>
        <p:txBody>
          <a:bodyPr wrap="square">
            <a:spAutoFit/>
          </a:bodyPr>
          <a:lstStyle/>
          <a:p>
            <a:r>
              <a:rPr lang="en-GB" b="0" i="0" dirty="0" smtClean="0">
                <a:solidFill>
                  <a:srgbClr val="000000"/>
                </a:solidFill>
                <a:effectLst/>
                <a:latin typeface="Open Sans"/>
              </a:rPr>
              <a:t>The </a:t>
            </a:r>
            <a:r>
              <a:rPr lang="en-GB" b="1" i="0" dirty="0" smtClean="0">
                <a:solidFill>
                  <a:srgbClr val="000000"/>
                </a:solidFill>
                <a:effectLst/>
                <a:latin typeface="Open Sans"/>
              </a:rPr>
              <a:t>initElements </a:t>
            </a:r>
            <a:r>
              <a:rPr lang="en-GB" b="0" i="0" dirty="0" smtClean="0">
                <a:solidFill>
                  <a:srgbClr val="000000"/>
                </a:solidFill>
                <a:effectLst/>
                <a:latin typeface="Open Sans"/>
              </a:rPr>
              <a:t>is a static method of PageFactory class which is used to initialize all the web elements located by </a:t>
            </a:r>
            <a:r>
              <a:rPr lang="en-GB" b="1" i="0" dirty="0" smtClean="0">
                <a:solidFill>
                  <a:srgbClr val="000000"/>
                </a:solidFill>
                <a:effectLst/>
                <a:latin typeface="Open Sans"/>
              </a:rPr>
              <a:t>@FindB</a:t>
            </a:r>
            <a:r>
              <a:rPr lang="en-GB" b="0" i="0" dirty="0" smtClean="0">
                <a:solidFill>
                  <a:srgbClr val="000000"/>
                </a:solidFill>
                <a:effectLst/>
                <a:latin typeface="Open Sans"/>
              </a:rPr>
              <a:t>y annotation. </a:t>
            </a:r>
            <a:endParaRPr lang="en-IN" dirty="0"/>
          </a:p>
        </p:txBody>
      </p:sp>
      <p:sp>
        <p:nvSpPr>
          <p:cNvPr id="3" name="Rectangle 2"/>
          <p:cNvSpPr>
            <a:spLocks noChangeArrowheads="1"/>
          </p:cNvSpPr>
          <p:nvPr/>
        </p:nvSpPr>
        <p:spPr bwMode="auto">
          <a:xfrm>
            <a:off x="647700" y="1614870"/>
            <a:ext cx="65659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6699"/>
                </a:solidFill>
                <a:effectLst/>
                <a:latin typeface="Monaco"/>
              </a:rPr>
              <a:t>public</a:t>
            </a:r>
            <a:r>
              <a:rPr kumimoji="0" lang="en-US" altLang="en-US" sz="1600" b="0" i="0" u="none" strike="noStrike" cap="none" normalizeH="0" baseline="0" dirty="0" smtClean="0">
                <a:ln>
                  <a:noFill/>
                </a:ln>
                <a:solidFill>
                  <a:srgbClr val="686868"/>
                </a:solidFill>
                <a:effectLst/>
                <a:latin typeface="Monaco"/>
              </a:rPr>
              <a:t> </a:t>
            </a:r>
            <a:r>
              <a:rPr kumimoji="0" lang="en-US" altLang="en-US" sz="1600" b="0" i="0" u="none" strike="noStrike" cap="none" normalizeH="0" baseline="0" dirty="0" smtClean="0">
                <a:ln>
                  <a:noFill/>
                </a:ln>
                <a:solidFill>
                  <a:srgbClr val="000000"/>
                </a:solidFill>
                <a:effectLst/>
                <a:latin typeface="Monaco"/>
              </a:rPr>
              <a:t>Login(WebDriver driver)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86868"/>
                </a:solidFill>
                <a:effectLst/>
                <a:latin typeface="Monaco"/>
              </a:rPr>
              <a:t>           </a:t>
            </a:r>
            <a:r>
              <a:rPr kumimoji="0" lang="en-US" altLang="en-US" sz="1600" b="1" i="0" u="none" strike="noStrike" cap="none" normalizeH="0" baseline="0" dirty="0" smtClean="0">
                <a:ln>
                  <a:noFill/>
                </a:ln>
                <a:solidFill>
                  <a:srgbClr val="006699"/>
                </a:solidFill>
                <a:effectLst/>
                <a:latin typeface="Monaco"/>
              </a:rPr>
              <a:t>this</a:t>
            </a:r>
            <a:r>
              <a:rPr kumimoji="0" lang="en-US" altLang="en-US" sz="1600" b="0" i="0" u="none" strike="noStrike" cap="none" normalizeH="0" baseline="0" dirty="0" smtClean="0">
                <a:ln>
                  <a:noFill/>
                </a:ln>
                <a:solidFill>
                  <a:srgbClr val="000000"/>
                </a:solidFill>
                <a:effectLst/>
                <a:latin typeface="Monaco"/>
              </a:rPr>
              <a:t>.driver = driver;</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86868"/>
                </a:solidFill>
                <a:effectLst/>
                <a:latin typeface="Monaco"/>
              </a:rPr>
              <a:t>           </a:t>
            </a:r>
            <a:r>
              <a:rPr kumimoji="0" lang="en-US" altLang="en-US" sz="1600" b="0" i="0" u="none" strike="noStrike" cap="none" normalizeH="0" baseline="0" dirty="0" smtClean="0">
                <a:ln>
                  <a:noFill/>
                </a:ln>
                <a:solidFill>
                  <a:srgbClr val="008200"/>
                </a:solidFill>
                <a:effectLst/>
                <a:latin typeface="Monaco"/>
              </a:rPr>
              <a:t>// This initElements method will create all WebElements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86868"/>
                </a:solidFill>
                <a:effectLst/>
                <a:latin typeface="Monaco"/>
              </a:rPr>
              <a:t>           </a:t>
            </a:r>
            <a:r>
              <a:rPr kumimoji="0" lang="en-US" altLang="en-US" sz="1600" b="0" i="0" u="none" strike="noStrike" cap="none" normalizeH="0" baseline="0" dirty="0" smtClean="0">
                <a:ln>
                  <a:noFill/>
                </a:ln>
                <a:solidFill>
                  <a:srgbClr val="000000"/>
                </a:solidFill>
                <a:effectLst/>
                <a:latin typeface="Monaco"/>
              </a:rPr>
              <a:t>PageFactory.initElements(driver, </a:t>
            </a:r>
            <a:r>
              <a:rPr kumimoji="0" lang="en-US" altLang="en-US" sz="1600" b="1" i="0" u="none" strike="noStrike" cap="none" normalizeH="0" baseline="0" dirty="0" smtClean="0">
                <a:ln>
                  <a:noFill/>
                </a:ln>
                <a:solidFill>
                  <a:srgbClr val="006699"/>
                </a:solidFill>
                <a:effectLst/>
                <a:latin typeface="Monaco"/>
              </a:rPr>
              <a:t>this</a:t>
            </a:r>
            <a:r>
              <a:rPr kumimoji="0" lang="en-US" altLang="en-US" sz="1600" b="0" i="0" u="none" strike="noStrike" cap="none" normalizeH="0" baseline="0" dirty="0" smtClean="0">
                <a:ln>
                  <a:noFill/>
                </a:ln>
                <a:solidFill>
                  <a:srgbClr val="000000"/>
                </a:solidFill>
                <a:effectLst/>
                <a:latin typeface="Monaco"/>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86868"/>
                </a:solidFill>
                <a:effectLst/>
                <a:latin typeface="Monaco"/>
              </a:rPr>
              <a:t>     </a:t>
            </a:r>
            <a:r>
              <a:rPr kumimoji="0" lang="en-US" altLang="en-US" sz="1600" b="0" i="0" u="none" strike="noStrike" cap="none" normalizeH="0" baseline="0" dirty="0" smtClean="0">
                <a:ln>
                  <a:noFill/>
                </a:ln>
                <a:solidFill>
                  <a:srgbClr val="000000"/>
                </a:solidFill>
                <a:effectLst/>
                <a:latin typeface="Monaco"/>
              </a:rPr>
              <a:t>}</a:t>
            </a:r>
            <a:endParaRPr kumimoji="0" lang="en-US" altLang="en-US" sz="1600" b="0" i="0" u="none" strike="noStrike" cap="none" normalizeH="0" baseline="0" dirty="0" smtClean="0">
              <a:ln>
                <a:noFill/>
              </a:ln>
              <a:solidFill>
                <a:schemeClr val="tx1"/>
              </a:solidFill>
              <a:effectLst/>
            </a:endParaRPr>
          </a:p>
        </p:txBody>
      </p:sp>
      <p:sp>
        <p:nvSpPr>
          <p:cNvPr id="4" name="Rectangle 3"/>
          <p:cNvSpPr/>
          <p:nvPr/>
        </p:nvSpPr>
        <p:spPr>
          <a:xfrm>
            <a:off x="647700" y="3601135"/>
            <a:ext cx="6096000" cy="646331"/>
          </a:xfrm>
          <a:prstGeom prst="rect">
            <a:avLst/>
          </a:prstGeom>
        </p:spPr>
        <p:txBody>
          <a:bodyPr>
            <a:spAutoFit/>
          </a:bodyPr>
          <a:lstStyle/>
          <a:p>
            <a:r>
              <a:rPr lang="en-GB" b="1" i="0" dirty="0" smtClean="0">
                <a:solidFill>
                  <a:srgbClr val="0000EE"/>
                </a:solidFill>
                <a:effectLst/>
                <a:latin typeface="Open Sans"/>
              </a:rPr>
              <a:t>Steps To Create POM With Page Factory Real-Time Example</a:t>
            </a:r>
            <a:endParaRPr lang="en-IN" dirty="0"/>
          </a:p>
        </p:txBody>
      </p:sp>
      <p:sp>
        <p:nvSpPr>
          <p:cNvPr id="5" name="Rectangle 4"/>
          <p:cNvSpPr/>
          <p:nvPr/>
        </p:nvSpPr>
        <p:spPr>
          <a:xfrm>
            <a:off x="647700" y="4817959"/>
            <a:ext cx="3672800" cy="369332"/>
          </a:xfrm>
          <a:prstGeom prst="rect">
            <a:avLst/>
          </a:prstGeom>
        </p:spPr>
        <p:txBody>
          <a:bodyPr wrap="none">
            <a:spAutoFit/>
          </a:bodyPr>
          <a:lstStyle/>
          <a:p>
            <a:r>
              <a:rPr lang="en-GB" b="1" i="0" dirty="0" smtClean="0">
                <a:solidFill>
                  <a:srgbClr val="0000EE"/>
                </a:solidFill>
                <a:effectLst/>
                <a:latin typeface="Open Sans"/>
              </a:rPr>
              <a:t>Step 1 – Create a Maven Project</a:t>
            </a:r>
            <a:endParaRPr lang="en-IN" dirty="0"/>
          </a:p>
        </p:txBody>
      </p:sp>
      <p:sp>
        <p:nvSpPr>
          <p:cNvPr id="6" name="Rectangle 5"/>
          <p:cNvSpPr/>
          <p:nvPr/>
        </p:nvSpPr>
        <p:spPr>
          <a:xfrm>
            <a:off x="647700" y="5479534"/>
            <a:ext cx="4882490" cy="369332"/>
          </a:xfrm>
          <a:prstGeom prst="rect">
            <a:avLst/>
          </a:prstGeom>
        </p:spPr>
        <p:txBody>
          <a:bodyPr wrap="none">
            <a:spAutoFit/>
          </a:bodyPr>
          <a:lstStyle/>
          <a:p>
            <a:r>
              <a:rPr lang="en-GB" b="1" i="0" dirty="0" smtClean="0">
                <a:solidFill>
                  <a:srgbClr val="0000EE"/>
                </a:solidFill>
                <a:effectLst/>
                <a:latin typeface="Open Sans"/>
              </a:rPr>
              <a:t>Step 2 – Add dependencies to the pom.xml</a:t>
            </a:r>
            <a:endParaRPr lang="en-IN" dirty="0"/>
          </a:p>
        </p:txBody>
      </p:sp>
    </p:spTree>
    <p:extLst>
      <p:ext uri="{BB962C8B-B14F-4D97-AF65-F5344CB8AC3E}">
        <p14:creationId xmlns:p14="http://schemas.microsoft.com/office/powerpoint/2010/main" val="297855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10" y="386834"/>
            <a:ext cx="10408690" cy="2769989"/>
          </a:xfrm>
          <a:prstGeom prst="rect">
            <a:avLst/>
          </a:prstGeom>
        </p:spPr>
        <p:txBody>
          <a:bodyPr wrap="square">
            <a:spAutoFit/>
          </a:bodyPr>
          <a:lstStyle/>
          <a:p>
            <a:r>
              <a:rPr lang="en-GB" b="1" i="0" dirty="0" smtClean="0">
                <a:solidFill>
                  <a:srgbClr val="0000EE"/>
                </a:solidFill>
                <a:effectLst/>
                <a:latin typeface="Open Sans"/>
              </a:rPr>
              <a:t>Step 3 – Create a Java Class for each page:</a:t>
            </a:r>
          </a:p>
          <a:p>
            <a:endParaRPr lang="en-GB" b="1" dirty="0">
              <a:solidFill>
                <a:srgbClr val="0000EE"/>
              </a:solidFill>
              <a:latin typeface="Open Sans"/>
            </a:endParaRPr>
          </a:p>
          <a:p>
            <a:r>
              <a:rPr lang="en-GB" b="1" i="0" dirty="0" smtClean="0">
                <a:solidFill>
                  <a:srgbClr val="0000EE"/>
                </a:solidFill>
                <a:effectLst/>
                <a:latin typeface="Open Sans"/>
              </a:rPr>
              <a:t> </a:t>
            </a:r>
            <a:r>
              <a:rPr lang="en-GB" sz="2000" i="0" dirty="0" smtClean="0">
                <a:effectLst/>
                <a:latin typeface="Times New Roman" panose="02020603050405020304" pitchFamily="18" charset="0"/>
                <a:cs typeface="Times New Roman" panose="02020603050405020304" pitchFamily="18" charset="0"/>
              </a:rPr>
              <a:t>Here we in src/main/java we will create some package and classes</a:t>
            </a:r>
          </a:p>
          <a:p>
            <a:endParaRPr lang="en-GB" b="1" dirty="0">
              <a:solidFill>
                <a:srgbClr val="0000EE"/>
              </a:solidFill>
              <a:latin typeface="Open Sans"/>
            </a:endParaRPr>
          </a:p>
          <a:p>
            <a:r>
              <a:rPr lang="en-GB" sz="2000" dirty="0">
                <a:latin typeface="Times New Roman" panose="02020603050405020304" pitchFamily="18" charset="0"/>
                <a:cs typeface="Times New Roman" panose="02020603050405020304" pitchFamily="18" charset="0"/>
              </a:rPr>
              <a:t>com.base --- stores the </a:t>
            </a:r>
            <a:r>
              <a:rPr lang="en-GB" sz="2000" dirty="0" smtClean="0">
                <a:latin typeface="Times New Roman" panose="02020603050405020304" pitchFamily="18" charset="0"/>
                <a:cs typeface="Times New Roman" panose="02020603050405020304" pitchFamily="18" charset="0"/>
              </a:rPr>
              <a:t>properties </a:t>
            </a:r>
            <a:r>
              <a:rPr lang="en-GB" sz="2000" dirty="0">
                <a:latin typeface="Times New Roman" panose="02020603050405020304" pitchFamily="18" charset="0"/>
                <a:cs typeface="Times New Roman" panose="02020603050405020304" pitchFamily="18" charset="0"/>
              </a:rPr>
              <a:t>file path and driver Initialization – TestBase.java </a:t>
            </a:r>
            <a:endParaRPr lang="en-GB" sz="2000" dirty="0" smtClean="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c</a:t>
            </a:r>
            <a:r>
              <a:rPr lang="en-GB" sz="2000" dirty="0" smtClean="0">
                <a:latin typeface="Times New Roman" panose="02020603050405020304" pitchFamily="18" charset="0"/>
                <a:cs typeface="Times New Roman" panose="02020603050405020304" pitchFamily="18" charset="0"/>
              </a:rPr>
              <a:t>om.config – stores the properties file </a:t>
            </a:r>
          </a:p>
          <a:p>
            <a:r>
              <a:rPr lang="en-GB" sz="2000" dirty="0">
                <a:latin typeface="Times New Roman" panose="02020603050405020304" pitchFamily="18" charset="0"/>
                <a:cs typeface="Times New Roman" panose="02020603050405020304" pitchFamily="18" charset="0"/>
              </a:rPr>
              <a:t>c</a:t>
            </a:r>
            <a:r>
              <a:rPr lang="en-GB" sz="2000" dirty="0" smtClean="0">
                <a:latin typeface="Times New Roman" panose="02020603050405020304" pitchFamily="18" charset="0"/>
                <a:cs typeface="Times New Roman" panose="02020603050405020304" pitchFamily="18" charset="0"/>
              </a:rPr>
              <a:t>om.pages – LoginPage.java and HomePage.java</a:t>
            </a:r>
          </a:p>
          <a:p>
            <a:r>
              <a:rPr lang="en-GB" sz="2000" dirty="0" err="1" smtClean="0">
                <a:latin typeface="Times New Roman" panose="02020603050405020304" pitchFamily="18" charset="0"/>
                <a:cs typeface="Times New Roman" panose="02020603050405020304" pitchFamily="18" charset="0"/>
              </a:rPr>
              <a:t>com.utils</a:t>
            </a:r>
            <a:r>
              <a:rPr lang="en-GB" sz="2000" dirty="0" smtClean="0">
                <a:latin typeface="Times New Roman" panose="02020603050405020304" pitchFamily="18" charset="0"/>
                <a:cs typeface="Times New Roman" panose="02020603050405020304" pitchFamily="18" charset="0"/>
              </a:rPr>
              <a:t> – TestUtils.java – for storing timeouts </a:t>
            </a:r>
          </a:p>
          <a:p>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368300" y="4185335"/>
            <a:ext cx="7480300" cy="369332"/>
          </a:xfrm>
          <a:prstGeom prst="rect">
            <a:avLst/>
          </a:prstGeom>
        </p:spPr>
        <p:txBody>
          <a:bodyPr wrap="square">
            <a:spAutoFit/>
          </a:bodyPr>
          <a:lstStyle/>
          <a:p>
            <a:r>
              <a:rPr lang="en-GB" b="1" i="0" dirty="0" smtClean="0">
                <a:solidFill>
                  <a:srgbClr val="0000EE"/>
                </a:solidFill>
                <a:effectLst/>
                <a:latin typeface="Open Sans"/>
              </a:rPr>
              <a:t>3.1. Define Web Elements as variables using Annotation @FindBy:</a:t>
            </a:r>
            <a:endParaRPr lang="en-IN" dirty="0"/>
          </a:p>
        </p:txBody>
      </p:sp>
      <p:sp>
        <p:nvSpPr>
          <p:cNvPr id="4" name="Rectangle 3"/>
          <p:cNvSpPr/>
          <p:nvPr/>
        </p:nvSpPr>
        <p:spPr>
          <a:xfrm>
            <a:off x="469900" y="4887436"/>
            <a:ext cx="6096000" cy="1477328"/>
          </a:xfrm>
          <a:prstGeom prst="rect">
            <a:avLst/>
          </a:prstGeom>
        </p:spPr>
        <p:txBody>
          <a:bodyPr>
            <a:spAutoFit/>
          </a:bodyPr>
          <a:lstStyle/>
          <a:p>
            <a:r>
              <a:rPr lang="en-IN" dirty="0" smtClean="0"/>
              <a:t>For Example: If we are going to identify the Username using attribute name, then its variable declaration is</a:t>
            </a:r>
          </a:p>
          <a:p>
            <a:endParaRPr lang="en-IN" dirty="0" smtClean="0"/>
          </a:p>
          <a:p>
            <a:r>
              <a:rPr lang="en-IN" dirty="0" smtClean="0"/>
              <a:t>@FindBy(name = "txtUsername")</a:t>
            </a:r>
          </a:p>
          <a:p>
            <a:r>
              <a:rPr lang="en-IN" dirty="0" smtClean="0"/>
              <a:t>WebElement userName;</a:t>
            </a:r>
            <a:endParaRPr lang="en-IN" dirty="0"/>
          </a:p>
        </p:txBody>
      </p:sp>
    </p:spTree>
    <p:extLst>
      <p:ext uri="{BB962C8B-B14F-4D97-AF65-F5344CB8AC3E}">
        <p14:creationId xmlns:p14="http://schemas.microsoft.com/office/powerpoint/2010/main" val="292559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31738"/>
            <a:ext cx="7899400" cy="2308324"/>
          </a:xfrm>
          <a:prstGeom prst="rect">
            <a:avLst/>
          </a:prstGeom>
        </p:spPr>
        <p:txBody>
          <a:bodyPr wrap="square">
            <a:spAutoFit/>
          </a:bodyPr>
          <a:lstStyle/>
          <a:p>
            <a:pPr fontAlgn="base"/>
            <a:r>
              <a:rPr lang="en-GB" b="1" i="0" dirty="0" smtClean="0">
                <a:solidFill>
                  <a:srgbClr val="0000EE"/>
                </a:solidFill>
                <a:effectLst/>
                <a:latin typeface="inherit"/>
              </a:rPr>
              <a:t>3.2 Create methods for actions performed on WebElements.</a:t>
            </a:r>
            <a:endParaRPr lang="en-GB" b="0" i="0" dirty="0" smtClean="0">
              <a:solidFill>
                <a:srgbClr val="0000EE"/>
              </a:solidFill>
              <a:effectLst/>
              <a:latin typeface="Open Sans"/>
            </a:endParaRPr>
          </a:p>
          <a:p>
            <a:pPr fontAlgn="base"/>
            <a:endParaRPr lang="en-GB" b="1" i="0" dirty="0" smtClean="0">
              <a:effectLst/>
              <a:latin typeface="inherit"/>
            </a:endParaRPr>
          </a:p>
          <a:p>
            <a:pPr fontAlgn="base"/>
            <a:r>
              <a:rPr lang="en-GB" b="1" i="0" dirty="0" smtClean="0">
                <a:effectLst/>
                <a:latin typeface="inherit"/>
              </a:rPr>
              <a:t>Below actions are performed on WebElements in Login Page:</a:t>
            </a:r>
          </a:p>
          <a:p>
            <a:pPr fontAlgn="base"/>
            <a:endParaRPr lang="en-GB" b="0" i="0" dirty="0" smtClean="0">
              <a:effectLst/>
              <a:latin typeface="Open Sans"/>
            </a:endParaRPr>
          </a:p>
          <a:p>
            <a:pPr fontAlgn="base">
              <a:buFont typeface="Arial" panose="020B0604020202020204" pitchFamily="34" charset="0"/>
              <a:buChar char="•"/>
            </a:pPr>
            <a:r>
              <a:rPr lang="en-GB" b="0" i="0" dirty="0" smtClean="0">
                <a:effectLst/>
                <a:latin typeface="inherit"/>
              </a:rPr>
              <a:t>Get Text on Login Page</a:t>
            </a:r>
          </a:p>
          <a:p>
            <a:pPr fontAlgn="base">
              <a:buFont typeface="Arial" panose="020B0604020202020204" pitchFamily="34" charset="0"/>
              <a:buChar char="•"/>
            </a:pPr>
            <a:r>
              <a:rPr lang="en-GB" b="0" i="0" dirty="0" smtClean="0">
                <a:effectLst/>
                <a:latin typeface="inherit"/>
              </a:rPr>
              <a:t>Type action on the Username field.</a:t>
            </a:r>
          </a:p>
          <a:p>
            <a:pPr fontAlgn="base">
              <a:buFont typeface="Arial" panose="020B0604020202020204" pitchFamily="34" charset="0"/>
              <a:buChar char="•"/>
            </a:pPr>
            <a:r>
              <a:rPr lang="en-GB" b="0" i="0" dirty="0" smtClean="0">
                <a:effectLst/>
                <a:latin typeface="inherit"/>
              </a:rPr>
              <a:t>Type action in the Password field.</a:t>
            </a:r>
          </a:p>
          <a:p>
            <a:pPr fontAlgn="base">
              <a:buFont typeface="Arial" panose="020B0604020202020204" pitchFamily="34" charset="0"/>
              <a:buChar char="•"/>
            </a:pPr>
            <a:r>
              <a:rPr lang="en-GB" b="0" i="0" dirty="0" smtClean="0">
                <a:effectLst/>
                <a:latin typeface="inherit"/>
              </a:rPr>
              <a:t>Click action on the Login Button</a:t>
            </a:r>
            <a:endParaRPr lang="en-GB" b="0" i="0" dirty="0">
              <a:effectLst/>
              <a:latin typeface="inherit"/>
            </a:endParaRPr>
          </a:p>
        </p:txBody>
      </p:sp>
      <p:sp>
        <p:nvSpPr>
          <p:cNvPr id="3" name="Rectangle 2"/>
          <p:cNvSpPr/>
          <p:nvPr/>
        </p:nvSpPr>
        <p:spPr>
          <a:xfrm>
            <a:off x="457200" y="3109436"/>
            <a:ext cx="11328400" cy="923330"/>
          </a:xfrm>
          <a:prstGeom prst="rect">
            <a:avLst/>
          </a:prstGeom>
        </p:spPr>
        <p:txBody>
          <a:bodyPr wrap="square">
            <a:spAutoFit/>
          </a:bodyPr>
          <a:lstStyle/>
          <a:p>
            <a:r>
              <a:rPr lang="en-GB" b="1" i="0" u="sng" dirty="0" smtClean="0">
                <a:solidFill>
                  <a:srgbClr val="000000"/>
                </a:solidFill>
                <a:effectLst/>
                <a:latin typeface="Open Sans"/>
              </a:rPr>
              <a:t>Note</a:t>
            </a:r>
            <a:r>
              <a:rPr lang="en-GB" b="0" i="0" dirty="0" smtClean="0">
                <a:solidFill>
                  <a:srgbClr val="000000"/>
                </a:solidFill>
                <a:effectLst/>
                <a:latin typeface="Open Sans"/>
              </a:rPr>
              <a:t>: A constructor has to be created in each of the class in the Page Layer, in order to get the driver instance from the Main class in Test Layer and also to initialize WebElements(Page Objects) declared in the page class using PageFactory.InitElement().</a:t>
            </a:r>
            <a:endParaRPr lang="en-IN" dirty="0"/>
          </a:p>
        </p:txBody>
      </p:sp>
    </p:spTree>
    <p:extLst>
      <p:ext uri="{BB962C8B-B14F-4D97-AF65-F5344CB8AC3E}">
        <p14:creationId xmlns:p14="http://schemas.microsoft.com/office/powerpoint/2010/main" val="221391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918130018"/>
              </p:ext>
            </p:extLst>
          </p:nvPr>
        </p:nvGraphicFramePr>
        <p:xfrm>
          <a:off x="130175" y="0"/>
          <a:ext cx="3829050" cy="5418137"/>
        </p:xfrm>
        <a:graphic>
          <a:graphicData uri="http://schemas.openxmlformats.org/presentationml/2006/ole">
            <mc:AlternateContent xmlns:mc="http://schemas.openxmlformats.org/markup-compatibility/2006">
              <mc:Choice xmlns:v="urn:schemas-microsoft-com:vml" Requires="v">
                <p:oleObj spid="_x0000_s4110" name="Acrobat Document" r:id="rId3" imgW="5667219" imgH="8019658" progId="Acrobat.Document.DC">
                  <p:embed/>
                </p:oleObj>
              </mc:Choice>
              <mc:Fallback>
                <p:oleObj name="Acrobat Document" r:id="rId3" imgW="5667219" imgH="8019658" progId="Acrobat.Document.DC">
                  <p:embed/>
                  <p:pic>
                    <p:nvPicPr>
                      <p:cNvPr id="0" name=""/>
                      <p:cNvPicPr/>
                      <p:nvPr/>
                    </p:nvPicPr>
                    <p:blipFill>
                      <a:blip r:embed="rId4"/>
                      <a:stretch>
                        <a:fillRect/>
                      </a:stretch>
                    </p:blipFill>
                    <p:spPr>
                      <a:xfrm>
                        <a:off x="130175" y="0"/>
                        <a:ext cx="3829050" cy="5418137"/>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166716636"/>
              </p:ext>
            </p:extLst>
          </p:nvPr>
        </p:nvGraphicFramePr>
        <p:xfrm>
          <a:off x="6911975" y="198438"/>
          <a:ext cx="3829050" cy="5418137"/>
        </p:xfrm>
        <a:graphic>
          <a:graphicData uri="http://schemas.openxmlformats.org/presentationml/2006/ole">
            <mc:AlternateContent xmlns:mc="http://schemas.openxmlformats.org/markup-compatibility/2006">
              <mc:Choice xmlns:v="urn:schemas-microsoft-com:vml" Requires="v">
                <p:oleObj spid="_x0000_s4111" name="Acrobat Document" r:id="rId5" imgW="5667219" imgH="8019658" progId="Acrobat.Document.DC">
                  <p:embed/>
                </p:oleObj>
              </mc:Choice>
              <mc:Fallback>
                <p:oleObj name="Acrobat Document" r:id="rId5" imgW="5667219" imgH="8019658" progId="Acrobat.Document.DC">
                  <p:embed/>
                  <p:pic>
                    <p:nvPicPr>
                      <p:cNvPr id="0" name=""/>
                      <p:cNvPicPr/>
                      <p:nvPr/>
                    </p:nvPicPr>
                    <p:blipFill>
                      <a:blip r:embed="rId6"/>
                      <a:stretch>
                        <a:fillRect/>
                      </a:stretch>
                    </p:blipFill>
                    <p:spPr>
                      <a:xfrm>
                        <a:off x="6911975" y="198438"/>
                        <a:ext cx="3829050" cy="5418137"/>
                      </a:xfrm>
                      <a:prstGeom prst="rect">
                        <a:avLst/>
                      </a:prstGeom>
                    </p:spPr>
                  </p:pic>
                </p:oleObj>
              </mc:Fallback>
            </mc:AlternateContent>
          </a:graphicData>
        </a:graphic>
      </p:graphicFrame>
    </p:spTree>
    <p:extLst>
      <p:ext uri="{BB962C8B-B14F-4D97-AF65-F5344CB8AC3E}">
        <p14:creationId xmlns:p14="http://schemas.microsoft.com/office/powerpoint/2010/main" val="2324361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410</Words>
  <Application>Microsoft Office PowerPoint</Application>
  <PresentationFormat>Widescreen</PresentationFormat>
  <Paragraphs>111</Paragraphs>
  <Slides>11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1" baseType="lpstr">
      <vt:lpstr>Arial</vt:lpstr>
      <vt:lpstr>Calibri</vt:lpstr>
      <vt:lpstr>Calibri Light</vt:lpstr>
      <vt:lpstr>inherit</vt:lpstr>
      <vt:lpstr>Monaco</vt:lpstr>
      <vt:lpstr>Montserrat</vt:lpstr>
      <vt:lpstr>Open Sans</vt:lpstr>
      <vt:lpstr>Times New Roman</vt:lpstr>
      <vt:lpstr>Office Theme</vt:lpstr>
      <vt:lpstr>Adobe 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21</cp:revision>
  <dcterms:created xsi:type="dcterms:W3CDTF">2023-07-06T10:36:53Z</dcterms:created>
  <dcterms:modified xsi:type="dcterms:W3CDTF">2023-07-07T03:16:28Z</dcterms:modified>
</cp:coreProperties>
</file>