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7/7/2023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7/7/2023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7/7/2023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7/7/2023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7/7/2023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pic>
        <p:nvPicPr>
          <p:cNvPr id="1026" name="Picture 2" descr="Data Driven Testing Framework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00" y="1440387"/>
            <a:ext cx="9347199"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699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7359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4531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is Data Driven Framework</a:t>
            </a:r>
            <a:r>
              <a:rPr lang="en-GB" dirty="0"/>
              <a:t/>
            </a:r>
            <a:br>
              <a:rPr lang="en-GB" dirty="0"/>
            </a:br>
            <a:endParaRPr lang="en-IN" dirty="0"/>
          </a:p>
        </p:txBody>
      </p:sp>
      <p:sp>
        <p:nvSpPr>
          <p:cNvPr id="3" name="Content Placeholder 2"/>
          <p:cNvSpPr>
            <a:spLocks noGrp="1"/>
          </p:cNvSpPr>
          <p:nvPr>
            <p:ph idx="1"/>
          </p:nvPr>
        </p:nvSpPr>
        <p:spPr/>
        <p:txBody>
          <a:bodyPr>
            <a:normAutofit lnSpcReduction="10000"/>
          </a:bodyPr>
          <a:lstStyle/>
          <a:p>
            <a:r>
              <a:rPr lang="en-GB" dirty="0"/>
              <a:t>Data Driven framework is focused on separating the test scripts logic and the test data from each other. Allows us to create test automation scripts by passing different sets of test data. The test data set is kept in the external files or resources such as MS Excel Sheets, MS Access Tables, SQL Database, XML files etc., The test scripts connect to the external resources to get the test data. By using this framework we could easily make the test scripts work properly for different sets of test data. This framework significantly reduces the number of test scripts compared to a modular based framework.</a:t>
            </a:r>
          </a:p>
          <a:p>
            <a:pPr marL="0" indent="0">
              <a:buNone/>
            </a:pPr>
            <a:endParaRPr lang="en-GB" dirty="0"/>
          </a:p>
          <a:p>
            <a:pPr marL="0" indent="0">
              <a:buNone/>
            </a:pPr>
            <a:r>
              <a:rPr lang="en-GB" b="1" dirty="0"/>
              <a:t>Why Data Driven Framework</a:t>
            </a:r>
            <a:endParaRPr lang="en-GB" dirty="0"/>
          </a:p>
          <a:p>
            <a:r>
              <a:rPr lang="en-GB" dirty="0"/>
              <a:t>Usually, we place all our test data in excel sheets which we use in our test runs. Assume, we need to run a test script (Say, login test) with multiple test data. If we run the same test with multiple test data sets manually is time-consuming, and error-prone. In the next section, we see a practical example.</a:t>
            </a:r>
          </a:p>
          <a:p>
            <a:pPr marL="0" indent="0">
              <a:buNone/>
            </a:pPr>
            <a:endParaRPr lang="en-IN" dirty="0"/>
          </a:p>
        </p:txBody>
      </p:sp>
    </p:spTree>
    <p:extLst>
      <p:ext uri="{BB962C8B-B14F-4D97-AF65-F5344CB8AC3E}">
        <p14:creationId xmlns:p14="http://schemas.microsoft.com/office/powerpoint/2010/main" val="386963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t>Advantages of using Data Driven Test Framework</a:t>
            </a:r>
            <a:r>
              <a:rPr lang="en-GB" sz="2800" dirty="0"/>
              <a:t/>
            </a:r>
            <a:br>
              <a:rPr lang="en-GB" sz="2800" dirty="0"/>
            </a:br>
            <a:endParaRPr lang="en-IN" sz="2800" dirty="0"/>
          </a:p>
        </p:txBody>
      </p:sp>
      <p:sp>
        <p:nvSpPr>
          <p:cNvPr id="3" name="Content Placeholder 2"/>
          <p:cNvSpPr>
            <a:spLocks noGrp="1"/>
          </p:cNvSpPr>
          <p:nvPr>
            <p:ph idx="1"/>
          </p:nvPr>
        </p:nvSpPr>
        <p:spPr/>
        <p:txBody>
          <a:bodyPr>
            <a:normAutofit fontScale="92500" lnSpcReduction="20000"/>
          </a:bodyPr>
          <a:lstStyle/>
          <a:p>
            <a:r>
              <a:rPr lang="en-GB" dirty="0"/>
              <a:t>Re-usability of code</a:t>
            </a:r>
          </a:p>
          <a:p>
            <a:r>
              <a:rPr lang="en-GB" dirty="0"/>
              <a:t>Improves test coverage</a:t>
            </a:r>
          </a:p>
          <a:p>
            <a:r>
              <a:rPr lang="en-GB" dirty="0"/>
              <a:t>Faster Execution</a:t>
            </a:r>
          </a:p>
          <a:p>
            <a:r>
              <a:rPr lang="en-GB" dirty="0"/>
              <a:t>Less maintenance</a:t>
            </a:r>
          </a:p>
          <a:p>
            <a:r>
              <a:rPr lang="en-GB" dirty="0"/>
              <a:t>Permits better error handling</a:t>
            </a:r>
          </a:p>
          <a:p>
            <a:pPr marL="0" indent="0">
              <a:buNone/>
            </a:pPr>
            <a:endParaRPr lang="en-GB" dirty="0" smtClean="0"/>
          </a:p>
          <a:p>
            <a:pPr marL="0" indent="0">
              <a:buNone/>
            </a:pPr>
            <a:r>
              <a:rPr lang="en-IN" b="1" dirty="0"/>
              <a:t>What is Apache POI</a:t>
            </a:r>
            <a:endParaRPr lang="en-IN" dirty="0"/>
          </a:p>
          <a:p>
            <a:pPr marL="0" indent="0">
              <a:buNone/>
            </a:pPr>
            <a:r>
              <a:rPr lang="en-GB" dirty="0"/>
              <a:t>Apache POI is an open source library developed and distributed by Apache Software Foundation to design or modify Microsoft Office files using Java program. It is a popular API that allows working around excel files using Java Programs. In short, you can read and write MS Excel files using Java. Apache POI is your Java Excel solution.</a:t>
            </a:r>
            <a:br>
              <a:rPr lang="en-GB" dirty="0"/>
            </a:br>
            <a:r>
              <a:rPr lang="en-GB" dirty="0"/>
              <a:t>You’d use HSSF if you needed to read or write an Excel file using Java (XLS). You’d use XSSF if you need to read or write an OOXML Excel file using Java (XLSX). </a:t>
            </a:r>
            <a:r>
              <a:rPr lang="en-GB" dirty="0"/>
              <a:t>It has many predefined methods, classes, and interfaces.</a:t>
            </a:r>
            <a:endParaRPr lang="en-IN" dirty="0"/>
          </a:p>
        </p:txBody>
      </p:sp>
    </p:spTree>
    <p:extLst>
      <p:ext uri="{BB962C8B-B14F-4D97-AF65-F5344CB8AC3E}">
        <p14:creationId xmlns:p14="http://schemas.microsoft.com/office/powerpoint/2010/main" val="198023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t>How To Create Data Driven Framework in Selenium Using Apache POI</a:t>
            </a:r>
            <a:r>
              <a:rPr lang="en-GB" sz="2800" dirty="0"/>
              <a:t/>
            </a:r>
            <a:br>
              <a:rPr lang="en-GB" sz="2800" dirty="0"/>
            </a:br>
            <a:endParaRPr lang="en-IN" sz="2800" dirty="0"/>
          </a:p>
        </p:txBody>
      </p:sp>
      <p:sp>
        <p:nvSpPr>
          <p:cNvPr id="3" name="Content Placeholder 2"/>
          <p:cNvSpPr>
            <a:spLocks noGrp="1"/>
          </p:cNvSpPr>
          <p:nvPr>
            <p:ph idx="1"/>
          </p:nvPr>
        </p:nvSpPr>
        <p:spPr/>
        <p:txBody>
          <a:bodyPr>
            <a:normAutofit fontScale="92500" lnSpcReduction="20000"/>
          </a:bodyPr>
          <a:lstStyle/>
          <a:p>
            <a:r>
              <a:rPr lang="en-GB" dirty="0"/>
              <a:t>Here I will take Facebook Application to showcase implementation of Data Driven Framework in Selenium with Java using Apache POI.</a:t>
            </a:r>
          </a:p>
          <a:p>
            <a:pPr marL="0" indent="0">
              <a:buNone/>
            </a:pPr>
            <a:endParaRPr lang="en-GB" b="1" dirty="0" smtClean="0"/>
          </a:p>
          <a:p>
            <a:pPr marL="0" indent="0">
              <a:buNone/>
            </a:pPr>
            <a:r>
              <a:rPr lang="en-GB" b="1" dirty="0" smtClean="0"/>
              <a:t>Scenario</a:t>
            </a:r>
            <a:r>
              <a:rPr lang="en-GB" b="1" dirty="0"/>
              <a:t>:</a:t>
            </a:r>
            <a:r>
              <a:rPr lang="en-GB" dirty="0"/>
              <a:t> Open </a:t>
            </a:r>
            <a:r>
              <a:rPr lang="en-GB" dirty="0" smtClean="0"/>
              <a:t>Facebook </a:t>
            </a:r>
            <a:r>
              <a:rPr lang="en-GB" dirty="0"/>
              <a:t>page and do log in and log out.</a:t>
            </a:r>
          </a:p>
          <a:p>
            <a:pPr marL="0" indent="0">
              <a:buNone/>
            </a:pPr>
            <a:endParaRPr lang="en-GB" dirty="0" smtClean="0"/>
          </a:p>
          <a:p>
            <a:r>
              <a:rPr lang="en-IN" b="1" dirty="0"/>
              <a:t>How To Read Data From Excel Sheet Using Apache POI</a:t>
            </a:r>
            <a:endParaRPr lang="en-IN" dirty="0"/>
          </a:p>
          <a:p>
            <a:r>
              <a:rPr lang="en-IN" dirty="0"/>
              <a:t>Prerequisites to implement Data Driven Framework:</a:t>
            </a:r>
          </a:p>
          <a:p>
            <a:r>
              <a:rPr lang="en-IN" dirty="0"/>
              <a:t>Eclipse IDE</a:t>
            </a:r>
          </a:p>
          <a:p>
            <a:r>
              <a:rPr lang="en-IN" dirty="0"/>
              <a:t>TestNG</a:t>
            </a:r>
          </a:p>
          <a:p>
            <a:r>
              <a:rPr lang="en-IN" dirty="0"/>
              <a:t>Selenium jars</a:t>
            </a:r>
          </a:p>
          <a:p>
            <a:r>
              <a:rPr lang="en-IN" dirty="0"/>
              <a:t>Apache POI jars</a:t>
            </a:r>
          </a:p>
          <a:p>
            <a:r>
              <a:rPr lang="en-IN" dirty="0"/>
              <a:t>Microsoft Excel</a:t>
            </a:r>
          </a:p>
          <a:p>
            <a:pPr marL="0" indent="0">
              <a:buNone/>
            </a:pPr>
            <a:endParaRPr lang="en-IN" dirty="0"/>
          </a:p>
        </p:txBody>
      </p:sp>
    </p:spTree>
    <p:extLst>
      <p:ext uri="{BB962C8B-B14F-4D97-AF65-F5344CB8AC3E}">
        <p14:creationId xmlns:p14="http://schemas.microsoft.com/office/powerpoint/2010/main" val="48248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660400"/>
            <a:ext cx="11633200" cy="5715000"/>
          </a:xfrm>
        </p:spPr>
        <p:txBody>
          <a:bodyPr/>
          <a:lstStyle/>
          <a:p>
            <a:pPr fontAlgn="base"/>
            <a:r>
              <a:rPr lang="en-GB" dirty="0"/>
              <a:t>The two mainly used  classes for managing </a:t>
            </a:r>
            <a:r>
              <a:rPr lang="en-GB" i="1" dirty="0"/>
              <a:t>Excel Workbooks</a:t>
            </a:r>
            <a:r>
              <a:rPr lang="en-GB" dirty="0"/>
              <a:t> are</a:t>
            </a:r>
            <a:r>
              <a:rPr lang="en-GB" dirty="0" smtClean="0"/>
              <a:t>:</a:t>
            </a:r>
          </a:p>
          <a:p>
            <a:pPr marL="0" indent="0" fontAlgn="base">
              <a:buNone/>
            </a:pPr>
            <a:r>
              <a:rPr lang="en-GB" b="1" dirty="0" smtClean="0"/>
              <a:t>HSSFWorkbook-</a:t>
            </a:r>
            <a:r>
              <a:rPr lang="en-GB" dirty="0"/>
              <a:t> These class methods are used to read/write data to Microsoft Excel file in </a:t>
            </a:r>
            <a:r>
              <a:rPr lang="en-GB" b="1" dirty="0"/>
              <a:t>.xls</a:t>
            </a:r>
            <a:r>
              <a:rPr lang="en-GB" dirty="0"/>
              <a:t> format. It is compatible with MS-Office versions 97–2003</a:t>
            </a:r>
            <a:r>
              <a:rPr lang="en-GB" dirty="0" smtClean="0"/>
              <a:t>.</a:t>
            </a:r>
          </a:p>
          <a:p>
            <a:pPr marL="0" indent="0" fontAlgn="base">
              <a:buNone/>
            </a:pPr>
            <a:r>
              <a:rPr lang="en-GB" b="1" dirty="0" smtClean="0"/>
              <a:t>XSSFWorkbook-</a:t>
            </a:r>
            <a:r>
              <a:rPr lang="en-GB" dirty="0"/>
              <a:t> These class methods are used to read-write data to Microsoft Excel in </a:t>
            </a:r>
            <a:r>
              <a:rPr lang="en-GB" b="1" dirty="0"/>
              <a:t>.xls</a:t>
            </a:r>
            <a:r>
              <a:rPr lang="en-GB" dirty="0"/>
              <a:t> or </a:t>
            </a:r>
            <a:r>
              <a:rPr lang="en-GB" b="1" dirty="0"/>
              <a:t>.xlsx</a:t>
            </a:r>
            <a:r>
              <a:rPr lang="en-GB" dirty="0"/>
              <a:t> format. It is compatible with MS-Office versions 2007 or later</a:t>
            </a:r>
            <a:r>
              <a:rPr lang="en-GB" dirty="0" smtClean="0"/>
              <a:t>.</a:t>
            </a:r>
          </a:p>
          <a:p>
            <a:pPr marL="0" indent="0" fontAlgn="base">
              <a:buNone/>
            </a:pPr>
            <a:endParaRPr lang="en-GB" dirty="0"/>
          </a:p>
          <a:p>
            <a:endParaRPr lang="en-IN" dirty="0"/>
          </a:p>
        </p:txBody>
      </p:sp>
      <p:pic>
        <p:nvPicPr>
          <p:cNvPr id="4" name="Picture 2" descr="https://qaautomationexpert.files.wordpress.com/2021/05/image-68.png?w=8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501901"/>
            <a:ext cx="11633199" cy="387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2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5100" y="266700"/>
            <a:ext cx="11785600" cy="6337300"/>
          </a:xfrm>
        </p:spPr>
        <p:txBody>
          <a:bodyPr/>
          <a:lstStyle/>
          <a:p>
            <a:pPr marL="0" indent="0">
              <a:buNone/>
            </a:pPr>
            <a:r>
              <a:rPr lang="en-GB" b="1" dirty="0"/>
              <a:t>Step 1: </a:t>
            </a:r>
            <a:r>
              <a:rPr lang="en-GB" dirty="0"/>
              <a:t>Open Eclipse and configure Apache POI jar </a:t>
            </a:r>
            <a:r>
              <a:rPr lang="en-GB" dirty="0" smtClean="0"/>
              <a:t>files</a:t>
            </a:r>
          </a:p>
          <a:p>
            <a:pPr marL="0" indent="0">
              <a:buNone/>
            </a:pPr>
            <a:r>
              <a:rPr lang="en-GB" b="1" dirty="0"/>
              <a:t>Step 2: </a:t>
            </a:r>
            <a:r>
              <a:rPr lang="en-GB" dirty="0"/>
              <a:t>Open Excel Sheet and create some test data. </a:t>
            </a:r>
            <a:endParaRPr lang="en-GB" dirty="0" smtClean="0"/>
          </a:p>
          <a:p>
            <a:pPr marL="0" indent="0">
              <a:buNone/>
            </a:pPr>
            <a:r>
              <a:rPr lang="en-GB" b="1" dirty="0"/>
              <a:t>Step 3: </a:t>
            </a:r>
            <a:r>
              <a:rPr lang="en-GB" dirty="0"/>
              <a:t>Create a Java Class under your Project</a:t>
            </a:r>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3402478919"/>
              </p:ext>
            </p:extLst>
          </p:nvPr>
        </p:nvGraphicFramePr>
        <p:xfrm>
          <a:off x="6873875" y="726281"/>
          <a:ext cx="3829050" cy="5418137"/>
        </p:xfrm>
        <a:graphic>
          <a:graphicData uri="http://schemas.openxmlformats.org/presentationml/2006/ole">
            <mc:AlternateContent xmlns:mc="http://schemas.openxmlformats.org/markup-compatibility/2006">
              <mc:Choice xmlns:v="urn:schemas-microsoft-com:vml" Requires="v">
                <p:oleObj spid="_x0000_s2054" name="Acrobat Document" r:id="rId3" imgW="5667219" imgH="8019658" progId="Acrobat.Document.DC">
                  <p:embed/>
                </p:oleObj>
              </mc:Choice>
              <mc:Fallback>
                <p:oleObj name="Acrobat Document" r:id="rId3" imgW="5667219" imgH="8019658" progId="Acrobat.Document.DC">
                  <p:embed/>
                  <p:pic>
                    <p:nvPicPr>
                      <p:cNvPr id="0" name=""/>
                      <p:cNvPicPr/>
                      <p:nvPr/>
                    </p:nvPicPr>
                    <p:blipFill>
                      <a:blip r:embed="rId4"/>
                      <a:stretch>
                        <a:fillRect/>
                      </a:stretch>
                    </p:blipFill>
                    <p:spPr>
                      <a:xfrm>
                        <a:off x="6873875" y="726281"/>
                        <a:ext cx="3829050" cy="5418137"/>
                      </a:xfrm>
                      <a:prstGeom prst="rect">
                        <a:avLst/>
                      </a:prstGeom>
                    </p:spPr>
                  </p:pic>
                </p:oleObj>
              </mc:Fallback>
            </mc:AlternateContent>
          </a:graphicData>
        </a:graphic>
      </p:graphicFrame>
    </p:spTree>
    <p:extLst>
      <p:ext uri="{BB962C8B-B14F-4D97-AF65-F5344CB8AC3E}">
        <p14:creationId xmlns:p14="http://schemas.microsoft.com/office/powerpoint/2010/main" val="185073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How to write data in Excel in Java</a:t>
            </a:r>
            <a:br>
              <a:rPr lang="en-GB" b="1" dirty="0"/>
            </a:br>
            <a:endParaRPr lang="en-IN" dirty="0"/>
          </a:p>
        </p:txBody>
      </p:sp>
      <p:sp>
        <p:nvSpPr>
          <p:cNvPr id="3" name="Content Placeholder 2"/>
          <p:cNvSpPr>
            <a:spLocks noGrp="1"/>
          </p:cNvSpPr>
          <p:nvPr>
            <p:ph idx="1"/>
          </p:nvPr>
        </p:nvSpPr>
        <p:spPr/>
        <p:txBody>
          <a:bodyPr/>
          <a:lstStyle/>
          <a:p>
            <a:pPr marL="0" indent="0" fontAlgn="base">
              <a:buNone/>
            </a:pPr>
            <a:r>
              <a:rPr lang="en-GB" dirty="0"/>
              <a:t>Here are few classes which you need to aware of.</a:t>
            </a:r>
          </a:p>
          <a:p>
            <a:pPr fontAlgn="base"/>
            <a:r>
              <a:rPr lang="en-GB" b="1" dirty="0"/>
              <a:t>Workbook : </a:t>
            </a:r>
            <a:r>
              <a:rPr lang="en-GB" dirty="0"/>
              <a:t>This is high level class for representing excel workbook.</a:t>
            </a:r>
          </a:p>
          <a:p>
            <a:pPr fontAlgn="base"/>
            <a:r>
              <a:rPr lang="en-GB" b="1" dirty="0"/>
              <a:t>Sheet : </a:t>
            </a:r>
            <a:r>
              <a:rPr lang="en-GB" dirty="0"/>
              <a:t>This is high level class for representing excel sheet.</a:t>
            </a:r>
          </a:p>
          <a:p>
            <a:pPr fontAlgn="base"/>
            <a:r>
              <a:rPr lang="en-GB" b="1" dirty="0"/>
              <a:t>Row : </a:t>
            </a:r>
            <a:r>
              <a:rPr lang="en-GB" dirty="0"/>
              <a:t>This is high level class for representing excel row. It has methods which are related to row.</a:t>
            </a:r>
          </a:p>
          <a:p>
            <a:pPr fontAlgn="base"/>
            <a:r>
              <a:rPr lang="en-GB" b="1" dirty="0"/>
              <a:t>Cell: </a:t>
            </a:r>
            <a:r>
              <a:rPr lang="en-GB" dirty="0"/>
              <a:t>This is high level class for representing individual excel cell. It has methods which are related to cell for example : getDataType().</a:t>
            </a:r>
          </a:p>
          <a:p>
            <a:pPr marL="0" indent="0">
              <a:buNone/>
            </a:pPr>
            <a:endParaRPr lang="en-IN" dirty="0"/>
          </a:p>
        </p:txBody>
      </p:sp>
    </p:spTree>
    <p:extLst>
      <p:ext uri="{BB962C8B-B14F-4D97-AF65-F5344CB8AC3E}">
        <p14:creationId xmlns:p14="http://schemas.microsoft.com/office/powerpoint/2010/main" val="330701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1520"/>
            <a:ext cx="10058400" cy="1371600"/>
          </a:xfrm>
        </p:spPr>
        <p:txBody>
          <a:bodyPr>
            <a:normAutofit fontScale="90000"/>
          </a:bodyPr>
          <a:lstStyle/>
          <a:p>
            <a:pPr fontAlgn="base"/>
            <a:r>
              <a:rPr lang="en-GB" sz="3100" dirty="0"/>
              <a:t>The basic steps for writing data into an excel file using Apache POI API are given below:</a:t>
            </a:r>
            <a:br>
              <a:rPr lang="en-GB" sz="3100" dirty="0"/>
            </a:br>
            <a:r>
              <a:rPr lang="en-GB" dirty="0"/>
              <a:t/>
            </a:r>
            <a:br>
              <a:rPr lang="en-GB" dirty="0"/>
            </a:br>
            <a:endParaRPr lang="en-IN" dirty="0"/>
          </a:p>
        </p:txBody>
      </p:sp>
      <p:pic>
        <p:nvPicPr>
          <p:cNvPr id="3076" name="Picture 4" descr="https://qaautomationexpert.files.wordpress.com/2021/05/image-74.png?w=50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6201" y="1346200"/>
            <a:ext cx="4621198" cy="519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62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418949848"/>
              </p:ext>
            </p:extLst>
          </p:nvPr>
        </p:nvGraphicFramePr>
        <p:xfrm>
          <a:off x="1290638" y="2268538"/>
          <a:ext cx="2778125" cy="3932237"/>
        </p:xfrm>
        <a:graphic>
          <a:graphicData uri="http://schemas.openxmlformats.org/presentationml/2006/ole">
            <mc:AlternateContent xmlns:mc="http://schemas.openxmlformats.org/markup-compatibility/2006">
              <mc:Choice xmlns:v="urn:schemas-microsoft-com:vml" Requires="v">
                <p:oleObj spid="_x0000_s5123" name="Acrobat Document" r:id="rId3" imgW="5667219" imgH="8019658" progId="Acrobat.Document.DC">
                  <p:embed/>
                </p:oleObj>
              </mc:Choice>
              <mc:Fallback>
                <p:oleObj name="Acrobat Document" r:id="rId3" imgW="5667219" imgH="8019658" progId="Acrobat.Document.DC">
                  <p:embed/>
                  <p:pic>
                    <p:nvPicPr>
                      <p:cNvPr id="0" name=""/>
                      <p:cNvPicPr/>
                      <p:nvPr/>
                    </p:nvPicPr>
                    <p:blipFill>
                      <a:blip r:embed="rId4"/>
                      <a:stretch>
                        <a:fillRect/>
                      </a:stretch>
                    </p:blipFill>
                    <p:spPr>
                      <a:xfrm>
                        <a:off x="1290638" y="2268538"/>
                        <a:ext cx="2778125" cy="3932237"/>
                      </a:xfrm>
                      <a:prstGeom prst="rect">
                        <a:avLst/>
                      </a:prstGeom>
                    </p:spPr>
                  </p:pic>
                </p:oleObj>
              </mc:Fallback>
            </mc:AlternateContent>
          </a:graphicData>
        </a:graphic>
      </p:graphicFrame>
    </p:spTree>
    <p:extLst>
      <p:ext uri="{BB962C8B-B14F-4D97-AF65-F5344CB8AC3E}">
        <p14:creationId xmlns:p14="http://schemas.microsoft.com/office/powerpoint/2010/main" val="4054762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5820</TotalTime>
  <Words>158</Words>
  <Application>Microsoft Office PowerPoint</Application>
  <PresentationFormat>Widescreen</PresentationFormat>
  <Paragraphs>39</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Century Gothic</vt:lpstr>
      <vt:lpstr>Garamond</vt:lpstr>
      <vt:lpstr>Savon</vt:lpstr>
      <vt:lpstr>Adobe Acrobat Document</vt:lpstr>
      <vt:lpstr>PowerPoint Presentation</vt:lpstr>
      <vt:lpstr>What is Data Driven Framework </vt:lpstr>
      <vt:lpstr>Advantages of using Data Driven Test Framework </vt:lpstr>
      <vt:lpstr>How To Create Data Driven Framework in Selenium Using Apache POI </vt:lpstr>
      <vt:lpstr>PowerPoint Presentation</vt:lpstr>
      <vt:lpstr>PowerPoint Presentation</vt:lpstr>
      <vt:lpstr>How to write data in Excel in Java </vt:lpstr>
      <vt:lpstr>The basic steps for writing data into an excel file using Apache POI API are given below: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Object Model without Page Factory in Selenium Webdriver</dc:title>
  <dc:creator>Microsoft account</dc:creator>
  <cp:lastModifiedBy>Microsoft account</cp:lastModifiedBy>
  <cp:revision>12</cp:revision>
  <dcterms:created xsi:type="dcterms:W3CDTF">2023-07-07T03:51:46Z</dcterms:created>
  <dcterms:modified xsi:type="dcterms:W3CDTF">2023-07-11T04:51:58Z</dcterms:modified>
</cp:coreProperties>
</file>