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3165-D7E4-4D94-B51F-8D18AD05EBD3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9ACF-3081-4223-AB5C-CBE8E7181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55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3165-D7E4-4D94-B51F-8D18AD05EBD3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9ACF-3081-4223-AB5C-CBE8E7181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24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3165-D7E4-4D94-B51F-8D18AD05EBD3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9ACF-3081-4223-AB5C-CBE8E7181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89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3165-D7E4-4D94-B51F-8D18AD05EBD3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9ACF-3081-4223-AB5C-CBE8E7181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89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3165-D7E4-4D94-B51F-8D18AD05EBD3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9ACF-3081-4223-AB5C-CBE8E7181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62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3165-D7E4-4D94-B51F-8D18AD05EBD3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9ACF-3081-4223-AB5C-CBE8E7181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76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3165-D7E4-4D94-B51F-8D18AD05EBD3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9ACF-3081-4223-AB5C-CBE8E7181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16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3165-D7E4-4D94-B51F-8D18AD05EBD3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9ACF-3081-4223-AB5C-CBE8E7181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69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3165-D7E4-4D94-B51F-8D18AD05EBD3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9ACF-3081-4223-AB5C-CBE8E7181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69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3165-D7E4-4D94-B51F-8D18AD05EBD3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9ACF-3081-4223-AB5C-CBE8E7181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20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3165-D7E4-4D94-B51F-8D18AD05EBD3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9ACF-3081-4223-AB5C-CBE8E7181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62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03165-D7E4-4D94-B51F-8D18AD05EBD3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49ACF-3081-4223-AB5C-CBE8E7181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03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qaautomation.expert/2020/10/01/how-to-download-install-java-jdk-11-in-windows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67158" y="412234"/>
            <a:ext cx="4711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GB" b="1" i="0" dirty="0" smtClean="0">
                <a:solidFill>
                  <a:srgbClr val="0070C0"/>
                </a:solidFill>
                <a:effectLst/>
                <a:latin typeface="Montserrat"/>
              </a:rPr>
              <a:t>Integration of REST Assured with TestNG</a:t>
            </a:r>
            <a:endParaRPr lang="en-GB" b="1" i="0" dirty="0">
              <a:solidFill>
                <a:srgbClr val="0070C0"/>
              </a:solidFill>
              <a:effectLst/>
              <a:latin typeface="Montserra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78800" y="1095961"/>
            <a:ext cx="36692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GB" b="0" i="0" dirty="0" smtClean="0">
                <a:effectLst/>
                <a:latin typeface="Open Sans"/>
              </a:rPr>
              <a:t>This framework consists of:-</a:t>
            </a:r>
          </a:p>
          <a:p>
            <a:pPr algn="just" fontAlgn="base"/>
            <a:endParaRPr lang="en-GB" b="0" i="0" dirty="0" smtClean="0">
              <a:effectLst/>
              <a:latin typeface="Open Sans"/>
            </a:endParaRPr>
          </a:p>
          <a:p>
            <a:pPr algn="just" fontAlgn="base">
              <a:buFont typeface="+mj-lt"/>
              <a:buAutoNum type="arabicPeriod"/>
            </a:pPr>
            <a:r>
              <a:rPr lang="en-GB" b="0" i="0" dirty="0" smtClean="0">
                <a:effectLst/>
                <a:latin typeface="inherit"/>
              </a:rPr>
              <a:t>REST Assured – 4.3.3</a:t>
            </a:r>
          </a:p>
          <a:p>
            <a:pPr algn="just" fontAlgn="base">
              <a:buFont typeface="+mj-lt"/>
              <a:buAutoNum type="arabicPeriod"/>
            </a:pPr>
            <a:r>
              <a:rPr lang="en-GB" b="0" i="0" dirty="0" smtClean="0">
                <a:effectLst/>
                <a:latin typeface="inherit"/>
              </a:rPr>
              <a:t>Java 8 or above</a:t>
            </a:r>
          </a:p>
          <a:p>
            <a:pPr algn="just" fontAlgn="base">
              <a:buFont typeface="+mj-lt"/>
              <a:buAutoNum type="arabicPeriod"/>
            </a:pPr>
            <a:r>
              <a:rPr lang="en-GB" b="0" i="0" dirty="0" smtClean="0">
                <a:effectLst/>
                <a:latin typeface="inherit"/>
              </a:rPr>
              <a:t>TestNG – 7.4.0</a:t>
            </a:r>
          </a:p>
          <a:p>
            <a:pPr algn="just" fontAlgn="base">
              <a:buFont typeface="+mj-lt"/>
              <a:buAutoNum type="arabicPeriod"/>
            </a:pPr>
            <a:r>
              <a:rPr lang="en-GB" b="0" i="0" dirty="0" smtClean="0">
                <a:effectLst/>
                <a:latin typeface="inherit"/>
              </a:rPr>
              <a:t>Maven – 3.8.1</a:t>
            </a:r>
            <a:endParaRPr lang="en-GB" b="0" i="0" dirty="0">
              <a:effectLst/>
              <a:latin typeface="inheri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49400" y="226298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GB" b="1" i="1" dirty="0" smtClean="0">
                <a:solidFill>
                  <a:srgbClr val="6E340D"/>
                </a:solidFill>
                <a:effectLst/>
                <a:latin typeface="inherit"/>
              </a:rPr>
              <a:t>Steps to setup Rest API Test Automation Framework with REST Assured and TestNG</a:t>
            </a:r>
          </a:p>
          <a:p>
            <a:pPr fontAlgn="base"/>
            <a:endParaRPr lang="en-GB" b="1" i="0" dirty="0" smtClean="0">
              <a:solidFill>
                <a:srgbClr val="6E340D"/>
              </a:solidFill>
              <a:effectLst/>
              <a:latin typeface="Montserrat"/>
            </a:endParaRPr>
          </a:p>
          <a:p>
            <a:pPr fontAlgn="base">
              <a:buFont typeface="+mj-lt"/>
              <a:buAutoNum type="arabicPeriod"/>
            </a:pPr>
            <a:r>
              <a:rPr lang="en-GB" b="0" i="0" dirty="0" smtClean="0">
                <a:effectLst/>
                <a:latin typeface="inherit"/>
              </a:rPr>
              <a:t>Download and Install </a:t>
            </a:r>
            <a:r>
              <a:rPr lang="en-GB" b="1" i="1" dirty="0" smtClean="0">
                <a:effectLst/>
                <a:latin typeface="inherit"/>
              </a:rPr>
              <a:t>Java </a:t>
            </a:r>
            <a:r>
              <a:rPr lang="en-GB" b="0" i="0" dirty="0" smtClean="0">
                <a:effectLst/>
                <a:latin typeface="inherit"/>
              </a:rPr>
              <a:t>on system</a:t>
            </a:r>
          </a:p>
          <a:p>
            <a:pPr fontAlgn="base">
              <a:buFont typeface="+mj-lt"/>
              <a:buAutoNum type="arabicPeriod"/>
            </a:pPr>
            <a:r>
              <a:rPr lang="en-GB" b="0" i="0" dirty="0" smtClean="0">
                <a:effectLst/>
                <a:latin typeface="inherit"/>
              </a:rPr>
              <a:t>Download and setup </a:t>
            </a:r>
            <a:r>
              <a:rPr lang="en-GB" b="1" i="1" dirty="0" smtClean="0">
                <a:effectLst/>
                <a:latin typeface="inherit"/>
              </a:rPr>
              <a:t>Eclipse IDE</a:t>
            </a:r>
            <a:r>
              <a:rPr lang="en-GB" b="0" i="0" dirty="0" smtClean="0">
                <a:effectLst/>
                <a:latin typeface="inherit"/>
              </a:rPr>
              <a:t> on system</a:t>
            </a:r>
          </a:p>
          <a:p>
            <a:pPr fontAlgn="base">
              <a:buFont typeface="+mj-lt"/>
              <a:buAutoNum type="arabicPeriod"/>
            </a:pPr>
            <a:r>
              <a:rPr lang="en-GB" b="0" i="0" dirty="0" smtClean="0">
                <a:effectLst/>
                <a:latin typeface="inherit"/>
              </a:rPr>
              <a:t>Setup </a:t>
            </a:r>
            <a:r>
              <a:rPr lang="en-GB" b="1" i="1" dirty="0" smtClean="0">
                <a:effectLst/>
                <a:latin typeface="inherit"/>
              </a:rPr>
              <a:t>Maven</a:t>
            </a:r>
            <a:endParaRPr lang="en-GB" b="0" i="0" dirty="0" smtClean="0">
              <a:effectLst/>
              <a:latin typeface="inherit"/>
            </a:endParaRPr>
          </a:p>
          <a:p>
            <a:pPr fontAlgn="base">
              <a:buFont typeface="+mj-lt"/>
              <a:buAutoNum type="arabicPeriod"/>
            </a:pPr>
            <a:r>
              <a:rPr lang="en-GB" b="0" i="0" dirty="0" smtClean="0">
                <a:effectLst/>
                <a:latin typeface="inherit"/>
              </a:rPr>
              <a:t>Create a</a:t>
            </a:r>
            <a:r>
              <a:rPr lang="en-GB" b="1" i="0" dirty="0" smtClean="0">
                <a:effectLst/>
                <a:latin typeface="inherit"/>
              </a:rPr>
              <a:t> </a:t>
            </a:r>
            <a:r>
              <a:rPr lang="en-GB" b="1" i="1" dirty="0" smtClean="0">
                <a:effectLst/>
                <a:latin typeface="inherit"/>
              </a:rPr>
              <a:t>new Maven Project</a:t>
            </a:r>
            <a:endParaRPr lang="en-GB" b="0" i="0" dirty="0" smtClean="0">
              <a:effectLst/>
              <a:latin typeface="inherit"/>
            </a:endParaRPr>
          </a:p>
          <a:p>
            <a:pPr fontAlgn="base">
              <a:buFont typeface="+mj-lt"/>
              <a:buAutoNum type="arabicPeriod"/>
            </a:pPr>
            <a:r>
              <a:rPr lang="en-GB" b="0" i="0" dirty="0" smtClean="0">
                <a:effectLst/>
                <a:latin typeface="inherit"/>
              </a:rPr>
              <a:t>Add </a:t>
            </a:r>
            <a:r>
              <a:rPr lang="en-GB" b="0" i="1" dirty="0" smtClean="0">
                <a:effectLst/>
                <a:latin typeface="inherit"/>
              </a:rPr>
              <a:t>R</a:t>
            </a:r>
            <a:r>
              <a:rPr lang="en-GB" b="1" i="1" dirty="0" smtClean="0">
                <a:effectLst/>
                <a:latin typeface="inherit"/>
              </a:rPr>
              <a:t>EST Assured and TestNG</a:t>
            </a:r>
            <a:r>
              <a:rPr lang="en-GB" b="0" i="0" dirty="0" smtClean="0">
                <a:effectLst/>
                <a:latin typeface="inherit"/>
              </a:rPr>
              <a:t> dependencies to the project</a:t>
            </a:r>
          </a:p>
          <a:p>
            <a:pPr fontAlgn="base">
              <a:buFont typeface="+mj-lt"/>
              <a:buAutoNum type="arabicPeriod"/>
            </a:pPr>
            <a:r>
              <a:rPr lang="en-GB" b="0" i="0" dirty="0" smtClean="0">
                <a:effectLst/>
                <a:latin typeface="inherit"/>
              </a:rPr>
              <a:t>Create a </a:t>
            </a:r>
            <a:r>
              <a:rPr lang="en-GB" b="1" i="1" dirty="0" smtClean="0">
                <a:effectLst/>
                <a:latin typeface="inherit"/>
              </a:rPr>
              <a:t>TEST </a:t>
            </a:r>
            <a:r>
              <a:rPr lang="en-GB" b="0" i="0" dirty="0" smtClean="0">
                <a:effectLst/>
                <a:latin typeface="inherit"/>
              </a:rPr>
              <a:t>file under </a:t>
            </a:r>
            <a:r>
              <a:rPr lang="en-GB" b="1" i="1" dirty="0" err="1" smtClean="0">
                <a:effectLst/>
                <a:latin typeface="inherit"/>
              </a:rPr>
              <a:t>src</a:t>
            </a:r>
            <a:r>
              <a:rPr lang="en-GB" b="1" i="1" dirty="0" smtClean="0">
                <a:effectLst/>
                <a:latin typeface="inherit"/>
              </a:rPr>
              <a:t>/test/java</a:t>
            </a:r>
            <a:r>
              <a:rPr lang="en-GB" b="0" i="0" dirty="0" smtClean="0">
                <a:effectLst/>
                <a:latin typeface="inherit"/>
              </a:rPr>
              <a:t> to write the test code.</a:t>
            </a:r>
          </a:p>
          <a:p>
            <a:pPr fontAlgn="base">
              <a:buFont typeface="+mj-lt"/>
              <a:buAutoNum type="arabicPeriod"/>
            </a:pPr>
            <a:r>
              <a:rPr lang="en-GB" b="0" i="0" dirty="0" smtClean="0">
                <a:effectLst/>
                <a:latin typeface="inherit"/>
              </a:rPr>
              <a:t>Run the tests as </a:t>
            </a:r>
            <a:r>
              <a:rPr lang="en-GB" b="1" i="1" dirty="0" smtClean="0">
                <a:effectLst/>
                <a:latin typeface="inherit"/>
              </a:rPr>
              <a:t>TestNG Tests</a:t>
            </a:r>
            <a:endParaRPr lang="en-GB" b="0" i="0" dirty="0" smtClean="0">
              <a:effectLst/>
              <a:latin typeface="inherit"/>
            </a:endParaRPr>
          </a:p>
          <a:p>
            <a:pPr fontAlgn="base">
              <a:buFont typeface="+mj-lt"/>
              <a:buAutoNum type="arabicPeriod"/>
            </a:pPr>
            <a:r>
              <a:rPr lang="en-GB" b="0" i="0" dirty="0" smtClean="0">
                <a:effectLst/>
                <a:latin typeface="inherit"/>
              </a:rPr>
              <a:t>Run the tests from </a:t>
            </a:r>
            <a:r>
              <a:rPr lang="en-GB" b="1" i="1" dirty="0" smtClean="0">
                <a:effectLst/>
                <a:latin typeface="inherit"/>
              </a:rPr>
              <a:t>TestNG.xml</a:t>
            </a:r>
            <a:endParaRPr lang="en-GB" b="0" i="0" dirty="0" smtClean="0">
              <a:effectLst/>
              <a:latin typeface="inherit"/>
            </a:endParaRPr>
          </a:p>
          <a:p>
            <a:pPr fontAlgn="base">
              <a:buFont typeface="+mj-lt"/>
              <a:buAutoNum type="arabicPeriod"/>
            </a:pPr>
            <a:r>
              <a:rPr lang="en-GB" b="1" i="1" dirty="0" smtClean="0">
                <a:effectLst/>
                <a:latin typeface="inherit"/>
              </a:rPr>
              <a:t>TestNG Report</a:t>
            </a:r>
            <a:r>
              <a:rPr lang="en-GB" b="1" i="0" dirty="0" smtClean="0">
                <a:effectLst/>
                <a:latin typeface="inherit"/>
              </a:rPr>
              <a:t> </a:t>
            </a:r>
            <a:r>
              <a:rPr lang="en-GB" b="0" i="0" dirty="0" smtClean="0">
                <a:effectLst/>
                <a:latin typeface="inherit"/>
              </a:rPr>
              <a:t>Generation</a:t>
            </a:r>
            <a:endParaRPr lang="en-GB" b="0" i="0" dirty="0"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88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700" y="165438"/>
            <a:ext cx="116713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b="1" i="1" dirty="0" smtClean="0">
                <a:solidFill>
                  <a:srgbClr val="6E340D"/>
                </a:solidFill>
                <a:effectLst/>
                <a:latin typeface="inherit"/>
              </a:rPr>
              <a:t>				Detailed Step Description</a:t>
            </a:r>
          </a:p>
          <a:p>
            <a:pPr fontAlgn="base"/>
            <a:endParaRPr lang="en-GB" b="1" i="0" dirty="0" smtClean="0">
              <a:solidFill>
                <a:srgbClr val="6E340D"/>
              </a:solidFill>
              <a:effectLst/>
              <a:latin typeface="Montserrat"/>
            </a:endParaRPr>
          </a:p>
          <a:p>
            <a:pPr fontAlgn="base"/>
            <a:r>
              <a:rPr lang="en-GB" b="1" i="1" dirty="0" smtClean="0">
                <a:solidFill>
                  <a:srgbClr val="0000EE"/>
                </a:solidFill>
                <a:effectLst/>
                <a:latin typeface="inherit"/>
              </a:rPr>
              <a:t>Step 1- Download and Install Java</a:t>
            </a:r>
            <a:endParaRPr lang="en-GB" b="1" i="0" dirty="0" smtClean="0">
              <a:solidFill>
                <a:srgbClr val="0000EE"/>
              </a:solidFill>
              <a:effectLst/>
              <a:latin typeface="Montserrat"/>
            </a:endParaRPr>
          </a:p>
          <a:p>
            <a:pPr fontAlgn="base"/>
            <a:r>
              <a:rPr lang="en-GB" b="0" i="0" dirty="0" smtClean="0">
                <a:effectLst/>
                <a:latin typeface="Open Sans"/>
              </a:rPr>
              <a:t>Java needs to be present on the system to run the tests. Click here to know </a:t>
            </a:r>
            <a:r>
              <a:rPr lang="en-GB" b="1" i="1" u="none" strike="noStrike" dirty="0" smtClean="0">
                <a:solidFill>
                  <a:srgbClr val="A12410"/>
                </a:solidFill>
                <a:effectLst/>
                <a:latin typeface="inherit"/>
                <a:hlinkClick r:id="rId2"/>
              </a:rPr>
              <a:t>How to install Java</a:t>
            </a:r>
            <a:r>
              <a:rPr lang="en-GB" b="0" i="0" dirty="0" smtClean="0">
                <a:effectLst/>
                <a:latin typeface="Open Sans"/>
              </a:rPr>
              <a:t>. To know if Java is installed or not on your machine, type this command in the command line. This command will show the version of Java installed on your machine.</a:t>
            </a:r>
            <a:endParaRPr lang="en-GB" b="0" i="0" dirty="0">
              <a:effectLst/>
              <a:latin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2073275"/>
            <a:ext cx="7191375" cy="13906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0700" y="3780314"/>
            <a:ext cx="9512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b="1" i="1" dirty="0" smtClean="0">
                <a:solidFill>
                  <a:srgbClr val="0000EE"/>
                </a:solidFill>
                <a:effectLst/>
                <a:latin typeface="inherit"/>
              </a:rPr>
              <a:t>Step 2 – Download and setup Eclipse IDE on the system</a:t>
            </a:r>
            <a:endParaRPr lang="en-GB" b="1" i="0" dirty="0">
              <a:solidFill>
                <a:srgbClr val="0000EE"/>
              </a:solidFill>
              <a:effectLst/>
              <a:latin typeface="Montserra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0700" y="4349463"/>
            <a:ext cx="637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b="1" i="1" dirty="0" smtClean="0">
                <a:solidFill>
                  <a:srgbClr val="0000EE"/>
                </a:solidFill>
                <a:effectLst/>
                <a:latin typeface="inherit"/>
              </a:rPr>
              <a:t>Step 3 – Setup Maven</a:t>
            </a:r>
            <a:endParaRPr lang="en-IN" b="1" i="0" dirty="0">
              <a:solidFill>
                <a:srgbClr val="0000EE"/>
              </a:solidFill>
              <a:effectLst/>
              <a:latin typeface="Montserra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400" y="4534129"/>
            <a:ext cx="70485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1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6819" y="374134"/>
            <a:ext cx="418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GB" b="1" i="1" dirty="0" smtClean="0">
                <a:solidFill>
                  <a:srgbClr val="0000EE"/>
                </a:solidFill>
                <a:effectLst/>
                <a:latin typeface="inherit"/>
              </a:rPr>
              <a:t>Step 4 – Create a new Maven Project</a:t>
            </a:r>
            <a:endParaRPr lang="en-GB" b="1" i="0" dirty="0">
              <a:solidFill>
                <a:srgbClr val="0000EE"/>
              </a:solidFill>
              <a:effectLst/>
              <a:latin typeface="Montserra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6818" y="997635"/>
            <a:ext cx="9928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b="1" i="1" dirty="0" smtClean="0">
                <a:solidFill>
                  <a:srgbClr val="0000EE"/>
                </a:solidFill>
                <a:effectLst/>
                <a:latin typeface="inherit"/>
              </a:rPr>
              <a:t>Step 5 – Add REST Assured and TestNG dependencies to the project</a:t>
            </a:r>
            <a:endParaRPr lang="en-GB" b="1" i="0" dirty="0">
              <a:solidFill>
                <a:srgbClr val="0000EE"/>
              </a:solidFill>
              <a:effectLst/>
              <a:latin typeface="Montserra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6818" y="1899335"/>
            <a:ext cx="96366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b="1" i="1" dirty="0" smtClean="0">
                <a:solidFill>
                  <a:srgbClr val="0000EE"/>
                </a:solidFill>
                <a:effectLst/>
                <a:latin typeface="inherit"/>
              </a:rPr>
              <a:t>Step 6 – Create a TEST file under </a:t>
            </a:r>
            <a:r>
              <a:rPr lang="en-GB" b="1" i="1" dirty="0" err="1" smtClean="0">
                <a:solidFill>
                  <a:srgbClr val="0000EE"/>
                </a:solidFill>
                <a:effectLst/>
                <a:latin typeface="inherit"/>
              </a:rPr>
              <a:t>src</a:t>
            </a:r>
            <a:r>
              <a:rPr lang="en-GB" b="1" i="1" dirty="0" smtClean="0">
                <a:solidFill>
                  <a:srgbClr val="0000EE"/>
                </a:solidFill>
                <a:effectLst/>
                <a:latin typeface="inherit"/>
              </a:rPr>
              <a:t>/test/java to write the test code.</a:t>
            </a:r>
            <a:endParaRPr lang="en-GB" b="1" i="0" dirty="0">
              <a:solidFill>
                <a:srgbClr val="0000EE"/>
              </a:solidFill>
              <a:effectLst/>
              <a:latin typeface="Montserrat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802819"/>
              </p:ext>
            </p:extLst>
          </p:nvPr>
        </p:nvGraphicFramePr>
        <p:xfrm>
          <a:off x="8131175" y="1366967"/>
          <a:ext cx="3829050" cy="4851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Acrobat Document" r:id="rId3" imgW="5667219" imgH="8019658" progId="Acrobat.Document.DC">
                  <p:embed/>
                </p:oleObj>
              </mc:Choice>
              <mc:Fallback>
                <p:oleObj name="Acrobat Document" r:id="rId3" imgW="5667219" imgH="8019658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31175" y="1366967"/>
                        <a:ext cx="3829050" cy="48514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354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14427" y="323334"/>
            <a:ext cx="4578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GB" b="1" i="1" dirty="0" smtClean="0">
                <a:solidFill>
                  <a:srgbClr val="0000EE"/>
                </a:solidFill>
                <a:effectLst/>
                <a:latin typeface="inherit"/>
              </a:rPr>
              <a:t>Step 7 – Test Execution through TestNG</a:t>
            </a:r>
            <a:endParaRPr lang="en-GB" b="1" i="0" dirty="0">
              <a:solidFill>
                <a:srgbClr val="0000EE"/>
              </a:solidFill>
              <a:effectLst/>
              <a:latin typeface="Montserrat"/>
            </a:endParaRPr>
          </a:p>
        </p:txBody>
      </p:sp>
      <p:pic>
        <p:nvPicPr>
          <p:cNvPr id="1026" name="Picture 2" descr="https://qaautomationexpert.files.wordpress.com/2021/06/image-53.png?w=4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1071562"/>
            <a:ext cx="459105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112522" y="3774559"/>
            <a:ext cx="4980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i="0" dirty="0" smtClean="0">
                <a:solidFill>
                  <a:srgbClr val="000000"/>
                </a:solidFill>
                <a:effectLst/>
                <a:latin typeface="Open Sans"/>
              </a:rPr>
              <a:t>This is how the execution console will look like.</a:t>
            </a:r>
            <a:endParaRPr lang="en-IN" dirty="0"/>
          </a:p>
        </p:txBody>
      </p:sp>
      <p:pic>
        <p:nvPicPr>
          <p:cNvPr id="1028" name="Picture 4" descr="https://qaautomationexpert.files.wordpress.com/2021/06/image-51.png?w=5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4331256"/>
            <a:ext cx="51530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51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9503" y="463034"/>
            <a:ext cx="4510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GB" b="1" i="1" dirty="0" smtClean="0">
                <a:solidFill>
                  <a:srgbClr val="0000EE"/>
                </a:solidFill>
                <a:effectLst/>
                <a:latin typeface="inherit"/>
              </a:rPr>
              <a:t>Step 8 – Run the tests from TestNG.xml</a:t>
            </a:r>
            <a:endParaRPr lang="en-GB" b="1" i="0" dirty="0">
              <a:solidFill>
                <a:srgbClr val="0000EE"/>
              </a:solidFill>
              <a:effectLst/>
              <a:latin typeface="Montserra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900" y="1143000"/>
            <a:ext cx="6934200" cy="2514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5247" y="3783568"/>
            <a:ext cx="4036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GB" b="1" i="1" dirty="0" smtClean="0">
                <a:solidFill>
                  <a:srgbClr val="0000EE"/>
                </a:solidFill>
                <a:effectLst/>
                <a:latin typeface="inherit"/>
              </a:rPr>
              <a:t>Step 9 – TestNG Report Generation</a:t>
            </a:r>
            <a:endParaRPr lang="en-GB" b="1" i="0" dirty="0">
              <a:solidFill>
                <a:srgbClr val="0000EE"/>
              </a:solidFill>
              <a:effectLst/>
              <a:latin typeface="Montserra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9503" y="44520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0" i="0" dirty="0" smtClean="0">
                <a:solidFill>
                  <a:srgbClr val="000000"/>
                </a:solidFill>
                <a:effectLst/>
                <a:latin typeface="Open Sans"/>
              </a:rPr>
              <a:t>After the test execution, refresh the project, and a new folder with the name test-output will be generated.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110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qaautomationexpert.files.wordpress.com/2021/06/image-54.png?w=3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5" y="257175"/>
            <a:ext cx="3143250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093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133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inherit</vt:lpstr>
      <vt:lpstr>Montserrat</vt:lpstr>
      <vt:lpstr>Open Sans</vt:lpstr>
      <vt:lpstr>Office Theme</vt:lpstr>
      <vt:lpstr>Adobe 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10</cp:revision>
  <dcterms:created xsi:type="dcterms:W3CDTF">2023-07-17T06:08:30Z</dcterms:created>
  <dcterms:modified xsi:type="dcterms:W3CDTF">2023-07-17T08:40:18Z</dcterms:modified>
</cp:coreProperties>
</file>