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EFA661-F764-48F6-AF0C-ACDD7601BA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279140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FA661-F764-48F6-AF0C-ACDD7601BA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320757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FA661-F764-48F6-AF0C-ACDD7601BA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242809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EFA661-F764-48F6-AF0C-ACDD7601BA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39437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FA661-F764-48F6-AF0C-ACDD7601BA25}"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353938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EFA661-F764-48F6-AF0C-ACDD7601BA25}"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167310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EFA661-F764-48F6-AF0C-ACDD7601BA25}" type="datetimeFigureOut">
              <a:rPr lang="en-IN" smtClean="0"/>
              <a:t>17-07-2023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226683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EFA661-F764-48F6-AF0C-ACDD7601BA25}" type="datetimeFigureOut">
              <a:rPr lang="en-IN" smtClean="0"/>
              <a:t>17-07-2023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241657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FA661-F764-48F6-AF0C-ACDD7601BA25}" type="datetimeFigureOut">
              <a:rPr lang="en-IN" smtClean="0"/>
              <a:t>17-07-2023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183058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FA661-F764-48F6-AF0C-ACDD7601BA25}"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116269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FA661-F764-48F6-AF0C-ACDD7601BA25}"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8D9F64-374F-4CD8-AE83-4880A4C3FE58}" type="slidenum">
              <a:rPr lang="en-IN" smtClean="0"/>
              <a:t>‹#›</a:t>
            </a:fld>
            <a:endParaRPr lang="en-IN"/>
          </a:p>
        </p:txBody>
      </p:sp>
    </p:spTree>
    <p:extLst>
      <p:ext uri="{BB962C8B-B14F-4D97-AF65-F5344CB8AC3E}">
        <p14:creationId xmlns:p14="http://schemas.microsoft.com/office/powerpoint/2010/main" val="332082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FA661-F764-48F6-AF0C-ACDD7601BA25}" type="datetimeFigureOut">
              <a:rPr lang="en-IN" smtClean="0"/>
              <a:t>17-07-2023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D9F64-374F-4CD8-AE83-4880A4C3FE58}" type="slidenum">
              <a:rPr lang="en-IN" smtClean="0"/>
              <a:t>‹#›</a:t>
            </a:fld>
            <a:endParaRPr lang="en-IN"/>
          </a:p>
        </p:txBody>
      </p:sp>
    </p:spTree>
    <p:extLst>
      <p:ext uri="{BB962C8B-B14F-4D97-AF65-F5344CB8AC3E}">
        <p14:creationId xmlns:p14="http://schemas.microsoft.com/office/powerpoint/2010/main" val="180490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qaautomation.expert/2020/08/20/cucumber-tutorial-junit-test-runner-class/" TargetMode="External"/><Relationship Id="rId2" Type="http://schemas.openxmlformats.org/officeDocument/2006/relationships/hyperlink" Target="https://qaautomation.expert/2020/01/07/cucumber-tutorial-what-is-feature-file-in-cucumb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qaautomation.expert/2023/03/15/selenium-tests-failing-on-chrome-version-111/"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qaautomation.expert/2021/06/22/integration-of-cucumber-with-selenium-and-testng/#step-6-create-a-new-maven-project" TargetMode="External"/><Relationship Id="rId13" Type="http://schemas.openxmlformats.org/officeDocument/2006/relationships/hyperlink" Target="https://qaautomation.expert/2021/06/22/integration-of-cucumber-with-selenium-and-testng/#step-11-create-the-step-definition-class-in-src-test-java" TargetMode="External"/><Relationship Id="rId18" Type="http://schemas.openxmlformats.org/officeDocument/2006/relationships/hyperlink" Target="https://qaautomation.expert/2021/06/22/integration-of-cucumber-with-selenium-and-testng/#step-16-cucumber-report-generation" TargetMode="External"/><Relationship Id="rId3" Type="http://schemas.openxmlformats.org/officeDocument/2006/relationships/hyperlink" Target="https://qaautomation.expert/2021/06/22/integration-of-cucumber-with-selenium-and-testng/#step-1-download-and-install-java" TargetMode="External"/><Relationship Id="rId7" Type="http://schemas.openxmlformats.org/officeDocument/2006/relationships/hyperlink" Target="https://qaautomation.expert/2021/06/22/integration-of-cucumber-with-selenium-and-testng/#step-5-download-and-install-testng-plugin" TargetMode="External"/><Relationship Id="rId12" Type="http://schemas.openxmlformats.org/officeDocument/2006/relationships/hyperlink" Target="https://qaautomation.expert/2021/06/22/integration-of-cucumber-with-selenium-and-testng/#step-10-create-a-feature-file-loginpage-feature-containing-all-the-test-scenarios-under-src-test-resources-features" TargetMode="External"/><Relationship Id="rId17" Type="http://schemas.openxmlformats.org/officeDocument/2006/relationships/hyperlink" Target="https://qaautomation.expert/2021/06/22/integration-of-cucumber-with-selenium-and-testng/#step-15-run-the-tests-from-command-line" TargetMode="External"/><Relationship Id="rId2" Type="http://schemas.openxmlformats.org/officeDocument/2006/relationships/hyperlink" Target="https://qaautomation.expert/2021/06/22/integration-of-cucumber-with-selenium-and-testng/#implementation-steps" TargetMode="External"/><Relationship Id="rId16" Type="http://schemas.openxmlformats.org/officeDocument/2006/relationships/hyperlink" Target="https://qaautomation.expert/2021/06/22/integration-of-cucumber-with-selenium-and-testng/#step-14-run-the-tests-from-testng-xml" TargetMode="External"/><Relationship Id="rId1" Type="http://schemas.openxmlformats.org/officeDocument/2006/relationships/slideLayout" Target="../slideLayouts/slideLayout7.xml"/><Relationship Id="rId6" Type="http://schemas.openxmlformats.org/officeDocument/2006/relationships/hyperlink" Target="https://qaautomation.expert/2021/06/22/integration-of-cucumber-with-selenium-and-testng/#step-4-install-cucumber-eclipse-plugin-only-for-eclipse-ide" TargetMode="External"/><Relationship Id="rId11" Type="http://schemas.openxmlformats.org/officeDocument/2006/relationships/hyperlink" Target="https://qaautomation.expert/2021/06/22/integration-of-cucumber-with-selenium-and-testng/#step-9-add-maven-compiler-plugin-and-surefire-plugin" TargetMode="External"/><Relationship Id="rId5" Type="http://schemas.openxmlformats.org/officeDocument/2006/relationships/hyperlink" Target="https://qaautomation.expert/2021/06/22/integration-of-cucumber-with-selenium-and-testng/#step-3-setup-maven" TargetMode="External"/><Relationship Id="rId15" Type="http://schemas.openxmlformats.org/officeDocument/2006/relationships/hyperlink" Target="https://qaautomation.expert/2021/06/22/integration-of-cucumber-with-selenium-and-testng/#step-13-test-execution-through-testng" TargetMode="External"/><Relationship Id="rId10" Type="http://schemas.openxmlformats.org/officeDocument/2006/relationships/hyperlink" Target="https://qaautomation.expert/2021/06/22/integration-of-cucumber-with-selenium-and-testng/#step-8-add-selenium-testng-and-cucumber-dependencies-to-the-project" TargetMode="External"/><Relationship Id="rId19" Type="http://schemas.openxmlformats.org/officeDocument/2006/relationships/hyperlink" Target="https://qaautomation.expert/2021/06/22/integration-of-cucumber-with-selenium-and-testng/#step-17-testng-report-generation" TargetMode="External"/><Relationship Id="rId4" Type="http://schemas.openxmlformats.org/officeDocument/2006/relationships/hyperlink" Target="https://qaautomation.expert/2021/06/22/integration-of-cucumber-with-selenium-and-testng/#step-2-download-and-setup-eclipse-ide-on-the-system" TargetMode="External"/><Relationship Id="rId9" Type="http://schemas.openxmlformats.org/officeDocument/2006/relationships/hyperlink" Target="https://qaautomation.expert/2021/06/22/integration-of-cucumber-with-selenium-and-testng/#step-7-create-source-folder-src-test-resources-to-create-test-scenarios-in-feature-file" TargetMode="External"/><Relationship Id="rId14" Type="http://schemas.openxmlformats.org/officeDocument/2006/relationships/hyperlink" Target="https://qaautomation.expert/2021/06/22/integration-of-cucumber-with-selenium-and-testng/#step-12-create-a-testng-cucumber-runner-class-in-src-test-jav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ucumber.github.io/cucumber-eclipse-update-site-snapshot"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930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qaautomationexpert.files.wordpress.com/2022/06/image-39.png?w=8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39699"/>
            <a:ext cx="8296275" cy="436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6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qaautomationexpert.files.wordpress.com/2022/06/image-40.png?w=8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318690"/>
            <a:ext cx="8277225" cy="46458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4162" y="5532735"/>
            <a:ext cx="6096000" cy="923330"/>
          </a:xfrm>
          <a:prstGeom prst="rect">
            <a:avLst/>
          </a:prstGeom>
        </p:spPr>
        <p:txBody>
          <a:bodyPr>
            <a:spAutoFit/>
          </a:bodyPr>
          <a:lstStyle/>
          <a:p>
            <a:pPr fontAlgn="base"/>
            <a:r>
              <a:rPr lang="en-GB" b="1" i="1" smtClean="0">
                <a:effectLst/>
                <a:latin typeface="inherit"/>
              </a:rPr>
              <a:t>Step 5 </a:t>
            </a:r>
            <a:r>
              <a:rPr lang="en-GB" b="0" i="0" smtClean="0">
                <a:effectLst/>
                <a:latin typeface="Open Sans"/>
              </a:rPr>
              <a:t>– Click on the </a:t>
            </a:r>
            <a:r>
              <a:rPr lang="en-GB" b="1" i="0" smtClean="0">
                <a:effectLst/>
                <a:latin typeface="inherit"/>
              </a:rPr>
              <a:t>Next</a:t>
            </a:r>
            <a:r>
              <a:rPr lang="en-GB" b="0" i="0" smtClean="0">
                <a:effectLst/>
                <a:latin typeface="Open Sans"/>
              </a:rPr>
              <a:t> Button.</a:t>
            </a:r>
          </a:p>
          <a:p>
            <a:r>
              <a:rPr lang="en-GB" dirty="0" smtClean="0"/>
              <a:t/>
            </a:r>
            <a:br>
              <a:rPr lang="en-GB" dirty="0" smtClean="0"/>
            </a:br>
            <a:endParaRPr lang="en-IN"/>
          </a:p>
        </p:txBody>
      </p:sp>
    </p:spTree>
    <p:extLst>
      <p:ext uri="{BB962C8B-B14F-4D97-AF65-F5344CB8AC3E}">
        <p14:creationId xmlns:p14="http://schemas.microsoft.com/office/powerpoint/2010/main" val="17282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qaautomationexpert.files.wordpress.com/2022/06/image-41.png?w=871"/>
          <p:cNvSpPr>
            <a:spLocks noChangeAspect="1" noChangeArrowheads="1"/>
          </p:cNvSpPr>
          <p:nvPr/>
        </p:nvSpPr>
        <p:spPr bwMode="auto">
          <a:xfrm>
            <a:off x="1920875" y="1125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https://qaautomationexpert.files.wordpress.com/2022/06/image-41.png?w=871"/>
          <p:cNvSpPr>
            <a:spLocks noChangeAspect="1" noChangeArrowheads="1"/>
          </p:cNvSpPr>
          <p:nvPr/>
        </p:nvSpPr>
        <p:spPr bwMode="auto">
          <a:xfrm>
            <a:off x="2073275" y="3475037"/>
            <a:ext cx="4899025"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336550" y="400050"/>
            <a:ext cx="6743700" cy="5448300"/>
          </a:xfrm>
          <a:prstGeom prst="rect">
            <a:avLst/>
          </a:prstGeom>
        </p:spPr>
      </p:pic>
      <p:sp>
        <p:nvSpPr>
          <p:cNvPr id="7" name="Rectangle 6"/>
          <p:cNvSpPr/>
          <p:nvPr/>
        </p:nvSpPr>
        <p:spPr>
          <a:xfrm>
            <a:off x="127000" y="5991006"/>
            <a:ext cx="10845800" cy="369332"/>
          </a:xfrm>
          <a:prstGeom prst="rect">
            <a:avLst/>
          </a:prstGeom>
        </p:spPr>
        <p:txBody>
          <a:bodyPr wrap="square">
            <a:spAutoFit/>
          </a:bodyPr>
          <a:lstStyle/>
          <a:p>
            <a:r>
              <a:rPr lang="en-GB" b="1" i="1" smtClean="0">
                <a:solidFill>
                  <a:srgbClr val="000000"/>
                </a:solidFill>
                <a:effectLst/>
                <a:latin typeface="inherit"/>
              </a:rPr>
              <a:t>Step 6 </a:t>
            </a:r>
            <a:r>
              <a:rPr lang="en-GB" b="0" i="0" smtClean="0">
                <a:solidFill>
                  <a:srgbClr val="000000"/>
                </a:solidFill>
                <a:effectLst/>
                <a:latin typeface="Open Sans"/>
              </a:rPr>
              <a:t>– Click “</a:t>
            </a:r>
            <a:r>
              <a:rPr lang="en-GB" b="1" i="1" smtClean="0">
                <a:solidFill>
                  <a:srgbClr val="000000"/>
                </a:solidFill>
                <a:effectLst/>
                <a:latin typeface="inherit"/>
              </a:rPr>
              <a:t>I accept the terms of the license agreement</a:t>
            </a:r>
            <a:r>
              <a:rPr lang="en-GB" b="0" i="0" smtClean="0">
                <a:solidFill>
                  <a:srgbClr val="000000"/>
                </a:solidFill>
                <a:effectLst/>
                <a:latin typeface="Open Sans"/>
              </a:rPr>
              <a:t>” and then click the Finish button.</a:t>
            </a:r>
            <a:endParaRPr lang="en-IN"/>
          </a:p>
        </p:txBody>
      </p:sp>
    </p:spTree>
    <p:extLst>
      <p:ext uri="{BB962C8B-B14F-4D97-AF65-F5344CB8AC3E}">
        <p14:creationId xmlns:p14="http://schemas.microsoft.com/office/powerpoint/2010/main" val="42203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qaautomationexpert.files.wordpress.com/2022/06/image-42.png?w=87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155575" y="7937"/>
            <a:ext cx="6715125" cy="5410200"/>
          </a:xfrm>
          <a:prstGeom prst="rect">
            <a:avLst/>
          </a:prstGeom>
        </p:spPr>
      </p:pic>
      <p:sp>
        <p:nvSpPr>
          <p:cNvPr id="4" name="Rectangle 3"/>
          <p:cNvSpPr/>
          <p:nvPr/>
        </p:nvSpPr>
        <p:spPr>
          <a:xfrm>
            <a:off x="307974" y="5950635"/>
            <a:ext cx="9382125" cy="646331"/>
          </a:xfrm>
          <a:prstGeom prst="rect">
            <a:avLst/>
          </a:prstGeom>
        </p:spPr>
        <p:txBody>
          <a:bodyPr wrap="square">
            <a:spAutoFit/>
          </a:bodyPr>
          <a:lstStyle/>
          <a:p>
            <a:r>
              <a:rPr lang="en-GB" b="1" i="1" smtClean="0">
                <a:solidFill>
                  <a:srgbClr val="000000"/>
                </a:solidFill>
                <a:effectLst/>
                <a:latin typeface="inherit"/>
              </a:rPr>
              <a:t>Step 7 </a:t>
            </a:r>
            <a:r>
              <a:rPr lang="en-GB" b="0" i="0" smtClean="0">
                <a:solidFill>
                  <a:srgbClr val="000000"/>
                </a:solidFill>
                <a:effectLst/>
                <a:latin typeface="Open Sans"/>
              </a:rPr>
              <a:t>– You may or may not encounter a Security warning, if in case you do just click the </a:t>
            </a:r>
            <a:r>
              <a:rPr lang="en-GB" b="1" i="1" smtClean="0">
                <a:solidFill>
                  <a:srgbClr val="000000"/>
                </a:solidFill>
                <a:effectLst/>
                <a:latin typeface="inherit"/>
              </a:rPr>
              <a:t>OK </a:t>
            </a:r>
            <a:r>
              <a:rPr lang="en-GB" b="0" i="1" smtClean="0">
                <a:solidFill>
                  <a:srgbClr val="000000"/>
                </a:solidFill>
                <a:effectLst/>
                <a:latin typeface="Open Sans"/>
              </a:rPr>
              <a:t>button</a:t>
            </a:r>
            <a:r>
              <a:rPr lang="en-GB" b="0" i="0" smtClean="0">
                <a:solidFill>
                  <a:srgbClr val="000000"/>
                </a:solidFill>
                <a:effectLst/>
                <a:latin typeface="Open Sans"/>
              </a:rPr>
              <a:t>.</a:t>
            </a:r>
            <a:endParaRPr lang="en-IN"/>
          </a:p>
        </p:txBody>
      </p:sp>
    </p:spTree>
    <p:extLst>
      <p:ext uri="{BB962C8B-B14F-4D97-AF65-F5344CB8AC3E}">
        <p14:creationId xmlns:p14="http://schemas.microsoft.com/office/powerpoint/2010/main" val="68923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9262" y="309562"/>
            <a:ext cx="6772275" cy="4410075"/>
          </a:xfrm>
          <a:prstGeom prst="rect">
            <a:avLst/>
          </a:prstGeom>
        </p:spPr>
      </p:pic>
      <p:sp>
        <p:nvSpPr>
          <p:cNvPr id="4" name="Rectangle 3"/>
          <p:cNvSpPr/>
          <p:nvPr/>
        </p:nvSpPr>
        <p:spPr>
          <a:xfrm>
            <a:off x="449262" y="5037435"/>
            <a:ext cx="11196638" cy="646331"/>
          </a:xfrm>
          <a:prstGeom prst="rect">
            <a:avLst/>
          </a:prstGeom>
        </p:spPr>
        <p:txBody>
          <a:bodyPr wrap="square">
            <a:spAutoFit/>
          </a:bodyPr>
          <a:lstStyle/>
          <a:p>
            <a:r>
              <a:rPr lang="en-GB" b="0" i="0" smtClean="0">
                <a:solidFill>
                  <a:srgbClr val="000000"/>
                </a:solidFill>
                <a:effectLst/>
                <a:latin typeface="Open Sans"/>
              </a:rPr>
              <a:t>This means now Eclipse is able to understand the language we have written in the feature file as Gherkin language.</a:t>
            </a:r>
            <a:endParaRPr lang="en-IN"/>
          </a:p>
        </p:txBody>
      </p:sp>
    </p:spTree>
    <p:extLst>
      <p:ext uri="{BB962C8B-B14F-4D97-AF65-F5344CB8AC3E}">
        <p14:creationId xmlns:p14="http://schemas.microsoft.com/office/powerpoint/2010/main" val="385692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362" y="239712"/>
            <a:ext cx="6848475" cy="3609975"/>
          </a:xfrm>
          <a:prstGeom prst="rect">
            <a:avLst/>
          </a:prstGeom>
        </p:spPr>
      </p:pic>
    </p:spTree>
    <p:extLst>
      <p:ext uri="{BB962C8B-B14F-4D97-AF65-F5344CB8AC3E}">
        <p14:creationId xmlns:p14="http://schemas.microsoft.com/office/powerpoint/2010/main" val="157880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075" y="174625"/>
            <a:ext cx="6877050" cy="5391150"/>
          </a:xfrm>
          <a:prstGeom prst="rect">
            <a:avLst/>
          </a:prstGeom>
        </p:spPr>
      </p:pic>
    </p:spTree>
    <p:extLst>
      <p:ext uri="{BB962C8B-B14F-4D97-AF65-F5344CB8AC3E}">
        <p14:creationId xmlns:p14="http://schemas.microsoft.com/office/powerpoint/2010/main" val="303393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474" y="348734"/>
            <a:ext cx="5074851" cy="369332"/>
          </a:xfrm>
          <a:prstGeom prst="rect">
            <a:avLst/>
          </a:prstGeom>
        </p:spPr>
        <p:txBody>
          <a:bodyPr wrap="none">
            <a:spAutoFit/>
          </a:bodyPr>
          <a:lstStyle/>
          <a:p>
            <a:pPr fontAlgn="base"/>
            <a:r>
              <a:rPr lang="en-GB" b="1" i="1" dirty="0" smtClean="0">
                <a:solidFill>
                  <a:srgbClr val="0000EE"/>
                </a:solidFill>
                <a:effectLst/>
                <a:latin typeface="inherit"/>
              </a:rPr>
              <a:t>Step 5 – Download and install TestNG plugin</a:t>
            </a:r>
            <a:endParaRPr lang="en-GB" b="1" i="0" dirty="0">
              <a:solidFill>
                <a:srgbClr val="0000EE"/>
              </a:solidFill>
              <a:effectLst/>
              <a:latin typeface="Montserrat"/>
            </a:endParaRPr>
          </a:p>
        </p:txBody>
      </p:sp>
      <p:sp>
        <p:nvSpPr>
          <p:cNvPr id="3" name="Rectangle 2"/>
          <p:cNvSpPr/>
          <p:nvPr/>
        </p:nvSpPr>
        <p:spPr>
          <a:xfrm>
            <a:off x="218474" y="1009134"/>
            <a:ext cx="4185761" cy="369332"/>
          </a:xfrm>
          <a:prstGeom prst="rect">
            <a:avLst/>
          </a:prstGeom>
        </p:spPr>
        <p:txBody>
          <a:bodyPr wrap="none">
            <a:spAutoFit/>
          </a:bodyPr>
          <a:lstStyle/>
          <a:p>
            <a:pPr fontAlgn="base"/>
            <a:r>
              <a:rPr lang="en-GB" b="1" i="1" dirty="0" smtClean="0">
                <a:solidFill>
                  <a:srgbClr val="0000EE"/>
                </a:solidFill>
                <a:effectLst/>
                <a:latin typeface="inherit"/>
              </a:rPr>
              <a:t>Step 6 – Create a new Maven Project</a:t>
            </a:r>
            <a:endParaRPr lang="en-GB" b="1" i="0" dirty="0">
              <a:solidFill>
                <a:srgbClr val="0000EE"/>
              </a:solidFill>
              <a:effectLst/>
              <a:latin typeface="Montserrat"/>
            </a:endParaRPr>
          </a:p>
        </p:txBody>
      </p:sp>
      <p:sp>
        <p:nvSpPr>
          <p:cNvPr id="4" name="Rectangle 3"/>
          <p:cNvSpPr/>
          <p:nvPr/>
        </p:nvSpPr>
        <p:spPr>
          <a:xfrm>
            <a:off x="218474" y="1669534"/>
            <a:ext cx="11148026" cy="369332"/>
          </a:xfrm>
          <a:prstGeom prst="rect">
            <a:avLst/>
          </a:prstGeom>
        </p:spPr>
        <p:txBody>
          <a:bodyPr wrap="square">
            <a:spAutoFit/>
          </a:bodyPr>
          <a:lstStyle/>
          <a:p>
            <a:pPr fontAlgn="base"/>
            <a:r>
              <a:rPr lang="en-GB" b="1" i="1" dirty="0" smtClean="0">
                <a:solidFill>
                  <a:srgbClr val="0000EE"/>
                </a:solidFill>
                <a:effectLst/>
                <a:latin typeface="inherit"/>
              </a:rPr>
              <a:t>Step 7 – Create source folder src/test/resources to create test scenarios in Feature file</a:t>
            </a:r>
            <a:endParaRPr lang="en-GB" b="1" i="0" dirty="0">
              <a:solidFill>
                <a:srgbClr val="0000EE"/>
              </a:solidFill>
              <a:effectLst/>
              <a:latin typeface="Montserrat"/>
            </a:endParaRPr>
          </a:p>
        </p:txBody>
      </p:sp>
      <p:sp>
        <p:nvSpPr>
          <p:cNvPr id="5" name="Rectangle 4"/>
          <p:cNvSpPr/>
          <p:nvPr/>
        </p:nvSpPr>
        <p:spPr>
          <a:xfrm>
            <a:off x="218474" y="2329934"/>
            <a:ext cx="11808426" cy="1477328"/>
          </a:xfrm>
          <a:prstGeom prst="rect">
            <a:avLst/>
          </a:prstGeom>
        </p:spPr>
        <p:txBody>
          <a:bodyPr wrap="square">
            <a:spAutoFit/>
          </a:bodyPr>
          <a:lstStyle/>
          <a:p>
            <a:pPr fontAlgn="base"/>
            <a:r>
              <a:rPr lang="en-GB" b="0" i="0" dirty="0" smtClean="0">
                <a:effectLst/>
                <a:latin typeface="Open Sans"/>
              </a:rPr>
              <a:t>When a new Maven Project is created, it has 2 folders –</a:t>
            </a:r>
            <a:r>
              <a:rPr lang="en-GB" b="1" i="1" dirty="0" smtClean="0">
                <a:effectLst/>
                <a:latin typeface="inherit"/>
              </a:rPr>
              <a:t> src/main/java</a:t>
            </a:r>
            <a:r>
              <a:rPr lang="en-GB" b="0" i="0" dirty="0" smtClean="0">
                <a:effectLst/>
                <a:latin typeface="Open Sans"/>
              </a:rPr>
              <a:t> and </a:t>
            </a:r>
            <a:r>
              <a:rPr lang="en-GB" b="1" i="1" dirty="0" smtClean="0">
                <a:effectLst/>
                <a:latin typeface="inherit"/>
              </a:rPr>
              <a:t>src/test/java</a:t>
            </a:r>
            <a:r>
              <a:rPr lang="en-GB" b="0" i="0" dirty="0" smtClean="0">
                <a:effectLst/>
                <a:latin typeface="Open Sans"/>
              </a:rPr>
              <a:t> as shown below image. To create test scenarios, we need a new source folder called – </a:t>
            </a:r>
            <a:r>
              <a:rPr lang="en-GB" b="1" i="1" dirty="0" smtClean="0">
                <a:effectLst/>
                <a:latin typeface="inherit"/>
              </a:rPr>
              <a:t>src/test/resources</a:t>
            </a:r>
            <a:r>
              <a:rPr lang="en-GB" b="0" i="0" dirty="0" smtClean="0">
                <a:effectLst/>
                <a:latin typeface="Open Sans"/>
              </a:rPr>
              <a:t>. To create this folder, right-click on your maven project -&gt;select New -&gt;Java, and then Source Folder.</a:t>
            </a:r>
          </a:p>
          <a:p>
            <a:r>
              <a:rPr lang="en-GB" smtClean="0"/>
              <a:t/>
            </a:r>
            <a:br>
              <a:rPr lang="en-GB" smtClean="0"/>
            </a:br>
            <a:endParaRPr lang="en-IN"/>
          </a:p>
        </p:txBody>
      </p:sp>
      <p:pic>
        <p:nvPicPr>
          <p:cNvPr id="1026" name="Picture 2" descr="https://qaautomationexpert.files.wordpress.com/2022/09/image-25.png?w=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75" y="3500398"/>
            <a:ext cx="29718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39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48335"/>
            <a:ext cx="9486900" cy="369332"/>
          </a:xfrm>
          <a:prstGeom prst="rect">
            <a:avLst/>
          </a:prstGeom>
        </p:spPr>
        <p:txBody>
          <a:bodyPr wrap="square">
            <a:spAutoFit/>
          </a:bodyPr>
          <a:lstStyle/>
          <a:p>
            <a:pPr fontAlgn="base"/>
            <a:r>
              <a:rPr lang="en-GB" b="1" i="1" dirty="0" smtClean="0">
                <a:solidFill>
                  <a:srgbClr val="0000EE"/>
                </a:solidFill>
                <a:effectLst/>
                <a:latin typeface="inherit"/>
              </a:rPr>
              <a:t>Step 8 – Add Selenium, TestNG, and Cucumber dependencies to the project</a:t>
            </a:r>
            <a:endParaRPr lang="en-GB" b="1" i="0" dirty="0">
              <a:solidFill>
                <a:srgbClr val="0000EE"/>
              </a:solidFill>
              <a:effectLst/>
              <a:latin typeface="Montserrat"/>
            </a:endParaRPr>
          </a:p>
        </p:txBody>
      </p:sp>
      <p:sp>
        <p:nvSpPr>
          <p:cNvPr id="3" name="Rectangle 2"/>
          <p:cNvSpPr/>
          <p:nvPr/>
        </p:nvSpPr>
        <p:spPr>
          <a:xfrm>
            <a:off x="228600" y="870635"/>
            <a:ext cx="9626600" cy="369332"/>
          </a:xfrm>
          <a:prstGeom prst="rect">
            <a:avLst/>
          </a:prstGeom>
        </p:spPr>
        <p:txBody>
          <a:bodyPr wrap="square">
            <a:spAutoFit/>
          </a:bodyPr>
          <a:lstStyle/>
          <a:p>
            <a:pPr fontAlgn="base"/>
            <a:r>
              <a:rPr lang="en-GB" b="1" i="1" dirty="0" smtClean="0">
                <a:solidFill>
                  <a:srgbClr val="0000EE"/>
                </a:solidFill>
                <a:effectLst/>
                <a:latin typeface="inherit"/>
              </a:rPr>
              <a:t>Step 9 – Add Maven Compiler Plugin and SureFire Plugin</a:t>
            </a:r>
            <a:endParaRPr lang="en-GB" b="1" i="0" dirty="0">
              <a:solidFill>
                <a:srgbClr val="0000EE"/>
              </a:solidFill>
              <a:effectLst/>
              <a:latin typeface="Montserrat"/>
            </a:endParaRPr>
          </a:p>
        </p:txBody>
      </p:sp>
      <p:sp>
        <p:nvSpPr>
          <p:cNvPr id="4" name="Rectangle 3"/>
          <p:cNvSpPr/>
          <p:nvPr/>
        </p:nvSpPr>
        <p:spPr>
          <a:xfrm>
            <a:off x="368300" y="1492935"/>
            <a:ext cx="11823700" cy="1477328"/>
          </a:xfrm>
          <a:prstGeom prst="rect">
            <a:avLst/>
          </a:prstGeom>
        </p:spPr>
        <p:txBody>
          <a:bodyPr wrap="square">
            <a:spAutoFit/>
          </a:bodyPr>
          <a:lstStyle/>
          <a:p>
            <a:pPr fontAlgn="base"/>
            <a:r>
              <a:rPr lang="en-GB" b="0" i="0" dirty="0" smtClean="0">
                <a:effectLst/>
                <a:latin typeface="Open Sans"/>
              </a:rPr>
              <a:t>The compiler plugin is used to compile the source code of a Maven project. This plugin has two goals, which are already bound to specific phases of the default lifecycle:</a:t>
            </a:r>
          </a:p>
          <a:p>
            <a:pPr fontAlgn="base"/>
            <a:endParaRPr lang="en-GB" b="0" i="0" dirty="0" smtClean="0">
              <a:effectLst/>
              <a:latin typeface="Open Sans"/>
            </a:endParaRPr>
          </a:p>
          <a:p>
            <a:pPr fontAlgn="base">
              <a:buFont typeface="Arial" panose="020B0604020202020204" pitchFamily="34" charset="0"/>
              <a:buChar char="•"/>
            </a:pPr>
            <a:r>
              <a:rPr lang="en-GB" b="0" i="0" dirty="0" smtClean="0">
                <a:effectLst/>
                <a:latin typeface="inherit"/>
              </a:rPr>
              <a:t>compile</a:t>
            </a:r>
            <a:r>
              <a:rPr lang="en-GB" b="1" i="0" dirty="0" smtClean="0">
                <a:effectLst/>
                <a:latin typeface="inherit"/>
              </a:rPr>
              <a:t> –</a:t>
            </a:r>
            <a:r>
              <a:rPr lang="en-GB" b="0" i="0" dirty="0" smtClean="0">
                <a:effectLst/>
                <a:latin typeface="inherit"/>
              </a:rPr>
              <a:t> compile main source files</a:t>
            </a:r>
          </a:p>
          <a:p>
            <a:pPr fontAlgn="base">
              <a:buFont typeface="Arial" panose="020B0604020202020204" pitchFamily="34" charset="0"/>
              <a:buChar char="•"/>
            </a:pPr>
            <a:r>
              <a:rPr lang="en-GB" b="0" i="0" dirty="0" smtClean="0">
                <a:effectLst/>
                <a:latin typeface="inherit"/>
              </a:rPr>
              <a:t>testCompile</a:t>
            </a:r>
            <a:r>
              <a:rPr lang="en-GB" b="1" i="0" dirty="0" smtClean="0">
                <a:effectLst/>
                <a:latin typeface="inherit"/>
              </a:rPr>
              <a:t> –</a:t>
            </a:r>
            <a:r>
              <a:rPr lang="en-GB" b="0" i="0" dirty="0" smtClean="0">
                <a:effectLst/>
                <a:latin typeface="inherit"/>
              </a:rPr>
              <a:t> compile test source files</a:t>
            </a:r>
            <a:endParaRPr lang="en-GB" b="0" i="0" dirty="0">
              <a:effectLst/>
              <a:latin typeface="inherit"/>
            </a:endParaRPr>
          </a:p>
        </p:txBody>
      </p:sp>
      <p:sp>
        <p:nvSpPr>
          <p:cNvPr id="5" name="Rectangle 4"/>
          <p:cNvSpPr/>
          <p:nvPr/>
        </p:nvSpPr>
        <p:spPr>
          <a:xfrm>
            <a:off x="368300" y="3437235"/>
            <a:ext cx="11137900" cy="646331"/>
          </a:xfrm>
          <a:prstGeom prst="rect">
            <a:avLst/>
          </a:prstGeom>
        </p:spPr>
        <p:txBody>
          <a:bodyPr wrap="square">
            <a:spAutoFit/>
          </a:bodyPr>
          <a:lstStyle/>
          <a:p>
            <a:pPr fontAlgn="base"/>
            <a:r>
              <a:rPr lang="en-GB" b="1" i="1" dirty="0" smtClean="0">
                <a:solidFill>
                  <a:srgbClr val="0000EE"/>
                </a:solidFill>
                <a:effectLst/>
                <a:latin typeface="inherit"/>
              </a:rPr>
              <a:t>Step 10 – Create a feature file (LoginPage.feature) containing all the test scenarios under src/test/resources/features</a:t>
            </a:r>
            <a:endParaRPr lang="en-GB" b="1" i="0" dirty="0">
              <a:solidFill>
                <a:srgbClr val="0000EE"/>
              </a:solidFill>
              <a:effectLst/>
              <a:latin typeface="Montserrat"/>
            </a:endParaRPr>
          </a:p>
        </p:txBody>
      </p:sp>
      <p:pic>
        <p:nvPicPr>
          <p:cNvPr id="6" name="Picture 5"/>
          <p:cNvPicPr>
            <a:picLocks noChangeAspect="1"/>
          </p:cNvPicPr>
          <p:nvPr/>
        </p:nvPicPr>
        <p:blipFill>
          <a:blip r:embed="rId2"/>
          <a:stretch>
            <a:fillRect/>
          </a:stretch>
        </p:blipFill>
        <p:spPr>
          <a:xfrm>
            <a:off x="630237" y="4449762"/>
            <a:ext cx="3743325" cy="1895475"/>
          </a:xfrm>
          <a:prstGeom prst="rect">
            <a:avLst/>
          </a:prstGeom>
        </p:spPr>
      </p:pic>
    </p:spTree>
    <p:extLst>
      <p:ext uri="{BB962C8B-B14F-4D97-AF65-F5344CB8AC3E}">
        <p14:creationId xmlns:p14="http://schemas.microsoft.com/office/powerpoint/2010/main" val="204808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264636"/>
            <a:ext cx="11493500" cy="923330"/>
          </a:xfrm>
          <a:prstGeom prst="rect">
            <a:avLst/>
          </a:prstGeom>
        </p:spPr>
        <p:txBody>
          <a:bodyPr wrap="square">
            <a:spAutoFit/>
          </a:bodyPr>
          <a:lstStyle/>
          <a:p>
            <a:r>
              <a:rPr lang="en-GB" b="0" i="0" dirty="0" smtClean="0">
                <a:solidFill>
                  <a:srgbClr val="000000"/>
                </a:solidFill>
                <a:effectLst/>
                <a:latin typeface="Open Sans"/>
              </a:rPr>
              <a:t>It is recommended to create a </a:t>
            </a:r>
            <a:r>
              <a:rPr lang="en-GB" b="1" i="1" dirty="0" smtClean="0">
                <a:solidFill>
                  <a:srgbClr val="000000"/>
                </a:solidFill>
                <a:effectLst/>
                <a:latin typeface="inherit"/>
              </a:rPr>
              <a:t>features</a:t>
            </a:r>
            <a:r>
              <a:rPr lang="en-GB" b="0" i="0" dirty="0" smtClean="0">
                <a:solidFill>
                  <a:srgbClr val="000000"/>
                </a:solidFill>
                <a:effectLst/>
                <a:latin typeface="Open Sans"/>
              </a:rPr>
              <a:t> folder in </a:t>
            </a:r>
            <a:r>
              <a:rPr lang="en-GB" b="1" i="1" dirty="0" smtClean="0">
                <a:solidFill>
                  <a:srgbClr val="000000"/>
                </a:solidFill>
                <a:effectLst/>
                <a:latin typeface="inherit"/>
              </a:rPr>
              <a:t>src/test/resources directory</a:t>
            </a:r>
            <a:r>
              <a:rPr lang="en-GB" b="0" i="0" dirty="0" smtClean="0">
                <a:solidFill>
                  <a:srgbClr val="000000"/>
                </a:solidFill>
                <a:effectLst/>
                <a:latin typeface="Open Sans"/>
              </a:rPr>
              <a:t>. Create all the feature files in this </a:t>
            </a:r>
            <a:r>
              <a:rPr lang="en-GB" b="1" i="1" dirty="0" smtClean="0">
                <a:solidFill>
                  <a:srgbClr val="000000"/>
                </a:solidFill>
                <a:effectLst/>
                <a:latin typeface="inherit"/>
              </a:rPr>
              <a:t>features</a:t>
            </a:r>
            <a:r>
              <a:rPr lang="en-GB" b="0" i="0" dirty="0" smtClean="0">
                <a:solidFill>
                  <a:srgbClr val="000000"/>
                </a:solidFill>
                <a:effectLst/>
                <a:latin typeface="Open Sans"/>
              </a:rPr>
              <a:t> folder. </a:t>
            </a:r>
            <a:r>
              <a:rPr lang="en-GB" b="1" i="0" u="none" strike="noStrike" dirty="0" smtClean="0">
                <a:solidFill>
                  <a:srgbClr val="A12410"/>
                </a:solidFill>
                <a:effectLst/>
                <a:latin typeface="Open Sans"/>
                <a:hlinkClick r:id="rId2"/>
              </a:rPr>
              <a:t>Feature</a:t>
            </a:r>
            <a:r>
              <a:rPr lang="en-GB" b="0" i="0" dirty="0" smtClean="0">
                <a:solidFill>
                  <a:srgbClr val="000000"/>
                </a:solidFill>
                <a:effectLst/>
                <a:latin typeface="Open Sans"/>
              </a:rPr>
              <a:t> file should be saved as an extension of .feature. The test scenarios in the Feature file are written in Gherkins language</a:t>
            </a:r>
            <a:endParaRPr lang="en-IN" dirty="0"/>
          </a:p>
        </p:txBody>
      </p:sp>
      <p:sp>
        <p:nvSpPr>
          <p:cNvPr id="3" name="Rectangle 2"/>
          <p:cNvSpPr/>
          <p:nvPr/>
        </p:nvSpPr>
        <p:spPr>
          <a:xfrm>
            <a:off x="469900" y="1721535"/>
            <a:ext cx="10210800" cy="369332"/>
          </a:xfrm>
          <a:prstGeom prst="rect">
            <a:avLst/>
          </a:prstGeom>
        </p:spPr>
        <p:txBody>
          <a:bodyPr wrap="square">
            <a:spAutoFit/>
          </a:bodyPr>
          <a:lstStyle/>
          <a:p>
            <a:pPr fontAlgn="base"/>
            <a:r>
              <a:rPr lang="en-GB" b="1" i="1" dirty="0" smtClean="0">
                <a:solidFill>
                  <a:srgbClr val="0000EE"/>
                </a:solidFill>
                <a:effectLst/>
                <a:latin typeface="inherit"/>
              </a:rPr>
              <a:t>Step 11 – Create the step definition class in src/test/java</a:t>
            </a:r>
            <a:endParaRPr lang="en-GB" b="1" i="0" dirty="0">
              <a:solidFill>
                <a:srgbClr val="0000EE"/>
              </a:solidFill>
              <a:effectLst/>
              <a:latin typeface="Montserrat"/>
            </a:endParaRPr>
          </a:p>
        </p:txBody>
      </p:sp>
      <p:sp>
        <p:nvSpPr>
          <p:cNvPr id="4" name="Rectangle 3"/>
          <p:cNvSpPr/>
          <p:nvPr/>
        </p:nvSpPr>
        <p:spPr>
          <a:xfrm>
            <a:off x="469900" y="2398236"/>
            <a:ext cx="11379200" cy="923330"/>
          </a:xfrm>
          <a:prstGeom prst="rect">
            <a:avLst/>
          </a:prstGeom>
        </p:spPr>
        <p:txBody>
          <a:bodyPr wrap="square">
            <a:spAutoFit/>
          </a:bodyPr>
          <a:lstStyle/>
          <a:p>
            <a:r>
              <a:rPr lang="en-GB" b="0" i="0" dirty="0" smtClean="0">
                <a:solidFill>
                  <a:srgbClr val="000000"/>
                </a:solidFill>
                <a:effectLst/>
                <a:latin typeface="Open Sans"/>
              </a:rPr>
              <a:t>Create the step definition class corresponding to the feature file to test the scenarios in the</a:t>
            </a:r>
            <a:r>
              <a:rPr lang="en-GB" b="1" i="1" dirty="0" smtClean="0">
                <a:solidFill>
                  <a:srgbClr val="000000"/>
                </a:solidFill>
                <a:effectLst/>
                <a:latin typeface="inherit"/>
              </a:rPr>
              <a:t> src/test/java</a:t>
            </a:r>
            <a:r>
              <a:rPr lang="en-GB" b="0" i="0" dirty="0" smtClean="0">
                <a:solidFill>
                  <a:srgbClr val="000000"/>
                </a:solidFill>
                <a:effectLst/>
                <a:latin typeface="Open Sans"/>
              </a:rPr>
              <a:t> directory. The StepDefinition files should be created in this </a:t>
            </a:r>
            <a:r>
              <a:rPr lang="en-GB" b="1" i="1" dirty="0" smtClean="0">
                <a:solidFill>
                  <a:srgbClr val="000000"/>
                </a:solidFill>
                <a:effectLst/>
                <a:latin typeface="inherit"/>
              </a:rPr>
              <a:t>definitions</a:t>
            </a:r>
            <a:r>
              <a:rPr lang="en-GB" b="0" i="1" dirty="0" smtClean="0">
                <a:solidFill>
                  <a:srgbClr val="000000"/>
                </a:solidFill>
                <a:effectLst/>
                <a:latin typeface="Open Sans"/>
              </a:rPr>
              <a:t> </a:t>
            </a:r>
            <a:r>
              <a:rPr lang="en-GB" b="0" i="0" dirty="0" smtClean="0">
                <a:solidFill>
                  <a:srgbClr val="000000"/>
                </a:solidFill>
                <a:effectLst/>
                <a:latin typeface="Open Sans"/>
              </a:rPr>
              <a:t>directory within the folder called definitions.</a:t>
            </a:r>
            <a:endParaRPr lang="en-IN" dirty="0"/>
          </a:p>
        </p:txBody>
      </p:sp>
      <p:sp>
        <p:nvSpPr>
          <p:cNvPr id="5" name="Rectangle 4"/>
          <p:cNvSpPr/>
          <p:nvPr/>
        </p:nvSpPr>
        <p:spPr>
          <a:xfrm>
            <a:off x="469900" y="3885505"/>
            <a:ext cx="8902700" cy="369332"/>
          </a:xfrm>
          <a:prstGeom prst="rect">
            <a:avLst/>
          </a:prstGeom>
        </p:spPr>
        <p:txBody>
          <a:bodyPr wrap="square">
            <a:spAutoFit/>
          </a:bodyPr>
          <a:lstStyle/>
          <a:p>
            <a:pPr fontAlgn="base"/>
            <a:r>
              <a:rPr lang="en-GB" b="1" i="1" dirty="0" smtClean="0">
                <a:solidFill>
                  <a:srgbClr val="0000EE"/>
                </a:solidFill>
                <a:effectLst/>
                <a:latin typeface="inherit"/>
              </a:rPr>
              <a:t>Step 12 – Create a TestNG Cucumber Runner class in src/test/java</a:t>
            </a:r>
            <a:endParaRPr lang="en-GB" b="1" i="0" dirty="0">
              <a:solidFill>
                <a:srgbClr val="0000EE"/>
              </a:solidFill>
              <a:effectLst/>
              <a:latin typeface="Montserrat"/>
            </a:endParaRPr>
          </a:p>
        </p:txBody>
      </p:sp>
      <p:sp>
        <p:nvSpPr>
          <p:cNvPr id="6" name="Rectangle 5"/>
          <p:cNvSpPr/>
          <p:nvPr/>
        </p:nvSpPr>
        <p:spPr>
          <a:xfrm>
            <a:off x="120650" y="4620736"/>
            <a:ext cx="11728450" cy="923330"/>
          </a:xfrm>
          <a:prstGeom prst="rect">
            <a:avLst/>
          </a:prstGeom>
        </p:spPr>
        <p:txBody>
          <a:bodyPr wrap="square">
            <a:spAutoFit/>
          </a:bodyPr>
          <a:lstStyle/>
          <a:p>
            <a:r>
              <a:rPr lang="en-GB" b="0" i="0" dirty="0" smtClean="0">
                <a:solidFill>
                  <a:srgbClr val="000000"/>
                </a:solidFill>
                <a:effectLst/>
                <a:latin typeface="Open Sans"/>
              </a:rPr>
              <a:t>We need to create a class called </a:t>
            </a:r>
            <a:r>
              <a:rPr lang="en-GB" b="1" i="1" u="none" strike="noStrike" dirty="0" smtClean="0">
                <a:solidFill>
                  <a:srgbClr val="A12410"/>
                </a:solidFill>
                <a:effectLst/>
                <a:latin typeface="inherit"/>
                <a:hlinkClick r:id="rId3"/>
              </a:rPr>
              <a:t>Runner </a:t>
            </a:r>
            <a:r>
              <a:rPr lang="en-GB" b="0" i="0" dirty="0" smtClean="0">
                <a:solidFill>
                  <a:srgbClr val="000000"/>
                </a:solidFill>
                <a:effectLst/>
                <a:latin typeface="Open Sans"/>
              </a:rPr>
              <a:t>class to run the tests. This class will use the TestNG annotation </a:t>
            </a:r>
            <a:r>
              <a:rPr lang="en-GB" b="1" i="0" dirty="0" smtClean="0">
                <a:solidFill>
                  <a:srgbClr val="000000"/>
                </a:solidFill>
                <a:effectLst/>
                <a:latin typeface="Open Sans"/>
              </a:rPr>
              <a:t>@RunWith(),</a:t>
            </a:r>
            <a:r>
              <a:rPr lang="en-GB" b="0" i="0" dirty="0" smtClean="0">
                <a:solidFill>
                  <a:srgbClr val="000000"/>
                </a:solidFill>
                <a:effectLst/>
                <a:latin typeface="Open Sans"/>
              </a:rPr>
              <a:t> which tells TestNG what is the test runner class. </a:t>
            </a:r>
            <a:r>
              <a:rPr lang="en-GB" b="1" i="1" dirty="0" smtClean="0">
                <a:solidFill>
                  <a:srgbClr val="000000"/>
                </a:solidFill>
                <a:effectLst/>
                <a:latin typeface="inherit"/>
              </a:rPr>
              <a:t>TestRunner </a:t>
            </a:r>
            <a:r>
              <a:rPr lang="en-GB" b="0" i="0" dirty="0" smtClean="0">
                <a:solidFill>
                  <a:srgbClr val="000000"/>
                </a:solidFill>
                <a:effectLst/>
                <a:latin typeface="Open Sans"/>
              </a:rPr>
              <a:t>should be created under </a:t>
            </a:r>
            <a:r>
              <a:rPr lang="en-GB" b="1" i="1" dirty="0" smtClean="0">
                <a:solidFill>
                  <a:srgbClr val="000000"/>
                </a:solidFill>
                <a:effectLst/>
                <a:latin typeface="inherit"/>
              </a:rPr>
              <a:t>src/test/java</a:t>
            </a:r>
            <a:r>
              <a:rPr lang="en-GB" b="0" i="0" dirty="0" smtClean="0">
                <a:solidFill>
                  <a:srgbClr val="000000"/>
                </a:solidFill>
                <a:effectLst/>
                <a:latin typeface="Open Sans"/>
              </a:rPr>
              <a:t> within the folder called runner.</a:t>
            </a:r>
            <a:endParaRPr lang="en-IN" dirty="0"/>
          </a:p>
        </p:txBody>
      </p:sp>
    </p:spTree>
    <p:extLst>
      <p:ext uri="{BB962C8B-B14F-4D97-AF65-F5344CB8AC3E}">
        <p14:creationId xmlns:p14="http://schemas.microsoft.com/office/powerpoint/2010/main" val="164359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6829" y="526534"/>
            <a:ext cx="5822941" cy="369332"/>
          </a:xfrm>
          <a:prstGeom prst="rect">
            <a:avLst/>
          </a:prstGeom>
        </p:spPr>
        <p:txBody>
          <a:bodyPr wrap="none">
            <a:spAutoFit/>
          </a:bodyPr>
          <a:lstStyle/>
          <a:p>
            <a:pPr fontAlgn="base"/>
            <a:r>
              <a:rPr lang="en-GB" b="1" i="0" dirty="0" smtClean="0">
                <a:solidFill>
                  <a:srgbClr val="424242"/>
                </a:solidFill>
                <a:effectLst/>
                <a:latin typeface="Montserrat"/>
              </a:rPr>
              <a:t>Integration of Cucumber with Selenium and TestNG</a:t>
            </a:r>
            <a:endParaRPr lang="en-GB" b="1" i="0" dirty="0">
              <a:solidFill>
                <a:srgbClr val="424242"/>
              </a:solidFill>
              <a:effectLst/>
              <a:latin typeface="Montserrat"/>
            </a:endParaRPr>
          </a:p>
        </p:txBody>
      </p:sp>
      <p:sp>
        <p:nvSpPr>
          <p:cNvPr id="3" name="Rectangle 2"/>
          <p:cNvSpPr/>
          <p:nvPr/>
        </p:nvSpPr>
        <p:spPr>
          <a:xfrm>
            <a:off x="381000" y="1256437"/>
            <a:ext cx="11811000" cy="923330"/>
          </a:xfrm>
          <a:prstGeom prst="rect">
            <a:avLst/>
          </a:prstGeom>
        </p:spPr>
        <p:txBody>
          <a:bodyPr wrap="square">
            <a:spAutoFit/>
          </a:bodyPr>
          <a:lstStyle/>
          <a:p>
            <a:r>
              <a:rPr lang="en-GB" b="0" i="0" smtClean="0">
                <a:solidFill>
                  <a:srgbClr val="000000"/>
                </a:solidFill>
                <a:effectLst/>
                <a:latin typeface="Open Sans"/>
              </a:rPr>
              <a:t>Cucumber is a BDD Tool, and Selenium WebDriver is used for the automation of web applications. </a:t>
            </a:r>
            <a:r>
              <a:rPr lang="en-GB" b="0" i="0" dirty="0" smtClean="0">
                <a:solidFill>
                  <a:srgbClr val="000000"/>
                </a:solidFill>
                <a:effectLst/>
                <a:latin typeface="Open Sans"/>
              </a:rPr>
              <a:t>Imagine we need to build a test framework that can be used by businesses to understand the test scenarios and as well can test the web application. This can be achieved by integrating Cucumber with Selenium</a:t>
            </a:r>
            <a:endParaRPr lang="en-IN"/>
          </a:p>
        </p:txBody>
      </p:sp>
      <p:sp>
        <p:nvSpPr>
          <p:cNvPr id="5" name="Rectangle 4"/>
          <p:cNvSpPr/>
          <p:nvPr/>
        </p:nvSpPr>
        <p:spPr>
          <a:xfrm>
            <a:off x="381000" y="2540338"/>
            <a:ext cx="6096000" cy="2585323"/>
          </a:xfrm>
          <a:prstGeom prst="rect">
            <a:avLst/>
          </a:prstGeom>
        </p:spPr>
        <p:txBody>
          <a:bodyPr>
            <a:spAutoFit/>
          </a:bodyPr>
          <a:lstStyle/>
          <a:p>
            <a:pPr fontAlgn="base"/>
            <a:r>
              <a:rPr lang="en-IN" b="1" i="1" dirty="0" smtClean="0">
                <a:solidFill>
                  <a:srgbClr val="6E340D"/>
                </a:solidFill>
                <a:effectLst/>
                <a:latin typeface="inherit"/>
              </a:rPr>
              <a:t>This framework consists of:-</a:t>
            </a:r>
            <a:endParaRPr lang="en-IN" b="1" i="0" dirty="0" smtClean="0">
              <a:solidFill>
                <a:srgbClr val="6E340D"/>
              </a:solidFill>
              <a:effectLst/>
              <a:latin typeface="Montserrat"/>
            </a:endParaRPr>
          </a:p>
          <a:p>
            <a:pPr fontAlgn="base">
              <a:buFont typeface="+mj-lt"/>
              <a:buAutoNum type="arabicPeriod"/>
            </a:pPr>
            <a:r>
              <a:rPr lang="en-IN" b="0" i="0" dirty="0" smtClean="0">
                <a:effectLst/>
                <a:latin typeface="inherit"/>
              </a:rPr>
              <a:t>Cucumber Java- 7.6.0</a:t>
            </a:r>
          </a:p>
          <a:p>
            <a:pPr fontAlgn="base">
              <a:buFont typeface="+mj-lt"/>
              <a:buAutoNum type="arabicPeriod"/>
            </a:pPr>
            <a:r>
              <a:rPr lang="en-IN" b="0" i="0" dirty="0" smtClean="0">
                <a:effectLst/>
                <a:latin typeface="inherit"/>
              </a:rPr>
              <a:t>Cucumber TestNG – 7.6.0</a:t>
            </a:r>
          </a:p>
          <a:p>
            <a:pPr fontAlgn="base">
              <a:buFont typeface="+mj-lt"/>
              <a:buAutoNum type="arabicPeriod"/>
            </a:pPr>
            <a:r>
              <a:rPr lang="en-IN" b="0" i="0" dirty="0" smtClean="0">
                <a:effectLst/>
                <a:latin typeface="inherit"/>
              </a:rPr>
              <a:t>Java 11</a:t>
            </a:r>
          </a:p>
          <a:p>
            <a:pPr fontAlgn="base">
              <a:buFont typeface="+mj-lt"/>
              <a:buAutoNum type="arabicPeriod"/>
            </a:pPr>
            <a:r>
              <a:rPr lang="en-IN" b="0" i="0" dirty="0" smtClean="0">
                <a:effectLst/>
                <a:latin typeface="inherit"/>
              </a:rPr>
              <a:t>TestNG – 7.4.0</a:t>
            </a:r>
          </a:p>
          <a:p>
            <a:pPr fontAlgn="base">
              <a:buFont typeface="+mj-lt"/>
              <a:buAutoNum type="arabicPeriod"/>
            </a:pPr>
            <a:r>
              <a:rPr lang="en-IN" b="0" i="0" dirty="0" smtClean="0">
                <a:effectLst/>
                <a:latin typeface="inherit"/>
              </a:rPr>
              <a:t>Maven – 3.8.6</a:t>
            </a:r>
          </a:p>
          <a:p>
            <a:pPr fontAlgn="base">
              <a:buFont typeface="+mj-lt"/>
              <a:buAutoNum type="arabicPeriod"/>
            </a:pPr>
            <a:r>
              <a:rPr lang="en-IN" b="0" i="0" dirty="0" smtClean="0">
                <a:effectLst/>
                <a:latin typeface="inherit"/>
              </a:rPr>
              <a:t>Selenium – 4.3.0</a:t>
            </a:r>
          </a:p>
          <a:p>
            <a:r>
              <a:rPr lang="en-IN" dirty="0" smtClean="0"/>
              <a:t/>
            </a:r>
            <a:br>
              <a:rPr lang="en-IN" dirty="0" smtClean="0"/>
            </a:br>
            <a:endParaRPr lang="en-IN" dirty="0"/>
          </a:p>
        </p:txBody>
      </p:sp>
    </p:spTree>
    <p:extLst>
      <p:ext uri="{BB962C8B-B14F-4D97-AF65-F5344CB8AC3E}">
        <p14:creationId xmlns:p14="http://schemas.microsoft.com/office/powerpoint/2010/main" val="298584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667435"/>
            <a:ext cx="11023600" cy="369332"/>
          </a:xfrm>
          <a:prstGeom prst="rect">
            <a:avLst/>
          </a:prstGeom>
        </p:spPr>
        <p:txBody>
          <a:bodyPr wrap="square">
            <a:spAutoFit/>
          </a:bodyPr>
          <a:lstStyle/>
          <a:p>
            <a:pPr fontAlgn="base">
              <a:buFont typeface="Arial" panose="020B0604020202020204" pitchFamily="34" charset="0"/>
              <a:buChar char="•"/>
            </a:pPr>
            <a:r>
              <a:rPr lang="en-GB" b="0" i="0" dirty="0" smtClean="0">
                <a:effectLst/>
                <a:latin typeface="inherit"/>
              </a:rPr>
              <a:t>AbstractTestNGCucumberTests – Runs each cucumber scenario found in the features as a separate test.</a:t>
            </a:r>
            <a:endParaRPr lang="en-GB" b="0" i="0" dirty="0">
              <a:effectLst/>
              <a:latin typeface="inherit"/>
            </a:endParaRPr>
          </a:p>
        </p:txBody>
      </p:sp>
      <p:sp>
        <p:nvSpPr>
          <p:cNvPr id="3" name="Rectangle 2"/>
          <p:cNvSpPr/>
          <p:nvPr/>
        </p:nvSpPr>
        <p:spPr>
          <a:xfrm>
            <a:off x="495300" y="1381036"/>
            <a:ext cx="11531600" cy="923330"/>
          </a:xfrm>
          <a:prstGeom prst="rect">
            <a:avLst/>
          </a:prstGeom>
        </p:spPr>
        <p:txBody>
          <a:bodyPr wrap="square">
            <a:spAutoFit/>
          </a:bodyPr>
          <a:lstStyle/>
          <a:p>
            <a:pPr fontAlgn="base"/>
            <a:r>
              <a:rPr lang="en-GB" b="1" i="1" dirty="0" smtClean="0">
                <a:solidFill>
                  <a:srgbClr val="0000EE"/>
                </a:solidFill>
                <a:effectLst/>
                <a:latin typeface="inherit"/>
              </a:rPr>
              <a:t>Step 13 – Test Execution through TestNG</a:t>
            </a:r>
            <a:endParaRPr lang="en-GB" b="1" i="0" dirty="0" smtClean="0">
              <a:solidFill>
                <a:srgbClr val="0000EE"/>
              </a:solidFill>
              <a:effectLst/>
              <a:latin typeface="Montserrat"/>
            </a:endParaRPr>
          </a:p>
          <a:p>
            <a:pPr fontAlgn="base"/>
            <a:r>
              <a:rPr lang="en-GB" b="0" i="0" dirty="0" smtClean="0">
                <a:effectLst/>
                <a:latin typeface="Open Sans"/>
              </a:rPr>
              <a:t>Go to the Runner class and right-click </a:t>
            </a:r>
            <a:r>
              <a:rPr lang="en-GB" b="1" i="1" dirty="0" smtClean="0">
                <a:effectLst/>
                <a:latin typeface="inherit"/>
              </a:rPr>
              <a:t>Run As TestNG Test</a:t>
            </a:r>
            <a:r>
              <a:rPr lang="en-GB" b="0" i="0" dirty="0" smtClean="0">
                <a:effectLst/>
                <a:latin typeface="Open Sans"/>
              </a:rPr>
              <a:t>. The tests will run as TestNG tests. This is for Eclipse.</a:t>
            </a:r>
            <a:endParaRPr lang="en-GB" b="0" i="0" dirty="0">
              <a:effectLst/>
              <a:latin typeface="Open Sans"/>
            </a:endParaRPr>
          </a:p>
        </p:txBody>
      </p:sp>
      <p:pic>
        <p:nvPicPr>
          <p:cNvPr id="13314" name="Picture 2" descr="https://qaautomationexpert.files.wordpress.com/2021/06/image-28.png?w=4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476500"/>
            <a:ext cx="4543425" cy="2314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5100" y="5076736"/>
            <a:ext cx="9271000" cy="923330"/>
          </a:xfrm>
          <a:prstGeom prst="rect">
            <a:avLst/>
          </a:prstGeom>
        </p:spPr>
        <p:txBody>
          <a:bodyPr wrap="square">
            <a:spAutoFit/>
          </a:bodyPr>
          <a:lstStyle/>
          <a:p>
            <a:pPr fontAlgn="base"/>
            <a:r>
              <a:rPr lang="en-GB" b="0" i="0" dirty="0" smtClean="0">
                <a:effectLst/>
                <a:latin typeface="Open Sans"/>
              </a:rPr>
              <a:t>In case you are using IntelliJ, then select </a:t>
            </a:r>
            <a:r>
              <a:rPr lang="en-GB" b="1" i="1" dirty="0" smtClean="0">
                <a:effectLst/>
                <a:latin typeface="inherit"/>
              </a:rPr>
              <a:t>“Run CucumberRunner Tests</a:t>
            </a:r>
            <a:r>
              <a:rPr lang="en-GB" b="0" i="1" dirty="0" smtClean="0">
                <a:effectLst/>
                <a:latin typeface="inherit"/>
              </a:rPr>
              <a:t>“.</a:t>
            </a:r>
            <a:endParaRPr lang="en-GB" b="0" i="0" dirty="0" smtClean="0">
              <a:effectLst/>
              <a:latin typeface="Open Sans"/>
            </a:endParaRPr>
          </a:p>
          <a:p>
            <a:r>
              <a:rPr lang="en-GB" dirty="0" smtClean="0"/>
              <a:t/>
            </a:r>
            <a:br>
              <a:rPr lang="en-GB" dirty="0" smtClean="0"/>
            </a:br>
            <a:endParaRPr lang="en-IN" dirty="0"/>
          </a:p>
        </p:txBody>
      </p:sp>
    </p:spTree>
    <p:extLst>
      <p:ext uri="{BB962C8B-B14F-4D97-AF65-F5344CB8AC3E}">
        <p14:creationId xmlns:p14="http://schemas.microsoft.com/office/powerpoint/2010/main" val="324598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qaautomationexpert.files.wordpress.com/2022/06/image-32.png?w=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95262"/>
            <a:ext cx="2886075" cy="43148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88730" y="5403334"/>
            <a:ext cx="6096541" cy="369332"/>
          </a:xfrm>
          <a:prstGeom prst="rect">
            <a:avLst/>
          </a:prstGeom>
        </p:spPr>
        <p:txBody>
          <a:bodyPr wrap="none">
            <a:spAutoFit/>
          </a:bodyPr>
          <a:lstStyle/>
          <a:p>
            <a:r>
              <a:rPr lang="en-GB" b="0" i="0" dirty="0" smtClean="0">
                <a:solidFill>
                  <a:srgbClr val="000000"/>
                </a:solidFill>
                <a:effectLst/>
                <a:latin typeface="Open Sans"/>
              </a:rPr>
              <a:t>This is what the execution console will look like in Eclipse.</a:t>
            </a:r>
            <a:endParaRPr lang="en-IN" dirty="0"/>
          </a:p>
        </p:txBody>
      </p:sp>
      <p:sp>
        <p:nvSpPr>
          <p:cNvPr id="6" name="Rectangle 5"/>
          <p:cNvSpPr/>
          <p:nvPr/>
        </p:nvSpPr>
        <p:spPr>
          <a:xfrm>
            <a:off x="5054600" y="1205637"/>
            <a:ext cx="6096000" cy="1754326"/>
          </a:xfrm>
          <a:prstGeom prst="rect">
            <a:avLst/>
          </a:prstGeom>
        </p:spPr>
        <p:txBody>
          <a:bodyPr>
            <a:spAutoFit/>
          </a:bodyPr>
          <a:lstStyle/>
          <a:p>
            <a:r>
              <a:rPr lang="en-GB" b="1" i="1" dirty="0" smtClean="0">
                <a:solidFill>
                  <a:srgbClr val="000000"/>
                </a:solidFill>
                <a:effectLst/>
                <a:latin typeface="inherit"/>
              </a:rPr>
              <a:t>Note:- If the test execution fails with the below-shown error, that means you have Chrome Version 111 installed on your machine which is not compatible with Selenium Version 4.8.2 and below. Please refer to this tutorial to fix the issue – </a:t>
            </a:r>
            <a:r>
              <a:rPr lang="en-GB" b="1" i="1" u="none" strike="noStrike" dirty="0" smtClean="0">
                <a:solidFill>
                  <a:srgbClr val="A12410"/>
                </a:solidFill>
                <a:effectLst/>
                <a:latin typeface="inherit"/>
                <a:hlinkClick r:id="rId3"/>
              </a:rPr>
              <a:t>Selenium Tests failing on Chrome Version 111</a:t>
            </a:r>
            <a:r>
              <a:rPr lang="en-GB" b="1" i="1" dirty="0" smtClean="0">
                <a:solidFill>
                  <a:srgbClr val="000000"/>
                </a:solidFill>
                <a:effectLst/>
                <a:latin typeface="inherit"/>
              </a:rPr>
              <a:t>.</a:t>
            </a:r>
            <a:endParaRPr lang="en-IN" dirty="0"/>
          </a:p>
        </p:txBody>
      </p:sp>
    </p:spTree>
    <p:extLst>
      <p:ext uri="{BB962C8B-B14F-4D97-AF65-F5344CB8AC3E}">
        <p14:creationId xmlns:p14="http://schemas.microsoft.com/office/powerpoint/2010/main" val="3436994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442565"/>
            <a:ext cx="11709400" cy="4801314"/>
          </a:xfrm>
          <a:prstGeom prst="rect">
            <a:avLst/>
          </a:prstGeom>
        </p:spPr>
        <p:txBody>
          <a:bodyPr wrap="square">
            <a:spAutoFit/>
          </a:bodyPr>
          <a:lstStyle/>
          <a:p>
            <a:r>
              <a:rPr lang="en-IN" b="1" dirty="0" smtClean="0">
                <a:solidFill>
                  <a:srgbClr val="13A10E"/>
                </a:solidFill>
                <a:effectLst/>
                <a:latin typeface="Consolas" panose="020B0609020204030204" pitchFamily="49" charset="0"/>
              </a:rPr>
              <a:t>?????????????????????????????????????????????????????????????????????????????????????</a:t>
            </a:r>
            <a:r>
              <a:rPr lang="en-IN" b="1" dirty="0" smtClean="0">
                <a:solidFill>
                  <a:srgbClr val="FF0000"/>
                </a:solidFill>
                <a:effectLst/>
                <a:latin typeface="Consolas" panose="020B0609020204030204" pitchFamily="49" charset="0"/>
              </a:rPr>
              <a:t>[0m</a:t>
            </a:r>
            <a:endParaRPr lang="en-IN" b="1" dirty="0" smtClean="0">
              <a:solidFill>
                <a:srgbClr val="13A10E"/>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Share your Cucumber Report with your team at </a:t>
            </a:r>
            <a:r>
              <a:rPr lang="en-IN" dirty="0" smtClean="0">
                <a:solidFill>
                  <a:srgbClr val="3A96DD"/>
                </a:solidFill>
                <a:effectLst/>
                <a:latin typeface="Consolas" panose="020B0609020204030204" pitchFamily="49" charset="0"/>
              </a:rPr>
              <a:t>[36m</a:t>
            </a:r>
            <a:r>
              <a:rPr lang="en-IN" b="1" dirty="0" smtClean="0">
                <a:solidFill>
                  <a:srgbClr val="3A96DD"/>
                </a:solidFill>
                <a:effectLst/>
                <a:latin typeface="Consolas" panose="020B0609020204030204" pitchFamily="49" charset="0"/>
              </a:rPr>
              <a:t>[1m</a:t>
            </a:r>
            <a:r>
              <a:rPr lang="en-IN" b="1" u="sng" dirty="0" smtClean="0">
                <a:solidFill>
                  <a:srgbClr val="3A96DD"/>
                </a:solidFill>
                <a:effectLst/>
                <a:latin typeface="Consolas" panose="020B0609020204030204" pitchFamily="49" charset="0"/>
              </a:rPr>
              <a:t>[4mhttps://reports.cucumber.io</a:t>
            </a:r>
            <a:r>
              <a:rPr lang="en-IN" dirty="0" smtClean="0">
                <a:solidFill>
                  <a:srgbClr val="FF0000"/>
                </a:solidFill>
                <a:effectLst/>
                <a:latin typeface="Consolas" panose="020B0609020204030204" pitchFamily="49" charset="0"/>
              </a:rPr>
              <a:t>[0m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Activate publishing with one of the following: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a:t>
            </a:r>
            <a:r>
              <a:rPr lang="en-IN" dirty="0" err="1" smtClean="0">
                <a:solidFill>
                  <a:srgbClr val="FF0000"/>
                </a:solidFill>
                <a:effectLst/>
                <a:latin typeface="Consolas" panose="020B0609020204030204" pitchFamily="49" charset="0"/>
              </a:rPr>
              <a:t>src</a:t>
            </a:r>
            <a:r>
              <a:rPr lang="en-IN" dirty="0" smtClean="0">
                <a:solidFill>
                  <a:srgbClr val="FF0000"/>
                </a:solidFill>
                <a:effectLst/>
                <a:latin typeface="Consolas" panose="020B0609020204030204" pitchFamily="49" charset="0"/>
              </a:rPr>
              <a:t>/test/resources/</a:t>
            </a:r>
            <a:r>
              <a:rPr lang="en-IN" dirty="0" err="1" smtClean="0">
                <a:solidFill>
                  <a:srgbClr val="FF0000"/>
                </a:solidFill>
                <a:effectLst/>
                <a:latin typeface="Consolas" panose="020B0609020204030204" pitchFamily="49" charset="0"/>
              </a:rPr>
              <a:t>cucumber.properties</a:t>
            </a:r>
            <a:r>
              <a:rPr lang="en-IN" dirty="0" smtClean="0">
                <a:solidFill>
                  <a:srgbClr val="FF0000"/>
                </a:solidFill>
                <a:effectLst/>
                <a:latin typeface="Consolas" panose="020B0609020204030204" pitchFamily="49" charset="0"/>
              </a:rPr>
              <a:t>: </a:t>
            </a:r>
            <a:r>
              <a:rPr lang="en-IN" dirty="0" smtClean="0">
                <a:solidFill>
                  <a:srgbClr val="3A96DD"/>
                </a:solidFill>
                <a:effectLst/>
                <a:latin typeface="Consolas" panose="020B0609020204030204" pitchFamily="49" charset="0"/>
              </a:rPr>
              <a:t>[36mcucumber.publish.enabled</a:t>
            </a:r>
            <a:r>
              <a:rPr lang="en-IN" dirty="0" smtClean="0">
                <a:solidFill>
                  <a:srgbClr val="FF0000"/>
                </a:solidFill>
                <a:effectLst/>
                <a:latin typeface="Consolas" panose="020B0609020204030204" pitchFamily="49" charset="0"/>
              </a:rPr>
              <a:t>[0m=</a:t>
            </a:r>
            <a:r>
              <a:rPr lang="en-IN" dirty="0" smtClean="0">
                <a:solidFill>
                  <a:srgbClr val="3A96DD"/>
                </a:solidFill>
                <a:effectLst/>
                <a:latin typeface="Consolas" panose="020B0609020204030204" pitchFamily="49" charset="0"/>
              </a:rPr>
              <a:t>[36mtrue</a:t>
            </a:r>
            <a:r>
              <a:rPr lang="en-IN" dirty="0" smtClean="0">
                <a:solidFill>
                  <a:srgbClr val="FF0000"/>
                </a:solidFill>
                <a:effectLst/>
                <a:latin typeface="Consolas" panose="020B0609020204030204" pitchFamily="49" charset="0"/>
              </a:rPr>
              <a:t>[0m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 </a:t>
            </a:r>
            <a:r>
              <a:rPr lang="en-IN" dirty="0" err="1" smtClean="0">
                <a:solidFill>
                  <a:srgbClr val="FF0000"/>
                </a:solidFill>
                <a:effectLst/>
                <a:latin typeface="Consolas" panose="020B0609020204030204" pitchFamily="49" charset="0"/>
              </a:rPr>
              <a:t>src</a:t>
            </a:r>
            <a:r>
              <a:rPr lang="en-IN" dirty="0" smtClean="0">
                <a:solidFill>
                  <a:srgbClr val="FF0000"/>
                </a:solidFill>
                <a:effectLst/>
                <a:latin typeface="Consolas" panose="020B0609020204030204" pitchFamily="49" charset="0"/>
              </a:rPr>
              <a:t>/test/resources/</a:t>
            </a:r>
            <a:r>
              <a:rPr lang="en-IN" dirty="0" err="1" smtClean="0">
                <a:solidFill>
                  <a:srgbClr val="FF0000"/>
                </a:solidFill>
                <a:effectLst/>
                <a:latin typeface="Consolas" panose="020B0609020204030204" pitchFamily="49" charset="0"/>
              </a:rPr>
              <a:t>junit-platform.properties</a:t>
            </a:r>
            <a:r>
              <a:rPr lang="en-IN" dirty="0" smtClean="0">
                <a:solidFill>
                  <a:srgbClr val="FF0000"/>
                </a:solidFill>
                <a:effectLst/>
                <a:latin typeface="Consolas" panose="020B0609020204030204" pitchFamily="49" charset="0"/>
              </a:rPr>
              <a:t>: </a:t>
            </a:r>
            <a:r>
              <a:rPr lang="en-IN" dirty="0" smtClean="0">
                <a:solidFill>
                  <a:srgbClr val="3A96DD"/>
                </a:solidFill>
                <a:effectLst/>
                <a:latin typeface="Consolas" panose="020B0609020204030204" pitchFamily="49" charset="0"/>
              </a:rPr>
              <a:t>[36mcucumber.publish.enabled</a:t>
            </a:r>
            <a:r>
              <a:rPr lang="en-IN" dirty="0" smtClean="0">
                <a:solidFill>
                  <a:srgbClr val="FF0000"/>
                </a:solidFill>
                <a:effectLst/>
                <a:latin typeface="Consolas" panose="020B0609020204030204" pitchFamily="49" charset="0"/>
              </a:rPr>
              <a:t>[0m=</a:t>
            </a:r>
            <a:r>
              <a:rPr lang="en-IN" dirty="0" smtClean="0">
                <a:solidFill>
                  <a:srgbClr val="3A96DD"/>
                </a:solidFill>
                <a:effectLst/>
                <a:latin typeface="Consolas" panose="020B0609020204030204" pitchFamily="49" charset="0"/>
              </a:rPr>
              <a:t>[36mtrue</a:t>
            </a:r>
            <a:r>
              <a:rPr lang="en-IN" dirty="0" smtClean="0">
                <a:solidFill>
                  <a:srgbClr val="FF0000"/>
                </a:solidFill>
                <a:effectLst/>
                <a:latin typeface="Consolas" panose="020B0609020204030204" pitchFamily="49" charset="0"/>
              </a:rPr>
              <a:t>[0m </a:t>
            </a:r>
            <a:r>
              <a:rPr lang="en-IN" dirty="0" smtClean="0">
                <a:solidFill>
                  <a:srgbClr val="13A10E"/>
                </a:solidFill>
                <a:effectLst/>
                <a:latin typeface="Consolas" panose="020B0609020204030204" pitchFamily="49" charset="0"/>
              </a:rPr>
              <a:t>[32m</a:t>
            </a:r>
            <a:r>
              <a:rPr lang="en-IN" b="1" dirty="0" smtClean="0">
                <a:solidFill>
                  <a:srgbClr val="13A10E"/>
                </a:solidFill>
                <a:effectLst/>
                <a:latin typeface="Consolas" panose="020B0609020204030204" pitchFamily="49" charset="0"/>
              </a:rPr>
              <a:t>[1m?</a:t>
            </a:r>
            <a:r>
              <a:rPr lang="en-IN" dirty="0" smtClean="0">
                <a:solidFill>
                  <a:srgbClr val="FF0000"/>
                </a:solidFill>
                <a:effectLst/>
                <a:latin typeface="Consolas" panose="020B0609020204030204" pitchFamily="49" charset="0"/>
              </a:rPr>
              <a:t>[0m</a:t>
            </a:r>
            <a:endParaRPr lang="en-IN" dirty="0" smtClean="0">
              <a:solidFill>
                <a:srgbClr val="000000"/>
              </a:solidFill>
              <a:effectLst/>
              <a:latin typeface="Consolas" panose="020B0609020204030204" pitchFamily="49" charset="0"/>
            </a:endParaRPr>
          </a:p>
          <a:p>
            <a:r>
              <a:rPr lang="en-IN" dirty="0" smtClean="0">
                <a:solidFill>
                  <a:srgbClr val="000000"/>
                </a:solidFill>
                <a:effectLst/>
                <a:latin typeface="Consolas" panose="020B0609020204030204" pitchFamily="49" charset="0"/>
              </a:rPr>
              <a:t>PASSED: </a:t>
            </a:r>
            <a:r>
              <a:rPr lang="en-IN" dirty="0" err="1" smtClean="0">
                <a:solidFill>
                  <a:srgbClr val="000000"/>
                </a:solidFill>
                <a:effectLst/>
                <a:latin typeface="Consolas" panose="020B0609020204030204" pitchFamily="49" charset="0"/>
              </a:rPr>
              <a:t>runScenario</a:t>
            </a:r>
            <a:r>
              <a:rPr lang="en-IN" dirty="0" smtClean="0">
                <a:solidFill>
                  <a:srgbClr val="000000"/>
                </a:solidFill>
                <a:effectLst/>
                <a:latin typeface="Consolas" panose="020B0609020204030204" pitchFamily="49" charset="0"/>
              </a:rPr>
              <a:t>("Login with invalid credentials", "Login to </a:t>
            </a:r>
            <a:r>
              <a:rPr lang="en-IN" dirty="0" err="1" smtClean="0">
                <a:solidFill>
                  <a:srgbClr val="000000"/>
                </a:solidFill>
                <a:effectLst/>
                <a:latin typeface="Consolas" panose="020B0609020204030204" pitchFamily="49" charset="0"/>
              </a:rPr>
              <a:t>sauceLabsDemo</a:t>
            </a:r>
            <a:r>
              <a:rPr lang="en-IN" dirty="0" smtClean="0">
                <a:solidFill>
                  <a:srgbClr val="000000"/>
                </a:solidFill>
                <a:effectLst/>
                <a:latin typeface="Consolas" panose="020B0609020204030204" pitchFamily="49" charset="0"/>
              </a:rPr>
              <a:t> Application")</a:t>
            </a:r>
          </a:p>
          <a:p>
            <a:r>
              <a:rPr lang="en-IN" dirty="0" smtClean="0">
                <a:solidFill>
                  <a:srgbClr val="000000"/>
                </a:solidFill>
                <a:effectLst/>
                <a:latin typeface="Consolas" panose="020B0609020204030204" pitchFamily="49" charset="0"/>
              </a:rPr>
              <a:t>Runs Cucumber Scenarios</a:t>
            </a:r>
          </a:p>
          <a:p>
            <a:r>
              <a:rPr lang="en-IN" dirty="0" smtClean="0">
                <a:solidFill>
                  <a:srgbClr val="000000"/>
                </a:solidFill>
                <a:effectLst/>
                <a:latin typeface="Consolas" panose="020B0609020204030204" pitchFamily="49" charset="0"/>
              </a:rPr>
              <a:t>PASSED: </a:t>
            </a:r>
            <a:r>
              <a:rPr lang="en-IN" dirty="0" err="1" smtClean="0">
                <a:solidFill>
                  <a:srgbClr val="000000"/>
                </a:solidFill>
                <a:effectLst/>
                <a:latin typeface="Consolas" panose="020B0609020204030204" pitchFamily="49" charset="0"/>
              </a:rPr>
              <a:t>runScenario</a:t>
            </a:r>
            <a:r>
              <a:rPr lang="en-IN" dirty="0" smtClean="0">
                <a:solidFill>
                  <a:srgbClr val="000000"/>
                </a:solidFill>
                <a:effectLst/>
                <a:latin typeface="Consolas" panose="020B0609020204030204" pitchFamily="49" charset="0"/>
              </a:rPr>
              <a:t>("Login with invalid credentials", "Login to </a:t>
            </a:r>
            <a:r>
              <a:rPr lang="en-IN" dirty="0" err="1" smtClean="0">
                <a:solidFill>
                  <a:srgbClr val="000000"/>
                </a:solidFill>
                <a:effectLst/>
                <a:latin typeface="Consolas" panose="020B0609020204030204" pitchFamily="49" charset="0"/>
              </a:rPr>
              <a:t>sauceLabsDemo</a:t>
            </a:r>
            <a:r>
              <a:rPr lang="en-IN" dirty="0" smtClean="0">
                <a:solidFill>
                  <a:srgbClr val="000000"/>
                </a:solidFill>
                <a:effectLst/>
                <a:latin typeface="Consolas" panose="020B0609020204030204" pitchFamily="49" charset="0"/>
              </a:rPr>
              <a:t> Application")</a:t>
            </a:r>
          </a:p>
          <a:p>
            <a:r>
              <a:rPr lang="en-IN" dirty="0" smtClean="0">
                <a:solidFill>
                  <a:srgbClr val="000000"/>
                </a:solidFill>
                <a:effectLst/>
                <a:latin typeface="Consolas" panose="020B0609020204030204" pitchFamily="49" charset="0"/>
              </a:rPr>
              <a:t>Runs Cucumber Scenarios</a:t>
            </a:r>
          </a:p>
          <a:p>
            <a:r>
              <a:rPr lang="en-IN" dirty="0" smtClean="0">
                <a:solidFill>
                  <a:srgbClr val="000000"/>
                </a:solidFill>
                <a:effectLst/>
                <a:latin typeface="Consolas" panose="020B0609020204030204" pitchFamily="49" charset="0"/>
              </a:rPr>
              <a:t>PASSED: </a:t>
            </a:r>
            <a:r>
              <a:rPr lang="en-IN" dirty="0" err="1" smtClean="0">
                <a:solidFill>
                  <a:srgbClr val="000000"/>
                </a:solidFill>
                <a:effectLst/>
                <a:latin typeface="Consolas" panose="020B0609020204030204" pitchFamily="49" charset="0"/>
              </a:rPr>
              <a:t>runScenario</a:t>
            </a:r>
            <a:r>
              <a:rPr lang="en-IN" dirty="0" smtClean="0">
                <a:solidFill>
                  <a:srgbClr val="000000"/>
                </a:solidFill>
                <a:effectLst/>
                <a:latin typeface="Consolas" panose="020B0609020204030204" pitchFamily="49" charset="0"/>
              </a:rPr>
              <a:t>("Login with invalid credentials", "Login to </a:t>
            </a:r>
            <a:r>
              <a:rPr lang="en-IN" dirty="0" err="1" smtClean="0">
                <a:solidFill>
                  <a:srgbClr val="000000"/>
                </a:solidFill>
                <a:effectLst/>
                <a:latin typeface="Consolas" panose="020B0609020204030204" pitchFamily="49" charset="0"/>
              </a:rPr>
              <a:t>sauceLabsDemo</a:t>
            </a:r>
            <a:r>
              <a:rPr lang="en-IN" dirty="0" smtClean="0">
                <a:solidFill>
                  <a:srgbClr val="000000"/>
                </a:solidFill>
                <a:effectLst/>
                <a:latin typeface="Consolas" panose="020B0609020204030204" pitchFamily="49" charset="0"/>
              </a:rPr>
              <a:t> Application")</a:t>
            </a:r>
          </a:p>
          <a:p>
            <a:r>
              <a:rPr lang="en-IN" dirty="0" smtClean="0">
                <a:solidFill>
                  <a:srgbClr val="000000"/>
                </a:solidFill>
                <a:effectLst/>
                <a:latin typeface="Consolas" panose="020B0609020204030204" pitchFamily="49" charset="0"/>
              </a:rPr>
              <a:t>Runs Cucumber Scenarios</a:t>
            </a:r>
          </a:p>
          <a:p>
            <a:r>
              <a:rPr lang="en-IN" dirty="0" smtClean="0">
                <a:solidFill>
                  <a:srgbClr val="000000"/>
                </a:solidFill>
                <a:effectLst/>
                <a:latin typeface="Consolas" panose="020B0609020204030204" pitchFamily="49" charset="0"/>
              </a:rPr>
              <a:t>PASSED: </a:t>
            </a:r>
            <a:r>
              <a:rPr lang="en-IN" dirty="0" err="1" smtClean="0">
                <a:solidFill>
                  <a:srgbClr val="000000"/>
                </a:solidFill>
                <a:effectLst/>
                <a:latin typeface="Consolas" panose="020B0609020204030204" pitchFamily="49" charset="0"/>
              </a:rPr>
              <a:t>runScenario</a:t>
            </a:r>
            <a:r>
              <a:rPr lang="en-IN" dirty="0" smtClean="0">
                <a:solidFill>
                  <a:srgbClr val="000000"/>
                </a:solidFill>
                <a:effectLst/>
                <a:latin typeface="Consolas" panose="020B0609020204030204" pitchFamily="49" charset="0"/>
              </a:rPr>
              <a:t>("Login with valid credentials", "Login to </a:t>
            </a:r>
            <a:r>
              <a:rPr lang="en-IN" dirty="0" err="1" smtClean="0">
                <a:solidFill>
                  <a:srgbClr val="000000"/>
                </a:solidFill>
                <a:effectLst/>
                <a:latin typeface="Consolas" panose="020B0609020204030204" pitchFamily="49" charset="0"/>
              </a:rPr>
              <a:t>sauceLabsDemo</a:t>
            </a:r>
            <a:r>
              <a:rPr lang="en-IN" dirty="0" smtClean="0">
                <a:solidFill>
                  <a:srgbClr val="000000"/>
                </a:solidFill>
                <a:effectLst/>
                <a:latin typeface="Consolas" panose="020B0609020204030204" pitchFamily="49" charset="0"/>
              </a:rPr>
              <a:t> Application")</a:t>
            </a:r>
          </a:p>
          <a:p>
            <a:r>
              <a:rPr lang="en-IN" dirty="0" smtClean="0">
                <a:solidFill>
                  <a:srgbClr val="000000"/>
                </a:solidFill>
                <a:effectLst/>
                <a:latin typeface="Consolas" panose="020B0609020204030204" pitchFamily="49" charset="0"/>
              </a:rPr>
              <a:t>Runs Cucumber Scenarios</a:t>
            </a:r>
            <a:endParaRPr lang="en-IN" dirty="0">
              <a:solidFill>
                <a:srgbClr val="000000"/>
              </a:solidFill>
              <a:effectLst/>
              <a:latin typeface="Consolas" panose="020B0609020204030204" pitchFamily="49" charset="0"/>
            </a:endParaRPr>
          </a:p>
        </p:txBody>
      </p:sp>
      <p:sp>
        <p:nvSpPr>
          <p:cNvPr id="3" name="Rectangle 2"/>
          <p:cNvSpPr/>
          <p:nvPr/>
        </p:nvSpPr>
        <p:spPr>
          <a:xfrm>
            <a:off x="279400" y="5695434"/>
            <a:ext cx="4638834" cy="369332"/>
          </a:xfrm>
          <a:prstGeom prst="rect">
            <a:avLst/>
          </a:prstGeom>
        </p:spPr>
        <p:txBody>
          <a:bodyPr wrap="none">
            <a:spAutoFit/>
          </a:bodyPr>
          <a:lstStyle/>
          <a:p>
            <a:pPr fontAlgn="base"/>
            <a:r>
              <a:rPr lang="en-GB" b="1" i="1" dirty="0" smtClean="0">
                <a:solidFill>
                  <a:srgbClr val="0000EE"/>
                </a:solidFill>
                <a:effectLst/>
                <a:latin typeface="inherit"/>
              </a:rPr>
              <a:t>Step 14 – Run the tests from TestNG.xml</a:t>
            </a:r>
            <a:endParaRPr lang="en-GB" b="1" i="0" dirty="0">
              <a:solidFill>
                <a:srgbClr val="0000EE"/>
              </a:solidFill>
              <a:effectLst/>
              <a:latin typeface="Montserrat"/>
            </a:endParaRPr>
          </a:p>
        </p:txBody>
      </p:sp>
    </p:spTree>
    <p:extLst>
      <p:ext uri="{BB962C8B-B14F-4D97-AF65-F5344CB8AC3E}">
        <p14:creationId xmlns:p14="http://schemas.microsoft.com/office/powerpoint/2010/main" val="292385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404926" y="412234"/>
            <a:ext cx="5032147" cy="369332"/>
          </a:xfrm>
          <a:prstGeom prst="rect">
            <a:avLst/>
          </a:prstGeom>
        </p:spPr>
        <p:txBody>
          <a:bodyPr wrap="none">
            <a:spAutoFit/>
          </a:bodyPr>
          <a:lstStyle/>
          <a:p>
            <a:pPr fontAlgn="base"/>
            <a:r>
              <a:rPr lang="en-GB" b="1" i="1" dirty="0" smtClean="0">
                <a:solidFill>
                  <a:srgbClr val="0000EE"/>
                </a:solidFill>
                <a:effectLst/>
                <a:latin typeface="inherit"/>
              </a:rPr>
              <a:t>Step 15 – Run the tests from Command Line</a:t>
            </a:r>
            <a:endParaRPr lang="en-GB" b="1" i="0" dirty="0">
              <a:solidFill>
                <a:srgbClr val="0000EE"/>
              </a:solidFill>
              <a:effectLst/>
              <a:latin typeface="Montserrat"/>
            </a:endParaRPr>
          </a:p>
        </p:txBody>
      </p:sp>
      <p:graphicFrame>
        <p:nvGraphicFramePr>
          <p:cNvPr id="3" name="Table 2"/>
          <p:cNvGraphicFramePr>
            <a:graphicFrameLocks noGrp="1"/>
          </p:cNvGraphicFramePr>
          <p:nvPr>
            <p:extLst>
              <p:ext uri="{D42A27DB-BD31-4B8C-83A1-F6EECF244321}">
                <p14:modId xmlns:p14="http://schemas.microsoft.com/office/powerpoint/2010/main" val="1437214483"/>
              </p:ext>
            </p:extLst>
          </p:nvPr>
        </p:nvGraphicFramePr>
        <p:xfrm>
          <a:off x="745127" y="1563259"/>
          <a:ext cx="3733636" cy="274320"/>
        </p:xfrm>
        <a:graphic>
          <a:graphicData uri="http://schemas.openxmlformats.org/drawingml/2006/table">
            <a:tbl>
              <a:tblPr/>
              <a:tblGrid>
                <a:gridCol w="200079"/>
                <a:gridCol w="3533557"/>
              </a:tblGrid>
              <a:tr h="0">
                <a:tc>
                  <a:txBody>
                    <a:bodyPr/>
                    <a:lstStyle/>
                    <a:p>
                      <a:pPr algn="r" rtl="0" fontAlgn="base"/>
                      <a:endParaRPr lang="en-IN" b="0" i="0" dirty="0">
                        <a:solidFill>
                          <a:srgbClr val="AFAFAF"/>
                        </a:solidFill>
                        <a:effectLst/>
                        <a:latin typeface="Monaco"/>
                      </a:endParaRPr>
                    </a:p>
                  </a:txBody>
                  <a:tcPr marL="0" marR="0" marT="0" marB="0" anchor="ctr">
                    <a:lnL>
                      <a:noFill/>
                    </a:lnL>
                    <a:lnR>
                      <a:noFill/>
                    </a:lnR>
                    <a:lnT>
                      <a:noFill/>
                    </a:lnT>
                    <a:lnB>
                      <a:noFill/>
                    </a:lnB>
                  </a:tcPr>
                </a:tc>
                <a:tc>
                  <a:txBody>
                    <a:bodyPr/>
                    <a:lstStyle/>
                    <a:p>
                      <a:pPr algn="l" rtl="0" fontAlgn="base"/>
                      <a:r>
                        <a:rPr lang="en-IN" b="0" i="0" dirty="0" err="1">
                          <a:effectLst/>
                          <a:latin typeface="Monaco"/>
                        </a:rPr>
                        <a:t>mvn</a:t>
                      </a:r>
                      <a:r>
                        <a:rPr lang="en-IN" b="0" i="0" dirty="0">
                          <a:effectLst/>
                          <a:latin typeface="Monaco"/>
                        </a:rPr>
                        <a:t> clean test</a:t>
                      </a:r>
                    </a:p>
                  </a:txBody>
                  <a:tcPr marL="0" marR="0" marT="0" marB="0" anchor="ctr">
                    <a:lnL>
                      <a:noFill/>
                    </a:lnL>
                    <a:lnR>
                      <a:noFill/>
                    </a:lnR>
                    <a:lnT>
                      <a:noFill/>
                    </a:lnT>
                    <a:lnB>
                      <a:noFill/>
                    </a:lnB>
                  </a:tcPr>
                </a:tc>
              </a:tr>
            </a:tbl>
          </a:graphicData>
        </a:graphic>
      </p:graphicFrame>
      <p:sp>
        <p:nvSpPr>
          <p:cNvPr id="5" name="Rectangle 4"/>
          <p:cNvSpPr/>
          <p:nvPr/>
        </p:nvSpPr>
        <p:spPr>
          <a:xfrm>
            <a:off x="404926" y="849247"/>
            <a:ext cx="11088574" cy="369332"/>
          </a:xfrm>
          <a:prstGeom prst="rect">
            <a:avLst/>
          </a:prstGeom>
        </p:spPr>
        <p:txBody>
          <a:bodyPr wrap="square">
            <a:spAutoFit/>
          </a:bodyPr>
          <a:lstStyle/>
          <a:p>
            <a:r>
              <a:rPr lang="en-GB" b="0" i="0" dirty="0" smtClean="0">
                <a:solidFill>
                  <a:srgbClr val="000000"/>
                </a:solidFill>
                <a:effectLst/>
                <a:latin typeface="Open Sans"/>
              </a:rPr>
              <a:t>Run the below command in the command prompt to run the tests and to get the test execution report.</a:t>
            </a:r>
            <a:endParaRPr lang="en-IN" dirty="0"/>
          </a:p>
        </p:txBody>
      </p:sp>
      <p:pic>
        <p:nvPicPr>
          <p:cNvPr id="15364" name="Picture 4" descr="https://qaautomationexpert.files.wordpress.com/2022/09/image-16.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182259"/>
            <a:ext cx="114014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255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546100" y="249535"/>
            <a:ext cx="10718800" cy="923330"/>
          </a:xfrm>
          <a:prstGeom prst="rect">
            <a:avLst/>
          </a:prstGeom>
        </p:spPr>
        <p:txBody>
          <a:bodyPr wrap="square">
            <a:spAutoFit/>
          </a:bodyPr>
          <a:lstStyle/>
          <a:p>
            <a:pPr fontAlgn="base"/>
            <a:r>
              <a:rPr lang="en-GB" b="1" i="1" dirty="0" smtClean="0">
                <a:solidFill>
                  <a:srgbClr val="0000EE"/>
                </a:solidFill>
                <a:effectLst/>
                <a:latin typeface="inherit"/>
              </a:rPr>
              <a:t>Step 16 – Cucumber Report Generation</a:t>
            </a:r>
          </a:p>
          <a:p>
            <a:pPr fontAlgn="base"/>
            <a:endParaRPr lang="en-GB" b="1" i="0" dirty="0" smtClean="0">
              <a:solidFill>
                <a:srgbClr val="0000EE"/>
              </a:solidFill>
              <a:effectLst/>
              <a:latin typeface="Montserrat"/>
            </a:endParaRPr>
          </a:p>
          <a:p>
            <a:pPr fontAlgn="base"/>
            <a:r>
              <a:rPr lang="en-GB" b="0" i="0" dirty="0" smtClean="0">
                <a:effectLst/>
                <a:latin typeface="Open Sans"/>
              </a:rPr>
              <a:t>Add </a:t>
            </a:r>
            <a:r>
              <a:rPr lang="en-GB" b="1" i="1" dirty="0" smtClean="0">
                <a:effectLst/>
                <a:latin typeface="inherit"/>
              </a:rPr>
              <a:t>cucumber.properties</a:t>
            </a:r>
            <a:r>
              <a:rPr lang="en-GB" b="0" i="0" dirty="0" smtClean="0">
                <a:effectLst/>
                <a:latin typeface="Open Sans"/>
              </a:rPr>
              <a:t> under </a:t>
            </a:r>
            <a:r>
              <a:rPr lang="en-GB" b="1" i="1" dirty="0" smtClean="0">
                <a:effectLst/>
                <a:latin typeface="inherit"/>
              </a:rPr>
              <a:t>src/test/resources</a:t>
            </a:r>
            <a:r>
              <a:rPr lang="en-GB" b="0" i="0" dirty="0" smtClean="0">
                <a:effectLst/>
                <a:latin typeface="Open Sans"/>
              </a:rPr>
              <a:t> and add the below instruction in the file.</a:t>
            </a:r>
            <a:endParaRPr lang="en-GB" b="0" i="0" dirty="0">
              <a:effectLst/>
              <a:latin typeface="Open Sans"/>
            </a:endParaRPr>
          </a:p>
        </p:txBody>
      </p:sp>
      <p:sp>
        <p:nvSpPr>
          <p:cNvPr id="3" name="Rectangle 3"/>
          <p:cNvSpPr>
            <a:spLocks noChangeArrowheads="1"/>
          </p:cNvSpPr>
          <p:nvPr/>
        </p:nvSpPr>
        <p:spPr bwMode="auto">
          <a:xfrm>
            <a:off x="647700" y="1677600"/>
            <a:ext cx="32830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onaco"/>
              </a:rPr>
              <a:t>cucumber.publish.enabled=</a:t>
            </a:r>
            <a:r>
              <a:rPr kumimoji="0" lang="en-US" altLang="en-US" b="1" i="0" u="none" strike="noStrike" cap="none" normalizeH="0" baseline="0" dirty="0" smtClean="0">
                <a:ln>
                  <a:noFill/>
                </a:ln>
                <a:solidFill>
                  <a:srgbClr val="006699"/>
                </a:solidFill>
                <a:effectLst/>
                <a:latin typeface="Monaco"/>
              </a:rPr>
              <a:t>true</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858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https://qaautomationexpert.files.wordpress.com/2022/09/image-17.png?w=9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69861"/>
            <a:ext cx="10741025" cy="58118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027" y="6178034"/>
            <a:ext cx="4164345" cy="369332"/>
          </a:xfrm>
          <a:prstGeom prst="rect">
            <a:avLst/>
          </a:prstGeom>
        </p:spPr>
        <p:txBody>
          <a:bodyPr wrap="none">
            <a:spAutoFit/>
          </a:bodyPr>
          <a:lstStyle/>
          <a:p>
            <a:pPr fontAlgn="base"/>
            <a:r>
              <a:rPr lang="en-GB" b="1" i="1" dirty="0" smtClean="0">
                <a:solidFill>
                  <a:srgbClr val="0000EE"/>
                </a:solidFill>
                <a:effectLst/>
                <a:latin typeface="inherit"/>
              </a:rPr>
              <a:t>Step 17 – TestNG Report Generation</a:t>
            </a:r>
            <a:endParaRPr lang="en-GB" b="1" i="0" dirty="0">
              <a:solidFill>
                <a:srgbClr val="0000EE"/>
              </a:solidFill>
              <a:effectLst/>
              <a:latin typeface="Montserrat"/>
            </a:endParaRPr>
          </a:p>
        </p:txBody>
      </p:sp>
    </p:spTree>
    <p:extLst>
      <p:ext uri="{BB962C8B-B14F-4D97-AF65-F5344CB8AC3E}">
        <p14:creationId xmlns:p14="http://schemas.microsoft.com/office/powerpoint/2010/main" val="468225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qaautomationexpert.files.wordpress.com/2022/09/image-18.png?w=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5" y="495300"/>
            <a:ext cx="5508625" cy="4981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43500" y="2549436"/>
            <a:ext cx="6096000" cy="1200329"/>
          </a:xfrm>
          <a:prstGeom prst="rect">
            <a:avLst/>
          </a:prstGeom>
        </p:spPr>
        <p:txBody>
          <a:bodyPr>
            <a:spAutoFit/>
          </a:bodyPr>
          <a:lstStyle/>
          <a:p>
            <a:r>
              <a:rPr lang="en-GB" b="0" i="0" dirty="0" smtClean="0">
                <a:solidFill>
                  <a:srgbClr val="000000"/>
                </a:solidFill>
                <a:effectLst/>
                <a:latin typeface="Open Sans"/>
              </a:rPr>
              <a:t>We are interested in the ‘</a:t>
            </a:r>
            <a:r>
              <a:rPr lang="en-GB" b="1" i="1" dirty="0" smtClean="0">
                <a:solidFill>
                  <a:srgbClr val="000000"/>
                </a:solidFill>
                <a:effectLst/>
                <a:latin typeface="inherit"/>
              </a:rPr>
              <a:t>emailable-report.html</a:t>
            </a:r>
            <a:r>
              <a:rPr lang="en-GB" b="0" i="0" dirty="0" smtClean="0">
                <a:solidFill>
                  <a:srgbClr val="000000"/>
                </a:solidFill>
                <a:effectLst/>
                <a:latin typeface="Open Sans"/>
              </a:rPr>
              <a:t>’ report. Open “</a:t>
            </a:r>
            <a:r>
              <a:rPr lang="en-GB" b="1" i="1" dirty="0" smtClean="0">
                <a:solidFill>
                  <a:srgbClr val="000000"/>
                </a:solidFill>
                <a:effectLst/>
                <a:latin typeface="inherit"/>
              </a:rPr>
              <a:t>emailable-report.html</a:t>
            </a:r>
            <a:r>
              <a:rPr lang="en-GB" b="0" i="0" dirty="0" smtClean="0">
                <a:solidFill>
                  <a:srgbClr val="000000"/>
                </a:solidFill>
                <a:effectLst/>
                <a:latin typeface="Open Sans"/>
              </a:rPr>
              <a:t>“, as this is an HTML report, and open it with the browser. The below image shows emailable-report.html.</a:t>
            </a:r>
            <a:endParaRPr lang="en-IN" dirty="0"/>
          </a:p>
        </p:txBody>
      </p:sp>
    </p:spTree>
    <p:extLst>
      <p:ext uri="{BB962C8B-B14F-4D97-AF65-F5344CB8AC3E}">
        <p14:creationId xmlns:p14="http://schemas.microsoft.com/office/powerpoint/2010/main" val="3336965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qaautomationexpert.files.wordpress.com/2022/09/image-20.png?w=9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700"/>
            <a:ext cx="121920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941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225336"/>
            <a:ext cx="11112500" cy="923330"/>
          </a:xfrm>
          <a:prstGeom prst="rect">
            <a:avLst/>
          </a:prstGeom>
        </p:spPr>
        <p:txBody>
          <a:bodyPr wrap="square">
            <a:spAutoFit/>
          </a:bodyPr>
          <a:lstStyle/>
          <a:p>
            <a:pPr algn="ctr" fontAlgn="base"/>
            <a:r>
              <a:rPr lang="en-GB" b="1" i="1" dirty="0" smtClean="0">
                <a:effectLst/>
                <a:latin typeface="inherit"/>
              </a:rPr>
              <a:t>Index.html</a:t>
            </a:r>
            <a:endParaRPr lang="en-GB" b="0" i="0" dirty="0" smtClean="0">
              <a:effectLst/>
              <a:latin typeface="Open Sans"/>
            </a:endParaRPr>
          </a:p>
          <a:p>
            <a:pPr fontAlgn="base"/>
            <a:r>
              <a:rPr lang="en-GB" b="0" i="0" dirty="0" smtClean="0">
                <a:effectLst/>
                <a:latin typeface="Open Sans"/>
              </a:rPr>
              <a:t>TestNG also produce “</a:t>
            </a:r>
            <a:r>
              <a:rPr lang="en-GB" b="1" i="1" dirty="0" smtClean="0">
                <a:effectLst/>
                <a:latin typeface="inherit"/>
              </a:rPr>
              <a:t>index.html</a:t>
            </a:r>
            <a:r>
              <a:rPr lang="en-GB" b="0" i="0" dirty="0" smtClean="0">
                <a:effectLst/>
                <a:latin typeface="Open Sans"/>
              </a:rPr>
              <a:t>” report, and it resides under </a:t>
            </a:r>
            <a:r>
              <a:rPr lang="en-GB" b="1" i="1" dirty="0" smtClean="0">
                <a:effectLst/>
                <a:latin typeface="inherit"/>
              </a:rPr>
              <a:t>test-output</a:t>
            </a:r>
            <a:r>
              <a:rPr lang="en-GB" b="0" i="0" dirty="0" smtClean="0">
                <a:effectLst/>
                <a:latin typeface="Open Sans"/>
              </a:rPr>
              <a:t> folder. The below image shows the </a:t>
            </a:r>
            <a:r>
              <a:rPr lang="en-GB" b="1" i="1" dirty="0" smtClean="0">
                <a:effectLst/>
                <a:latin typeface="inherit"/>
              </a:rPr>
              <a:t>index.html</a:t>
            </a:r>
            <a:r>
              <a:rPr lang="en-GB" b="0" i="0" dirty="0" smtClean="0">
                <a:effectLst/>
                <a:latin typeface="Open Sans"/>
              </a:rPr>
              <a:t> report.</a:t>
            </a:r>
            <a:endParaRPr lang="en-GB" b="0" i="0" dirty="0">
              <a:effectLst/>
              <a:latin typeface="Open Sans"/>
            </a:endParaRPr>
          </a:p>
        </p:txBody>
      </p:sp>
      <p:pic>
        <p:nvPicPr>
          <p:cNvPr id="21506" name="Picture 2" descr="https://qaautomationexpert.files.wordpress.com/2022/09/image-19.png?w=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676400"/>
            <a:ext cx="11401425" cy="3105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46100" y="5137835"/>
            <a:ext cx="11290300" cy="369332"/>
          </a:xfrm>
          <a:prstGeom prst="rect">
            <a:avLst/>
          </a:prstGeom>
        </p:spPr>
        <p:txBody>
          <a:bodyPr wrap="square">
            <a:spAutoFit/>
          </a:bodyPr>
          <a:lstStyle/>
          <a:p>
            <a:r>
              <a:rPr lang="en-IN" b="1" u="sng" dirty="0" smtClean="0">
                <a:solidFill>
                  <a:srgbClr val="3A96DD"/>
                </a:solidFill>
                <a:effectLst/>
                <a:latin typeface="Consolas" panose="020B0609020204030204" pitchFamily="49" charset="0"/>
              </a:rPr>
              <a:t>https://reports.cucumber.io/reports/cf6a725e-c1e8-4fb7-8d98-d54250d22df7</a:t>
            </a:r>
            <a:endParaRPr lang="en-IN" b="1" u="sng" dirty="0">
              <a:solidFill>
                <a:srgbClr val="3A96DD"/>
              </a:solidFill>
              <a:effectLst/>
              <a:latin typeface="Consolas" panose="020B0609020204030204" pitchFamily="49" charset="0"/>
            </a:endParaRPr>
          </a:p>
        </p:txBody>
      </p:sp>
    </p:spTree>
    <p:extLst>
      <p:ext uri="{BB962C8B-B14F-4D97-AF65-F5344CB8AC3E}">
        <p14:creationId xmlns:p14="http://schemas.microsoft.com/office/powerpoint/2010/main" val="2671113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4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51748"/>
            <a:ext cx="8699500" cy="6186309"/>
          </a:xfrm>
          <a:prstGeom prst="rect">
            <a:avLst/>
          </a:prstGeom>
        </p:spPr>
        <p:txBody>
          <a:bodyPr wrap="square">
            <a:spAutoFit/>
          </a:bodyPr>
          <a:lstStyle/>
          <a:p>
            <a:pPr fontAlgn="base"/>
            <a:r>
              <a:rPr lang="en-GB" b="1" i="1" dirty="0" smtClean="0">
                <a:effectLst/>
                <a:latin typeface="inherit"/>
              </a:rPr>
              <a:t>Table of Contents:</a:t>
            </a:r>
          </a:p>
          <a:p>
            <a:pPr fontAlgn="base"/>
            <a:endParaRPr lang="en-GB" b="0" i="0" dirty="0" smtClean="0">
              <a:effectLst/>
              <a:latin typeface="Open Sans"/>
            </a:endParaRPr>
          </a:p>
          <a:p>
            <a:pPr fontAlgn="base">
              <a:buFont typeface="+mj-lt"/>
              <a:buAutoNum type="arabicPeriod"/>
            </a:pPr>
            <a:r>
              <a:rPr lang="en-GB" b="1" i="1" u="none" strike="noStrike" dirty="0" smtClean="0">
                <a:solidFill>
                  <a:srgbClr val="A12410"/>
                </a:solidFill>
                <a:effectLst/>
                <a:latin typeface="inherit"/>
                <a:hlinkClick r:id="rId2"/>
              </a:rPr>
              <a:t>Implementation Steps</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3"/>
              </a:rPr>
              <a:t>Download and Install Java</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4"/>
              </a:rPr>
              <a:t>Download and setup Eclipse IDE on the system</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5"/>
              </a:rPr>
              <a:t>Setup Maven</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6"/>
              </a:rPr>
              <a:t>Install Cucumber Eclipse Plugin (Only for Eclipse IDE)</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7"/>
              </a:rPr>
              <a:t>Download and install TestNG plugin</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8"/>
              </a:rPr>
              <a:t>Create a new Maven Project</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9"/>
              </a:rPr>
              <a:t>Create source folder src/test/resources to create test scenarios in Feature file</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0"/>
              </a:rPr>
              <a:t>Add Selenium, TestNG, and Cucumber dependencies to the project</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1"/>
              </a:rPr>
              <a:t>Add Maven Compiler Plugin and SureFire Plugin</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2"/>
              </a:rPr>
              <a:t>Create a feature file (LoginPage.feature) containing all the test scenarios under src/test/resources/features</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3"/>
              </a:rPr>
              <a:t>Create the step definition class in src/test/java</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4"/>
              </a:rPr>
              <a:t>Create a TestNG Cucumber Runner class in src/test/java</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5"/>
              </a:rPr>
              <a:t>Test Execution through TestNG</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6"/>
              </a:rPr>
              <a:t>Run the tests from TestNG.xml</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7"/>
              </a:rPr>
              <a:t>Run the tests from Command Line</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8"/>
              </a:rPr>
              <a:t>Cucumber Report Generation</a:t>
            </a:r>
            <a:endParaRPr lang="en-GB" b="0" i="0" dirty="0" smtClean="0">
              <a:effectLst/>
              <a:latin typeface="inherit"/>
            </a:endParaRPr>
          </a:p>
          <a:p>
            <a:pPr marL="742950" lvl="1" indent="-285750" fontAlgn="base">
              <a:buFont typeface="+mj-lt"/>
              <a:buAutoNum type="arabicPeriod"/>
            </a:pPr>
            <a:r>
              <a:rPr lang="en-GB" b="1" i="1" u="none" strike="noStrike" dirty="0" smtClean="0">
                <a:solidFill>
                  <a:srgbClr val="A12410"/>
                </a:solidFill>
                <a:effectLst/>
                <a:latin typeface="inherit"/>
                <a:hlinkClick r:id="rId19"/>
              </a:rPr>
              <a:t>TestNG Report Generation</a:t>
            </a:r>
            <a:endParaRPr lang="en-GB" b="0" i="0" dirty="0">
              <a:effectLst/>
              <a:latin typeface="inherit"/>
            </a:endParaRPr>
          </a:p>
        </p:txBody>
      </p:sp>
    </p:spTree>
    <p:extLst>
      <p:ext uri="{BB962C8B-B14F-4D97-AF65-F5344CB8AC3E}">
        <p14:creationId xmlns:p14="http://schemas.microsoft.com/office/powerpoint/2010/main" val="89303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qaautomationexpert.files.wordpress.com/2021/06/image-27.png?w=11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128712"/>
            <a:ext cx="11325225"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27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197535"/>
            <a:ext cx="10896600" cy="923330"/>
          </a:xfrm>
          <a:prstGeom prst="rect">
            <a:avLst/>
          </a:prstGeom>
        </p:spPr>
        <p:txBody>
          <a:bodyPr wrap="square">
            <a:spAutoFit/>
          </a:bodyPr>
          <a:lstStyle/>
          <a:p>
            <a:pPr fontAlgn="base"/>
            <a:r>
              <a:rPr lang="en-GB" b="1" i="1" dirty="0" smtClean="0">
                <a:solidFill>
                  <a:srgbClr val="6E340D"/>
                </a:solidFill>
                <a:effectLst/>
                <a:latin typeface="inherit"/>
              </a:rPr>
              <a:t>				Implementation Steps</a:t>
            </a:r>
            <a:endParaRPr lang="en-GB" b="1" i="0" dirty="0" smtClean="0">
              <a:solidFill>
                <a:srgbClr val="6E340D"/>
              </a:solidFill>
              <a:effectLst/>
              <a:latin typeface="Montserrat"/>
            </a:endParaRPr>
          </a:p>
          <a:p>
            <a:pPr fontAlgn="base"/>
            <a:endParaRPr lang="en-GB" b="1" i="1" dirty="0" smtClean="0">
              <a:solidFill>
                <a:srgbClr val="0000EE"/>
              </a:solidFill>
              <a:effectLst/>
              <a:latin typeface="inherit"/>
            </a:endParaRPr>
          </a:p>
          <a:p>
            <a:pPr fontAlgn="base"/>
            <a:r>
              <a:rPr lang="en-GB" b="1" i="1" dirty="0" smtClean="0">
                <a:solidFill>
                  <a:srgbClr val="0000EE"/>
                </a:solidFill>
                <a:effectLst/>
                <a:latin typeface="inherit"/>
              </a:rPr>
              <a:t>Step 1- Download and Install Java</a:t>
            </a:r>
            <a:endParaRPr lang="en-GB" b="1" i="0" dirty="0">
              <a:solidFill>
                <a:srgbClr val="0000EE"/>
              </a:solidFill>
              <a:effectLst/>
              <a:latin typeface="Montserrat"/>
            </a:endParaRPr>
          </a:p>
        </p:txBody>
      </p:sp>
      <p:sp>
        <p:nvSpPr>
          <p:cNvPr id="3" name="Rectangle 2"/>
          <p:cNvSpPr/>
          <p:nvPr/>
        </p:nvSpPr>
        <p:spPr>
          <a:xfrm>
            <a:off x="114300" y="1120865"/>
            <a:ext cx="9182100" cy="369332"/>
          </a:xfrm>
          <a:prstGeom prst="rect">
            <a:avLst/>
          </a:prstGeom>
        </p:spPr>
        <p:txBody>
          <a:bodyPr wrap="square">
            <a:spAutoFit/>
          </a:bodyPr>
          <a:lstStyle/>
          <a:p>
            <a:pPr fontAlgn="base"/>
            <a:r>
              <a:rPr lang="en-GB" b="1" i="1" dirty="0" smtClean="0">
                <a:solidFill>
                  <a:srgbClr val="0000EE"/>
                </a:solidFill>
                <a:effectLst/>
                <a:latin typeface="inherit"/>
              </a:rPr>
              <a:t>Step 2 – Download and setup Eclipse IDE on the system</a:t>
            </a:r>
            <a:endParaRPr lang="en-GB" b="1" i="0" dirty="0">
              <a:solidFill>
                <a:srgbClr val="0000EE"/>
              </a:solidFill>
              <a:effectLst/>
              <a:latin typeface="Montserrat"/>
            </a:endParaRPr>
          </a:p>
        </p:txBody>
      </p:sp>
      <p:sp>
        <p:nvSpPr>
          <p:cNvPr id="4" name="Rectangle 3"/>
          <p:cNvSpPr/>
          <p:nvPr/>
        </p:nvSpPr>
        <p:spPr>
          <a:xfrm>
            <a:off x="114300" y="1580634"/>
            <a:ext cx="2557110" cy="369332"/>
          </a:xfrm>
          <a:prstGeom prst="rect">
            <a:avLst/>
          </a:prstGeom>
        </p:spPr>
        <p:txBody>
          <a:bodyPr wrap="none">
            <a:spAutoFit/>
          </a:bodyPr>
          <a:lstStyle/>
          <a:p>
            <a:pPr fontAlgn="base"/>
            <a:r>
              <a:rPr lang="en-IN" b="1" i="1" dirty="0" smtClean="0">
                <a:solidFill>
                  <a:srgbClr val="0000EE"/>
                </a:solidFill>
                <a:effectLst/>
                <a:latin typeface="inherit"/>
              </a:rPr>
              <a:t>Step 3 – Setup Maven</a:t>
            </a:r>
            <a:endParaRPr lang="en-IN" b="1" i="0" dirty="0">
              <a:solidFill>
                <a:srgbClr val="0000EE"/>
              </a:solidFill>
              <a:effectLst/>
              <a:latin typeface="Montserrat"/>
            </a:endParaRPr>
          </a:p>
        </p:txBody>
      </p:sp>
      <p:sp>
        <p:nvSpPr>
          <p:cNvPr id="5" name="Rectangle 4"/>
          <p:cNvSpPr/>
          <p:nvPr/>
        </p:nvSpPr>
        <p:spPr>
          <a:xfrm>
            <a:off x="114300" y="2044195"/>
            <a:ext cx="9182100" cy="369332"/>
          </a:xfrm>
          <a:prstGeom prst="rect">
            <a:avLst/>
          </a:prstGeom>
        </p:spPr>
        <p:txBody>
          <a:bodyPr wrap="square">
            <a:spAutoFit/>
          </a:bodyPr>
          <a:lstStyle/>
          <a:p>
            <a:pPr fontAlgn="base"/>
            <a:r>
              <a:rPr lang="en-GB" b="1" i="1" dirty="0" smtClean="0">
                <a:solidFill>
                  <a:srgbClr val="0000EE"/>
                </a:solidFill>
                <a:effectLst/>
                <a:latin typeface="inherit"/>
              </a:rPr>
              <a:t>Step 4 – Install Cucumber Eclipse Plugin (Only for Eclipse IDE)</a:t>
            </a:r>
            <a:endParaRPr lang="en-GB" b="1" i="0" dirty="0">
              <a:solidFill>
                <a:srgbClr val="0000EE"/>
              </a:solidFill>
              <a:effectLst/>
              <a:latin typeface="Montserrat"/>
            </a:endParaRPr>
          </a:p>
        </p:txBody>
      </p:sp>
      <p:sp>
        <p:nvSpPr>
          <p:cNvPr id="6" name="Rectangle 5"/>
          <p:cNvSpPr/>
          <p:nvPr/>
        </p:nvSpPr>
        <p:spPr>
          <a:xfrm>
            <a:off x="3398195" y="2598193"/>
            <a:ext cx="4532010" cy="369332"/>
          </a:xfrm>
          <a:prstGeom prst="rect">
            <a:avLst/>
          </a:prstGeom>
        </p:spPr>
        <p:txBody>
          <a:bodyPr wrap="none">
            <a:spAutoFit/>
          </a:bodyPr>
          <a:lstStyle/>
          <a:p>
            <a:pPr fontAlgn="base"/>
            <a:r>
              <a:rPr lang="en-GB" b="1" i="0" dirty="0" smtClean="0">
                <a:solidFill>
                  <a:srgbClr val="424242"/>
                </a:solidFill>
                <a:effectLst/>
                <a:latin typeface="Montserrat"/>
              </a:rPr>
              <a:t>How to install Cucumber Eclipse Plugin</a:t>
            </a:r>
            <a:endParaRPr lang="en-GB" b="1" i="0" dirty="0">
              <a:solidFill>
                <a:srgbClr val="424242"/>
              </a:solidFill>
              <a:effectLst/>
              <a:latin typeface="Montserrat"/>
            </a:endParaRPr>
          </a:p>
        </p:txBody>
      </p:sp>
      <p:sp>
        <p:nvSpPr>
          <p:cNvPr id="7" name="Rectangle 6"/>
          <p:cNvSpPr/>
          <p:nvPr/>
        </p:nvSpPr>
        <p:spPr>
          <a:xfrm>
            <a:off x="571500" y="3392438"/>
            <a:ext cx="11341100" cy="1200329"/>
          </a:xfrm>
          <a:prstGeom prst="rect">
            <a:avLst/>
          </a:prstGeom>
        </p:spPr>
        <p:txBody>
          <a:bodyPr wrap="square">
            <a:spAutoFit/>
          </a:bodyPr>
          <a:lstStyle/>
          <a:p>
            <a:r>
              <a:rPr lang="en-GB" b="0" i="0" dirty="0" smtClean="0">
                <a:solidFill>
                  <a:srgbClr val="000000"/>
                </a:solidFill>
                <a:effectLst/>
                <a:latin typeface="Open Sans"/>
              </a:rPr>
              <a:t>The Cucumber plugin is an Eclipse plugin that allows eclipse to understand the Gherkin syntax. When we are working with cucumber we will write the feature files that contain Feature, Scenario, Given, When, Then, And, But, Tags, Scenario Outline, and Examples. By default, eclipse doesn’t understand these keywords, so it doesn’t show any syntax highlighter. </a:t>
            </a:r>
            <a:r>
              <a:rPr lang="en-GB" b="0" i="0" smtClean="0">
                <a:solidFill>
                  <a:srgbClr val="000000"/>
                </a:solidFill>
                <a:effectLst/>
                <a:latin typeface="Open Sans"/>
              </a:rPr>
              <a:t>Cucumber Eclipse Plugin highlights the keywords present in Feature File.</a:t>
            </a:r>
            <a:endParaRPr lang="en-IN"/>
          </a:p>
        </p:txBody>
      </p:sp>
    </p:spTree>
    <p:extLst>
      <p:ext uri="{BB962C8B-B14F-4D97-AF65-F5344CB8AC3E}">
        <p14:creationId xmlns:p14="http://schemas.microsoft.com/office/powerpoint/2010/main" val="42536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338435"/>
            <a:ext cx="11303000" cy="646331"/>
          </a:xfrm>
          <a:prstGeom prst="rect">
            <a:avLst/>
          </a:prstGeom>
        </p:spPr>
        <p:txBody>
          <a:bodyPr wrap="square">
            <a:spAutoFit/>
          </a:bodyPr>
          <a:lstStyle/>
          <a:p>
            <a:r>
              <a:rPr lang="en-GB" b="0" i="0" smtClean="0">
                <a:solidFill>
                  <a:srgbClr val="000000"/>
                </a:solidFill>
                <a:effectLst/>
                <a:latin typeface="Open Sans"/>
              </a:rPr>
              <a:t>When we create a feature file in Eclipse it looks something like the below withou</a:t>
            </a:r>
            <a:r>
              <a:rPr lang="en-GB" b="1" i="1" smtClean="0">
                <a:solidFill>
                  <a:srgbClr val="000000"/>
                </a:solidFill>
                <a:effectLst/>
                <a:latin typeface="inherit"/>
              </a:rPr>
              <a:t>t Cucumber Eclipse Plugin</a:t>
            </a:r>
            <a:r>
              <a:rPr lang="en-GB" b="0" i="0" smtClean="0">
                <a:solidFill>
                  <a:srgbClr val="000000"/>
                </a:solidFill>
                <a:effectLst/>
                <a:latin typeface="Open Sans"/>
              </a:rPr>
              <a:t> installed.</a:t>
            </a:r>
            <a:endParaRPr lang="en-IN"/>
          </a:p>
        </p:txBody>
      </p:sp>
      <p:pic>
        <p:nvPicPr>
          <p:cNvPr id="5122" name="Picture 2" descr="https://qaautomationexpert.files.wordpress.com/2022/06/image-53.png?w=9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5" y="1235075"/>
            <a:ext cx="8743950" cy="2428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25500" y="4277836"/>
            <a:ext cx="11188700" cy="923330"/>
          </a:xfrm>
          <a:prstGeom prst="rect">
            <a:avLst/>
          </a:prstGeom>
        </p:spPr>
        <p:txBody>
          <a:bodyPr wrap="square">
            <a:spAutoFit/>
          </a:bodyPr>
          <a:lstStyle/>
          <a:p>
            <a:r>
              <a:rPr lang="en-GB" b="0" i="0" smtClean="0">
                <a:solidFill>
                  <a:srgbClr val="000000"/>
                </a:solidFill>
                <a:effectLst/>
                <a:latin typeface="Open Sans"/>
              </a:rPr>
              <a:t>It is easy to install </a:t>
            </a:r>
            <a:r>
              <a:rPr lang="en-GB" b="1" i="1" smtClean="0">
                <a:solidFill>
                  <a:srgbClr val="000000"/>
                </a:solidFill>
                <a:effectLst/>
                <a:latin typeface="inherit"/>
              </a:rPr>
              <a:t>Cucumber Eclipse Plugin</a:t>
            </a:r>
            <a:r>
              <a:rPr lang="en-GB" b="0" i="0" smtClean="0">
                <a:solidFill>
                  <a:srgbClr val="000000"/>
                </a:solidFill>
                <a:effectLst/>
                <a:latin typeface="Open Sans"/>
              </a:rPr>
              <a:t>, as it comes as a plugin for </a:t>
            </a:r>
            <a:r>
              <a:rPr lang="en-GB" b="1" i="1" smtClean="0">
                <a:solidFill>
                  <a:srgbClr val="000000"/>
                </a:solidFill>
                <a:effectLst/>
                <a:latin typeface="inherit"/>
              </a:rPr>
              <a:t>Eclipse IDE</a:t>
            </a:r>
            <a:r>
              <a:rPr lang="en-GB" b="0" i="0" smtClean="0">
                <a:solidFill>
                  <a:srgbClr val="000000"/>
                </a:solidFill>
                <a:effectLst/>
                <a:latin typeface="Open Sans"/>
              </a:rPr>
              <a:t>. </a:t>
            </a:r>
            <a:r>
              <a:rPr lang="en-GB" b="0" i="0" dirty="0" smtClean="0">
                <a:solidFill>
                  <a:srgbClr val="000000"/>
                </a:solidFill>
                <a:effectLst/>
                <a:latin typeface="Open Sans"/>
              </a:rPr>
              <a:t>A prerequisite for installing this plugin is your Internet connection should be up &amp; running during the installation of this plugin and Eclipse IDE should be installed on your computer.</a:t>
            </a:r>
            <a:endParaRPr lang="en-IN"/>
          </a:p>
        </p:txBody>
      </p:sp>
    </p:spTree>
    <p:extLst>
      <p:ext uri="{BB962C8B-B14F-4D97-AF65-F5344CB8AC3E}">
        <p14:creationId xmlns:p14="http://schemas.microsoft.com/office/powerpoint/2010/main" val="370922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157" y="221734"/>
            <a:ext cx="1903085" cy="369332"/>
          </a:xfrm>
          <a:prstGeom prst="rect">
            <a:avLst/>
          </a:prstGeom>
        </p:spPr>
        <p:txBody>
          <a:bodyPr wrap="none">
            <a:spAutoFit/>
          </a:bodyPr>
          <a:lstStyle/>
          <a:p>
            <a:pPr fontAlgn="base"/>
            <a:r>
              <a:rPr lang="en-IN" b="1" i="1" smtClean="0">
                <a:solidFill>
                  <a:srgbClr val="0000EE"/>
                </a:solidFill>
                <a:effectLst/>
                <a:latin typeface="inherit"/>
              </a:rPr>
              <a:t>Steps to follow:</a:t>
            </a:r>
            <a:endParaRPr lang="en-IN" b="1" i="0" dirty="0">
              <a:solidFill>
                <a:srgbClr val="0000EE"/>
              </a:solidFill>
              <a:effectLst/>
              <a:latin typeface="Montserrat"/>
            </a:endParaRPr>
          </a:p>
        </p:txBody>
      </p:sp>
      <p:sp>
        <p:nvSpPr>
          <p:cNvPr id="3" name="Rectangle 2"/>
          <p:cNvSpPr/>
          <p:nvPr/>
        </p:nvSpPr>
        <p:spPr>
          <a:xfrm>
            <a:off x="204156" y="857935"/>
            <a:ext cx="10298743" cy="369332"/>
          </a:xfrm>
          <a:prstGeom prst="rect">
            <a:avLst/>
          </a:prstGeom>
        </p:spPr>
        <p:txBody>
          <a:bodyPr wrap="square">
            <a:spAutoFit/>
          </a:bodyPr>
          <a:lstStyle/>
          <a:p>
            <a:r>
              <a:rPr lang="en-GB" b="1" i="1" smtClean="0">
                <a:solidFill>
                  <a:srgbClr val="000000"/>
                </a:solidFill>
                <a:effectLst/>
                <a:latin typeface="inherit"/>
              </a:rPr>
              <a:t>Step 1</a:t>
            </a:r>
            <a:r>
              <a:rPr lang="en-GB" b="0" i="0" smtClean="0">
                <a:solidFill>
                  <a:srgbClr val="000000"/>
                </a:solidFill>
                <a:effectLst/>
                <a:latin typeface="Open Sans"/>
              </a:rPr>
              <a:t> – Launch the Eclipse IDE and, from the Help menu, click “</a:t>
            </a:r>
            <a:r>
              <a:rPr lang="en-GB" b="1" i="1" smtClean="0">
                <a:solidFill>
                  <a:srgbClr val="000000"/>
                </a:solidFill>
                <a:effectLst/>
                <a:latin typeface="inherit"/>
              </a:rPr>
              <a:t>Install New Software</a:t>
            </a:r>
            <a:r>
              <a:rPr lang="en-GB" b="0" i="0" smtClean="0">
                <a:solidFill>
                  <a:srgbClr val="000000"/>
                </a:solidFill>
                <a:effectLst/>
                <a:latin typeface="Open Sans"/>
              </a:rPr>
              <a:t>”.</a:t>
            </a:r>
            <a:endParaRPr lang="en-IN"/>
          </a:p>
        </p:txBody>
      </p:sp>
      <p:pic>
        <p:nvPicPr>
          <p:cNvPr id="7170" name="Picture 2" descr="https://qaautomationexpert.files.wordpress.com/2022/06/image-35.png?w=4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363662"/>
            <a:ext cx="4429125" cy="4314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9100" y="6014135"/>
            <a:ext cx="6096000" cy="646331"/>
          </a:xfrm>
          <a:prstGeom prst="rect">
            <a:avLst/>
          </a:prstGeom>
        </p:spPr>
        <p:txBody>
          <a:bodyPr>
            <a:spAutoFit/>
          </a:bodyPr>
          <a:lstStyle/>
          <a:p>
            <a:r>
              <a:rPr lang="en-GB" b="1" i="1" smtClean="0">
                <a:solidFill>
                  <a:srgbClr val="000000"/>
                </a:solidFill>
                <a:effectLst/>
                <a:latin typeface="inherit"/>
              </a:rPr>
              <a:t>Step 2</a:t>
            </a:r>
            <a:r>
              <a:rPr lang="en-GB" b="0" i="0" smtClean="0">
                <a:solidFill>
                  <a:srgbClr val="000000"/>
                </a:solidFill>
                <a:effectLst/>
                <a:latin typeface="Open Sans"/>
              </a:rPr>
              <a:t> – You will see a dialog window, click the “</a:t>
            </a:r>
            <a:r>
              <a:rPr lang="en-GB" b="1" i="0" smtClean="0">
                <a:solidFill>
                  <a:srgbClr val="000000"/>
                </a:solidFill>
                <a:effectLst/>
                <a:latin typeface="Open Sans"/>
              </a:rPr>
              <a:t>Add</a:t>
            </a:r>
            <a:r>
              <a:rPr lang="en-GB" b="0" i="0" smtClean="0">
                <a:solidFill>
                  <a:srgbClr val="000000"/>
                </a:solidFill>
                <a:effectLst/>
                <a:latin typeface="Open Sans"/>
              </a:rPr>
              <a:t>” button.</a:t>
            </a:r>
            <a:endParaRPr lang="en-IN"/>
          </a:p>
        </p:txBody>
      </p:sp>
    </p:spTree>
    <p:extLst>
      <p:ext uri="{BB962C8B-B14F-4D97-AF65-F5344CB8AC3E}">
        <p14:creationId xmlns:p14="http://schemas.microsoft.com/office/powerpoint/2010/main" val="119272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qaautomationexpert.files.wordpress.com/2022/06/image-37.png?w=8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215900"/>
            <a:ext cx="7400925" cy="5076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1600" y="5521236"/>
            <a:ext cx="10502900" cy="923330"/>
          </a:xfrm>
          <a:prstGeom prst="rect">
            <a:avLst/>
          </a:prstGeom>
        </p:spPr>
        <p:txBody>
          <a:bodyPr wrap="square">
            <a:spAutoFit/>
          </a:bodyPr>
          <a:lstStyle/>
          <a:p>
            <a:r>
              <a:rPr lang="en-GB" b="1" i="1" dirty="0" smtClean="0">
                <a:solidFill>
                  <a:srgbClr val="000000"/>
                </a:solidFill>
                <a:effectLst/>
                <a:latin typeface="inherit"/>
              </a:rPr>
              <a:t>Step 3</a:t>
            </a:r>
            <a:r>
              <a:rPr lang="en-GB" b="0" i="0" dirty="0" smtClean="0">
                <a:solidFill>
                  <a:srgbClr val="000000"/>
                </a:solidFill>
                <a:effectLst/>
                <a:latin typeface="Open Sans"/>
              </a:rPr>
              <a:t> – Type the name as you wish, let’s take “</a:t>
            </a:r>
            <a:r>
              <a:rPr lang="en-GB" b="1" i="0" dirty="0" smtClean="0">
                <a:solidFill>
                  <a:srgbClr val="000000"/>
                </a:solidFill>
                <a:effectLst/>
                <a:latin typeface="Open Sans"/>
              </a:rPr>
              <a:t>Cucumber</a:t>
            </a:r>
            <a:r>
              <a:rPr lang="en-GB" b="0" i="0" dirty="0" smtClean="0">
                <a:solidFill>
                  <a:srgbClr val="000000"/>
                </a:solidFill>
                <a:effectLst/>
                <a:latin typeface="Open Sans"/>
              </a:rPr>
              <a:t>” and type “</a:t>
            </a:r>
            <a:r>
              <a:rPr lang="en-GB" b="1" i="1" u="none" strike="noStrike" dirty="0" smtClean="0">
                <a:solidFill>
                  <a:srgbClr val="A12410"/>
                </a:solidFill>
                <a:effectLst/>
                <a:latin typeface="inherit"/>
                <a:hlinkClick r:id="rId3"/>
              </a:rPr>
              <a:t>https://cucumber.github.io/cucumber-eclipse-update-site-snapshot</a:t>
            </a:r>
            <a:r>
              <a:rPr lang="en-GB" b="0" i="0" dirty="0" smtClean="0">
                <a:solidFill>
                  <a:srgbClr val="000000"/>
                </a:solidFill>
                <a:effectLst/>
                <a:latin typeface="Open Sans"/>
              </a:rPr>
              <a:t>” as the location. Click the </a:t>
            </a:r>
            <a:r>
              <a:rPr lang="en-GB" b="1" i="0" dirty="0" smtClean="0">
                <a:solidFill>
                  <a:srgbClr val="000000"/>
                </a:solidFill>
                <a:effectLst/>
                <a:latin typeface="Open Sans"/>
              </a:rPr>
              <a:t>OK </a:t>
            </a:r>
            <a:r>
              <a:rPr lang="en-GB" b="0" i="0" dirty="0" smtClean="0">
                <a:solidFill>
                  <a:srgbClr val="000000"/>
                </a:solidFill>
                <a:effectLst/>
                <a:latin typeface="Open Sans"/>
              </a:rPr>
              <a:t>button.</a:t>
            </a:r>
            <a:endParaRPr lang="en-IN" dirty="0"/>
          </a:p>
        </p:txBody>
      </p:sp>
    </p:spTree>
    <p:extLst>
      <p:ext uri="{BB962C8B-B14F-4D97-AF65-F5344CB8AC3E}">
        <p14:creationId xmlns:p14="http://schemas.microsoft.com/office/powerpoint/2010/main" val="111436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qaautomationexpert.files.wordpress.com/2022/06/image-38.png?w=8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17500"/>
            <a:ext cx="9877425" cy="403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5574" y="4835436"/>
            <a:ext cx="10702926" cy="646331"/>
          </a:xfrm>
          <a:prstGeom prst="rect">
            <a:avLst/>
          </a:prstGeom>
        </p:spPr>
        <p:txBody>
          <a:bodyPr wrap="square">
            <a:spAutoFit/>
          </a:bodyPr>
          <a:lstStyle/>
          <a:p>
            <a:r>
              <a:rPr lang="en-GB" b="1" i="1" dirty="0" smtClean="0">
                <a:solidFill>
                  <a:srgbClr val="000000"/>
                </a:solidFill>
                <a:effectLst/>
                <a:latin typeface="inherit"/>
              </a:rPr>
              <a:t>Step 4</a:t>
            </a:r>
            <a:r>
              <a:rPr lang="en-GB" b="0" i="0" dirty="0" smtClean="0">
                <a:solidFill>
                  <a:srgbClr val="000000"/>
                </a:solidFill>
                <a:effectLst/>
                <a:latin typeface="Open Sans"/>
              </a:rPr>
              <a:t> – You come back to the previous window, but this time you must see the Cucumber Eclipse Plugin option in the available software list. Just check the box and press the “</a:t>
            </a:r>
            <a:r>
              <a:rPr lang="en-GB" b="1" i="0" dirty="0" smtClean="0">
                <a:solidFill>
                  <a:srgbClr val="000000"/>
                </a:solidFill>
                <a:effectLst/>
                <a:latin typeface="Open Sans"/>
              </a:rPr>
              <a:t>Next</a:t>
            </a:r>
            <a:r>
              <a:rPr lang="en-GB" b="0" i="0" dirty="0" smtClean="0">
                <a:solidFill>
                  <a:srgbClr val="000000"/>
                </a:solidFill>
                <a:effectLst/>
                <a:latin typeface="Open Sans"/>
              </a:rPr>
              <a:t>” button.</a:t>
            </a:r>
            <a:endParaRPr lang="en-IN" dirty="0"/>
          </a:p>
        </p:txBody>
      </p:sp>
    </p:spTree>
    <p:extLst>
      <p:ext uri="{BB962C8B-B14F-4D97-AF65-F5344CB8AC3E}">
        <p14:creationId xmlns:p14="http://schemas.microsoft.com/office/powerpoint/2010/main" val="804544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944</Words>
  <Application>Microsoft Office PowerPoint</Application>
  <PresentationFormat>Widescreen</PresentationFormat>
  <Paragraphs>101</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Consolas</vt:lpstr>
      <vt:lpstr>inherit</vt:lpstr>
      <vt:lpstr>Monaco</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12</cp:revision>
  <dcterms:created xsi:type="dcterms:W3CDTF">2023-07-17T08:45:55Z</dcterms:created>
  <dcterms:modified xsi:type="dcterms:W3CDTF">2023-07-17T12:44:26Z</dcterms:modified>
</cp:coreProperties>
</file>