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43"/>
  </p:notesMasterIdLst>
  <p:sldIdLst>
    <p:sldId id="325" r:id="rId3"/>
    <p:sldId id="326" r:id="rId4"/>
    <p:sldId id="327" r:id="rId5"/>
    <p:sldId id="328" r:id="rId6"/>
    <p:sldId id="256" r:id="rId7"/>
    <p:sldId id="311" r:id="rId8"/>
    <p:sldId id="277" r:id="rId9"/>
    <p:sldId id="257" r:id="rId10"/>
    <p:sldId id="278" r:id="rId11"/>
    <p:sldId id="259" r:id="rId12"/>
    <p:sldId id="279" r:id="rId13"/>
    <p:sldId id="313" r:id="rId14"/>
    <p:sldId id="282" r:id="rId15"/>
    <p:sldId id="262" r:id="rId16"/>
    <p:sldId id="263" r:id="rId17"/>
    <p:sldId id="264" r:id="rId18"/>
    <p:sldId id="312" r:id="rId19"/>
    <p:sldId id="338" r:id="rId20"/>
    <p:sldId id="322" r:id="rId21"/>
    <p:sldId id="276" r:id="rId22"/>
    <p:sldId id="320" r:id="rId23"/>
    <p:sldId id="315" r:id="rId24"/>
    <p:sldId id="316" r:id="rId25"/>
    <p:sldId id="317" r:id="rId26"/>
    <p:sldId id="318" r:id="rId27"/>
    <p:sldId id="319" r:id="rId28"/>
    <p:sldId id="329" r:id="rId29"/>
    <p:sldId id="335" r:id="rId30"/>
    <p:sldId id="331" r:id="rId31"/>
    <p:sldId id="333" r:id="rId32"/>
    <p:sldId id="336" r:id="rId33"/>
    <p:sldId id="337" r:id="rId34"/>
    <p:sldId id="339" r:id="rId35"/>
    <p:sldId id="341" r:id="rId36"/>
    <p:sldId id="342" r:id="rId37"/>
    <p:sldId id="334" r:id="rId38"/>
    <p:sldId id="340" r:id="rId39"/>
    <p:sldId id="321" r:id="rId40"/>
    <p:sldId id="324" r:id="rId41"/>
    <p:sldId id="323" r:id="rId42"/>
  </p:sldIdLst>
  <p:sldSz cx="9144000" cy="5143500" type="screen16x9"/>
  <p:notesSz cx="6858000" cy="9144000"/>
  <p:embeddedFontLst>
    <p:embeddedFont>
      <p:font typeface="Impact" panose="020B0806030902050204" pitchFamily="34" charset="0"/>
      <p:regular r:id="rId44"/>
    </p:embeddedFont>
    <p:embeddedFont>
      <p:font typeface="Poppins" panose="00000500000000000000" pitchFamily="2" charset="0"/>
      <p:regular r:id="rId45"/>
      <p:bold r:id="rId46"/>
      <p:italic r:id="rId47"/>
      <p:boldItalic r:id="rId48"/>
    </p:embeddedFont>
    <p:embeddedFont>
      <p:font typeface="Poppins Light" panose="00000400000000000000" pitchFamily="2" charset="0"/>
      <p:regular r:id="rId49"/>
      <p:bold r:id="rId50"/>
      <p:italic r:id="rId51"/>
      <p:boldItalic r:id="rId52"/>
    </p:embeddedFont>
    <p:embeddedFont>
      <p:font typeface="Poppins SemiBold" panose="000007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94FFF"/>
    <a:srgbClr val="FBFB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80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8" Type="http://schemas.openxmlformats.org/officeDocument/2006/relationships/slide" Target="slides/slide6.xml"/><Relationship Id="rId51" Type="http://schemas.openxmlformats.org/officeDocument/2006/relationships/font" Target="fonts/font8.fntdata"/><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3764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b13a1844a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b13a1844a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584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6e0894e2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6e0894e2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0560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6e0894e2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6e0894e2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8746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6e0894e2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6e0894e2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7793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6e0894e2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6e0894e2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9144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6e0894e2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6e0894e2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704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56e0894e2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56e0894e2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175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3042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0a7f8d4bcd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0a7f8d4bcd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b13a1844a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b13a1844a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288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0a7f8d4bc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0a7f8d4bc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0a7f8d4bc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0a7f8d4bc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0a7f8d4bcd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20a7f8d4bcd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a7f8d4bc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a7f8d4bc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0a7f8d4bcd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0a7f8d4bcd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215700" y="859800"/>
            <a:ext cx="4020300" cy="24042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000"/>
              <a:buNone/>
              <a:defRPr sz="4000">
                <a:solidFill>
                  <a:schemeClr val="lt1"/>
                </a:solidFill>
              </a:defRPr>
            </a:lvl1pPr>
            <a:lvl2pPr lvl="1" algn="ctr" rtl="0">
              <a:spcBef>
                <a:spcPts val="0"/>
              </a:spcBef>
              <a:spcAft>
                <a:spcPts val="0"/>
              </a:spcAft>
              <a:buSzPts val="4100"/>
              <a:buNone/>
              <a:defRPr sz="4100"/>
            </a:lvl2pPr>
            <a:lvl3pPr lvl="2" algn="ctr" rtl="0">
              <a:spcBef>
                <a:spcPts val="0"/>
              </a:spcBef>
              <a:spcAft>
                <a:spcPts val="0"/>
              </a:spcAft>
              <a:buSzPts val="4100"/>
              <a:buNone/>
              <a:defRPr sz="4100"/>
            </a:lvl3pPr>
            <a:lvl4pPr lvl="3" algn="ctr" rtl="0">
              <a:spcBef>
                <a:spcPts val="0"/>
              </a:spcBef>
              <a:spcAft>
                <a:spcPts val="0"/>
              </a:spcAft>
              <a:buSzPts val="4100"/>
              <a:buNone/>
              <a:defRPr sz="4100"/>
            </a:lvl4pPr>
            <a:lvl5pPr lvl="4" algn="ctr" rtl="0">
              <a:spcBef>
                <a:spcPts val="0"/>
              </a:spcBef>
              <a:spcAft>
                <a:spcPts val="0"/>
              </a:spcAft>
              <a:buSzPts val="4100"/>
              <a:buNone/>
              <a:defRPr sz="4100"/>
            </a:lvl5pPr>
            <a:lvl6pPr lvl="5" algn="ctr" rtl="0">
              <a:spcBef>
                <a:spcPts val="0"/>
              </a:spcBef>
              <a:spcAft>
                <a:spcPts val="0"/>
              </a:spcAft>
              <a:buSzPts val="4100"/>
              <a:buNone/>
              <a:defRPr sz="4100"/>
            </a:lvl6pPr>
            <a:lvl7pPr lvl="6" algn="ctr" rtl="0">
              <a:spcBef>
                <a:spcPts val="0"/>
              </a:spcBef>
              <a:spcAft>
                <a:spcPts val="0"/>
              </a:spcAft>
              <a:buSzPts val="4100"/>
              <a:buNone/>
              <a:defRPr sz="4100"/>
            </a:lvl7pPr>
            <a:lvl8pPr lvl="7" algn="ctr" rtl="0">
              <a:spcBef>
                <a:spcPts val="0"/>
              </a:spcBef>
              <a:spcAft>
                <a:spcPts val="0"/>
              </a:spcAft>
              <a:buSzPts val="4100"/>
              <a:buNone/>
              <a:defRPr sz="4100"/>
            </a:lvl8pPr>
            <a:lvl9pPr lvl="8" algn="ctr" rtl="0">
              <a:spcBef>
                <a:spcPts val="0"/>
              </a:spcBef>
              <a:spcAft>
                <a:spcPts val="0"/>
              </a:spcAft>
              <a:buSzPts val="4100"/>
              <a:buNone/>
              <a:defRPr sz="4100"/>
            </a:lvl9pPr>
          </a:lstStyle>
          <a:p>
            <a:endParaRPr/>
          </a:p>
        </p:txBody>
      </p:sp>
      <p:sp>
        <p:nvSpPr>
          <p:cNvPr id="56" name="Google Shape;56;p14"/>
          <p:cNvSpPr txBox="1">
            <a:spLocks noGrp="1"/>
          </p:cNvSpPr>
          <p:nvPr>
            <p:ph type="subTitle" idx="1"/>
          </p:nvPr>
        </p:nvSpPr>
        <p:spPr>
          <a:xfrm>
            <a:off x="215700" y="4107600"/>
            <a:ext cx="4248300" cy="590700"/>
          </a:xfrm>
          <a:prstGeom prst="rect">
            <a:avLst/>
          </a:prstGeom>
        </p:spPr>
        <p:txBody>
          <a:bodyPr spcFirstLastPara="1" wrap="square" lIns="91425" tIns="91425" rIns="91425" bIns="91425" anchor="ctr" anchorCtr="0">
            <a:normAutofit/>
          </a:bodyPr>
          <a:lstStyle>
            <a:lvl1pPr lvl="0" rtl="0">
              <a:lnSpc>
                <a:spcPct val="100000"/>
              </a:lnSpc>
              <a:spcBef>
                <a:spcPts val="0"/>
              </a:spcBef>
              <a:spcAft>
                <a:spcPts val="0"/>
              </a:spcAft>
              <a:buSzPts val="1900"/>
              <a:buNone/>
              <a:defRPr sz="1900"/>
            </a:lvl1pPr>
            <a:lvl2pPr lvl="1" rtl="0">
              <a:lnSpc>
                <a:spcPct val="100000"/>
              </a:lnSpc>
              <a:spcBef>
                <a:spcPts val="0"/>
              </a:spcBef>
              <a:spcAft>
                <a:spcPts val="0"/>
              </a:spcAft>
              <a:buSzPts val="1900"/>
              <a:buNone/>
              <a:defRPr sz="1900"/>
            </a:lvl2pPr>
            <a:lvl3pPr lvl="2" rtl="0">
              <a:lnSpc>
                <a:spcPct val="100000"/>
              </a:lnSpc>
              <a:spcBef>
                <a:spcPts val="0"/>
              </a:spcBef>
              <a:spcAft>
                <a:spcPts val="0"/>
              </a:spcAft>
              <a:buSzPts val="1900"/>
              <a:buNone/>
              <a:defRPr sz="1900"/>
            </a:lvl3pPr>
            <a:lvl4pPr lvl="3" rtl="0">
              <a:lnSpc>
                <a:spcPct val="100000"/>
              </a:lnSpc>
              <a:spcBef>
                <a:spcPts val="0"/>
              </a:spcBef>
              <a:spcAft>
                <a:spcPts val="0"/>
              </a:spcAft>
              <a:buSzPts val="1900"/>
              <a:buNone/>
              <a:defRPr sz="1900"/>
            </a:lvl4pPr>
            <a:lvl5pPr lvl="4" rtl="0">
              <a:lnSpc>
                <a:spcPct val="100000"/>
              </a:lnSpc>
              <a:spcBef>
                <a:spcPts val="0"/>
              </a:spcBef>
              <a:spcAft>
                <a:spcPts val="0"/>
              </a:spcAft>
              <a:buSzPts val="1900"/>
              <a:buNone/>
              <a:defRPr sz="1900"/>
            </a:lvl5pPr>
            <a:lvl6pPr lvl="5" rtl="0">
              <a:lnSpc>
                <a:spcPct val="100000"/>
              </a:lnSpc>
              <a:spcBef>
                <a:spcPts val="0"/>
              </a:spcBef>
              <a:spcAft>
                <a:spcPts val="0"/>
              </a:spcAft>
              <a:buSzPts val="1900"/>
              <a:buNone/>
              <a:defRPr sz="1900"/>
            </a:lvl6pPr>
            <a:lvl7pPr lvl="6" rtl="0">
              <a:lnSpc>
                <a:spcPct val="100000"/>
              </a:lnSpc>
              <a:spcBef>
                <a:spcPts val="0"/>
              </a:spcBef>
              <a:spcAft>
                <a:spcPts val="0"/>
              </a:spcAft>
              <a:buSzPts val="1900"/>
              <a:buNone/>
              <a:defRPr sz="1900"/>
            </a:lvl7pPr>
            <a:lvl8pPr lvl="7" rtl="0">
              <a:lnSpc>
                <a:spcPct val="100000"/>
              </a:lnSpc>
              <a:spcBef>
                <a:spcPts val="0"/>
              </a:spcBef>
              <a:spcAft>
                <a:spcPts val="0"/>
              </a:spcAft>
              <a:buSzPts val="1900"/>
              <a:buNone/>
              <a:defRPr sz="1900"/>
            </a:lvl8pPr>
            <a:lvl9pPr lvl="8" rtl="0">
              <a:lnSpc>
                <a:spcPct val="100000"/>
              </a:lnSpc>
              <a:spcBef>
                <a:spcPts val="0"/>
              </a:spcBef>
              <a:spcAft>
                <a:spcPts val="0"/>
              </a:spcAft>
              <a:buSzPts val="1900"/>
              <a:buNone/>
              <a:defRPr sz="1900"/>
            </a:lvl9pPr>
          </a:lstStyle>
          <a:p>
            <a:endParaRPr/>
          </a:p>
        </p:txBody>
      </p:sp>
      <p:sp>
        <p:nvSpPr>
          <p:cNvPr id="57" name="Google Shape;57;p14"/>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blipFill>
          <a:blip r:embed="rId2">
            <a:alphaModFix/>
          </a:blip>
          <a:stretch>
            <a:fillRect/>
          </a:stretch>
        </a:blipFill>
        <a:effectLst/>
      </p:bgPr>
    </p:bg>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1080000" y="1958850"/>
            <a:ext cx="69840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3200"/>
              <a:buNone/>
              <a:defRPr sz="3200">
                <a:solidFill>
                  <a:schemeClr val="lt1"/>
                </a:solidFill>
              </a:defRPr>
            </a:lvl1pPr>
            <a:lvl2pPr lvl="1" algn="ctr" rtl="0">
              <a:spcBef>
                <a:spcPts val="0"/>
              </a:spcBef>
              <a:spcAft>
                <a:spcPts val="0"/>
              </a:spcAft>
              <a:buSzPts val="3200"/>
              <a:buNone/>
              <a:defRPr sz="3200"/>
            </a:lvl2pPr>
            <a:lvl3pPr lvl="2" algn="ctr" rtl="0">
              <a:spcBef>
                <a:spcPts val="0"/>
              </a:spcBef>
              <a:spcAft>
                <a:spcPts val="0"/>
              </a:spcAft>
              <a:buSzPts val="3200"/>
              <a:buNone/>
              <a:defRPr sz="3200"/>
            </a:lvl3pPr>
            <a:lvl4pPr lvl="3" algn="ctr" rtl="0">
              <a:spcBef>
                <a:spcPts val="0"/>
              </a:spcBef>
              <a:spcAft>
                <a:spcPts val="0"/>
              </a:spcAft>
              <a:buSzPts val="3200"/>
              <a:buNone/>
              <a:defRPr sz="3200"/>
            </a:lvl4pPr>
            <a:lvl5pPr lvl="4" algn="ctr" rtl="0">
              <a:spcBef>
                <a:spcPts val="0"/>
              </a:spcBef>
              <a:spcAft>
                <a:spcPts val="0"/>
              </a:spcAft>
              <a:buSzPts val="3200"/>
              <a:buNone/>
              <a:defRPr sz="3200"/>
            </a:lvl5pPr>
            <a:lvl6pPr lvl="5" algn="ctr" rtl="0">
              <a:spcBef>
                <a:spcPts val="0"/>
              </a:spcBef>
              <a:spcAft>
                <a:spcPts val="0"/>
              </a:spcAft>
              <a:buSzPts val="3200"/>
              <a:buNone/>
              <a:defRPr sz="3200"/>
            </a:lvl6pPr>
            <a:lvl7pPr lvl="6" algn="ctr" rtl="0">
              <a:spcBef>
                <a:spcPts val="0"/>
              </a:spcBef>
              <a:spcAft>
                <a:spcPts val="0"/>
              </a:spcAft>
              <a:buSzPts val="3200"/>
              <a:buNone/>
              <a:defRPr sz="3200"/>
            </a:lvl7pPr>
            <a:lvl8pPr lvl="7" algn="ctr" rtl="0">
              <a:spcBef>
                <a:spcPts val="0"/>
              </a:spcBef>
              <a:spcAft>
                <a:spcPts val="0"/>
              </a:spcAft>
              <a:buSzPts val="3200"/>
              <a:buNone/>
              <a:defRPr sz="3200"/>
            </a:lvl8pPr>
            <a:lvl9pPr lvl="8" algn="ctr" rtl="0">
              <a:spcBef>
                <a:spcPts val="0"/>
              </a:spcBef>
              <a:spcAft>
                <a:spcPts val="0"/>
              </a:spcAft>
              <a:buSzPts val="3200"/>
              <a:buNone/>
              <a:defRPr sz="3200"/>
            </a:lvl9pPr>
          </a:lstStyle>
          <a:p>
            <a:endParaRPr/>
          </a:p>
        </p:txBody>
      </p:sp>
      <p:sp>
        <p:nvSpPr>
          <p:cNvPr id="60" name="Google Shape;60;p15"/>
          <p:cNvSpPr txBox="1">
            <a:spLocks noGrp="1"/>
          </p:cNvSpPr>
          <p:nvPr>
            <p:ph type="sldNum" idx="12"/>
          </p:nvPr>
        </p:nvSpPr>
        <p:spPr>
          <a:xfrm>
            <a:off x="8472458" y="4815617"/>
            <a:ext cx="548700" cy="393600"/>
          </a:xfrm>
          <a:prstGeom prst="rect">
            <a:avLst/>
          </a:prstGeom>
        </p:spPr>
        <p:txBody>
          <a:bodyPr spcFirstLastPara="1" wrap="square" lIns="91425" tIns="91425" rIns="91425" bIns="91425" anchor="ctr" anchorCtr="0">
            <a:normAutofit/>
          </a:bodyPr>
          <a:lstStyle>
            <a:lvl1pPr lvl="0" rtl="0">
              <a:buNone/>
              <a:defRPr>
                <a:solidFill>
                  <a:srgbClr val="0D606D"/>
                </a:solidFill>
              </a:defRPr>
            </a:lvl1pPr>
            <a:lvl2pPr lvl="1" rtl="0">
              <a:buNone/>
              <a:defRPr>
                <a:solidFill>
                  <a:srgbClr val="0D606D"/>
                </a:solidFill>
              </a:defRPr>
            </a:lvl2pPr>
            <a:lvl3pPr lvl="2" rtl="0">
              <a:buNone/>
              <a:defRPr>
                <a:solidFill>
                  <a:srgbClr val="0D606D"/>
                </a:solidFill>
              </a:defRPr>
            </a:lvl3pPr>
            <a:lvl4pPr lvl="3" rtl="0">
              <a:buNone/>
              <a:defRPr>
                <a:solidFill>
                  <a:srgbClr val="0D606D"/>
                </a:solidFill>
              </a:defRPr>
            </a:lvl4pPr>
            <a:lvl5pPr lvl="4" rtl="0">
              <a:buNone/>
              <a:defRPr>
                <a:solidFill>
                  <a:srgbClr val="0D606D"/>
                </a:solidFill>
              </a:defRPr>
            </a:lvl5pPr>
            <a:lvl6pPr lvl="5" rtl="0">
              <a:buNone/>
              <a:defRPr>
                <a:solidFill>
                  <a:srgbClr val="0D606D"/>
                </a:solidFill>
              </a:defRPr>
            </a:lvl6pPr>
            <a:lvl7pPr lvl="6" rtl="0">
              <a:buNone/>
              <a:defRPr>
                <a:solidFill>
                  <a:srgbClr val="0D606D"/>
                </a:solidFill>
              </a:defRPr>
            </a:lvl7pPr>
            <a:lvl8pPr lvl="7" rtl="0">
              <a:buNone/>
              <a:defRPr>
                <a:solidFill>
                  <a:srgbClr val="0D606D"/>
                </a:solidFill>
              </a:defRPr>
            </a:lvl8pPr>
            <a:lvl9pPr lvl="8" rtl="0">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672450"/>
            <a:ext cx="5484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355375"/>
            <a:ext cx="8520600" cy="30468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Font typeface="Poppins"/>
              <a:buChar char="●"/>
              <a:defRPr>
                <a:latin typeface="Poppins"/>
                <a:ea typeface="Poppins"/>
                <a:cs typeface="Poppins"/>
                <a:sym typeface="Poppins"/>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579775"/>
            <a:ext cx="5484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1829850" y="2065025"/>
            <a:ext cx="5484300" cy="5727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72" name="Google Shape;72;p18"/>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75" name="Google Shape;75;p19"/>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76"/>
        <p:cNvGrpSpPr/>
        <p:nvPr/>
      </p:nvGrpSpPr>
      <p:grpSpPr>
        <a:xfrm>
          <a:off x="0" y="0"/>
          <a:ext cx="0" cy="0"/>
          <a:chOff x="0" y="0"/>
          <a:chExt cx="0" cy="0"/>
        </a:xfrm>
      </p:grpSpPr>
      <p:sp>
        <p:nvSpPr>
          <p:cNvPr id="77" name="Google Shape;77;p20"/>
          <p:cNvSpPr txBox="1">
            <a:spLocks noGrp="1"/>
          </p:cNvSpPr>
          <p:nvPr>
            <p:ph type="title"/>
          </p:nvPr>
        </p:nvSpPr>
        <p:spPr>
          <a:xfrm>
            <a:off x="265500" y="1425175"/>
            <a:ext cx="2638500" cy="14823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3300"/>
              <a:buNone/>
              <a:defRPr sz="3300">
                <a:solidFill>
                  <a:schemeClr val="lt1"/>
                </a:solidFill>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8" name="Google Shape;78;p20"/>
          <p:cNvSpPr txBox="1">
            <a:spLocks noGrp="1"/>
          </p:cNvSpPr>
          <p:nvPr>
            <p:ph type="subTitle" idx="1"/>
          </p:nvPr>
        </p:nvSpPr>
        <p:spPr>
          <a:xfrm>
            <a:off x="265500" y="3144000"/>
            <a:ext cx="2386500" cy="768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1pPr>
            <a:lvl2pPr lvl="1"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2pPr>
            <a:lvl3pPr lvl="2"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3pPr>
            <a:lvl4pPr lvl="3"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4pPr>
            <a:lvl5pPr lvl="4"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5pPr>
            <a:lvl6pPr lvl="5"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6pPr>
            <a:lvl7pPr lvl="6"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7pPr>
            <a:lvl8pPr lvl="7"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8pPr>
            <a:lvl9pPr lvl="8" algn="ctr" rtl="0">
              <a:lnSpc>
                <a:spcPct val="100000"/>
              </a:lnSpc>
              <a:spcBef>
                <a:spcPts val="0"/>
              </a:spcBef>
              <a:spcAft>
                <a:spcPts val="0"/>
              </a:spcAft>
              <a:buClr>
                <a:srgbClr val="C3F73A"/>
              </a:buClr>
              <a:buSzPts val="1700"/>
              <a:buFont typeface="Poppins Light"/>
              <a:buNone/>
              <a:defRPr sz="1700">
                <a:solidFill>
                  <a:srgbClr val="C3F73A"/>
                </a:solidFill>
                <a:latin typeface="Poppins Light"/>
                <a:ea typeface="Poppins Light"/>
                <a:cs typeface="Poppins Light"/>
                <a:sym typeface="Poppins Light"/>
              </a:defRPr>
            </a:lvl9pPr>
          </a:lstStyle>
          <a:p>
            <a:endParaRPr/>
          </a:p>
        </p:txBody>
      </p:sp>
      <p:sp>
        <p:nvSpPr>
          <p:cNvPr id="79" name="Google Shape;79;p20"/>
          <p:cNvSpPr txBox="1">
            <a:spLocks noGrp="1"/>
          </p:cNvSpPr>
          <p:nvPr>
            <p:ph type="body" idx="2"/>
          </p:nvPr>
        </p:nvSpPr>
        <p:spPr>
          <a:xfrm>
            <a:off x="3972000" y="724075"/>
            <a:ext cx="48045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0" name="Google Shape;80;p20"/>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rtl="0">
              <a:buNone/>
              <a:defRPr>
                <a:solidFill>
                  <a:srgbClr val="0D606D"/>
                </a:solidFill>
              </a:defRPr>
            </a:lvl1pPr>
            <a:lvl2pPr lvl="1" rtl="0">
              <a:buNone/>
              <a:defRPr>
                <a:solidFill>
                  <a:srgbClr val="0D606D"/>
                </a:solidFill>
              </a:defRPr>
            </a:lvl2pPr>
            <a:lvl3pPr lvl="2" rtl="0">
              <a:buNone/>
              <a:defRPr>
                <a:solidFill>
                  <a:srgbClr val="0D606D"/>
                </a:solidFill>
              </a:defRPr>
            </a:lvl3pPr>
            <a:lvl4pPr lvl="3" rtl="0">
              <a:buNone/>
              <a:defRPr>
                <a:solidFill>
                  <a:srgbClr val="0D606D"/>
                </a:solidFill>
              </a:defRPr>
            </a:lvl4pPr>
            <a:lvl5pPr lvl="4" rtl="0">
              <a:buNone/>
              <a:defRPr>
                <a:solidFill>
                  <a:srgbClr val="0D606D"/>
                </a:solidFill>
              </a:defRPr>
            </a:lvl5pPr>
            <a:lvl6pPr lvl="5" rtl="0">
              <a:buNone/>
              <a:defRPr>
                <a:solidFill>
                  <a:srgbClr val="0D606D"/>
                </a:solidFill>
              </a:defRPr>
            </a:lvl6pPr>
            <a:lvl7pPr lvl="6" rtl="0">
              <a:buNone/>
              <a:defRPr>
                <a:solidFill>
                  <a:srgbClr val="0D606D"/>
                </a:solidFill>
              </a:defRPr>
            </a:lvl7pPr>
            <a:lvl8pPr lvl="7" rtl="0">
              <a:buNone/>
              <a:defRPr>
                <a:solidFill>
                  <a:srgbClr val="0D606D"/>
                </a:solidFill>
              </a:defRPr>
            </a:lvl8pPr>
            <a:lvl9pPr lvl="8" rtl="0">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bg>
      <p:bgPr>
        <a:blipFill>
          <a:blip r:embed="rId2">
            <a:alphaModFix/>
          </a:blip>
          <a:stretch>
            <a:fillRect/>
          </a:stretch>
        </a:blipFill>
        <a:effectLst/>
      </p:bgPr>
    </p:bg>
    <p:spTree>
      <p:nvGrpSpPr>
        <p:cNvPr id="1" name="Shape 81"/>
        <p:cNvGrpSpPr/>
        <p:nvPr/>
      </p:nvGrpSpPr>
      <p:grpSpPr>
        <a:xfrm>
          <a:off x="0" y="0"/>
          <a:ext cx="0" cy="0"/>
          <a:chOff x="0" y="0"/>
          <a:chExt cx="0" cy="0"/>
        </a:xfrm>
      </p:grpSpPr>
      <p:sp>
        <p:nvSpPr>
          <p:cNvPr id="82" name="Google Shape;82;p21"/>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83" name="Google Shape;83;p21"/>
          <p:cNvSpPr txBox="1">
            <a:spLocks noGrp="1"/>
          </p:cNvSpPr>
          <p:nvPr>
            <p:ph type="sldNum" idx="12"/>
          </p:nvPr>
        </p:nvSpPr>
        <p:spPr>
          <a:xfrm>
            <a:off x="8472458" y="4739417"/>
            <a:ext cx="548700" cy="393600"/>
          </a:xfrm>
          <a:prstGeom prst="rect">
            <a:avLst/>
          </a:prstGeom>
        </p:spPr>
        <p:txBody>
          <a:bodyPr spcFirstLastPara="1" wrap="square" lIns="91425" tIns="91425" rIns="91425" bIns="91425" anchor="ctr" anchorCtr="0">
            <a:normAutofit/>
          </a:bodyPr>
          <a:lstStyle>
            <a:lvl1pPr lvl="0" rtl="0">
              <a:buNone/>
              <a:defRPr>
                <a:solidFill>
                  <a:srgbClr val="0D606D"/>
                </a:solidFill>
              </a:defRPr>
            </a:lvl1pPr>
            <a:lvl2pPr lvl="1" rtl="0">
              <a:buNone/>
              <a:defRPr>
                <a:solidFill>
                  <a:srgbClr val="0D606D"/>
                </a:solidFill>
              </a:defRPr>
            </a:lvl2pPr>
            <a:lvl3pPr lvl="2" rtl="0">
              <a:buNone/>
              <a:defRPr>
                <a:solidFill>
                  <a:srgbClr val="0D606D"/>
                </a:solidFill>
              </a:defRPr>
            </a:lvl3pPr>
            <a:lvl4pPr lvl="3" rtl="0">
              <a:buNone/>
              <a:defRPr>
                <a:solidFill>
                  <a:srgbClr val="0D606D"/>
                </a:solidFill>
              </a:defRPr>
            </a:lvl4pPr>
            <a:lvl5pPr lvl="4" rtl="0">
              <a:buNone/>
              <a:defRPr>
                <a:solidFill>
                  <a:srgbClr val="0D606D"/>
                </a:solidFill>
              </a:defRPr>
            </a:lvl5pPr>
            <a:lvl6pPr lvl="5" rtl="0">
              <a:buNone/>
              <a:defRPr>
                <a:solidFill>
                  <a:srgbClr val="0D606D"/>
                </a:solidFill>
              </a:defRPr>
            </a:lvl6pPr>
            <a:lvl7pPr lvl="6" rtl="0">
              <a:buNone/>
              <a:defRPr>
                <a:solidFill>
                  <a:srgbClr val="0D606D"/>
                </a:solidFill>
              </a:defRPr>
            </a:lvl7pPr>
            <a:lvl8pPr lvl="7" rtl="0">
              <a:buNone/>
              <a:defRPr>
                <a:solidFill>
                  <a:srgbClr val="0D606D"/>
                </a:solidFill>
              </a:defRPr>
            </a:lvl8pPr>
            <a:lvl9pPr lvl="8" rtl="0">
              <a:buNone/>
              <a:defRPr>
                <a:solidFill>
                  <a:srgbClr val="0D606D"/>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8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579775"/>
            <a:ext cx="54843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rgbClr val="554CAD"/>
              </a:buClr>
              <a:buSzPts val="2800"/>
              <a:buFont typeface="Poppins"/>
              <a:buNone/>
              <a:defRPr sz="2800" b="1">
                <a:solidFill>
                  <a:srgbClr val="554CAD"/>
                </a:solidFill>
                <a:latin typeface="Poppins"/>
                <a:ea typeface="Poppins"/>
                <a:cs typeface="Poppins"/>
                <a:sym typeface="Poppi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355375"/>
            <a:ext cx="8520600" cy="30468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2"/>
              </a:buClr>
              <a:buSzPts val="1800"/>
              <a:buFont typeface="Poppins SemiBold"/>
              <a:buChar char="●"/>
              <a:defRPr sz="1800">
                <a:solidFill>
                  <a:schemeClr val="accent2"/>
                </a:solidFill>
                <a:latin typeface="Poppins SemiBold"/>
                <a:ea typeface="Poppins SemiBold"/>
                <a:cs typeface="Poppins SemiBold"/>
                <a:sym typeface="Poppins SemiBold"/>
              </a:defRPr>
            </a:lvl1pPr>
            <a:lvl2pPr marL="914400" lvl="1" indent="-317500" rtl="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2pPr>
            <a:lvl3pPr marL="1371600" lvl="2" indent="-317500" rtl="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3pPr>
            <a:lvl4pPr marL="1828800" lvl="3" indent="-317500" rtl="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4pPr>
            <a:lvl5pPr marL="2286000" lvl="4" indent="-317500" rtl="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5pPr>
            <a:lvl6pPr marL="2743200" lvl="5" indent="-317500" rtl="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6pPr>
            <a:lvl7pPr marL="3200400" lvl="6" indent="-317500" rtl="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7pPr>
            <a:lvl8pPr marL="3657600" lvl="7" indent="-317500" rtl="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8pPr>
            <a:lvl9pPr marL="4114800" lvl="8" indent="-317500" rtl="0">
              <a:lnSpc>
                <a:spcPct val="115000"/>
              </a:lnSpc>
              <a:spcBef>
                <a:spcPts val="0"/>
              </a:spcBef>
              <a:spcAft>
                <a:spcPts val="0"/>
              </a:spcAft>
              <a:buClr>
                <a:schemeClr val="accent2"/>
              </a:buClr>
              <a:buSzPts val="1400"/>
              <a:buFont typeface="Poppins"/>
              <a:buChar char="■"/>
              <a:defRPr>
                <a:solidFill>
                  <a:schemeClr val="accent2"/>
                </a:solidFill>
                <a:latin typeface="Poppins"/>
                <a:ea typeface="Poppins"/>
                <a:cs typeface="Poppins"/>
                <a:sym typeface="Poppins"/>
              </a:defRPr>
            </a:lvl9pPr>
          </a:lstStyle>
          <a:p>
            <a:endParaRPr/>
          </a:p>
        </p:txBody>
      </p:sp>
      <p:sp>
        <p:nvSpPr>
          <p:cNvPr id="53" name="Google Shape;53;p13"/>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defRPr>
            </a:lvl1pPr>
            <a:lvl2pPr lvl="1" algn="r" rtl="0">
              <a:buNone/>
              <a:defRPr sz="1000">
                <a:solidFill>
                  <a:schemeClr val="lt1"/>
                </a:solidFill>
              </a:defRPr>
            </a:lvl2pPr>
            <a:lvl3pPr lvl="2" algn="r" rtl="0">
              <a:buNone/>
              <a:defRPr sz="1000">
                <a:solidFill>
                  <a:schemeClr val="lt1"/>
                </a:solidFill>
              </a:defRPr>
            </a:lvl3pPr>
            <a:lvl4pPr lvl="3" algn="r" rtl="0">
              <a:buNone/>
              <a:defRPr sz="1000">
                <a:solidFill>
                  <a:schemeClr val="lt1"/>
                </a:solidFill>
              </a:defRPr>
            </a:lvl4pPr>
            <a:lvl5pPr lvl="4" algn="r" rtl="0">
              <a:buNone/>
              <a:defRPr sz="1000">
                <a:solidFill>
                  <a:schemeClr val="lt1"/>
                </a:solidFill>
              </a:defRPr>
            </a:lvl5pPr>
            <a:lvl6pPr lvl="5" algn="r" rtl="0">
              <a:buNone/>
              <a:defRPr sz="1000">
                <a:solidFill>
                  <a:schemeClr val="lt1"/>
                </a:solidFill>
              </a:defRPr>
            </a:lvl6pPr>
            <a:lvl7pPr lvl="6" algn="r" rtl="0">
              <a:buNone/>
              <a:defRPr sz="1000">
                <a:solidFill>
                  <a:schemeClr val="lt1"/>
                </a:solidFill>
              </a:defRPr>
            </a:lvl7pPr>
            <a:lvl8pPr lvl="7" algn="r" rtl="0">
              <a:buNone/>
              <a:defRPr sz="1000">
                <a:solidFill>
                  <a:schemeClr val="lt1"/>
                </a:solidFill>
              </a:defRPr>
            </a:lvl8pPr>
            <a:lvl9pPr lvl="8" algn="r" rtl="0">
              <a:buNone/>
              <a:defRPr sz="1000">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14.xml"/><Relationship Id="rId5" Type="http://schemas.openxmlformats.org/officeDocument/2006/relationships/image" Target="../media/image8.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7.png"/><Relationship Id="rId7" Type="http://schemas.openxmlformats.org/officeDocument/2006/relationships/image" Target="../media/image34.jpe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4.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5674BD8-FFFA-1075-429F-2C93D2C5CFCF}"/>
              </a:ext>
            </a:extLst>
          </p:cNvPr>
          <p:cNvSpPr txBox="1"/>
          <p:nvPr/>
        </p:nvSpPr>
        <p:spPr>
          <a:xfrm>
            <a:off x="2504994" y="-1190581"/>
            <a:ext cx="3379451" cy="6986528"/>
          </a:xfrm>
          <a:prstGeom prst="rect">
            <a:avLst/>
          </a:prstGeom>
          <a:noFill/>
        </p:spPr>
        <p:txBody>
          <a:bodyPr wrap="none" rtlCol="0">
            <a:spAutoFit/>
          </a:bodyPr>
          <a:lstStyle/>
          <a:p>
            <a:r>
              <a:rPr lang="en-US" sz="44800" dirty="0">
                <a:latin typeface="+mj-lt"/>
                <a:cs typeface="Poppins" panose="00000500000000000000" pitchFamily="2" charset="0"/>
              </a:rPr>
              <a:t>1</a:t>
            </a:r>
          </a:p>
        </p:txBody>
      </p:sp>
      <p:sp>
        <p:nvSpPr>
          <p:cNvPr id="9" name="TextBox 8">
            <a:extLst>
              <a:ext uri="{FF2B5EF4-FFF2-40B4-BE49-F238E27FC236}">
                <a16:creationId xmlns:a16="http://schemas.microsoft.com/office/drawing/2014/main" id="{F21BF113-4773-EC16-9A53-2923A6289997}"/>
              </a:ext>
            </a:extLst>
          </p:cNvPr>
          <p:cNvSpPr txBox="1"/>
          <p:nvPr/>
        </p:nvSpPr>
        <p:spPr>
          <a:xfrm>
            <a:off x="591671" y="2493975"/>
            <a:ext cx="8068234" cy="954107"/>
          </a:xfrm>
          <a:prstGeom prst="rect">
            <a:avLst/>
          </a:prstGeom>
          <a:solidFill>
            <a:srgbClr val="FBFBFB"/>
          </a:solidFill>
        </p:spPr>
        <p:txBody>
          <a:bodyPr wrap="square" rtlCol="0">
            <a:spAutoFit/>
          </a:bodyPr>
          <a:lstStyle/>
          <a:p>
            <a:pPr algn="ctr"/>
            <a:r>
              <a:rPr lang="en-US" sz="2800" b="1" dirty="0">
                <a:latin typeface="Poppins" panose="00000500000000000000" pitchFamily="2" charset="0"/>
                <a:cs typeface="Poppins" panose="00000500000000000000" pitchFamily="2" charset="0"/>
              </a:rPr>
              <a:t>Last Session :</a:t>
            </a:r>
          </a:p>
          <a:p>
            <a:pPr algn="ctr"/>
            <a:r>
              <a:rPr lang="en-US" sz="2800" b="1" i="1" dirty="0">
                <a:solidFill>
                  <a:srgbClr val="0070C0"/>
                </a:solidFill>
                <a:latin typeface="Poppins" panose="00000500000000000000" pitchFamily="2" charset="0"/>
                <a:cs typeface="Poppins" panose="00000500000000000000" pitchFamily="2" charset="0"/>
              </a:rPr>
              <a:t>Happy</a:t>
            </a:r>
            <a:r>
              <a:rPr lang="en-US" sz="2800" b="1" dirty="0">
                <a:latin typeface="Poppins" panose="00000500000000000000" pitchFamily="2" charset="0"/>
                <a:cs typeface="Poppins" panose="00000500000000000000" pitchFamily="2" charset="0"/>
              </a:rPr>
              <a:t> and </a:t>
            </a:r>
            <a:r>
              <a:rPr lang="en-US" sz="2800" b="1" i="1" dirty="0">
                <a:solidFill>
                  <a:srgbClr val="C00000"/>
                </a:solidFill>
                <a:latin typeface="Poppins" panose="00000500000000000000" pitchFamily="2" charset="0"/>
                <a:cs typeface="Poppins" panose="00000500000000000000" pitchFamily="2" charset="0"/>
              </a:rPr>
              <a:t>On Fire</a:t>
            </a:r>
            <a:r>
              <a:rPr lang="en-US" sz="2800" b="1" dirty="0">
                <a:latin typeface="Poppins" panose="00000500000000000000" pitchFamily="2" charset="0"/>
                <a:cs typeface="Poppins" panose="00000500000000000000" pitchFamily="2" charset="0"/>
              </a:rPr>
              <a:t> !!!</a:t>
            </a:r>
          </a:p>
        </p:txBody>
      </p:sp>
    </p:spTree>
    <p:extLst>
      <p:ext uri="{BB962C8B-B14F-4D97-AF65-F5344CB8AC3E}">
        <p14:creationId xmlns:p14="http://schemas.microsoft.com/office/powerpoint/2010/main" val="67217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311700" y="411194"/>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SQL LEFT/RIGHT JOIN</a:t>
            </a:r>
            <a:endParaRPr dirty="0"/>
          </a:p>
        </p:txBody>
      </p:sp>
      <p:sp>
        <p:nvSpPr>
          <p:cNvPr id="115" name="Google Shape;115;p26"/>
          <p:cNvSpPr txBox="1">
            <a:spLocks noGrp="1"/>
          </p:cNvSpPr>
          <p:nvPr>
            <p:ph type="body" idx="1"/>
          </p:nvPr>
        </p:nvSpPr>
        <p:spPr>
          <a:xfrm>
            <a:off x="311700" y="883535"/>
            <a:ext cx="8520600" cy="147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r>
              <a:rPr lang="en" sz="1200" dirty="0"/>
              <a:t>Right Join atau Left Join adalah hal yang sama, yaitu untuk mengembalikan semua baris dari tabel kiri/kanan dan mencari apakah ada baris yang cocok atau tidak di tabel sebaliknya.</a:t>
            </a:r>
            <a:br>
              <a:rPr lang="en" sz="1200" dirty="0"/>
            </a:br>
            <a:br>
              <a:rPr lang="en" sz="1200" dirty="0"/>
            </a:br>
            <a:r>
              <a:rPr lang="en" sz="1200" dirty="0"/>
              <a:t>Saat kita menggabungkan tabel A dengan tabel B, semua baris pada tabel A (tabel kiri) dimasukkan ke dalam himpunan hasil apakah ada baris yang cocok pada tabel B atau tidak.</a:t>
            </a:r>
            <a:endParaRPr sz="1200" dirty="0"/>
          </a:p>
          <a:p>
            <a:pPr marL="0" lvl="0" indent="0" algn="l" rtl="0">
              <a:spcBef>
                <a:spcPts val="1200"/>
              </a:spcBef>
              <a:spcAft>
                <a:spcPts val="1200"/>
              </a:spcAft>
              <a:buNone/>
            </a:pPr>
            <a:endParaRPr sz="1200" dirty="0"/>
          </a:p>
        </p:txBody>
      </p:sp>
      <p:pic>
        <p:nvPicPr>
          <p:cNvPr id="116" name="Google Shape;116;p26"/>
          <p:cNvPicPr preferRelativeResize="0"/>
          <p:nvPr/>
        </p:nvPicPr>
        <p:blipFill>
          <a:blip r:embed="rId3">
            <a:alphaModFix/>
          </a:blip>
          <a:stretch>
            <a:fillRect/>
          </a:stretch>
        </p:blipFill>
        <p:spPr>
          <a:xfrm>
            <a:off x="551856" y="2177532"/>
            <a:ext cx="3749040" cy="1188720"/>
          </a:xfrm>
          <a:prstGeom prst="rect">
            <a:avLst/>
          </a:prstGeom>
          <a:noFill/>
          <a:ln>
            <a:noFill/>
          </a:ln>
        </p:spPr>
      </p:pic>
      <p:pic>
        <p:nvPicPr>
          <p:cNvPr id="118" name="Google Shape;118;p26"/>
          <p:cNvPicPr preferRelativeResize="0"/>
          <p:nvPr/>
        </p:nvPicPr>
        <p:blipFill>
          <a:blip r:embed="rId4">
            <a:alphaModFix/>
          </a:blip>
          <a:stretch>
            <a:fillRect/>
          </a:stretch>
        </p:blipFill>
        <p:spPr>
          <a:xfrm>
            <a:off x="3144240" y="3529240"/>
            <a:ext cx="2651760" cy="1097280"/>
          </a:xfrm>
          <a:prstGeom prst="rect">
            <a:avLst/>
          </a:prstGeom>
          <a:noFill/>
          <a:ln>
            <a:noFill/>
          </a:ln>
        </p:spPr>
      </p:pic>
      <p:sp>
        <p:nvSpPr>
          <p:cNvPr id="4" name="Arrow: Right 3">
            <a:extLst>
              <a:ext uri="{FF2B5EF4-FFF2-40B4-BE49-F238E27FC236}">
                <a16:creationId xmlns:a16="http://schemas.microsoft.com/office/drawing/2014/main" id="{66661BAD-8078-FD6C-241C-6CE598A10E49}"/>
              </a:ext>
            </a:extLst>
          </p:cNvPr>
          <p:cNvSpPr/>
          <p:nvPr/>
        </p:nvSpPr>
        <p:spPr>
          <a:xfrm>
            <a:off x="4479791" y="2503071"/>
            <a:ext cx="514830" cy="471127"/>
          </a:xfrm>
          <a:prstGeom prst="rightArrow">
            <a:avLst/>
          </a:prstGeom>
          <a:solidFill>
            <a:srgbClr val="794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841A63C-40D5-AE15-44C2-7943CDF9EE20}"/>
              </a:ext>
            </a:extLst>
          </p:cNvPr>
          <p:cNvSpPr txBox="1"/>
          <p:nvPr/>
        </p:nvSpPr>
        <p:spPr>
          <a:xfrm>
            <a:off x="5063778" y="2568442"/>
            <a:ext cx="1200970" cy="307777"/>
          </a:xfrm>
          <a:prstGeom prst="rect">
            <a:avLst/>
          </a:prstGeom>
          <a:noFill/>
        </p:spPr>
        <p:txBody>
          <a:bodyPr wrap="none" rtlCol="0">
            <a:spAutoFit/>
          </a:bodyPr>
          <a:lstStyle/>
          <a:p>
            <a:r>
              <a:rPr lang="en-US" b="1" dirty="0"/>
              <a:t>RIGHT JOIN</a:t>
            </a:r>
          </a:p>
        </p:txBody>
      </p:sp>
      <p:graphicFrame>
        <p:nvGraphicFramePr>
          <p:cNvPr id="6" name="Table 5">
            <a:extLst>
              <a:ext uri="{FF2B5EF4-FFF2-40B4-BE49-F238E27FC236}">
                <a16:creationId xmlns:a16="http://schemas.microsoft.com/office/drawing/2014/main" id="{C6D8E8E7-6910-6F34-D00B-E8D1688C0E8F}"/>
              </a:ext>
            </a:extLst>
          </p:cNvPr>
          <p:cNvGraphicFramePr>
            <a:graphicFrameLocks noGrp="1"/>
          </p:cNvGraphicFramePr>
          <p:nvPr>
            <p:extLst>
              <p:ext uri="{D42A27DB-BD31-4B8C-83A1-F6EECF244321}">
                <p14:modId xmlns:p14="http://schemas.microsoft.com/office/powerpoint/2010/main" val="886460612"/>
              </p:ext>
            </p:extLst>
          </p:nvPr>
        </p:nvGraphicFramePr>
        <p:xfrm>
          <a:off x="6441782" y="2250954"/>
          <a:ext cx="481533" cy="975360"/>
        </p:xfrm>
        <a:graphic>
          <a:graphicData uri="http://schemas.openxmlformats.org/drawingml/2006/table">
            <a:tbl>
              <a:tblPr firstRow="1" bandRow="1">
                <a:tableStyleId>{5940675A-B579-460E-94D1-54222C63F5DA}</a:tableStyleId>
              </a:tblPr>
              <a:tblGrid>
                <a:gridCol w="481533">
                  <a:extLst>
                    <a:ext uri="{9D8B030D-6E8A-4147-A177-3AD203B41FA5}">
                      <a16:colId xmlns:a16="http://schemas.microsoft.com/office/drawing/2014/main" val="1523579782"/>
                    </a:ext>
                  </a:extLst>
                </a:gridCol>
              </a:tblGrid>
              <a:tr h="149272">
                <a:tc>
                  <a:txBody>
                    <a:bodyPr/>
                    <a:lstStyle/>
                    <a:p>
                      <a:pPr algn="ctr"/>
                      <a:r>
                        <a:rPr lang="en-US" sz="1000" dirty="0"/>
                        <a:t>3</a:t>
                      </a:r>
                    </a:p>
                  </a:txBody>
                  <a:tcPr/>
                </a:tc>
                <a:extLst>
                  <a:ext uri="{0D108BD9-81ED-4DB2-BD59-A6C34878D82A}">
                    <a16:rowId xmlns:a16="http://schemas.microsoft.com/office/drawing/2014/main" val="2305104251"/>
                  </a:ext>
                </a:extLst>
              </a:tr>
              <a:tr h="149272">
                <a:tc>
                  <a:txBody>
                    <a:bodyPr/>
                    <a:lstStyle/>
                    <a:p>
                      <a:pPr algn="ctr"/>
                      <a:r>
                        <a:rPr lang="en-US" sz="1000" dirty="0"/>
                        <a:t>4</a:t>
                      </a:r>
                    </a:p>
                  </a:txBody>
                  <a:tcPr/>
                </a:tc>
                <a:extLst>
                  <a:ext uri="{0D108BD9-81ED-4DB2-BD59-A6C34878D82A}">
                    <a16:rowId xmlns:a16="http://schemas.microsoft.com/office/drawing/2014/main" val="3324716903"/>
                  </a:ext>
                </a:extLst>
              </a:tr>
              <a:tr h="149272">
                <a:tc>
                  <a:txBody>
                    <a:bodyPr/>
                    <a:lstStyle/>
                    <a:p>
                      <a:pPr algn="ctr"/>
                      <a:r>
                        <a:rPr lang="en-US" sz="1000" dirty="0"/>
                        <a:t>5</a:t>
                      </a:r>
                    </a:p>
                  </a:txBody>
                  <a:tcPr/>
                </a:tc>
                <a:extLst>
                  <a:ext uri="{0D108BD9-81ED-4DB2-BD59-A6C34878D82A}">
                    <a16:rowId xmlns:a16="http://schemas.microsoft.com/office/drawing/2014/main" val="2643925006"/>
                  </a:ext>
                </a:extLst>
              </a:tr>
              <a:tr h="149272">
                <a:tc>
                  <a:txBody>
                    <a:bodyPr/>
                    <a:lstStyle/>
                    <a:p>
                      <a:pPr algn="ctr"/>
                      <a:r>
                        <a:rPr lang="en-US" sz="1000" dirty="0"/>
                        <a:t>6</a:t>
                      </a:r>
                    </a:p>
                  </a:txBody>
                  <a:tcPr/>
                </a:tc>
                <a:extLst>
                  <a:ext uri="{0D108BD9-81ED-4DB2-BD59-A6C34878D82A}">
                    <a16:rowId xmlns:a16="http://schemas.microsoft.com/office/drawing/2014/main" val="104474177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4464D7-F46C-4500-B8F0-39CD28488DD5}"/>
              </a:ext>
            </a:extLst>
          </p:cNvPr>
          <p:cNvPicPr>
            <a:picLocks noChangeAspect="1"/>
          </p:cNvPicPr>
          <p:nvPr/>
        </p:nvPicPr>
        <p:blipFill rotWithShape="1">
          <a:blip r:embed="rId2"/>
          <a:srcRect l="33128" r="35086" b="45296"/>
          <a:stretch/>
        </p:blipFill>
        <p:spPr>
          <a:xfrm>
            <a:off x="69156" y="62835"/>
            <a:ext cx="2182265" cy="165070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CD0283D1-E29D-B989-77E6-5D1553F839D8}"/>
              </a:ext>
            </a:extLst>
          </p:cNvPr>
          <p:cNvSpPr txBox="1"/>
          <p:nvPr/>
        </p:nvSpPr>
        <p:spPr>
          <a:xfrm>
            <a:off x="76841" y="3284953"/>
            <a:ext cx="2602750" cy="1169551"/>
          </a:xfrm>
          <a:prstGeom prst="rect">
            <a:avLst/>
          </a:prstGeom>
          <a:noFill/>
        </p:spPr>
        <p:txBody>
          <a:bodyPr wrap="square">
            <a:spAutoFit/>
          </a:bodyPr>
          <a:lstStyle/>
          <a:p>
            <a:r>
              <a:rPr lang="en-US" sz="1000" b="0" i="0" dirty="0">
                <a:solidFill>
                  <a:srgbClr val="0000CD"/>
                </a:solidFill>
                <a:effectLst/>
                <a:latin typeface="+mj-lt"/>
                <a:cs typeface="Poppins" panose="00000500000000000000" pitchFamily="2" charset="0"/>
              </a:rPr>
              <a:t>SELECT</a:t>
            </a:r>
            <a:r>
              <a:rPr lang="en-US" sz="1000" b="0" i="0" dirty="0">
                <a:solidFill>
                  <a:srgbClr val="000000"/>
                </a:solidFill>
                <a:effectLst/>
                <a:latin typeface="+mj-lt"/>
                <a:cs typeface="Poppins" panose="00000500000000000000" pitchFamily="2" charset="0"/>
              </a:rPr>
              <a:t> </a:t>
            </a:r>
            <a:r>
              <a:rPr lang="en-US" sz="1000" i="1" dirty="0">
                <a:latin typeface="+mj-lt"/>
                <a:cs typeface="Poppins" panose="00000500000000000000" pitchFamily="2" charset="0"/>
              </a:rPr>
              <a:t>t1</a:t>
            </a:r>
            <a:r>
              <a:rPr lang="en-US" sz="1000" b="0" i="1" dirty="0">
                <a:solidFill>
                  <a:srgbClr val="000000"/>
                </a:solidFill>
                <a:effectLst/>
                <a:latin typeface="+mj-lt"/>
                <a:cs typeface="Poppins" panose="00000500000000000000" pitchFamily="2" charset="0"/>
              </a:rPr>
              <a:t>.ProductID, t1</a:t>
            </a:r>
            <a:r>
              <a:rPr lang="en-US" sz="1000" i="1" dirty="0">
                <a:latin typeface="+mj-lt"/>
                <a:cs typeface="Poppins" panose="00000500000000000000" pitchFamily="2" charset="0"/>
              </a:rPr>
              <a:t>.</a:t>
            </a:r>
            <a:r>
              <a:rPr lang="en-US" sz="1000" b="0" i="1" dirty="0">
                <a:solidFill>
                  <a:srgbClr val="000000"/>
                </a:solidFill>
                <a:effectLst/>
                <a:latin typeface="+mj-lt"/>
                <a:cs typeface="Poppins" panose="00000500000000000000" pitchFamily="2" charset="0"/>
              </a:rPr>
              <a:t>ProductName</a:t>
            </a:r>
          </a:p>
          <a:p>
            <a:r>
              <a:rPr lang="en-US" sz="1000" i="1" dirty="0">
                <a:latin typeface="+mj-lt"/>
                <a:cs typeface="Poppins" panose="00000500000000000000" pitchFamily="2" charset="0"/>
              </a:rPr>
              <a:t>, t1.CategoryID, t1.Price</a:t>
            </a:r>
            <a:endParaRPr lang="en-US" sz="1000" b="0" i="1" dirty="0">
              <a:solidFill>
                <a:srgbClr val="000000"/>
              </a:solidFill>
              <a:effectLst/>
              <a:latin typeface="+mj-lt"/>
              <a:cs typeface="Poppins" panose="00000500000000000000" pitchFamily="2" charset="0"/>
            </a:endParaRPr>
          </a:p>
          <a:p>
            <a:r>
              <a:rPr lang="en-US" sz="1000" b="0" i="1" dirty="0">
                <a:solidFill>
                  <a:srgbClr val="000000"/>
                </a:solidFill>
                <a:effectLst/>
                <a:latin typeface="+mj-lt"/>
                <a:cs typeface="Poppins" panose="00000500000000000000" pitchFamily="2" charset="0"/>
              </a:rPr>
              <a:t>, </a:t>
            </a:r>
            <a:r>
              <a:rPr lang="en-US" sz="1000" i="1" dirty="0">
                <a:latin typeface="+mj-lt"/>
                <a:cs typeface="Poppins" panose="00000500000000000000" pitchFamily="2" charset="0"/>
              </a:rPr>
              <a:t>t2</a:t>
            </a:r>
            <a:r>
              <a:rPr lang="en-US" sz="1000" b="0" i="1" dirty="0">
                <a:solidFill>
                  <a:srgbClr val="000000"/>
                </a:solidFill>
                <a:effectLst/>
                <a:latin typeface="+mj-lt"/>
                <a:cs typeface="Poppins" panose="00000500000000000000" pitchFamily="2" charset="0"/>
              </a:rPr>
              <a:t>.CategoryName</a:t>
            </a:r>
            <a:br>
              <a:rPr lang="en-US" sz="1000" dirty="0">
                <a:latin typeface="+mj-lt"/>
                <a:cs typeface="Poppins" panose="00000500000000000000" pitchFamily="2" charset="0"/>
              </a:rPr>
            </a:br>
            <a:r>
              <a:rPr lang="en-US" sz="1000" b="0" i="0" dirty="0">
                <a:solidFill>
                  <a:srgbClr val="0000CD"/>
                </a:solidFill>
                <a:effectLst/>
                <a:latin typeface="+mj-lt"/>
                <a:cs typeface="Poppins" panose="00000500000000000000" pitchFamily="2" charset="0"/>
              </a:rPr>
              <a:t>FROM</a:t>
            </a:r>
            <a:r>
              <a:rPr lang="en-US" sz="1000" b="0" i="0" dirty="0">
                <a:solidFill>
                  <a:srgbClr val="000000"/>
                </a:solidFill>
                <a:effectLst/>
                <a:latin typeface="+mj-lt"/>
                <a:cs typeface="Poppins" panose="00000500000000000000" pitchFamily="2" charset="0"/>
              </a:rPr>
              <a:t> </a:t>
            </a:r>
            <a:r>
              <a:rPr lang="en-US" sz="1000" b="0" i="1" dirty="0">
                <a:solidFill>
                  <a:srgbClr val="000000"/>
                </a:solidFill>
                <a:effectLst/>
                <a:latin typeface="+mj-lt"/>
                <a:cs typeface="Poppins" panose="00000500000000000000" pitchFamily="2" charset="0"/>
              </a:rPr>
              <a:t>Products t1</a:t>
            </a:r>
            <a:br>
              <a:rPr lang="en-US" sz="1000" dirty="0">
                <a:latin typeface="+mj-lt"/>
                <a:cs typeface="Poppins" panose="00000500000000000000" pitchFamily="2" charset="0"/>
              </a:rPr>
            </a:br>
            <a:r>
              <a:rPr lang="en-US" sz="1000" b="0" i="0" dirty="0">
                <a:solidFill>
                  <a:srgbClr val="0000CD"/>
                </a:solidFill>
                <a:effectLst/>
                <a:latin typeface="+mj-lt"/>
                <a:cs typeface="Poppins" panose="00000500000000000000" pitchFamily="2" charset="0"/>
              </a:rPr>
              <a:t>LEFT</a:t>
            </a:r>
            <a:r>
              <a:rPr lang="en-US" sz="1000" b="0" i="0" dirty="0">
                <a:solidFill>
                  <a:srgbClr val="000000"/>
                </a:solidFill>
                <a:effectLst/>
                <a:latin typeface="+mj-lt"/>
                <a:cs typeface="Poppins" panose="00000500000000000000" pitchFamily="2" charset="0"/>
              </a:rPr>
              <a:t> </a:t>
            </a:r>
            <a:r>
              <a:rPr lang="en-US" sz="1000" b="0" i="0" dirty="0">
                <a:solidFill>
                  <a:srgbClr val="0000CD"/>
                </a:solidFill>
                <a:effectLst/>
                <a:latin typeface="+mj-lt"/>
                <a:cs typeface="Poppins" panose="00000500000000000000" pitchFamily="2" charset="0"/>
              </a:rPr>
              <a:t>JOIN</a:t>
            </a:r>
            <a:r>
              <a:rPr lang="en-US" sz="1000" b="0" i="0" dirty="0">
                <a:solidFill>
                  <a:srgbClr val="000000"/>
                </a:solidFill>
                <a:effectLst/>
                <a:latin typeface="+mj-lt"/>
                <a:cs typeface="Poppins" panose="00000500000000000000" pitchFamily="2" charset="0"/>
              </a:rPr>
              <a:t> </a:t>
            </a:r>
            <a:r>
              <a:rPr lang="en-US" sz="1000" b="0" i="1" dirty="0">
                <a:solidFill>
                  <a:srgbClr val="000000"/>
                </a:solidFill>
                <a:effectLst/>
                <a:latin typeface="+mj-lt"/>
                <a:cs typeface="Poppins" panose="00000500000000000000" pitchFamily="2" charset="0"/>
              </a:rPr>
              <a:t>Categories t2</a:t>
            </a:r>
          </a:p>
          <a:p>
            <a:r>
              <a:rPr lang="en-US" sz="1000" b="0" i="0" dirty="0">
                <a:solidFill>
                  <a:srgbClr val="0000CD"/>
                </a:solidFill>
                <a:effectLst/>
                <a:latin typeface="+mj-lt"/>
                <a:cs typeface="Poppins" panose="00000500000000000000" pitchFamily="2" charset="0"/>
              </a:rPr>
              <a:t>ON</a:t>
            </a:r>
            <a:r>
              <a:rPr lang="en-US" sz="1000" b="0" i="0" dirty="0">
                <a:solidFill>
                  <a:srgbClr val="000000"/>
                </a:solidFill>
                <a:effectLst/>
                <a:latin typeface="+mj-lt"/>
                <a:cs typeface="Poppins" panose="00000500000000000000" pitchFamily="2" charset="0"/>
              </a:rPr>
              <a:t> </a:t>
            </a:r>
            <a:r>
              <a:rPr lang="en-US" sz="1000" b="0" i="1" dirty="0">
                <a:solidFill>
                  <a:srgbClr val="000000"/>
                </a:solidFill>
                <a:effectLst/>
                <a:latin typeface="+mj-lt"/>
                <a:cs typeface="Poppins" panose="00000500000000000000" pitchFamily="2" charset="0"/>
              </a:rPr>
              <a:t>t1</a:t>
            </a:r>
            <a:r>
              <a:rPr lang="en-US" sz="1000" i="1" dirty="0">
                <a:latin typeface="+mj-lt"/>
                <a:cs typeface="Poppins" panose="00000500000000000000" pitchFamily="2" charset="0"/>
              </a:rPr>
              <a:t>.C</a:t>
            </a:r>
            <a:r>
              <a:rPr lang="en-US" sz="1000" b="0" i="1" dirty="0">
                <a:solidFill>
                  <a:srgbClr val="000000"/>
                </a:solidFill>
                <a:effectLst/>
                <a:latin typeface="+mj-lt"/>
                <a:cs typeface="Poppins" panose="00000500000000000000" pitchFamily="2" charset="0"/>
              </a:rPr>
              <a:t>ategoryID = </a:t>
            </a:r>
            <a:r>
              <a:rPr lang="en-US" sz="1000" i="1" dirty="0">
                <a:latin typeface="+mj-lt"/>
                <a:cs typeface="Poppins" panose="00000500000000000000" pitchFamily="2" charset="0"/>
              </a:rPr>
              <a:t>t2</a:t>
            </a:r>
            <a:r>
              <a:rPr lang="en-US" sz="1000" b="0" i="1" dirty="0">
                <a:solidFill>
                  <a:srgbClr val="000000"/>
                </a:solidFill>
                <a:effectLst/>
                <a:latin typeface="+mj-lt"/>
                <a:cs typeface="Poppins" panose="00000500000000000000" pitchFamily="2" charset="0"/>
              </a:rPr>
              <a:t>.CategoryID</a:t>
            </a:r>
          </a:p>
          <a:p>
            <a:r>
              <a:rPr lang="en-US" sz="1000" b="0" i="0" dirty="0">
                <a:solidFill>
                  <a:srgbClr val="000000"/>
                </a:solidFill>
                <a:effectLst/>
                <a:latin typeface="+mj-lt"/>
                <a:cs typeface="Poppins" panose="00000500000000000000" pitchFamily="2" charset="0"/>
              </a:rPr>
              <a:t>;</a:t>
            </a:r>
            <a:endParaRPr lang="en-US" sz="1000" dirty="0">
              <a:latin typeface="+mj-lt"/>
              <a:cs typeface="Poppins" panose="00000500000000000000" pitchFamily="2" charset="0"/>
            </a:endParaRPr>
          </a:p>
        </p:txBody>
      </p:sp>
      <p:sp>
        <p:nvSpPr>
          <p:cNvPr id="6" name="TextBox 5">
            <a:extLst>
              <a:ext uri="{FF2B5EF4-FFF2-40B4-BE49-F238E27FC236}">
                <a16:creationId xmlns:a16="http://schemas.microsoft.com/office/drawing/2014/main" id="{9B8423A5-9AA0-981C-C4B1-ED3B1F5E6A4B}"/>
              </a:ext>
            </a:extLst>
          </p:cNvPr>
          <p:cNvSpPr txBox="1"/>
          <p:nvPr/>
        </p:nvSpPr>
        <p:spPr>
          <a:xfrm>
            <a:off x="76840" y="1788133"/>
            <a:ext cx="3088982" cy="861774"/>
          </a:xfrm>
          <a:prstGeom prst="rect">
            <a:avLst/>
          </a:prstGeom>
          <a:noFill/>
        </p:spPr>
        <p:txBody>
          <a:bodyPr wrap="square">
            <a:spAutoFit/>
          </a:bodyPr>
          <a:lstStyle/>
          <a:p>
            <a:r>
              <a:rPr lang="en-US" sz="1000" b="0" i="0" dirty="0">
                <a:solidFill>
                  <a:srgbClr val="0000CD"/>
                </a:solidFill>
                <a:effectLst/>
                <a:latin typeface="+mj-lt"/>
              </a:rPr>
              <a:t>SELECT</a:t>
            </a:r>
            <a:r>
              <a:rPr lang="en-US" sz="1000" b="0" i="0" dirty="0">
                <a:solidFill>
                  <a:srgbClr val="000000"/>
                </a:solidFill>
                <a:effectLst/>
                <a:latin typeface="+mj-lt"/>
              </a:rPr>
              <a:t> </a:t>
            </a:r>
            <a:r>
              <a:rPr lang="en-US" sz="1000" b="0" i="1" dirty="0" err="1">
                <a:solidFill>
                  <a:srgbClr val="000000"/>
                </a:solidFill>
                <a:effectLst/>
                <a:latin typeface="+mj-lt"/>
              </a:rPr>
              <a:t>column_name</a:t>
            </a:r>
            <a:r>
              <a:rPr lang="en-US" sz="1000" b="0" i="1" dirty="0">
                <a:solidFill>
                  <a:srgbClr val="000000"/>
                </a:solidFill>
                <a:effectLst/>
                <a:latin typeface="+mj-lt"/>
              </a:rPr>
              <a:t>(s)</a:t>
            </a:r>
            <a:br>
              <a:rPr lang="en-US" sz="1000" dirty="0">
                <a:latin typeface="+mj-lt"/>
              </a:rPr>
            </a:br>
            <a:r>
              <a:rPr lang="en-US" sz="1000" b="0" i="0" dirty="0">
                <a:solidFill>
                  <a:srgbClr val="0000CD"/>
                </a:solidFill>
                <a:effectLst/>
                <a:latin typeface="+mj-lt"/>
              </a:rPr>
              <a:t>FROM</a:t>
            </a:r>
            <a:r>
              <a:rPr lang="en-US" sz="1000" b="0" i="0" dirty="0">
                <a:solidFill>
                  <a:srgbClr val="000000"/>
                </a:solidFill>
                <a:effectLst/>
                <a:latin typeface="+mj-lt"/>
              </a:rPr>
              <a:t> </a:t>
            </a:r>
            <a:r>
              <a:rPr lang="en-US" sz="1000" b="0" i="1" dirty="0">
                <a:solidFill>
                  <a:srgbClr val="000000"/>
                </a:solidFill>
                <a:effectLst/>
                <a:latin typeface="+mj-lt"/>
              </a:rPr>
              <a:t>table1</a:t>
            </a:r>
            <a:br>
              <a:rPr lang="en-US" sz="1000" dirty="0">
                <a:latin typeface="+mj-lt"/>
              </a:rPr>
            </a:br>
            <a:r>
              <a:rPr lang="en-US" sz="1000" b="0" i="0" dirty="0">
                <a:solidFill>
                  <a:srgbClr val="0000CD"/>
                </a:solidFill>
                <a:effectLst/>
                <a:latin typeface="+mj-lt"/>
              </a:rPr>
              <a:t>LEFT</a:t>
            </a:r>
            <a:r>
              <a:rPr lang="en-US" sz="1000" b="0" i="0" dirty="0">
                <a:solidFill>
                  <a:srgbClr val="000000"/>
                </a:solidFill>
                <a:effectLst/>
                <a:latin typeface="+mj-lt"/>
              </a:rPr>
              <a:t> </a:t>
            </a:r>
            <a:r>
              <a:rPr lang="en-US" sz="1000" b="0" i="0" dirty="0">
                <a:solidFill>
                  <a:srgbClr val="0000CD"/>
                </a:solidFill>
                <a:effectLst/>
                <a:latin typeface="+mj-lt"/>
              </a:rPr>
              <a:t>JOIN</a:t>
            </a:r>
            <a:r>
              <a:rPr lang="en-US" sz="1000" b="0" i="0" dirty="0">
                <a:solidFill>
                  <a:srgbClr val="000000"/>
                </a:solidFill>
                <a:effectLst/>
                <a:latin typeface="+mj-lt"/>
              </a:rPr>
              <a:t> </a:t>
            </a:r>
            <a:r>
              <a:rPr lang="en-US" sz="1000" b="0" i="1" dirty="0">
                <a:solidFill>
                  <a:srgbClr val="000000"/>
                </a:solidFill>
                <a:effectLst/>
                <a:latin typeface="+mj-lt"/>
              </a:rPr>
              <a:t>table2</a:t>
            </a:r>
            <a:br>
              <a:rPr lang="en-US" sz="1000" b="0" i="1" dirty="0">
                <a:solidFill>
                  <a:srgbClr val="000000"/>
                </a:solidFill>
                <a:effectLst/>
                <a:latin typeface="+mj-lt"/>
              </a:rPr>
            </a:br>
            <a:r>
              <a:rPr lang="en-US" sz="1000" b="0" i="0" dirty="0">
                <a:solidFill>
                  <a:srgbClr val="0000CD"/>
                </a:solidFill>
                <a:effectLst/>
                <a:latin typeface="+mj-lt"/>
              </a:rPr>
              <a:t>ON</a:t>
            </a:r>
            <a:r>
              <a:rPr lang="en-US" sz="1000" b="0" i="0" dirty="0">
                <a:solidFill>
                  <a:srgbClr val="000000"/>
                </a:solidFill>
                <a:effectLst/>
                <a:latin typeface="+mj-lt"/>
              </a:rPr>
              <a:t> </a:t>
            </a:r>
            <a:r>
              <a:rPr lang="en-US" sz="1000" b="0" i="1" dirty="0">
                <a:solidFill>
                  <a:srgbClr val="000000"/>
                </a:solidFill>
                <a:effectLst/>
                <a:latin typeface="+mj-lt"/>
              </a:rPr>
              <a:t>table1.column_name </a:t>
            </a:r>
            <a:r>
              <a:rPr lang="en-US" sz="1000" b="0" i="0" dirty="0">
                <a:solidFill>
                  <a:srgbClr val="000000"/>
                </a:solidFill>
                <a:effectLst/>
                <a:latin typeface="+mj-lt"/>
              </a:rPr>
              <a:t>=</a:t>
            </a:r>
            <a:r>
              <a:rPr lang="en-US" sz="1000" b="0" i="1" dirty="0">
                <a:solidFill>
                  <a:srgbClr val="000000"/>
                </a:solidFill>
                <a:effectLst/>
                <a:latin typeface="+mj-lt"/>
              </a:rPr>
              <a:t> table2.column_name</a:t>
            </a:r>
          </a:p>
          <a:p>
            <a:r>
              <a:rPr lang="en-US" sz="1000" b="0" i="0" dirty="0">
                <a:solidFill>
                  <a:srgbClr val="000000"/>
                </a:solidFill>
                <a:effectLst/>
                <a:latin typeface="+mj-lt"/>
              </a:rPr>
              <a:t>;</a:t>
            </a:r>
            <a:endParaRPr lang="en-US" sz="1000" dirty="0">
              <a:latin typeface="+mj-lt"/>
            </a:endParaRPr>
          </a:p>
        </p:txBody>
      </p:sp>
      <p:sp>
        <p:nvSpPr>
          <p:cNvPr id="7" name="Arrow: Down 6">
            <a:extLst>
              <a:ext uri="{FF2B5EF4-FFF2-40B4-BE49-F238E27FC236}">
                <a16:creationId xmlns:a16="http://schemas.microsoft.com/office/drawing/2014/main" id="{9030D82F-7CC0-6141-D7FD-11073FC6F6FD}"/>
              </a:ext>
            </a:extLst>
          </p:cNvPr>
          <p:cNvSpPr/>
          <p:nvPr/>
        </p:nvSpPr>
        <p:spPr>
          <a:xfrm>
            <a:off x="1017767" y="2571750"/>
            <a:ext cx="548640" cy="617418"/>
          </a:xfrm>
          <a:prstGeom prst="down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9480201-C3B2-0489-4EA6-FB980C2B2A8B}"/>
              </a:ext>
            </a:extLst>
          </p:cNvPr>
          <p:cNvPicPr>
            <a:picLocks noChangeAspect="1"/>
          </p:cNvPicPr>
          <p:nvPr/>
        </p:nvPicPr>
        <p:blipFill>
          <a:blip r:embed="rId3"/>
          <a:stretch>
            <a:fillRect/>
          </a:stretch>
        </p:blipFill>
        <p:spPr>
          <a:xfrm>
            <a:off x="3398577" y="766346"/>
            <a:ext cx="5577840" cy="1148600"/>
          </a:xfrm>
          <a:prstGeom prst="rect">
            <a:avLst/>
          </a:prstGeom>
        </p:spPr>
      </p:pic>
      <p:sp>
        <p:nvSpPr>
          <p:cNvPr id="15" name="Oval 14">
            <a:extLst>
              <a:ext uri="{FF2B5EF4-FFF2-40B4-BE49-F238E27FC236}">
                <a16:creationId xmlns:a16="http://schemas.microsoft.com/office/drawing/2014/main" id="{8027E8C8-9852-20C8-3EBB-9BC31B8329D2}"/>
              </a:ext>
            </a:extLst>
          </p:cNvPr>
          <p:cNvSpPr/>
          <p:nvPr/>
        </p:nvSpPr>
        <p:spPr>
          <a:xfrm>
            <a:off x="3025570" y="1112046"/>
            <a:ext cx="457200" cy="4572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1</a:t>
            </a:r>
          </a:p>
        </p:txBody>
      </p:sp>
      <p:pic>
        <p:nvPicPr>
          <p:cNvPr id="17" name="Picture 16">
            <a:extLst>
              <a:ext uri="{FF2B5EF4-FFF2-40B4-BE49-F238E27FC236}">
                <a16:creationId xmlns:a16="http://schemas.microsoft.com/office/drawing/2014/main" id="{020F864F-CEC3-21E2-B240-14A9CF33DE82}"/>
              </a:ext>
            </a:extLst>
          </p:cNvPr>
          <p:cNvPicPr>
            <a:picLocks noChangeAspect="1"/>
          </p:cNvPicPr>
          <p:nvPr/>
        </p:nvPicPr>
        <p:blipFill>
          <a:blip r:embed="rId4"/>
          <a:stretch>
            <a:fillRect/>
          </a:stretch>
        </p:blipFill>
        <p:spPr>
          <a:xfrm>
            <a:off x="3398577" y="2183745"/>
            <a:ext cx="5577840" cy="933404"/>
          </a:xfrm>
          <a:prstGeom prst="rect">
            <a:avLst/>
          </a:prstGeom>
        </p:spPr>
      </p:pic>
      <p:sp>
        <p:nvSpPr>
          <p:cNvPr id="18" name="Oval 17">
            <a:extLst>
              <a:ext uri="{FF2B5EF4-FFF2-40B4-BE49-F238E27FC236}">
                <a16:creationId xmlns:a16="http://schemas.microsoft.com/office/drawing/2014/main" id="{E7C33015-427E-DB0A-613F-1AD958F31958}"/>
              </a:ext>
            </a:extLst>
          </p:cNvPr>
          <p:cNvSpPr/>
          <p:nvPr/>
        </p:nvSpPr>
        <p:spPr>
          <a:xfrm>
            <a:off x="3025570" y="2506479"/>
            <a:ext cx="457200" cy="45720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2</a:t>
            </a:r>
          </a:p>
        </p:txBody>
      </p:sp>
      <p:pic>
        <p:nvPicPr>
          <p:cNvPr id="20" name="Picture 19">
            <a:extLst>
              <a:ext uri="{FF2B5EF4-FFF2-40B4-BE49-F238E27FC236}">
                <a16:creationId xmlns:a16="http://schemas.microsoft.com/office/drawing/2014/main" id="{60543EAF-0219-D224-CF57-30C9D233B207}"/>
              </a:ext>
            </a:extLst>
          </p:cNvPr>
          <p:cNvPicPr>
            <a:picLocks noChangeAspect="1"/>
          </p:cNvPicPr>
          <p:nvPr/>
        </p:nvPicPr>
        <p:blipFill>
          <a:blip r:embed="rId5"/>
          <a:stretch>
            <a:fillRect/>
          </a:stretch>
        </p:blipFill>
        <p:spPr>
          <a:xfrm>
            <a:off x="3398577" y="3385948"/>
            <a:ext cx="5577840" cy="1122348"/>
          </a:xfrm>
          <a:prstGeom prst="rect">
            <a:avLst/>
          </a:prstGeom>
        </p:spPr>
      </p:pic>
      <p:sp>
        <p:nvSpPr>
          <p:cNvPr id="21" name="Oval 20">
            <a:extLst>
              <a:ext uri="{FF2B5EF4-FFF2-40B4-BE49-F238E27FC236}">
                <a16:creationId xmlns:a16="http://schemas.microsoft.com/office/drawing/2014/main" id="{9C5392FE-8977-D6FD-54FC-1715CE111750}"/>
              </a:ext>
            </a:extLst>
          </p:cNvPr>
          <p:cNvSpPr/>
          <p:nvPr/>
        </p:nvSpPr>
        <p:spPr>
          <a:xfrm>
            <a:off x="3025570" y="3847759"/>
            <a:ext cx="457200" cy="457200"/>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3</a:t>
            </a:r>
          </a:p>
        </p:txBody>
      </p:sp>
    </p:spTree>
    <p:extLst>
      <p:ext uri="{BB962C8B-B14F-4D97-AF65-F5344CB8AC3E}">
        <p14:creationId xmlns:p14="http://schemas.microsoft.com/office/powerpoint/2010/main" val="400160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0283D1-E29D-B989-77E6-5D1553F839D8}"/>
              </a:ext>
            </a:extLst>
          </p:cNvPr>
          <p:cNvSpPr txBox="1"/>
          <p:nvPr/>
        </p:nvSpPr>
        <p:spPr>
          <a:xfrm>
            <a:off x="76841" y="3284953"/>
            <a:ext cx="2602750" cy="1169551"/>
          </a:xfrm>
          <a:prstGeom prst="rect">
            <a:avLst/>
          </a:prstGeom>
          <a:noFill/>
        </p:spPr>
        <p:txBody>
          <a:bodyPr wrap="square">
            <a:spAutoFit/>
          </a:bodyPr>
          <a:lstStyle/>
          <a:p>
            <a:r>
              <a:rPr lang="en-US" sz="1000" b="0" i="0" dirty="0">
                <a:solidFill>
                  <a:srgbClr val="0000CD"/>
                </a:solidFill>
                <a:effectLst/>
                <a:latin typeface="+mj-lt"/>
                <a:cs typeface="Poppins" panose="00000500000000000000" pitchFamily="2" charset="0"/>
              </a:rPr>
              <a:t>SELECT</a:t>
            </a:r>
            <a:r>
              <a:rPr lang="en-US" sz="1000" b="0" i="0" dirty="0">
                <a:solidFill>
                  <a:srgbClr val="000000"/>
                </a:solidFill>
                <a:effectLst/>
                <a:latin typeface="+mj-lt"/>
                <a:cs typeface="Poppins" panose="00000500000000000000" pitchFamily="2" charset="0"/>
              </a:rPr>
              <a:t> </a:t>
            </a:r>
            <a:r>
              <a:rPr lang="en-US" sz="1000" i="1" dirty="0">
                <a:latin typeface="+mj-lt"/>
                <a:cs typeface="Poppins" panose="00000500000000000000" pitchFamily="2" charset="0"/>
              </a:rPr>
              <a:t>t1</a:t>
            </a:r>
            <a:r>
              <a:rPr lang="en-US" sz="1000" b="0" i="1" dirty="0">
                <a:solidFill>
                  <a:srgbClr val="000000"/>
                </a:solidFill>
                <a:effectLst/>
                <a:latin typeface="+mj-lt"/>
                <a:cs typeface="Poppins" panose="00000500000000000000" pitchFamily="2" charset="0"/>
              </a:rPr>
              <a:t>.ProductID, t1</a:t>
            </a:r>
            <a:r>
              <a:rPr lang="en-US" sz="1000" i="1" dirty="0">
                <a:latin typeface="+mj-lt"/>
                <a:cs typeface="Poppins" panose="00000500000000000000" pitchFamily="2" charset="0"/>
              </a:rPr>
              <a:t>.</a:t>
            </a:r>
            <a:r>
              <a:rPr lang="en-US" sz="1000" b="0" i="1" dirty="0">
                <a:solidFill>
                  <a:srgbClr val="000000"/>
                </a:solidFill>
                <a:effectLst/>
                <a:latin typeface="+mj-lt"/>
                <a:cs typeface="Poppins" panose="00000500000000000000" pitchFamily="2" charset="0"/>
              </a:rPr>
              <a:t>ProductName</a:t>
            </a:r>
          </a:p>
          <a:p>
            <a:r>
              <a:rPr lang="en-US" sz="1000" i="1" dirty="0">
                <a:latin typeface="+mj-lt"/>
                <a:cs typeface="Poppins" panose="00000500000000000000" pitchFamily="2" charset="0"/>
              </a:rPr>
              <a:t>, t1.CategoryID, t1.Price</a:t>
            </a:r>
            <a:endParaRPr lang="en-US" sz="1000" b="0" i="1" dirty="0">
              <a:solidFill>
                <a:srgbClr val="000000"/>
              </a:solidFill>
              <a:effectLst/>
              <a:latin typeface="+mj-lt"/>
              <a:cs typeface="Poppins" panose="00000500000000000000" pitchFamily="2" charset="0"/>
            </a:endParaRPr>
          </a:p>
          <a:p>
            <a:r>
              <a:rPr lang="en-US" sz="1000" b="0" i="1" dirty="0">
                <a:solidFill>
                  <a:srgbClr val="000000"/>
                </a:solidFill>
                <a:effectLst/>
                <a:latin typeface="+mj-lt"/>
                <a:cs typeface="Poppins" panose="00000500000000000000" pitchFamily="2" charset="0"/>
              </a:rPr>
              <a:t>, </a:t>
            </a:r>
            <a:r>
              <a:rPr lang="en-US" sz="1000" i="1" dirty="0">
                <a:latin typeface="+mj-lt"/>
                <a:cs typeface="Poppins" panose="00000500000000000000" pitchFamily="2" charset="0"/>
              </a:rPr>
              <a:t>t2</a:t>
            </a:r>
            <a:r>
              <a:rPr lang="en-US" sz="1000" b="0" i="1" dirty="0">
                <a:solidFill>
                  <a:srgbClr val="000000"/>
                </a:solidFill>
                <a:effectLst/>
                <a:latin typeface="+mj-lt"/>
                <a:cs typeface="Poppins" panose="00000500000000000000" pitchFamily="2" charset="0"/>
              </a:rPr>
              <a:t>.CategoryName</a:t>
            </a:r>
            <a:br>
              <a:rPr lang="en-US" sz="1000" dirty="0">
                <a:latin typeface="+mj-lt"/>
                <a:cs typeface="Poppins" panose="00000500000000000000" pitchFamily="2" charset="0"/>
              </a:rPr>
            </a:br>
            <a:r>
              <a:rPr lang="en-US" sz="1000" b="0" i="0" dirty="0">
                <a:solidFill>
                  <a:srgbClr val="0000CD"/>
                </a:solidFill>
                <a:effectLst/>
                <a:latin typeface="+mj-lt"/>
                <a:cs typeface="Poppins" panose="00000500000000000000" pitchFamily="2" charset="0"/>
              </a:rPr>
              <a:t>FROM</a:t>
            </a:r>
            <a:r>
              <a:rPr lang="en-US" sz="1000" b="0" i="0" dirty="0">
                <a:solidFill>
                  <a:srgbClr val="000000"/>
                </a:solidFill>
                <a:effectLst/>
                <a:latin typeface="+mj-lt"/>
                <a:cs typeface="Poppins" panose="00000500000000000000" pitchFamily="2" charset="0"/>
              </a:rPr>
              <a:t> </a:t>
            </a:r>
            <a:r>
              <a:rPr lang="en-US" sz="1000" b="0" i="1" dirty="0">
                <a:solidFill>
                  <a:srgbClr val="000000"/>
                </a:solidFill>
                <a:effectLst/>
                <a:latin typeface="+mj-lt"/>
                <a:cs typeface="Poppins" panose="00000500000000000000" pitchFamily="2" charset="0"/>
              </a:rPr>
              <a:t>Products t1</a:t>
            </a:r>
            <a:br>
              <a:rPr lang="en-US" sz="1000" dirty="0">
                <a:latin typeface="+mj-lt"/>
                <a:cs typeface="Poppins" panose="00000500000000000000" pitchFamily="2" charset="0"/>
              </a:rPr>
            </a:br>
            <a:r>
              <a:rPr lang="en-US" sz="1000" b="0" i="0" dirty="0">
                <a:solidFill>
                  <a:srgbClr val="0000CD"/>
                </a:solidFill>
                <a:effectLst/>
                <a:latin typeface="+mj-lt"/>
                <a:cs typeface="Poppins" panose="00000500000000000000" pitchFamily="2" charset="0"/>
              </a:rPr>
              <a:t>RIGHT</a:t>
            </a:r>
            <a:r>
              <a:rPr lang="en-US" sz="1000" b="0" i="0" dirty="0">
                <a:solidFill>
                  <a:srgbClr val="000000"/>
                </a:solidFill>
                <a:effectLst/>
                <a:latin typeface="+mj-lt"/>
                <a:cs typeface="Poppins" panose="00000500000000000000" pitchFamily="2" charset="0"/>
              </a:rPr>
              <a:t> </a:t>
            </a:r>
            <a:r>
              <a:rPr lang="en-US" sz="1000" b="0" i="0" dirty="0">
                <a:solidFill>
                  <a:srgbClr val="0000CD"/>
                </a:solidFill>
                <a:effectLst/>
                <a:latin typeface="+mj-lt"/>
                <a:cs typeface="Poppins" panose="00000500000000000000" pitchFamily="2" charset="0"/>
              </a:rPr>
              <a:t>JOIN</a:t>
            </a:r>
            <a:r>
              <a:rPr lang="en-US" sz="1000" b="0" i="0" dirty="0">
                <a:solidFill>
                  <a:srgbClr val="000000"/>
                </a:solidFill>
                <a:effectLst/>
                <a:latin typeface="+mj-lt"/>
                <a:cs typeface="Poppins" panose="00000500000000000000" pitchFamily="2" charset="0"/>
              </a:rPr>
              <a:t> </a:t>
            </a:r>
            <a:r>
              <a:rPr lang="en-US" sz="1000" b="0" i="1" dirty="0">
                <a:solidFill>
                  <a:srgbClr val="000000"/>
                </a:solidFill>
                <a:effectLst/>
                <a:latin typeface="+mj-lt"/>
                <a:cs typeface="Poppins" panose="00000500000000000000" pitchFamily="2" charset="0"/>
              </a:rPr>
              <a:t>Categories t2</a:t>
            </a:r>
          </a:p>
          <a:p>
            <a:r>
              <a:rPr lang="en-US" sz="1000" b="0" i="0" dirty="0">
                <a:solidFill>
                  <a:srgbClr val="0000CD"/>
                </a:solidFill>
                <a:effectLst/>
                <a:latin typeface="+mj-lt"/>
                <a:cs typeface="Poppins" panose="00000500000000000000" pitchFamily="2" charset="0"/>
              </a:rPr>
              <a:t>ON</a:t>
            </a:r>
            <a:r>
              <a:rPr lang="en-US" sz="1000" b="0" i="0" dirty="0">
                <a:solidFill>
                  <a:srgbClr val="000000"/>
                </a:solidFill>
                <a:effectLst/>
                <a:latin typeface="+mj-lt"/>
                <a:cs typeface="Poppins" panose="00000500000000000000" pitchFamily="2" charset="0"/>
              </a:rPr>
              <a:t> </a:t>
            </a:r>
            <a:r>
              <a:rPr lang="en-US" sz="1000" b="0" i="1" dirty="0">
                <a:solidFill>
                  <a:srgbClr val="000000"/>
                </a:solidFill>
                <a:effectLst/>
                <a:latin typeface="+mj-lt"/>
                <a:cs typeface="Poppins" panose="00000500000000000000" pitchFamily="2" charset="0"/>
              </a:rPr>
              <a:t>t1</a:t>
            </a:r>
            <a:r>
              <a:rPr lang="en-US" sz="1000" i="1" dirty="0">
                <a:latin typeface="+mj-lt"/>
                <a:cs typeface="Poppins" panose="00000500000000000000" pitchFamily="2" charset="0"/>
              </a:rPr>
              <a:t>.C</a:t>
            </a:r>
            <a:r>
              <a:rPr lang="en-US" sz="1000" b="0" i="1" dirty="0">
                <a:solidFill>
                  <a:srgbClr val="000000"/>
                </a:solidFill>
                <a:effectLst/>
                <a:latin typeface="+mj-lt"/>
                <a:cs typeface="Poppins" panose="00000500000000000000" pitchFamily="2" charset="0"/>
              </a:rPr>
              <a:t>ategoryID = </a:t>
            </a:r>
            <a:r>
              <a:rPr lang="en-US" sz="1000" i="1" dirty="0">
                <a:latin typeface="+mj-lt"/>
                <a:cs typeface="Poppins" panose="00000500000000000000" pitchFamily="2" charset="0"/>
              </a:rPr>
              <a:t>t2</a:t>
            </a:r>
            <a:r>
              <a:rPr lang="en-US" sz="1000" b="0" i="1" dirty="0">
                <a:solidFill>
                  <a:srgbClr val="000000"/>
                </a:solidFill>
                <a:effectLst/>
                <a:latin typeface="+mj-lt"/>
                <a:cs typeface="Poppins" panose="00000500000000000000" pitchFamily="2" charset="0"/>
              </a:rPr>
              <a:t>.CategoryID</a:t>
            </a:r>
          </a:p>
          <a:p>
            <a:r>
              <a:rPr lang="en-US" sz="1000" b="0" i="0" dirty="0">
                <a:solidFill>
                  <a:srgbClr val="000000"/>
                </a:solidFill>
                <a:effectLst/>
                <a:latin typeface="+mj-lt"/>
                <a:cs typeface="Poppins" panose="00000500000000000000" pitchFamily="2" charset="0"/>
              </a:rPr>
              <a:t>;</a:t>
            </a:r>
            <a:endParaRPr lang="en-US" sz="1000" dirty="0">
              <a:latin typeface="+mj-lt"/>
              <a:cs typeface="Poppins" panose="00000500000000000000" pitchFamily="2" charset="0"/>
            </a:endParaRPr>
          </a:p>
        </p:txBody>
      </p:sp>
      <p:sp>
        <p:nvSpPr>
          <p:cNvPr id="6" name="TextBox 5">
            <a:extLst>
              <a:ext uri="{FF2B5EF4-FFF2-40B4-BE49-F238E27FC236}">
                <a16:creationId xmlns:a16="http://schemas.microsoft.com/office/drawing/2014/main" id="{9B8423A5-9AA0-981C-C4B1-ED3B1F5E6A4B}"/>
              </a:ext>
            </a:extLst>
          </p:cNvPr>
          <p:cNvSpPr txBox="1"/>
          <p:nvPr/>
        </p:nvSpPr>
        <p:spPr>
          <a:xfrm>
            <a:off x="76840" y="1826553"/>
            <a:ext cx="3088982" cy="861774"/>
          </a:xfrm>
          <a:prstGeom prst="rect">
            <a:avLst/>
          </a:prstGeom>
          <a:noFill/>
        </p:spPr>
        <p:txBody>
          <a:bodyPr wrap="square">
            <a:spAutoFit/>
          </a:bodyPr>
          <a:lstStyle/>
          <a:p>
            <a:r>
              <a:rPr lang="en-US" sz="1000" b="0" i="0" dirty="0">
                <a:solidFill>
                  <a:srgbClr val="0000CD"/>
                </a:solidFill>
                <a:effectLst/>
                <a:latin typeface="+mj-lt"/>
              </a:rPr>
              <a:t>SELECT</a:t>
            </a:r>
            <a:r>
              <a:rPr lang="en-US" sz="1000" b="0" i="0" dirty="0">
                <a:solidFill>
                  <a:srgbClr val="000000"/>
                </a:solidFill>
                <a:effectLst/>
                <a:latin typeface="+mj-lt"/>
              </a:rPr>
              <a:t> </a:t>
            </a:r>
            <a:r>
              <a:rPr lang="en-US" sz="1000" b="0" i="1" dirty="0" err="1">
                <a:solidFill>
                  <a:srgbClr val="000000"/>
                </a:solidFill>
                <a:effectLst/>
                <a:latin typeface="+mj-lt"/>
              </a:rPr>
              <a:t>column_name</a:t>
            </a:r>
            <a:r>
              <a:rPr lang="en-US" sz="1000" b="0" i="1" dirty="0">
                <a:solidFill>
                  <a:srgbClr val="000000"/>
                </a:solidFill>
                <a:effectLst/>
                <a:latin typeface="+mj-lt"/>
              </a:rPr>
              <a:t>(s)</a:t>
            </a:r>
            <a:br>
              <a:rPr lang="en-US" sz="1000" dirty="0">
                <a:latin typeface="+mj-lt"/>
              </a:rPr>
            </a:br>
            <a:r>
              <a:rPr lang="en-US" sz="1000" b="0" i="0" dirty="0">
                <a:solidFill>
                  <a:srgbClr val="0000CD"/>
                </a:solidFill>
                <a:effectLst/>
                <a:latin typeface="+mj-lt"/>
              </a:rPr>
              <a:t>FROM</a:t>
            </a:r>
            <a:r>
              <a:rPr lang="en-US" sz="1000" b="0" i="0" dirty="0">
                <a:solidFill>
                  <a:srgbClr val="000000"/>
                </a:solidFill>
                <a:effectLst/>
                <a:latin typeface="+mj-lt"/>
              </a:rPr>
              <a:t> </a:t>
            </a:r>
            <a:r>
              <a:rPr lang="en-US" sz="1000" b="0" i="1" dirty="0">
                <a:solidFill>
                  <a:srgbClr val="000000"/>
                </a:solidFill>
                <a:effectLst/>
                <a:latin typeface="+mj-lt"/>
              </a:rPr>
              <a:t>table1</a:t>
            </a:r>
            <a:br>
              <a:rPr lang="en-US" sz="1000" dirty="0">
                <a:latin typeface="+mj-lt"/>
              </a:rPr>
            </a:br>
            <a:r>
              <a:rPr lang="en-US" sz="1000" b="0" i="0" dirty="0">
                <a:solidFill>
                  <a:srgbClr val="0000CD"/>
                </a:solidFill>
                <a:effectLst/>
                <a:latin typeface="+mj-lt"/>
              </a:rPr>
              <a:t>RIGHT</a:t>
            </a:r>
            <a:r>
              <a:rPr lang="en-US" sz="1000" b="0" i="0" dirty="0">
                <a:solidFill>
                  <a:srgbClr val="000000"/>
                </a:solidFill>
                <a:effectLst/>
                <a:latin typeface="+mj-lt"/>
              </a:rPr>
              <a:t> </a:t>
            </a:r>
            <a:r>
              <a:rPr lang="en-US" sz="1000" b="0" i="0" dirty="0">
                <a:solidFill>
                  <a:srgbClr val="0000CD"/>
                </a:solidFill>
                <a:effectLst/>
                <a:latin typeface="+mj-lt"/>
              </a:rPr>
              <a:t>JOIN</a:t>
            </a:r>
            <a:r>
              <a:rPr lang="en-US" sz="1000" b="0" i="0" dirty="0">
                <a:solidFill>
                  <a:srgbClr val="000000"/>
                </a:solidFill>
                <a:effectLst/>
                <a:latin typeface="+mj-lt"/>
              </a:rPr>
              <a:t> </a:t>
            </a:r>
            <a:r>
              <a:rPr lang="en-US" sz="1000" b="0" i="1" dirty="0">
                <a:solidFill>
                  <a:srgbClr val="000000"/>
                </a:solidFill>
                <a:effectLst/>
                <a:latin typeface="+mj-lt"/>
              </a:rPr>
              <a:t>table2</a:t>
            </a:r>
            <a:br>
              <a:rPr lang="en-US" sz="1000" b="0" i="1" dirty="0">
                <a:solidFill>
                  <a:srgbClr val="000000"/>
                </a:solidFill>
                <a:effectLst/>
                <a:latin typeface="+mj-lt"/>
              </a:rPr>
            </a:br>
            <a:r>
              <a:rPr lang="en-US" sz="1000" b="0" i="0" dirty="0">
                <a:solidFill>
                  <a:srgbClr val="0000CD"/>
                </a:solidFill>
                <a:effectLst/>
                <a:latin typeface="+mj-lt"/>
              </a:rPr>
              <a:t>ON</a:t>
            </a:r>
            <a:r>
              <a:rPr lang="en-US" sz="1000" b="0" i="0" dirty="0">
                <a:solidFill>
                  <a:srgbClr val="000000"/>
                </a:solidFill>
                <a:effectLst/>
                <a:latin typeface="+mj-lt"/>
              </a:rPr>
              <a:t> </a:t>
            </a:r>
            <a:r>
              <a:rPr lang="en-US" sz="1000" b="0" i="1" dirty="0">
                <a:solidFill>
                  <a:srgbClr val="000000"/>
                </a:solidFill>
                <a:effectLst/>
                <a:latin typeface="+mj-lt"/>
              </a:rPr>
              <a:t>table1.column_name </a:t>
            </a:r>
            <a:r>
              <a:rPr lang="en-US" sz="1000" b="0" i="0" dirty="0">
                <a:solidFill>
                  <a:srgbClr val="000000"/>
                </a:solidFill>
                <a:effectLst/>
                <a:latin typeface="+mj-lt"/>
              </a:rPr>
              <a:t>=</a:t>
            </a:r>
            <a:r>
              <a:rPr lang="en-US" sz="1000" b="0" i="1" dirty="0">
                <a:solidFill>
                  <a:srgbClr val="000000"/>
                </a:solidFill>
                <a:effectLst/>
                <a:latin typeface="+mj-lt"/>
              </a:rPr>
              <a:t> table2.column_name</a:t>
            </a:r>
          </a:p>
          <a:p>
            <a:r>
              <a:rPr lang="en-US" sz="1000" b="0" i="0" dirty="0">
                <a:solidFill>
                  <a:srgbClr val="000000"/>
                </a:solidFill>
                <a:effectLst/>
                <a:latin typeface="+mj-lt"/>
              </a:rPr>
              <a:t>;</a:t>
            </a:r>
            <a:endParaRPr lang="en-US" sz="1000" dirty="0">
              <a:latin typeface="+mj-lt"/>
            </a:endParaRPr>
          </a:p>
        </p:txBody>
      </p:sp>
      <p:sp>
        <p:nvSpPr>
          <p:cNvPr id="7" name="Arrow: Down 6">
            <a:extLst>
              <a:ext uri="{FF2B5EF4-FFF2-40B4-BE49-F238E27FC236}">
                <a16:creationId xmlns:a16="http://schemas.microsoft.com/office/drawing/2014/main" id="{9030D82F-7CC0-6141-D7FD-11073FC6F6FD}"/>
              </a:ext>
            </a:extLst>
          </p:cNvPr>
          <p:cNvSpPr/>
          <p:nvPr/>
        </p:nvSpPr>
        <p:spPr>
          <a:xfrm>
            <a:off x="1017767" y="2571750"/>
            <a:ext cx="548640" cy="617418"/>
          </a:xfrm>
          <a:prstGeom prst="down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29480201-C3B2-0489-4EA6-FB980C2B2A8B}"/>
              </a:ext>
            </a:extLst>
          </p:cNvPr>
          <p:cNvPicPr>
            <a:picLocks noChangeAspect="1"/>
          </p:cNvPicPr>
          <p:nvPr/>
        </p:nvPicPr>
        <p:blipFill>
          <a:blip r:embed="rId2"/>
          <a:stretch>
            <a:fillRect/>
          </a:stretch>
        </p:blipFill>
        <p:spPr>
          <a:xfrm>
            <a:off x="3398577" y="766346"/>
            <a:ext cx="5577840" cy="1148600"/>
          </a:xfrm>
          <a:prstGeom prst="rect">
            <a:avLst/>
          </a:prstGeom>
        </p:spPr>
      </p:pic>
      <p:sp>
        <p:nvSpPr>
          <p:cNvPr id="15" name="Oval 14">
            <a:extLst>
              <a:ext uri="{FF2B5EF4-FFF2-40B4-BE49-F238E27FC236}">
                <a16:creationId xmlns:a16="http://schemas.microsoft.com/office/drawing/2014/main" id="{8027E8C8-9852-20C8-3EBB-9BC31B8329D2}"/>
              </a:ext>
            </a:extLst>
          </p:cNvPr>
          <p:cNvSpPr/>
          <p:nvPr/>
        </p:nvSpPr>
        <p:spPr>
          <a:xfrm>
            <a:off x="3025570" y="1112046"/>
            <a:ext cx="457200" cy="4572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1</a:t>
            </a:r>
          </a:p>
        </p:txBody>
      </p:sp>
      <p:pic>
        <p:nvPicPr>
          <p:cNvPr id="17" name="Picture 16">
            <a:extLst>
              <a:ext uri="{FF2B5EF4-FFF2-40B4-BE49-F238E27FC236}">
                <a16:creationId xmlns:a16="http://schemas.microsoft.com/office/drawing/2014/main" id="{020F864F-CEC3-21E2-B240-14A9CF33DE82}"/>
              </a:ext>
            </a:extLst>
          </p:cNvPr>
          <p:cNvPicPr>
            <a:picLocks noChangeAspect="1"/>
          </p:cNvPicPr>
          <p:nvPr/>
        </p:nvPicPr>
        <p:blipFill>
          <a:blip r:embed="rId3"/>
          <a:stretch>
            <a:fillRect/>
          </a:stretch>
        </p:blipFill>
        <p:spPr>
          <a:xfrm>
            <a:off x="3398577" y="2183745"/>
            <a:ext cx="5577840" cy="933404"/>
          </a:xfrm>
          <a:prstGeom prst="rect">
            <a:avLst/>
          </a:prstGeom>
        </p:spPr>
      </p:pic>
      <p:sp>
        <p:nvSpPr>
          <p:cNvPr id="18" name="Oval 17">
            <a:extLst>
              <a:ext uri="{FF2B5EF4-FFF2-40B4-BE49-F238E27FC236}">
                <a16:creationId xmlns:a16="http://schemas.microsoft.com/office/drawing/2014/main" id="{E7C33015-427E-DB0A-613F-1AD958F31958}"/>
              </a:ext>
            </a:extLst>
          </p:cNvPr>
          <p:cNvSpPr/>
          <p:nvPr/>
        </p:nvSpPr>
        <p:spPr>
          <a:xfrm>
            <a:off x="3025570" y="2506479"/>
            <a:ext cx="457200" cy="45720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2</a:t>
            </a:r>
          </a:p>
        </p:txBody>
      </p:sp>
      <p:pic>
        <p:nvPicPr>
          <p:cNvPr id="20" name="Picture 19">
            <a:extLst>
              <a:ext uri="{FF2B5EF4-FFF2-40B4-BE49-F238E27FC236}">
                <a16:creationId xmlns:a16="http://schemas.microsoft.com/office/drawing/2014/main" id="{60543EAF-0219-D224-CF57-30C9D233B207}"/>
              </a:ext>
            </a:extLst>
          </p:cNvPr>
          <p:cNvPicPr>
            <a:picLocks noChangeAspect="1"/>
          </p:cNvPicPr>
          <p:nvPr/>
        </p:nvPicPr>
        <p:blipFill>
          <a:blip r:embed="rId4"/>
          <a:stretch>
            <a:fillRect/>
          </a:stretch>
        </p:blipFill>
        <p:spPr>
          <a:xfrm>
            <a:off x="3398577" y="3385948"/>
            <a:ext cx="5577840" cy="1122348"/>
          </a:xfrm>
          <a:prstGeom prst="rect">
            <a:avLst/>
          </a:prstGeom>
        </p:spPr>
      </p:pic>
      <p:sp>
        <p:nvSpPr>
          <p:cNvPr id="21" name="Oval 20">
            <a:extLst>
              <a:ext uri="{FF2B5EF4-FFF2-40B4-BE49-F238E27FC236}">
                <a16:creationId xmlns:a16="http://schemas.microsoft.com/office/drawing/2014/main" id="{9C5392FE-8977-D6FD-54FC-1715CE111750}"/>
              </a:ext>
            </a:extLst>
          </p:cNvPr>
          <p:cNvSpPr/>
          <p:nvPr/>
        </p:nvSpPr>
        <p:spPr>
          <a:xfrm>
            <a:off x="3025570" y="3847759"/>
            <a:ext cx="457200" cy="457200"/>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3</a:t>
            </a:r>
          </a:p>
        </p:txBody>
      </p:sp>
      <p:pic>
        <p:nvPicPr>
          <p:cNvPr id="2" name="Picture 1">
            <a:extLst>
              <a:ext uri="{FF2B5EF4-FFF2-40B4-BE49-F238E27FC236}">
                <a16:creationId xmlns:a16="http://schemas.microsoft.com/office/drawing/2014/main" id="{05D297CE-5F34-370A-DE51-7F881A734DDF}"/>
              </a:ext>
            </a:extLst>
          </p:cNvPr>
          <p:cNvPicPr>
            <a:picLocks noChangeAspect="1"/>
          </p:cNvPicPr>
          <p:nvPr/>
        </p:nvPicPr>
        <p:blipFill rotWithShape="1">
          <a:blip r:embed="rId5"/>
          <a:srcRect l="64914" r="3412" b="44532"/>
          <a:stretch/>
        </p:blipFill>
        <p:spPr>
          <a:xfrm>
            <a:off x="99892" y="85887"/>
            <a:ext cx="2174582" cy="16737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7091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5ECC18-B023-5A92-F9E9-6EE7B7A34D91}"/>
              </a:ext>
            </a:extLst>
          </p:cNvPr>
          <p:cNvPicPr>
            <a:picLocks noChangeAspect="1"/>
          </p:cNvPicPr>
          <p:nvPr/>
        </p:nvPicPr>
        <p:blipFill rotWithShape="1">
          <a:blip r:embed="rId2"/>
          <a:srcRect l="-65445" t="48084" r="65445" b="1018"/>
          <a:stretch/>
        </p:blipFill>
        <p:spPr>
          <a:xfrm>
            <a:off x="-4418764" y="69688"/>
            <a:ext cx="6865605" cy="1535865"/>
          </a:xfrm>
          <a:prstGeom prst="rect">
            <a:avLst/>
          </a:prstGeom>
          <a:ln>
            <a:noFill/>
          </a:ln>
          <a:effectLst>
            <a:outerShdw blurRad="292100" dist="139700" dir="2700000" algn="tl" rotWithShape="0">
              <a:srgbClr val="333333">
                <a:alpha val="65000"/>
              </a:srgbClr>
            </a:outerShdw>
          </a:effectLst>
        </p:spPr>
      </p:pic>
      <p:sp>
        <p:nvSpPr>
          <p:cNvPr id="5" name="Google Shape;134;p28">
            <a:extLst>
              <a:ext uri="{FF2B5EF4-FFF2-40B4-BE49-F238E27FC236}">
                <a16:creationId xmlns:a16="http://schemas.microsoft.com/office/drawing/2014/main" id="{6A55C453-03DB-EC68-3AB1-6870D680BD53}"/>
              </a:ext>
            </a:extLst>
          </p:cNvPr>
          <p:cNvSpPr txBox="1">
            <a:spLocks noGrp="1"/>
          </p:cNvSpPr>
          <p:nvPr>
            <p:ph type="body" idx="1"/>
          </p:nvPr>
        </p:nvSpPr>
        <p:spPr>
          <a:xfrm>
            <a:off x="2578608" y="89825"/>
            <a:ext cx="5029200" cy="17373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ct val="61111"/>
              <a:buFont typeface="Arial"/>
              <a:buNone/>
            </a:pPr>
            <a:r>
              <a:rPr lang="en" sz="1200" dirty="0"/>
              <a:t>Secara teori, full outer join adalah kombinasi dari left join dan right join. Gabungan luar penuh mencakup semua baris dari tabel gabungan apakah tabel lain memiliki baris yang cocok atau tidak.</a:t>
            </a:r>
          </a:p>
          <a:p>
            <a:pPr marL="0" lvl="0" indent="0" algn="l" rtl="0">
              <a:spcBef>
                <a:spcPts val="0"/>
              </a:spcBef>
              <a:spcAft>
                <a:spcPts val="0"/>
              </a:spcAft>
              <a:buClr>
                <a:schemeClr val="dk1"/>
              </a:buClr>
              <a:buSzPct val="61111"/>
              <a:buFont typeface="Arial"/>
              <a:buNone/>
            </a:pPr>
            <a:br>
              <a:rPr lang="en" sz="1200" dirty="0"/>
            </a:br>
            <a:r>
              <a:rPr lang="en" sz="1200" dirty="0"/>
              <a:t>Jika baris dalam tabel gabungan tidak cocok, kumpulan hasil gabungan luar penuh berisi nilai NULL untuk setiap kolom tabel yang tidak memiliki bari yang cocok. </a:t>
            </a:r>
            <a:endParaRPr lang="en-US" sz="1200" dirty="0"/>
          </a:p>
          <a:p>
            <a:pPr marL="0" lvl="0" indent="0" algn="l" rtl="0">
              <a:spcBef>
                <a:spcPts val="1200"/>
              </a:spcBef>
              <a:spcAft>
                <a:spcPts val="1200"/>
              </a:spcAft>
              <a:buNone/>
            </a:pPr>
            <a:endParaRPr sz="1200" dirty="0"/>
          </a:p>
        </p:txBody>
      </p:sp>
      <p:pic>
        <p:nvPicPr>
          <p:cNvPr id="6" name="Google Shape;135;p28">
            <a:extLst>
              <a:ext uri="{FF2B5EF4-FFF2-40B4-BE49-F238E27FC236}">
                <a16:creationId xmlns:a16="http://schemas.microsoft.com/office/drawing/2014/main" id="{C822A9D2-2BB7-787B-5A82-41C2C04BFB76}"/>
              </a:ext>
            </a:extLst>
          </p:cNvPr>
          <p:cNvPicPr preferRelativeResize="0"/>
          <p:nvPr/>
        </p:nvPicPr>
        <p:blipFill>
          <a:blip r:embed="rId3">
            <a:alphaModFix/>
          </a:blip>
          <a:stretch>
            <a:fillRect/>
          </a:stretch>
        </p:blipFill>
        <p:spPr>
          <a:xfrm>
            <a:off x="2826274" y="4067266"/>
            <a:ext cx="3324225" cy="885825"/>
          </a:xfrm>
          <a:prstGeom prst="rect">
            <a:avLst/>
          </a:prstGeom>
          <a:ln>
            <a:noFill/>
          </a:ln>
          <a:effectLst>
            <a:outerShdw blurRad="292100" dist="139700" dir="2700000" algn="tl" rotWithShape="0">
              <a:srgbClr val="333333">
                <a:alpha val="65000"/>
              </a:srgbClr>
            </a:outerShdw>
          </a:effectLst>
        </p:spPr>
      </p:pic>
      <p:pic>
        <p:nvPicPr>
          <p:cNvPr id="7" name="Google Shape;136;p28">
            <a:extLst>
              <a:ext uri="{FF2B5EF4-FFF2-40B4-BE49-F238E27FC236}">
                <a16:creationId xmlns:a16="http://schemas.microsoft.com/office/drawing/2014/main" id="{6CA36806-5BA2-8CE5-DC40-AF63982B35D0}"/>
              </a:ext>
            </a:extLst>
          </p:cNvPr>
          <p:cNvPicPr preferRelativeResize="0"/>
          <p:nvPr/>
        </p:nvPicPr>
        <p:blipFill>
          <a:blip r:embed="rId4">
            <a:alphaModFix/>
          </a:blip>
          <a:stretch>
            <a:fillRect/>
          </a:stretch>
        </p:blipFill>
        <p:spPr>
          <a:xfrm>
            <a:off x="1973787" y="2087880"/>
            <a:ext cx="5029200" cy="181927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09217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txBox="1">
            <a:spLocks noGrp="1"/>
          </p:cNvSpPr>
          <p:nvPr>
            <p:ph type="title"/>
          </p:nvPr>
        </p:nvSpPr>
        <p:spPr>
          <a:xfrm>
            <a:off x="951780" y="50650"/>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SQL FULL OUTER JOIN - Contoh</a:t>
            </a:r>
            <a:endParaRPr dirty="0"/>
          </a:p>
        </p:txBody>
      </p:sp>
      <p:sp>
        <p:nvSpPr>
          <p:cNvPr id="142" name="Google Shape;142;p29"/>
          <p:cNvSpPr txBox="1">
            <a:spLocks noGrp="1"/>
          </p:cNvSpPr>
          <p:nvPr>
            <p:ph type="body" idx="1"/>
          </p:nvPr>
        </p:nvSpPr>
        <p:spPr>
          <a:xfrm>
            <a:off x="277643" y="673026"/>
            <a:ext cx="7128997" cy="532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100" dirty="0"/>
              <a:t>Pertama, buat dua tabel baru: keranjang dan buah untuk demonstrasi. Setiap keranjang menyimpan nol buah atau lebih dan setiap buah dapat disimpan dalam nol atau satu keranjang.</a:t>
            </a:r>
            <a:endParaRPr sz="1100" dirty="0"/>
          </a:p>
        </p:txBody>
      </p:sp>
      <p:sp>
        <p:nvSpPr>
          <p:cNvPr id="143" name="Google Shape;143;p29"/>
          <p:cNvSpPr txBox="1">
            <a:spLocks noGrp="1"/>
          </p:cNvSpPr>
          <p:nvPr>
            <p:ph type="body" idx="1"/>
          </p:nvPr>
        </p:nvSpPr>
        <p:spPr>
          <a:xfrm>
            <a:off x="313991" y="2712082"/>
            <a:ext cx="7371900" cy="431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100" dirty="0"/>
              <a:t>Untuk menggabungkan data dari kedua tabel ini, Anda menggunakan klausa gabungan dalam sebagai query berikut:</a:t>
            </a:r>
            <a:endParaRPr sz="1100" dirty="0"/>
          </a:p>
        </p:txBody>
      </p:sp>
      <p:pic>
        <p:nvPicPr>
          <p:cNvPr id="144" name="Google Shape;144;p29"/>
          <p:cNvPicPr preferRelativeResize="0"/>
          <p:nvPr/>
        </p:nvPicPr>
        <p:blipFill>
          <a:blip r:embed="rId3">
            <a:alphaModFix/>
          </a:blip>
          <a:stretch>
            <a:fillRect/>
          </a:stretch>
        </p:blipFill>
        <p:spPr>
          <a:xfrm>
            <a:off x="376992" y="1349501"/>
            <a:ext cx="2680250" cy="861925"/>
          </a:xfrm>
          <a:prstGeom prst="rect">
            <a:avLst/>
          </a:prstGeom>
          <a:ln>
            <a:noFill/>
          </a:ln>
          <a:effectLst>
            <a:outerShdw blurRad="292100" dist="139700" dir="2700000" algn="tl" rotWithShape="0">
              <a:srgbClr val="333333">
                <a:alpha val="65000"/>
              </a:srgbClr>
            </a:outerShdw>
          </a:effectLst>
        </p:spPr>
      </p:pic>
      <p:pic>
        <p:nvPicPr>
          <p:cNvPr id="145" name="Google Shape;145;p29"/>
          <p:cNvPicPr preferRelativeResize="0"/>
          <p:nvPr/>
        </p:nvPicPr>
        <p:blipFill>
          <a:blip r:embed="rId4">
            <a:alphaModFix/>
          </a:blip>
          <a:stretch>
            <a:fillRect/>
          </a:stretch>
        </p:blipFill>
        <p:spPr>
          <a:xfrm>
            <a:off x="3225665" y="1357976"/>
            <a:ext cx="2326925" cy="1101825"/>
          </a:xfrm>
          <a:prstGeom prst="rect">
            <a:avLst/>
          </a:prstGeom>
          <a:ln>
            <a:noFill/>
          </a:ln>
          <a:effectLst>
            <a:outerShdw blurRad="292100" dist="139700" dir="2700000" algn="tl" rotWithShape="0">
              <a:srgbClr val="333333">
                <a:alpha val="65000"/>
              </a:srgbClr>
            </a:outerShdw>
          </a:effectLst>
        </p:spPr>
      </p:pic>
      <p:pic>
        <p:nvPicPr>
          <p:cNvPr id="146" name="Google Shape;146;p29"/>
          <p:cNvPicPr preferRelativeResize="0"/>
          <p:nvPr/>
        </p:nvPicPr>
        <p:blipFill>
          <a:blip r:embed="rId5">
            <a:alphaModFix/>
          </a:blip>
          <a:stretch>
            <a:fillRect/>
          </a:stretch>
        </p:blipFill>
        <p:spPr>
          <a:xfrm>
            <a:off x="376992" y="3301099"/>
            <a:ext cx="4143075" cy="1169375"/>
          </a:xfrm>
          <a:prstGeom prst="rect">
            <a:avLst/>
          </a:prstGeom>
          <a:ln>
            <a:noFill/>
          </a:ln>
          <a:effectLst>
            <a:outerShdw blurRad="292100" dist="139700" dir="2700000" algn="tl" rotWithShape="0">
              <a:srgbClr val="333333">
                <a:alpha val="65000"/>
              </a:srgbClr>
            </a:outerShdw>
          </a:effectLst>
        </p:spPr>
      </p:pic>
      <p:pic>
        <p:nvPicPr>
          <p:cNvPr id="147" name="Google Shape;147;p29"/>
          <p:cNvPicPr preferRelativeResize="0"/>
          <p:nvPr/>
        </p:nvPicPr>
        <p:blipFill>
          <a:blip r:embed="rId6">
            <a:alphaModFix/>
          </a:blip>
          <a:stretch>
            <a:fillRect/>
          </a:stretch>
        </p:blipFill>
        <p:spPr>
          <a:xfrm>
            <a:off x="5406747" y="3301099"/>
            <a:ext cx="2431700" cy="1360200"/>
          </a:xfrm>
          <a:prstGeom prst="rect">
            <a:avLst/>
          </a:prstGeom>
          <a:noFill/>
          <a:ln>
            <a:noFill/>
          </a:ln>
        </p:spPr>
      </p:pic>
      <p:sp>
        <p:nvSpPr>
          <p:cNvPr id="148" name="Google Shape;148;p29"/>
          <p:cNvSpPr/>
          <p:nvPr/>
        </p:nvSpPr>
        <p:spPr>
          <a:xfrm>
            <a:off x="4657107" y="3594990"/>
            <a:ext cx="612600" cy="496800"/>
          </a:xfrm>
          <a:prstGeom prst="rightArrow">
            <a:avLst>
              <a:gd name="adj1" fmla="val 50000"/>
              <a:gd name="adj2" fmla="val 50000"/>
            </a:avLst>
          </a:prstGeom>
          <a:solidFill>
            <a:schemeClr val="bg1">
              <a:lumMod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0"/>
          <p:cNvSpPr txBox="1">
            <a:spLocks noGrp="1"/>
          </p:cNvSpPr>
          <p:nvPr>
            <p:ph type="title"/>
          </p:nvPr>
        </p:nvSpPr>
        <p:spPr>
          <a:xfrm>
            <a:off x="924348" y="87234"/>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SQL CROSS JOIN</a:t>
            </a:r>
            <a:endParaRPr dirty="0"/>
          </a:p>
        </p:txBody>
      </p:sp>
      <p:sp>
        <p:nvSpPr>
          <p:cNvPr id="154" name="Google Shape;154;p30"/>
          <p:cNvSpPr txBox="1">
            <a:spLocks noGrp="1"/>
          </p:cNvSpPr>
          <p:nvPr>
            <p:ph type="body" idx="1"/>
          </p:nvPr>
        </p:nvSpPr>
        <p:spPr>
          <a:xfrm>
            <a:off x="165396" y="693288"/>
            <a:ext cx="8520600" cy="9597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Clr>
                <a:schemeClr val="dk1"/>
              </a:buClr>
              <a:buSzPct val="61111"/>
              <a:buFont typeface="Arial"/>
              <a:buNone/>
            </a:pPr>
            <a:r>
              <a:rPr lang="en" dirty="0"/>
              <a:t>Cross join adalah operasi join yang menghasilkan produk Cartesian dari dua tabel atau lebih.</a:t>
            </a:r>
            <a:br>
              <a:rPr lang="en" dirty="0"/>
            </a:br>
            <a:r>
              <a:rPr lang="en" dirty="0"/>
              <a:t>Dalam Matematika, produk Cartesian adalah operasi matematika yang mengembalikan rangkaian produk dari beberapa rangkaian.</a:t>
            </a:r>
            <a:endParaRPr dirty="0"/>
          </a:p>
          <a:p>
            <a:pPr marL="0" lvl="0" indent="0" algn="l" rtl="0">
              <a:spcBef>
                <a:spcPts val="1200"/>
              </a:spcBef>
              <a:spcAft>
                <a:spcPts val="1200"/>
              </a:spcAft>
              <a:buNone/>
            </a:pPr>
            <a:endParaRPr dirty="0"/>
          </a:p>
        </p:txBody>
      </p:sp>
      <p:pic>
        <p:nvPicPr>
          <p:cNvPr id="155" name="Google Shape;155;p30"/>
          <p:cNvPicPr preferRelativeResize="0"/>
          <p:nvPr/>
        </p:nvPicPr>
        <p:blipFill>
          <a:blip r:embed="rId3">
            <a:alphaModFix/>
          </a:blip>
          <a:stretch>
            <a:fillRect/>
          </a:stretch>
        </p:blipFill>
        <p:spPr>
          <a:xfrm>
            <a:off x="2764051" y="1503662"/>
            <a:ext cx="2764800" cy="2136175"/>
          </a:xfrm>
          <a:prstGeom prst="rect">
            <a:avLst/>
          </a:prstGeom>
          <a:noFill/>
          <a:ln>
            <a:noFill/>
          </a:ln>
        </p:spPr>
      </p:pic>
      <p:pic>
        <p:nvPicPr>
          <p:cNvPr id="156" name="Google Shape;156;p30"/>
          <p:cNvPicPr preferRelativeResize="0"/>
          <p:nvPr/>
        </p:nvPicPr>
        <p:blipFill>
          <a:blip r:embed="rId4">
            <a:alphaModFix/>
          </a:blip>
          <a:stretch>
            <a:fillRect/>
          </a:stretch>
        </p:blipFill>
        <p:spPr>
          <a:xfrm>
            <a:off x="2608098" y="3777419"/>
            <a:ext cx="3219450" cy="93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1"/>
          <p:cNvSpPr txBox="1">
            <a:spLocks noGrp="1"/>
          </p:cNvSpPr>
          <p:nvPr>
            <p:ph type="title"/>
          </p:nvPr>
        </p:nvSpPr>
        <p:spPr>
          <a:xfrm>
            <a:off x="915204" y="95417"/>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SQL CROSS JOIN - Contoh</a:t>
            </a:r>
            <a:endParaRPr/>
          </a:p>
        </p:txBody>
      </p:sp>
      <p:sp>
        <p:nvSpPr>
          <p:cNvPr id="162" name="Google Shape;162;p31"/>
          <p:cNvSpPr txBox="1">
            <a:spLocks noGrp="1"/>
          </p:cNvSpPr>
          <p:nvPr>
            <p:ph type="body" idx="1"/>
          </p:nvPr>
        </p:nvSpPr>
        <p:spPr>
          <a:xfrm>
            <a:off x="147108" y="597125"/>
            <a:ext cx="7371900" cy="5325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dirty="0"/>
              <a:t>Misalkan perusahaan memiliki dua organisasi penjualan yaitu Domestik dan Ekspor, yang bertanggung jawab atas penjualan di pasar domestik dan internasional.</a:t>
            </a:r>
            <a:endParaRPr sz="1200" dirty="0"/>
          </a:p>
        </p:txBody>
      </p:sp>
      <p:sp>
        <p:nvSpPr>
          <p:cNvPr id="163" name="Google Shape;163;p31"/>
          <p:cNvSpPr txBox="1">
            <a:spLocks noGrp="1"/>
          </p:cNvSpPr>
          <p:nvPr>
            <p:ph type="body" idx="1"/>
          </p:nvPr>
        </p:nvSpPr>
        <p:spPr>
          <a:xfrm>
            <a:off x="147108" y="2480349"/>
            <a:ext cx="8996892" cy="431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200" dirty="0"/>
              <a:t>Untuk menemukan semua saluran penjualan yang mungkin dimiliki organisasi penjualan, Anda menggunakan CROSS JOIN untuk menggabungkan tabel sales_organization dengan tabel sales_channel sbb :</a:t>
            </a:r>
            <a:endParaRPr sz="1200" dirty="0"/>
          </a:p>
        </p:txBody>
      </p:sp>
      <p:pic>
        <p:nvPicPr>
          <p:cNvPr id="165" name="Google Shape;165;p31"/>
          <p:cNvPicPr preferRelativeResize="0"/>
          <p:nvPr/>
        </p:nvPicPr>
        <p:blipFill>
          <a:blip r:embed="rId3">
            <a:alphaModFix/>
          </a:blip>
          <a:stretch>
            <a:fillRect/>
          </a:stretch>
        </p:blipFill>
        <p:spPr>
          <a:xfrm>
            <a:off x="234787" y="1244139"/>
            <a:ext cx="4195134" cy="880475"/>
          </a:xfrm>
          <a:prstGeom prst="rect">
            <a:avLst/>
          </a:prstGeom>
          <a:ln>
            <a:noFill/>
          </a:ln>
          <a:effectLst>
            <a:outerShdw blurRad="292100" dist="139700" dir="2700000" algn="tl" rotWithShape="0">
              <a:srgbClr val="333333">
                <a:alpha val="65000"/>
              </a:srgbClr>
            </a:outerShdw>
          </a:effectLst>
        </p:spPr>
      </p:pic>
      <p:pic>
        <p:nvPicPr>
          <p:cNvPr id="166" name="Google Shape;166;p31"/>
          <p:cNvPicPr preferRelativeResize="0"/>
          <p:nvPr/>
        </p:nvPicPr>
        <p:blipFill>
          <a:blip r:embed="rId4">
            <a:alphaModFix/>
          </a:blip>
          <a:stretch>
            <a:fillRect/>
          </a:stretch>
        </p:blipFill>
        <p:spPr>
          <a:xfrm>
            <a:off x="4631103" y="1244139"/>
            <a:ext cx="2907444" cy="1106475"/>
          </a:xfrm>
          <a:prstGeom prst="rect">
            <a:avLst/>
          </a:prstGeom>
          <a:ln>
            <a:noFill/>
          </a:ln>
          <a:effectLst>
            <a:outerShdw blurRad="292100" dist="139700" dir="2700000" algn="tl" rotWithShape="0">
              <a:srgbClr val="333333">
                <a:alpha val="65000"/>
              </a:srgbClr>
            </a:outerShdw>
          </a:effectLst>
        </p:spPr>
      </p:pic>
      <p:pic>
        <p:nvPicPr>
          <p:cNvPr id="167" name="Google Shape;167;p31"/>
          <p:cNvPicPr preferRelativeResize="0"/>
          <p:nvPr/>
        </p:nvPicPr>
        <p:blipFill>
          <a:blip r:embed="rId5">
            <a:alphaModFix/>
          </a:blip>
          <a:stretch>
            <a:fillRect/>
          </a:stretch>
        </p:blipFill>
        <p:spPr>
          <a:xfrm>
            <a:off x="234787" y="3097525"/>
            <a:ext cx="2651760" cy="1371600"/>
          </a:xfrm>
          <a:prstGeom prst="rect">
            <a:avLst/>
          </a:prstGeom>
          <a:ln>
            <a:noFill/>
          </a:ln>
          <a:effectLst>
            <a:outerShdw blurRad="292100" dist="139700" dir="2700000" algn="tl" rotWithShape="0">
              <a:srgbClr val="333333">
                <a:alpha val="65000"/>
              </a:srgbClr>
            </a:outerShdw>
          </a:effectLst>
        </p:spPr>
      </p:pic>
      <p:pic>
        <p:nvPicPr>
          <p:cNvPr id="168" name="Google Shape;168;p31"/>
          <p:cNvPicPr preferRelativeResize="0"/>
          <p:nvPr/>
        </p:nvPicPr>
        <p:blipFill>
          <a:blip r:embed="rId6">
            <a:alphaModFix/>
          </a:blip>
          <a:stretch>
            <a:fillRect/>
          </a:stretch>
        </p:blipFill>
        <p:spPr>
          <a:xfrm>
            <a:off x="3969815" y="3097525"/>
            <a:ext cx="1351478" cy="1502575"/>
          </a:xfrm>
          <a:prstGeom prst="rect">
            <a:avLst/>
          </a:prstGeom>
          <a:ln>
            <a:noFill/>
          </a:ln>
          <a:effectLst>
            <a:outerShdw blurRad="292100" dist="139700" dir="2700000" algn="tl" rotWithShape="0">
              <a:srgbClr val="333333">
                <a:alpha val="65000"/>
              </a:srgbClr>
            </a:outerShdw>
          </a:effectLst>
        </p:spPr>
      </p:pic>
      <p:sp>
        <p:nvSpPr>
          <p:cNvPr id="2" name="Google Shape;148;p29">
            <a:extLst>
              <a:ext uri="{FF2B5EF4-FFF2-40B4-BE49-F238E27FC236}">
                <a16:creationId xmlns:a16="http://schemas.microsoft.com/office/drawing/2014/main" id="{61757AB9-9BF1-0EAE-2640-28B46936082D}"/>
              </a:ext>
            </a:extLst>
          </p:cNvPr>
          <p:cNvSpPr/>
          <p:nvPr/>
        </p:nvSpPr>
        <p:spPr>
          <a:xfrm>
            <a:off x="3044754" y="3475338"/>
            <a:ext cx="612600" cy="496800"/>
          </a:xfrm>
          <a:prstGeom prst="rightArrow">
            <a:avLst>
              <a:gd name="adj1" fmla="val 50000"/>
              <a:gd name="adj2" fmla="val 50000"/>
            </a:avLst>
          </a:prstGeom>
          <a:solidFill>
            <a:schemeClr val="bg1">
              <a:lumMod val="50000"/>
            </a:schemeClr>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158019" y="541821"/>
            <a:ext cx="8186842" cy="97193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dk1"/>
                </a:solidFill>
                <a:latin typeface="Poppins" panose="00000500000000000000" pitchFamily="2" charset="0"/>
                <a:cs typeface="Poppins" panose="00000500000000000000" pitchFamily="2" charset="0"/>
                <a:sym typeface="Arial"/>
              </a:rPr>
              <a:t>Fundamental SQL Menggunakan Google Big Query</a:t>
            </a:r>
            <a:endParaRPr sz="2400"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FE551E74-62E6-DEA6-40CA-7B18548A6766}"/>
              </a:ext>
            </a:extLst>
          </p:cNvPr>
          <p:cNvSpPr txBox="1"/>
          <p:nvPr/>
        </p:nvSpPr>
        <p:spPr>
          <a:xfrm>
            <a:off x="1926286" y="1897441"/>
            <a:ext cx="6984528" cy="2323970"/>
          </a:xfrm>
          <a:prstGeom prst="rect">
            <a:avLst/>
          </a:prstGeom>
          <a:noFill/>
        </p:spPr>
        <p:txBody>
          <a:bodyPr wrap="square" rtlCol="0">
            <a:spAutoFit/>
          </a:bodyPr>
          <a:lstStyle/>
          <a:p>
            <a:pPr marL="457200" indent="-457200">
              <a:lnSpc>
                <a:spcPct val="150000"/>
              </a:lnSpc>
              <a:buAutoNum type="arabicPeriod"/>
            </a:pPr>
            <a:r>
              <a:rPr lang="en-US" dirty="0">
                <a:latin typeface="Poppins" panose="00000500000000000000" pitchFamily="2" charset="0"/>
                <a:cs typeface="Poppins" panose="00000500000000000000" pitchFamily="2" charset="0"/>
              </a:rPr>
              <a:t>DDL : Create, Drop</a:t>
            </a:r>
          </a:p>
          <a:p>
            <a:pPr marL="457200" indent="-457200">
              <a:lnSpc>
                <a:spcPct val="150000"/>
              </a:lnSpc>
              <a:buAutoNum type="arabicPeriod"/>
            </a:pPr>
            <a:r>
              <a:rPr lang="en-US" dirty="0">
                <a:latin typeface="Poppins" panose="00000500000000000000" pitchFamily="2" charset="0"/>
                <a:cs typeface="Poppins" panose="00000500000000000000" pitchFamily="2" charset="0"/>
              </a:rPr>
              <a:t>Query Select and combination</a:t>
            </a:r>
          </a:p>
          <a:p>
            <a:pPr marL="457200" indent="-457200">
              <a:lnSpc>
                <a:spcPct val="150000"/>
              </a:lnSpc>
              <a:buAutoNum type="arabicPeriod"/>
            </a:pPr>
            <a:r>
              <a:rPr lang="en-US" dirty="0">
                <a:latin typeface="Poppins" panose="00000500000000000000" pitchFamily="2" charset="0"/>
                <a:cs typeface="Poppins" panose="00000500000000000000" pitchFamily="2" charset="0"/>
              </a:rPr>
              <a:t>DML : Insert, Update, Delete</a:t>
            </a:r>
          </a:p>
          <a:p>
            <a:pPr marL="457200" indent="-457200">
              <a:lnSpc>
                <a:spcPct val="150000"/>
              </a:lnSpc>
              <a:buAutoNum type="arabicPeriod"/>
            </a:pPr>
            <a:r>
              <a:rPr lang="en-US" dirty="0">
                <a:latin typeface="Poppins" panose="00000500000000000000" pitchFamily="2" charset="0"/>
                <a:cs typeface="Poppins" panose="00000500000000000000" pitchFamily="2" charset="0"/>
              </a:rPr>
              <a:t>Query Date, Subquery and Case When</a:t>
            </a:r>
          </a:p>
          <a:p>
            <a:pPr marL="457200" indent="-457200">
              <a:lnSpc>
                <a:spcPct val="150000"/>
              </a:lnSpc>
              <a:buAutoNum type="arabicPeriod"/>
            </a:pPr>
            <a:r>
              <a:rPr lang="en-US" dirty="0">
                <a:latin typeface="Poppins" panose="00000500000000000000" pitchFamily="2" charset="0"/>
                <a:cs typeface="Poppins" panose="00000500000000000000" pitchFamily="2" charset="0"/>
              </a:rPr>
              <a:t>Query Join</a:t>
            </a:r>
          </a:p>
          <a:p>
            <a:pPr>
              <a:lnSpc>
                <a:spcPct val="150000"/>
              </a:lnSpc>
            </a:pPr>
            <a:endParaRPr lang="en-US" dirty="0">
              <a:latin typeface="Poppins" panose="00000500000000000000" pitchFamily="2" charset="0"/>
              <a:cs typeface="Poppins" panose="00000500000000000000" pitchFamily="2" charset="0"/>
            </a:endParaRPr>
          </a:p>
          <a:p>
            <a:pPr marL="457200" indent="-457200">
              <a:lnSpc>
                <a:spcPct val="150000"/>
              </a:lnSpc>
              <a:buAutoNum type="arabicPeriod"/>
            </a:pPr>
            <a:endParaRPr lang="en-US" dirty="0">
              <a:latin typeface="Poppins" panose="00000500000000000000" pitchFamily="2" charset="0"/>
              <a:cs typeface="Poppins" panose="00000500000000000000" pitchFamily="2" charset="0"/>
            </a:endParaRPr>
          </a:p>
        </p:txBody>
      </p:sp>
      <p:pic>
        <p:nvPicPr>
          <p:cNvPr id="7" name="Picture 2" descr="Checklist PNG Transparent Images Free Download | Vector Files | Pngtree">
            <a:extLst>
              <a:ext uri="{FF2B5EF4-FFF2-40B4-BE49-F238E27FC236}">
                <a16:creationId xmlns:a16="http://schemas.microsoft.com/office/drawing/2014/main" id="{9B3B4CC6-1CD3-A35D-6509-500950AC8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540" y="1822681"/>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ecklist PNG Transparent Images Free Download | Vector Files | Pngtree">
            <a:extLst>
              <a:ext uri="{FF2B5EF4-FFF2-40B4-BE49-F238E27FC236}">
                <a16:creationId xmlns:a16="http://schemas.microsoft.com/office/drawing/2014/main" id="{B92E21EB-E62B-327E-C2F2-F19DDD854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8999" y="2155765"/>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hecklist PNG Transparent Images Free Download | Vector Files | Pngtree">
            <a:extLst>
              <a:ext uri="{FF2B5EF4-FFF2-40B4-BE49-F238E27FC236}">
                <a16:creationId xmlns:a16="http://schemas.microsoft.com/office/drawing/2014/main" id="{07B4F2BC-FCAC-9D57-7203-33A81B03A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499" y="2474931"/>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ecklist PNG Transparent Images Free Download | Vector Files | Pngtree">
            <a:extLst>
              <a:ext uri="{FF2B5EF4-FFF2-40B4-BE49-F238E27FC236}">
                <a16:creationId xmlns:a16="http://schemas.microsoft.com/office/drawing/2014/main" id="{3CBB82B6-1D63-1A5A-3157-ED6351283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644" y="279827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Checklist PNG Transparent Images Free Download | Vector Files | Pngtree">
            <a:extLst>
              <a:ext uri="{FF2B5EF4-FFF2-40B4-BE49-F238E27FC236}">
                <a16:creationId xmlns:a16="http://schemas.microsoft.com/office/drawing/2014/main" id="{254C13AD-ACC6-4B82-ECAB-9F8FC3EF0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0758" y="3159248"/>
            <a:ext cx="548640" cy="548640"/>
          </a:xfrm>
          <a:prstGeom prst="rect">
            <a:avLst/>
          </a:prstGeom>
          <a:noFill/>
          <a:extLst>
            <a:ext uri="{909E8E84-426E-40DD-AFC4-6F175D3DCCD1}">
              <a14:hiddenFill xmlns:a14="http://schemas.microsoft.com/office/drawing/2010/main">
                <a:solidFill>
                  <a:srgbClr val="FFFFFF"/>
                </a:solidFill>
              </a14:hiddenFill>
            </a:ext>
          </a:extLst>
        </p:spPr>
      </p:pic>
      <p:sp>
        <p:nvSpPr>
          <p:cNvPr id="5" name="Right Brace 4">
            <a:extLst>
              <a:ext uri="{FF2B5EF4-FFF2-40B4-BE49-F238E27FC236}">
                <a16:creationId xmlns:a16="http://schemas.microsoft.com/office/drawing/2014/main" id="{95DE3104-425F-9DE5-E133-F38658880850}"/>
              </a:ext>
            </a:extLst>
          </p:cNvPr>
          <p:cNvSpPr/>
          <p:nvPr/>
        </p:nvSpPr>
        <p:spPr>
          <a:xfrm>
            <a:off x="6135624" y="1760642"/>
            <a:ext cx="548640" cy="2006686"/>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2050" name="Picture 2" descr="How to Install PostgreSQL on Ubuntu, Linux &amp; Mac | by Joseph Adediji |  Medium">
            <a:extLst>
              <a:ext uri="{FF2B5EF4-FFF2-40B4-BE49-F238E27FC236}">
                <a16:creationId xmlns:a16="http://schemas.microsoft.com/office/drawing/2014/main" id="{A7530CD7-749F-DB31-6B59-72153E1BD1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8828" y="1298071"/>
            <a:ext cx="18288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mariadb - Official Image | Docker Hub">
            <a:extLst>
              <a:ext uri="{FF2B5EF4-FFF2-40B4-BE49-F238E27FC236}">
                <a16:creationId xmlns:a16="http://schemas.microsoft.com/office/drawing/2014/main" id="{BB5B83CA-08E6-0B41-E2BF-93813ACDE9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0081" y="2309445"/>
            <a:ext cx="1013138"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ySQL Database Management System Paling Populer Untuk Membangun Website –  Yudana">
            <a:extLst>
              <a:ext uri="{FF2B5EF4-FFF2-40B4-BE49-F238E27FC236}">
                <a16:creationId xmlns:a16="http://schemas.microsoft.com/office/drawing/2014/main" id="{973F205E-FFFD-4D3B-EE8C-A8E2F27FA44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4519" y="3320819"/>
            <a:ext cx="2057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loudera · GitHub">
            <a:extLst>
              <a:ext uri="{FF2B5EF4-FFF2-40B4-BE49-F238E27FC236}">
                <a16:creationId xmlns:a16="http://schemas.microsoft.com/office/drawing/2014/main" id="{44335881-2EFC-AD66-52AE-F123870D17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97519" y="2309445"/>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uccess Stickers - Free animals Stickers">
            <a:extLst>
              <a:ext uri="{FF2B5EF4-FFF2-40B4-BE49-F238E27FC236}">
                <a16:creationId xmlns:a16="http://schemas.microsoft.com/office/drawing/2014/main" id="{9233012A-E572-DF7A-1383-85376851B17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748" y="1485205"/>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094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4" name="TextBox 3">
            <a:extLst>
              <a:ext uri="{FF2B5EF4-FFF2-40B4-BE49-F238E27FC236}">
                <a16:creationId xmlns:a16="http://schemas.microsoft.com/office/drawing/2014/main" id="{7FB07012-4E7A-5BB3-7B6D-D630CB290615}"/>
              </a:ext>
            </a:extLst>
          </p:cNvPr>
          <p:cNvSpPr txBox="1"/>
          <p:nvPr/>
        </p:nvSpPr>
        <p:spPr>
          <a:xfrm>
            <a:off x="1590270" y="539772"/>
            <a:ext cx="3089307" cy="1754326"/>
          </a:xfrm>
          <a:prstGeom prst="rect">
            <a:avLst/>
          </a:prstGeom>
          <a:solidFill>
            <a:schemeClr val="bg1"/>
          </a:solidFill>
        </p:spPr>
        <p:txBody>
          <a:bodyPr wrap="none" rtlCol="0">
            <a:spAutoFit/>
          </a:bodyPr>
          <a:lstStyle/>
          <a:p>
            <a:pPr algn="ctr"/>
            <a:r>
              <a:rPr lang="en-US" sz="3600" b="1" i="1" dirty="0">
                <a:solidFill>
                  <a:srgbClr val="00B050"/>
                </a:solidFill>
                <a:latin typeface="Poppins" panose="00000500000000000000" pitchFamily="2" charset="0"/>
                <a:cs typeface="Poppins" panose="00000500000000000000" pitchFamily="2" charset="0"/>
              </a:rPr>
              <a:t>CURIOSITY</a:t>
            </a:r>
          </a:p>
          <a:p>
            <a:pPr algn="ctr"/>
            <a:r>
              <a:rPr lang="en-US" sz="3600" b="1" dirty="0">
                <a:solidFill>
                  <a:schemeClr val="tx1"/>
                </a:solidFill>
                <a:latin typeface="Poppins" panose="00000500000000000000" pitchFamily="2" charset="0"/>
                <a:cs typeface="Poppins" panose="00000500000000000000" pitchFamily="2" charset="0"/>
              </a:rPr>
              <a:t>+</a:t>
            </a:r>
          </a:p>
          <a:p>
            <a:pPr algn="ctr"/>
            <a:r>
              <a:rPr lang="en-US" sz="3600" b="1" i="1" dirty="0">
                <a:solidFill>
                  <a:srgbClr val="0070C0"/>
                </a:solidFill>
                <a:latin typeface="Poppins" panose="00000500000000000000" pitchFamily="2" charset="0"/>
                <a:cs typeface="Poppins" panose="00000500000000000000" pitchFamily="2" charset="0"/>
              </a:rPr>
              <a:t>PASSIONATE</a:t>
            </a:r>
          </a:p>
        </p:txBody>
      </p:sp>
      <p:sp>
        <p:nvSpPr>
          <p:cNvPr id="2" name="Arrow: Down 1">
            <a:extLst>
              <a:ext uri="{FF2B5EF4-FFF2-40B4-BE49-F238E27FC236}">
                <a16:creationId xmlns:a16="http://schemas.microsoft.com/office/drawing/2014/main" id="{FD22B1BC-22FF-1B6E-2FB4-16E8979DF13B}"/>
              </a:ext>
            </a:extLst>
          </p:cNvPr>
          <p:cNvSpPr/>
          <p:nvPr/>
        </p:nvSpPr>
        <p:spPr>
          <a:xfrm>
            <a:off x="2808351" y="2349941"/>
            <a:ext cx="653143" cy="722299"/>
          </a:xfrm>
          <a:prstGeom prst="down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9F69C33-8131-1801-83D0-27786274C1E4}"/>
              </a:ext>
            </a:extLst>
          </p:cNvPr>
          <p:cNvSpPr txBox="1"/>
          <p:nvPr/>
        </p:nvSpPr>
        <p:spPr>
          <a:xfrm>
            <a:off x="1046851" y="3211133"/>
            <a:ext cx="4176143" cy="1107996"/>
          </a:xfrm>
          <a:prstGeom prst="rect">
            <a:avLst/>
          </a:prstGeom>
          <a:solidFill>
            <a:schemeClr val="bg1"/>
          </a:solidFill>
        </p:spPr>
        <p:txBody>
          <a:bodyPr wrap="none" rtlCol="0">
            <a:spAutoFit/>
          </a:bodyPr>
          <a:lstStyle/>
          <a:p>
            <a:pPr algn="ctr"/>
            <a:r>
              <a:rPr lang="en-US" sz="6600" b="1" dirty="0">
                <a:solidFill>
                  <a:schemeClr val="tx1"/>
                </a:solidFill>
                <a:latin typeface="Poppins" panose="00000500000000000000" pitchFamily="2" charset="0"/>
                <a:cs typeface="Poppins" panose="00000500000000000000" pitchFamily="2" charset="0"/>
              </a:rPr>
              <a:t>READY !!!</a:t>
            </a:r>
          </a:p>
        </p:txBody>
      </p:sp>
    </p:spTree>
    <p:extLst>
      <p:ext uri="{BB962C8B-B14F-4D97-AF65-F5344CB8AC3E}">
        <p14:creationId xmlns:p14="http://schemas.microsoft.com/office/powerpoint/2010/main" val="1760074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910CD8F-E04D-6C80-1795-9A19E1DD4557}"/>
              </a:ext>
            </a:extLst>
          </p:cNvPr>
          <p:cNvSpPr/>
          <p:nvPr/>
        </p:nvSpPr>
        <p:spPr>
          <a:xfrm>
            <a:off x="3112816" y="2599182"/>
            <a:ext cx="5148072" cy="1954530"/>
          </a:xfrm>
          <a:prstGeom prst="roundRect">
            <a:avLst>
              <a:gd name="adj" fmla="val 9182"/>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B07012-4E7A-5BB3-7B6D-D630CB290615}"/>
              </a:ext>
            </a:extLst>
          </p:cNvPr>
          <p:cNvSpPr txBox="1"/>
          <p:nvPr/>
        </p:nvSpPr>
        <p:spPr>
          <a:xfrm>
            <a:off x="3246120" y="2774442"/>
            <a:ext cx="4035079" cy="1569660"/>
          </a:xfrm>
          <a:prstGeom prst="rect">
            <a:avLst/>
          </a:prstGeom>
          <a:solidFill>
            <a:schemeClr val="bg1"/>
          </a:solidFill>
        </p:spPr>
        <p:txBody>
          <a:bodyPr wrap="none" rtlCol="0">
            <a:spAutoFit/>
          </a:bodyPr>
          <a:lstStyle/>
          <a:p>
            <a:r>
              <a:rPr lang="en-US" sz="4800" b="1" dirty="0">
                <a:solidFill>
                  <a:schemeClr val="tx1"/>
                </a:solidFill>
                <a:latin typeface="Poppins" panose="00000500000000000000" pitchFamily="2" charset="0"/>
                <a:cs typeface="Poppins" panose="00000500000000000000" pitchFamily="2" charset="0"/>
              </a:rPr>
              <a:t>Let’s Review</a:t>
            </a:r>
          </a:p>
          <a:p>
            <a:r>
              <a:rPr lang="en-US" sz="4800" b="1" dirty="0">
                <a:solidFill>
                  <a:schemeClr val="tx1"/>
                </a:solidFill>
                <a:latin typeface="Poppins" panose="00000500000000000000" pitchFamily="2" charset="0"/>
                <a:cs typeface="Poppins" panose="00000500000000000000" pitchFamily="2" charset="0"/>
              </a:rPr>
              <a:t>Together</a:t>
            </a:r>
          </a:p>
        </p:txBody>
      </p:sp>
      <p:pic>
        <p:nvPicPr>
          <p:cNvPr id="5122" name="Picture 2" descr="Hello Stickers - Free animals Stickers">
            <a:extLst>
              <a:ext uri="{FF2B5EF4-FFF2-40B4-BE49-F238E27FC236}">
                <a16:creationId xmlns:a16="http://schemas.microsoft.com/office/drawing/2014/main" id="{7B2BDD5B-E8F6-04AE-88ED-EA04F6827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88" y="704088"/>
            <a:ext cx="3665982" cy="3665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4284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5674BD8-FFFA-1075-429F-2C93D2C5CFCF}"/>
              </a:ext>
            </a:extLst>
          </p:cNvPr>
          <p:cNvSpPr txBox="1"/>
          <p:nvPr/>
        </p:nvSpPr>
        <p:spPr>
          <a:xfrm>
            <a:off x="2504994" y="-1190581"/>
            <a:ext cx="3379451" cy="6986528"/>
          </a:xfrm>
          <a:prstGeom prst="rect">
            <a:avLst/>
          </a:prstGeom>
          <a:noFill/>
        </p:spPr>
        <p:txBody>
          <a:bodyPr wrap="none" rtlCol="0">
            <a:spAutoFit/>
          </a:bodyPr>
          <a:lstStyle/>
          <a:p>
            <a:r>
              <a:rPr lang="en-US" sz="44800" dirty="0">
                <a:latin typeface="+mj-lt"/>
                <a:cs typeface="Poppins" panose="00000500000000000000" pitchFamily="2" charset="0"/>
              </a:rPr>
              <a:t>2</a:t>
            </a:r>
          </a:p>
        </p:txBody>
      </p:sp>
      <p:sp>
        <p:nvSpPr>
          <p:cNvPr id="9" name="TextBox 8">
            <a:extLst>
              <a:ext uri="{FF2B5EF4-FFF2-40B4-BE49-F238E27FC236}">
                <a16:creationId xmlns:a16="http://schemas.microsoft.com/office/drawing/2014/main" id="{F21BF113-4773-EC16-9A53-2923A6289997}"/>
              </a:ext>
            </a:extLst>
          </p:cNvPr>
          <p:cNvSpPr txBox="1"/>
          <p:nvPr/>
        </p:nvSpPr>
        <p:spPr>
          <a:xfrm>
            <a:off x="591671" y="2493975"/>
            <a:ext cx="8068234" cy="954107"/>
          </a:xfrm>
          <a:prstGeom prst="rect">
            <a:avLst/>
          </a:prstGeom>
          <a:solidFill>
            <a:srgbClr val="FBFBFB"/>
          </a:solidFill>
        </p:spPr>
        <p:txBody>
          <a:bodyPr wrap="square" rtlCol="0">
            <a:spAutoFit/>
          </a:bodyPr>
          <a:lstStyle/>
          <a:p>
            <a:pPr algn="ctr"/>
            <a:r>
              <a:rPr lang="en-US" sz="2800" b="1" dirty="0">
                <a:latin typeface="Poppins" panose="00000500000000000000" pitchFamily="2" charset="0"/>
                <a:cs typeface="Poppins" panose="00000500000000000000" pitchFamily="2" charset="0"/>
              </a:rPr>
              <a:t>We </a:t>
            </a:r>
            <a:r>
              <a:rPr lang="en-US" sz="2800" b="1" dirty="0">
                <a:solidFill>
                  <a:srgbClr val="00B050"/>
                </a:solidFill>
                <a:latin typeface="Poppins" panose="00000500000000000000" pitchFamily="2" charset="0"/>
                <a:cs typeface="Poppins" panose="00000500000000000000" pitchFamily="2" charset="0"/>
              </a:rPr>
              <a:t>start</a:t>
            </a:r>
          </a:p>
          <a:p>
            <a:pPr algn="ctr"/>
            <a:r>
              <a:rPr lang="en-US" sz="2800" b="1" dirty="0">
                <a:latin typeface="Poppins" panose="00000500000000000000" pitchFamily="2" charset="0"/>
                <a:cs typeface="Poppins" panose="00000500000000000000" pitchFamily="2" charset="0"/>
              </a:rPr>
              <a:t>from the </a:t>
            </a:r>
            <a:r>
              <a:rPr lang="en-US" sz="2800" b="1" i="1" dirty="0">
                <a:solidFill>
                  <a:srgbClr val="0070C0"/>
                </a:solidFill>
                <a:latin typeface="Poppins" panose="00000500000000000000" pitchFamily="2" charset="0"/>
                <a:cs typeface="Poppins" panose="00000500000000000000" pitchFamily="2" charset="0"/>
              </a:rPr>
              <a:t>ZERO</a:t>
            </a:r>
          </a:p>
        </p:txBody>
      </p:sp>
    </p:spTree>
    <p:extLst>
      <p:ext uri="{BB962C8B-B14F-4D97-AF65-F5344CB8AC3E}">
        <p14:creationId xmlns:p14="http://schemas.microsoft.com/office/powerpoint/2010/main" val="2476017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CC816-498A-0A90-AF7E-6CCCD5BD5B23}"/>
              </a:ext>
            </a:extLst>
          </p:cNvPr>
          <p:cNvSpPr>
            <a:spLocks noGrp="1"/>
          </p:cNvSpPr>
          <p:nvPr>
            <p:ph type="title"/>
          </p:nvPr>
        </p:nvSpPr>
        <p:spPr/>
        <p:txBody>
          <a:bodyPr>
            <a:normAutofit fontScale="90000"/>
          </a:bodyPr>
          <a:lstStyle/>
          <a:p>
            <a:r>
              <a:rPr lang="en-US" dirty="0"/>
              <a:t>Dataset :   Titanic Passenger</a:t>
            </a:r>
          </a:p>
        </p:txBody>
      </p:sp>
      <p:pic>
        <p:nvPicPr>
          <p:cNvPr id="4" name="Picture 3">
            <a:extLst>
              <a:ext uri="{FF2B5EF4-FFF2-40B4-BE49-F238E27FC236}">
                <a16:creationId xmlns:a16="http://schemas.microsoft.com/office/drawing/2014/main" id="{C4F7B8EF-E1AA-D27C-6F15-25F28CA226C0}"/>
              </a:ext>
            </a:extLst>
          </p:cNvPr>
          <p:cNvPicPr>
            <a:picLocks noChangeAspect="1"/>
          </p:cNvPicPr>
          <p:nvPr/>
        </p:nvPicPr>
        <p:blipFill>
          <a:blip r:embed="rId2"/>
          <a:stretch>
            <a:fillRect/>
          </a:stretch>
        </p:blipFill>
        <p:spPr>
          <a:xfrm>
            <a:off x="311700" y="1665699"/>
            <a:ext cx="7916019" cy="2011680"/>
          </a:xfrm>
          <a:prstGeom prst="rect">
            <a:avLst/>
          </a:prstGeom>
          <a:ln>
            <a:solidFill>
              <a:srgbClr val="C00000"/>
            </a:solid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21B28D79-7B46-B17C-47D0-227D7450013D}"/>
              </a:ext>
            </a:extLst>
          </p:cNvPr>
          <p:cNvSpPr/>
          <p:nvPr/>
        </p:nvSpPr>
        <p:spPr>
          <a:xfrm>
            <a:off x="709779" y="1923221"/>
            <a:ext cx="7589520" cy="266727"/>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93A7263-B084-C842-9C67-A0DF9A99C58C}"/>
              </a:ext>
            </a:extLst>
          </p:cNvPr>
          <p:cNvSpPr/>
          <p:nvPr/>
        </p:nvSpPr>
        <p:spPr>
          <a:xfrm>
            <a:off x="247804" y="2510521"/>
            <a:ext cx="8046720" cy="266727"/>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16F5EBB-9596-8D4F-FF36-12BEE44FF84C}"/>
              </a:ext>
            </a:extLst>
          </p:cNvPr>
          <p:cNvSpPr/>
          <p:nvPr/>
        </p:nvSpPr>
        <p:spPr>
          <a:xfrm>
            <a:off x="784405" y="3084752"/>
            <a:ext cx="822960" cy="266727"/>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87852A3-F5FC-0D9D-0927-69AD914939D3}"/>
              </a:ext>
            </a:extLst>
          </p:cNvPr>
          <p:cNvSpPr/>
          <p:nvPr/>
        </p:nvSpPr>
        <p:spPr>
          <a:xfrm>
            <a:off x="1886678" y="756363"/>
            <a:ext cx="3246256" cy="388558"/>
          </a:xfrm>
          <a:prstGeom prst="rect">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Arrow Connector 10">
            <a:extLst>
              <a:ext uri="{FF2B5EF4-FFF2-40B4-BE49-F238E27FC236}">
                <a16:creationId xmlns:a16="http://schemas.microsoft.com/office/drawing/2014/main" id="{AA810A4B-5EC2-D780-8551-B12C4151514F}"/>
              </a:ext>
            </a:extLst>
          </p:cNvPr>
          <p:cNvCxnSpPr>
            <a:cxnSpLocks/>
          </p:cNvCxnSpPr>
          <p:nvPr/>
        </p:nvCxnSpPr>
        <p:spPr>
          <a:xfrm>
            <a:off x="4779468" y="1135501"/>
            <a:ext cx="0" cy="2947498"/>
          </a:xfrm>
          <a:prstGeom prst="straightConnector1">
            <a:avLst/>
          </a:prstGeom>
          <a:ln w="317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D813D08-652B-EF44-AFC4-A79542286114}"/>
              </a:ext>
            </a:extLst>
          </p:cNvPr>
          <p:cNvCxnSpPr>
            <a:cxnSpLocks/>
          </p:cNvCxnSpPr>
          <p:nvPr/>
        </p:nvCxnSpPr>
        <p:spPr>
          <a:xfrm>
            <a:off x="2458212" y="1925364"/>
            <a:ext cx="0" cy="219456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C8990DF-807B-40CA-147D-69099E30F585}"/>
              </a:ext>
            </a:extLst>
          </p:cNvPr>
          <p:cNvCxnSpPr>
            <a:cxnSpLocks/>
          </p:cNvCxnSpPr>
          <p:nvPr/>
        </p:nvCxnSpPr>
        <p:spPr>
          <a:xfrm>
            <a:off x="3736135" y="2777247"/>
            <a:ext cx="0" cy="1280160"/>
          </a:xfrm>
          <a:prstGeom prst="straightConnector1">
            <a:avLst/>
          </a:prstGeom>
          <a:ln w="317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D3BA98-01D5-5250-2B62-9F757D05A074}"/>
              </a:ext>
            </a:extLst>
          </p:cNvPr>
          <p:cNvCxnSpPr>
            <a:cxnSpLocks/>
          </p:cNvCxnSpPr>
          <p:nvPr/>
        </p:nvCxnSpPr>
        <p:spPr>
          <a:xfrm>
            <a:off x="1219351" y="3351479"/>
            <a:ext cx="0" cy="731520"/>
          </a:xfrm>
          <a:prstGeom prst="straightConnector1">
            <a:avLst/>
          </a:prstGeom>
          <a:ln w="317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9F6FDA5-5410-40B1-7BDF-4C8BEFCA50E0}"/>
              </a:ext>
            </a:extLst>
          </p:cNvPr>
          <p:cNvSpPr txBox="1"/>
          <p:nvPr/>
        </p:nvSpPr>
        <p:spPr>
          <a:xfrm>
            <a:off x="2111803" y="4140415"/>
            <a:ext cx="692817" cy="553998"/>
          </a:xfrm>
          <a:prstGeom prst="rect">
            <a:avLst/>
          </a:prstGeom>
          <a:noFill/>
        </p:spPr>
        <p:txBody>
          <a:bodyPr wrap="none" rtlCol="0">
            <a:spAutoFit/>
          </a:bodyPr>
          <a:lstStyle/>
          <a:p>
            <a:pPr algn="ctr"/>
            <a:r>
              <a:rPr lang="en-US" sz="1000" dirty="0" err="1">
                <a:solidFill>
                  <a:srgbClr val="C00000"/>
                </a:solidFill>
                <a:latin typeface="Poppins" panose="00000500000000000000" pitchFamily="2" charset="0"/>
                <a:cs typeface="Poppins" panose="00000500000000000000" pitchFamily="2" charset="0"/>
              </a:rPr>
              <a:t>Atribut</a:t>
            </a:r>
            <a:r>
              <a:rPr lang="en-US" sz="1000" dirty="0">
                <a:solidFill>
                  <a:srgbClr val="C00000"/>
                </a:solidFill>
                <a:latin typeface="Poppins" panose="00000500000000000000" pitchFamily="2" charset="0"/>
                <a:cs typeface="Poppins" panose="00000500000000000000" pitchFamily="2" charset="0"/>
              </a:rPr>
              <a:t>/</a:t>
            </a:r>
          </a:p>
          <a:p>
            <a:pPr algn="ctr"/>
            <a:r>
              <a:rPr lang="en-US" sz="1000" dirty="0">
                <a:solidFill>
                  <a:srgbClr val="C00000"/>
                </a:solidFill>
                <a:latin typeface="Poppins" panose="00000500000000000000" pitchFamily="2" charset="0"/>
                <a:cs typeface="Poppins" panose="00000500000000000000" pitchFamily="2" charset="0"/>
              </a:rPr>
              <a:t>Field/</a:t>
            </a:r>
          </a:p>
          <a:p>
            <a:pPr algn="ctr"/>
            <a:r>
              <a:rPr lang="en-US" sz="1000" dirty="0">
                <a:solidFill>
                  <a:srgbClr val="C00000"/>
                </a:solidFill>
                <a:latin typeface="Poppins" panose="00000500000000000000" pitchFamily="2" charset="0"/>
                <a:cs typeface="Poppins" panose="00000500000000000000" pitchFamily="2" charset="0"/>
              </a:rPr>
              <a:t>Column</a:t>
            </a:r>
          </a:p>
        </p:txBody>
      </p:sp>
      <p:sp>
        <p:nvSpPr>
          <p:cNvPr id="22" name="TextBox 21">
            <a:extLst>
              <a:ext uri="{FF2B5EF4-FFF2-40B4-BE49-F238E27FC236}">
                <a16:creationId xmlns:a16="http://schemas.microsoft.com/office/drawing/2014/main" id="{0FAFE0EB-DD8C-CF53-131A-0AAC902F34B5}"/>
              </a:ext>
            </a:extLst>
          </p:cNvPr>
          <p:cNvSpPr txBox="1"/>
          <p:nvPr/>
        </p:nvSpPr>
        <p:spPr>
          <a:xfrm>
            <a:off x="3386520" y="4140415"/>
            <a:ext cx="699230" cy="400110"/>
          </a:xfrm>
          <a:prstGeom prst="rect">
            <a:avLst/>
          </a:prstGeom>
          <a:noFill/>
        </p:spPr>
        <p:txBody>
          <a:bodyPr wrap="none" rtlCol="0">
            <a:spAutoFit/>
          </a:bodyPr>
          <a:lstStyle/>
          <a:p>
            <a:pPr algn="ctr"/>
            <a:r>
              <a:rPr lang="en-US" sz="1000" dirty="0">
                <a:solidFill>
                  <a:srgbClr val="0070C0"/>
                </a:solidFill>
                <a:latin typeface="Poppins" panose="00000500000000000000" pitchFamily="2" charset="0"/>
                <a:cs typeface="Poppins" panose="00000500000000000000" pitchFamily="2" charset="0"/>
              </a:rPr>
              <a:t>Record/</a:t>
            </a:r>
          </a:p>
          <a:p>
            <a:pPr algn="ctr"/>
            <a:r>
              <a:rPr lang="en-US" sz="1000" dirty="0">
                <a:solidFill>
                  <a:srgbClr val="0070C0"/>
                </a:solidFill>
                <a:latin typeface="Poppins" panose="00000500000000000000" pitchFamily="2" charset="0"/>
                <a:cs typeface="Poppins" panose="00000500000000000000" pitchFamily="2" charset="0"/>
              </a:rPr>
              <a:t>Row</a:t>
            </a:r>
          </a:p>
        </p:txBody>
      </p:sp>
      <p:sp>
        <p:nvSpPr>
          <p:cNvPr id="23" name="TextBox 22">
            <a:extLst>
              <a:ext uri="{FF2B5EF4-FFF2-40B4-BE49-F238E27FC236}">
                <a16:creationId xmlns:a16="http://schemas.microsoft.com/office/drawing/2014/main" id="{366690C0-AA37-0C74-58D3-DAF33A229C68}"/>
              </a:ext>
            </a:extLst>
          </p:cNvPr>
          <p:cNvSpPr txBox="1"/>
          <p:nvPr/>
        </p:nvSpPr>
        <p:spPr>
          <a:xfrm>
            <a:off x="4527236" y="4140415"/>
            <a:ext cx="529312" cy="246221"/>
          </a:xfrm>
          <a:prstGeom prst="rect">
            <a:avLst/>
          </a:prstGeom>
          <a:noFill/>
        </p:spPr>
        <p:txBody>
          <a:bodyPr wrap="none" rtlCol="0">
            <a:spAutoFit/>
          </a:bodyPr>
          <a:lstStyle/>
          <a:p>
            <a:pPr algn="ctr"/>
            <a:r>
              <a:rPr lang="en-US" sz="1000" dirty="0">
                <a:solidFill>
                  <a:schemeClr val="bg1">
                    <a:lumMod val="50000"/>
                  </a:schemeClr>
                </a:solidFill>
                <a:latin typeface="Poppins" panose="00000500000000000000" pitchFamily="2" charset="0"/>
                <a:cs typeface="Poppins" panose="00000500000000000000" pitchFamily="2" charset="0"/>
              </a:rPr>
              <a:t>Entity</a:t>
            </a:r>
          </a:p>
        </p:txBody>
      </p:sp>
      <p:sp>
        <p:nvSpPr>
          <p:cNvPr id="24" name="TextBox 23">
            <a:extLst>
              <a:ext uri="{FF2B5EF4-FFF2-40B4-BE49-F238E27FC236}">
                <a16:creationId xmlns:a16="http://schemas.microsoft.com/office/drawing/2014/main" id="{00A936F1-8C40-A12C-A833-BB49D1711E32}"/>
              </a:ext>
            </a:extLst>
          </p:cNvPr>
          <p:cNvSpPr txBox="1"/>
          <p:nvPr/>
        </p:nvSpPr>
        <p:spPr>
          <a:xfrm>
            <a:off x="904413" y="4082999"/>
            <a:ext cx="551754" cy="246221"/>
          </a:xfrm>
          <a:prstGeom prst="rect">
            <a:avLst/>
          </a:prstGeom>
          <a:noFill/>
        </p:spPr>
        <p:txBody>
          <a:bodyPr wrap="none" rtlCol="0">
            <a:spAutoFit/>
          </a:bodyPr>
          <a:lstStyle/>
          <a:p>
            <a:pPr algn="ctr"/>
            <a:r>
              <a:rPr lang="en-US" sz="1000" dirty="0">
                <a:solidFill>
                  <a:srgbClr val="00B050"/>
                </a:solidFill>
                <a:latin typeface="Poppins" panose="00000500000000000000" pitchFamily="2" charset="0"/>
                <a:cs typeface="Poppins" panose="00000500000000000000" pitchFamily="2" charset="0"/>
              </a:rPr>
              <a:t>Value</a:t>
            </a:r>
          </a:p>
        </p:txBody>
      </p:sp>
    </p:spTree>
    <p:extLst>
      <p:ext uri="{BB962C8B-B14F-4D97-AF65-F5344CB8AC3E}">
        <p14:creationId xmlns:p14="http://schemas.microsoft.com/office/powerpoint/2010/main" val="2386136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up)">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up)">
                                      <p:cBhvr>
                                        <p:cTn id="24" dur="500"/>
                                        <p:tgtEl>
                                          <p:spTgt spid="13"/>
                                        </p:tgtEl>
                                      </p:cBhvr>
                                    </p:animEffect>
                                  </p:childTnLst>
                                </p:cTn>
                              </p:par>
                            </p:childTnLst>
                          </p:cTn>
                        </p:par>
                        <p:par>
                          <p:cTn id="25" fill="hold">
                            <p:stCondLst>
                              <p:cond delay="1000"/>
                            </p:stCondLst>
                            <p:childTnLst>
                              <p:par>
                                <p:cTn id="26" presetID="22" presetClass="entr" presetSubtype="1"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up)">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up)">
                                      <p:cBhvr>
                                        <p:cTn id="33" dur="500"/>
                                        <p:tgtEl>
                                          <p:spTgt spid="6"/>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par>
                          <p:cTn id="38" fill="hold">
                            <p:stCondLst>
                              <p:cond delay="1000"/>
                            </p:stCondLst>
                            <p:childTnLst>
                              <p:par>
                                <p:cTn id="39" presetID="22" presetClass="entr" presetSubtype="1" fill="hold" grpId="0" nodeType="after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wipe(up)">
                                      <p:cBhvr>
                                        <p:cTn id="41" dur="500"/>
                                        <p:tgtEl>
                                          <p:spTgt spid="22"/>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up)">
                                      <p:cBhvr>
                                        <p:cTn id="46" dur="500"/>
                                        <p:tgtEl>
                                          <p:spTgt spid="7"/>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wipe(up)">
                                      <p:cBhvr>
                                        <p:cTn id="50" dur="500"/>
                                        <p:tgtEl>
                                          <p:spTgt spid="18"/>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up)">
                                      <p:cBhvr>
                                        <p:cTn id="5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21" grpId="0"/>
      <p:bldP spid="22" grpId="0"/>
      <p:bldP spid="23" grpId="0"/>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3074" name="Picture 2" descr="Spirit level Stickers - Free animals Stickers">
            <a:extLst>
              <a:ext uri="{FF2B5EF4-FFF2-40B4-BE49-F238E27FC236}">
                <a16:creationId xmlns:a16="http://schemas.microsoft.com/office/drawing/2014/main" id="{4FBA4CD4-0D1E-E58A-6560-1CDA0FA82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76" y="433578"/>
            <a:ext cx="4221480" cy="422148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C910CD8F-E04D-6C80-1795-9A19E1DD4557}"/>
              </a:ext>
            </a:extLst>
          </p:cNvPr>
          <p:cNvSpPr/>
          <p:nvPr/>
        </p:nvSpPr>
        <p:spPr>
          <a:xfrm>
            <a:off x="3112816" y="2599182"/>
            <a:ext cx="5148072" cy="1954530"/>
          </a:xfrm>
          <a:prstGeom prst="roundRect">
            <a:avLst>
              <a:gd name="adj" fmla="val 9182"/>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a:extLst>
              <a:ext uri="{FF2B5EF4-FFF2-40B4-BE49-F238E27FC236}">
                <a16:creationId xmlns:a16="http://schemas.microsoft.com/office/drawing/2014/main" id="{7FB07012-4E7A-5BB3-7B6D-D630CB290615}"/>
              </a:ext>
            </a:extLst>
          </p:cNvPr>
          <p:cNvSpPr txBox="1"/>
          <p:nvPr/>
        </p:nvSpPr>
        <p:spPr>
          <a:xfrm>
            <a:off x="3246120" y="2774442"/>
            <a:ext cx="4881465" cy="1569660"/>
          </a:xfrm>
          <a:prstGeom prst="rect">
            <a:avLst/>
          </a:prstGeom>
          <a:solidFill>
            <a:schemeClr val="bg1"/>
          </a:solidFill>
        </p:spPr>
        <p:txBody>
          <a:bodyPr wrap="none" rtlCol="0">
            <a:spAutoFit/>
          </a:bodyPr>
          <a:lstStyle/>
          <a:p>
            <a:r>
              <a:rPr lang="en-US" sz="4800" b="1" dirty="0">
                <a:solidFill>
                  <a:schemeClr val="tx1"/>
                </a:solidFill>
                <a:latin typeface="Poppins" panose="00000500000000000000" pitchFamily="2" charset="0"/>
                <a:cs typeface="Poppins" panose="00000500000000000000" pitchFamily="2" charset="0"/>
              </a:rPr>
              <a:t>Let’s Prepare</a:t>
            </a:r>
          </a:p>
          <a:p>
            <a:r>
              <a:rPr lang="en-US" sz="4800" b="1" dirty="0">
                <a:solidFill>
                  <a:schemeClr val="tx1"/>
                </a:solidFill>
                <a:latin typeface="Poppins" panose="00000500000000000000" pitchFamily="2" charset="0"/>
                <a:cs typeface="Poppins" panose="00000500000000000000" pitchFamily="2" charset="0"/>
              </a:rPr>
              <a:t>the Table first !</a:t>
            </a:r>
          </a:p>
        </p:txBody>
      </p:sp>
    </p:spTree>
    <p:extLst>
      <p:ext uri="{BB962C8B-B14F-4D97-AF65-F5344CB8AC3E}">
        <p14:creationId xmlns:p14="http://schemas.microsoft.com/office/powerpoint/2010/main" val="2961878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411480" y="1248182"/>
            <a:ext cx="7763256" cy="2647135"/>
          </a:xfrm>
          <a:prstGeom prst="rect">
            <a:avLst/>
          </a:prstGeom>
          <a:noFill/>
        </p:spPr>
        <p:txBody>
          <a:bodyPr wrap="square">
            <a:spAutoFit/>
          </a:bodyPr>
          <a:lstStyle/>
          <a:p>
            <a:pPr>
              <a:lnSpc>
                <a:spcPct val="150000"/>
              </a:lnSpc>
            </a:pPr>
            <a:r>
              <a:rPr lang="en-US" b="0" dirty="0">
                <a:solidFill>
                  <a:srgbClr val="3367D6"/>
                </a:solidFill>
                <a:effectLst/>
                <a:latin typeface="Poppins" panose="00000500000000000000" pitchFamily="2" charset="0"/>
                <a:cs typeface="Poppins" panose="00000500000000000000" pitchFamily="2" charset="0"/>
              </a:rPr>
              <a:t>drop</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table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if</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exists</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r>
              <a:rPr lang="en-US" b="0" dirty="0">
                <a:solidFill>
                  <a:srgbClr val="3A474E"/>
                </a:solidFill>
                <a:effectLst/>
                <a:latin typeface="Poppins" panose="00000500000000000000" pitchFamily="2" charset="0"/>
                <a:cs typeface="Poppins" panose="00000500000000000000" pitchFamily="2" charset="0"/>
              </a:rPr>
              <a:t>;</a:t>
            </a:r>
          </a:p>
          <a:p>
            <a:pPr>
              <a:lnSpc>
                <a:spcPct val="150000"/>
              </a:lnSpc>
            </a:pP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create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table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customer_id</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customer_name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postal_code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`bootcamp-402414.data_analytic.super_store`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a:t>
            </a:r>
          </a:p>
          <a:p>
            <a:pPr>
              <a:lnSpc>
                <a:spcPct val="150000"/>
              </a:lnSpc>
            </a:pP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r>
              <a:rPr lang="en-US" b="0" dirty="0">
                <a:solidFill>
                  <a:srgbClr val="3A474E"/>
                </a:solidFill>
                <a:effectLst/>
                <a:latin typeface="Poppins" panose="00000500000000000000" pitchFamily="2" charset="0"/>
                <a:cs typeface="Poppins" panose="00000500000000000000" pitchFamily="2" charset="0"/>
              </a:rPr>
              <a:t> ;</a:t>
            </a:r>
          </a:p>
        </p:txBody>
      </p:sp>
      <p:sp>
        <p:nvSpPr>
          <p:cNvPr id="6" name="Google Shape;153;p30">
            <a:extLst>
              <a:ext uri="{FF2B5EF4-FFF2-40B4-BE49-F238E27FC236}">
                <a16:creationId xmlns:a16="http://schemas.microsoft.com/office/drawing/2014/main" id="{AD520B96-8E1E-B00B-EC93-06F10566E994}"/>
              </a:ext>
            </a:extLst>
          </p:cNvPr>
          <p:cNvSpPr txBox="1">
            <a:spLocks noGrp="1"/>
          </p:cNvSpPr>
          <p:nvPr>
            <p:ph type="title"/>
          </p:nvPr>
        </p:nvSpPr>
        <p:spPr>
          <a:xfrm>
            <a:off x="924348" y="87234"/>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Create </a:t>
            </a:r>
            <a:r>
              <a:rPr lang="en" i="1" dirty="0">
                <a:solidFill>
                  <a:srgbClr val="FFC000"/>
                </a:solidFill>
              </a:rPr>
              <a:t>Customer Profile </a:t>
            </a:r>
            <a:r>
              <a:rPr lang="en" dirty="0"/>
              <a:t>Table</a:t>
            </a:r>
            <a:endParaRPr dirty="0"/>
          </a:p>
        </p:txBody>
      </p:sp>
    </p:spTree>
    <p:extLst>
      <p:ext uri="{BB962C8B-B14F-4D97-AF65-F5344CB8AC3E}">
        <p14:creationId xmlns:p14="http://schemas.microsoft.com/office/powerpoint/2010/main" val="3259310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384048" y="1215753"/>
            <a:ext cx="7763256" cy="2970300"/>
          </a:xfrm>
          <a:prstGeom prst="rect">
            <a:avLst/>
          </a:prstGeom>
          <a:noFill/>
        </p:spPr>
        <p:txBody>
          <a:bodyPr wrap="square">
            <a:spAutoFit/>
          </a:bodyPr>
          <a:lstStyle/>
          <a:p>
            <a:pPr>
              <a:lnSpc>
                <a:spcPct val="150000"/>
              </a:lnSpc>
            </a:pPr>
            <a:r>
              <a:rPr lang="en-US" b="0" dirty="0">
                <a:solidFill>
                  <a:srgbClr val="0D904F"/>
                </a:solidFill>
                <a:effectLst/>
                <a:latin typeface="Poppins" panose="00000500000000000000" pitchFamily="2" charset="0"/>
                <a:cs typeface="Poppins" panose="00000500000000000000" pitchFamily="2" charset="0"/>
              </a:rPr>
              <a:t>drop table if exists `</a:t>
            </a:r>
            <a:r>
              <a:rPr lang="en-US" b="0" dirty="0">
                <a:solidFill>
                  <a:srgbClr val="000000"/>
                </a:solidFill>
                <a:effectLst/>
                <a:latin typeface="Poppins" panose="00000500000000000000" pitchFamily="2" charset="0"/>
                <a:cs typeface="Poppins" panose="00000500000000000000" pitchFamily="2" charset="0"/>
              </a:rPr>
              <a:t>bootcamp</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F4511E"/>
                </a:solidFill>
                <a:effectLst/>
                <a:latin typeface="Poppins" panose="00000500000000000000" pitchFamily="2" charset="0"/>
                <a:cs typeface="Poppins" panose="00000500000000000000" pitchFamily="2" charset="0"/>
              </a:rPr>
              <a:t>402414</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data_analytic</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customer_location</a:t>
            </a:r>
            <a:r>
              <a:rPr lang="en-US" b="0" dirty="0">
                <a:solidFill>
                  <a:srgbClr val="0D904F"/>
                </a:solidFill>
                <a:effectLst/>
                <a:latin typeface="Poppins" panose="00000500000000000000" pitchFamily="2" charset="0"/>
                <a:cs typeface="Poppins" panose="00000500000000000000" pitchFamily="2" charset="0"/>
              </a:rPr>
              <a:t>`;</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0D904F"/>
                </a:solidFill>
                <a:effectLst/>
                <a:latin typeface="Poppins" panose="00000500000000000000" pitchFamily="2" charset="0"/>
                <a:cs typeface="Poppins" panose="00000500000000000000" pitchFamily="2" charset="0"/>
              </a:rPr>
              <a:t>create table `</a:t>
            </a:r>
            <a:r>
              <a:rPr lang="en-US" b="0" dirty="0">
                <a:solidFill>
                  <a:srgbClr val="000000"/>
                </a:solidFill>
                <a:effectLst/>
                <a:latin typeface="Poppins" panose="00000500000000000000" pitchFamily="2" charset="0"/>
                <a:cs typeface="Poppins" panose="00000500000000000000" pitchFamily="2" charset="0"/>
              </a:rPr>
              <a:t>bootcamp</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F4511E"/>
                </a:solidFill>
                <a:effectLst/>
                <a:latin typeface="Poppins" panose="00000500000000000000" pitchFamily="2" charset="0"/>
                <a:cs typeface="Poppins" panose="00000500000000000000" pitchFamily="2" charset="0"/>
              </a:rPr>
              <a:t>402414</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data_analytic</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customer_location</a:t>
            </a:r>
            <a:r>
              <a:rPr lang="en-US" b="0" dirty="0">
                <a:solidFill>
                  <a:srgbClr val="0D904F"/>
                </a:solidFill>
                <a:effectLst/>
                <a:latin typeface="Poppins" panose="00000500000000000000" pitchFamily="2" charset="0"/>
                <a:cs typeface="Poppins" panose="00000500000000000000" pitchFamily="2" charset="0"/>
              </a:rPr>
              <a:t>` as</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0D904F"/>
                </a:solidFill>
                <a:effectLst/>
                <a:latin typeface="Poppins" panose="00000500000000000000" pitchFamily="2" charset="0"/>
                <a:cs typeface="Poppins" panose="00000500000000000000" pitchFamily="2" charset="0"/>
              </a:rPr>
              <a:t>select </a:t>
            </a:r>
            <a:r>
              <a:rPr lang="en-US" b="0" dirty="0" err="1">
                <a:solidFill>
                  <a:srgbClr val="0D904F"/>
                </a:solidFill>
                <a:effectLst/>
                <a:latin typeface="Poppins" panose="00000500000000000000" pitchFamily="2" charset="0"/>
                <a:cs typeface="Poppins" panose="00000500000000000000" pitchFamily="2" charset="0"/>
              </a:rPr>
              <a:t>postal_code</a:t>
            </a:r>
            <a:r>
              <a:rPr lang="en-US" b="0" dirty="0">
                <a:solidFill>
                  <a:srgbClr val="0D904F"/>
                </a:solidFill>
                <a:effectLst/>
                <a:latin typeface="Poppins" panose="00000500000000000000" pitchFamily="2" charset="0"/>
                <a:cs typeface="Poppins" panose="00000500000000000000" pitchFamily="2" charset="0"/>
              </a:rPr>
              <a:t>, city, state, </a:t>
            </a:r>
            <a:r>
              <a:rPr lang="en-US" b="0" dirty="0" err="1">
                <a:solidFill>
                  <a:srgbClr val="0D904F"/>
                </a:solidFill>
                <a:effectLst/>
                <a:latin typeface="Poppins" panose="00000500000000000000" pitchFamily="2" charset="0"/>
                <a:cs typeface="Poppins" panose="00000500000000000000" pitchFamily="2" charset="0"/>
              </a:rPr>
              <a:t>country_region</a:t>
            </a:r>
            <a:r>
              <a:rPr lang="en-US" b="0" dirty="0">
                <a:solidFill>
                  <a:srgbClr val="0D904F"/>
                </a:solidFill>
                <a:effectLst/>
                <a:latin typeface="Poppins" panose="00000500000000000000" pitchFamily="2" charset="0"/>
                <a:cs typeface="Poppins" panose="00000500000000000000" pitchFamily="2" charset="0"/>
              </a:rPr>
              <a:t>, region</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0D904F"/>
                </a:solidFill>
                <a:effectLst/>
                <a:latin typeface="Poppins" panose="00000500000000000000" pitchFamily="2" charset="0"/>
                <a:cs typeface="Poppins" panose="00000500000000000000" pitchFamily="2" charset="0"/>
              </a:rPr>
              <a:t>from `</a:t>
            </a:r>
            <a:r>
              <a:rPr lang="en-US" b="0" dirty="0">
                <a:solidFill>
                  <a:srgbClr val="000000"/>
                </a:solidFill>
                <a:effectLst/>
                <a:latin typeface="Poppins" panose="00000500000000000000" pitchFamily="2" charset="0"/>
                <a:cs typeface="Poppins" panose="00000500000000000000" pitchFamily="2" charset="0"/>
              </a:rPr>
              <a:t>bootcamp</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F4511E"/>
                </a:solidFill>
                <a:effectLst/>
                <a:latin typeface="Poppins" panose="00000500000000000000" pitchFamily="2" charset="0"/>
                <a:cs typeface="Poppins" panose="00000500000000000000" pitchFamily="2" charset="0"/>
              </a:rPr>
              <a:t>402414</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data_analytic</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super_store</a:t>
            </a:r>
            <a:r>
              <a:rPr lang="en-US" b="0" dirty="0">
                <a:solidFill>
                  <a:srgbClr val="0D904F"/>
                </a:solidFill>
                <a:effectLst/>
                <a:latin typeface="Poppins" panose="00000500000000000000" pitchFamily="2" charset="0"/>
                <a:cs typeface="Poppins" panose="00000500000000000000" pitchFamily="2" charset="0"/>
              </a:rPr>
              <a:t>`</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0D904F"/>
                </a:solidFill>
                <a:effectLst/>
                <a:latin typeface="Poppins" panose="00000500000000000000" pitchFamily="2" charset="0"/>
                <a:cs typeface="Poppins" panose="00000500000000000000" pitchFamily="2" charset="0"/>
              </a:rPr>
              <a:t>group by 1,2,3,4,5</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0D904F"/>
                </a:solidFill>
                <a:effectLst/>
                <a:latin typeface="Poppins" panose="00000500000000000000" pitchFamily="2" charset="0"/>
                <a:cs typeface="Poppins" panose="00000500000000000000" pitchFamily="2" charset="0"/>
              </a:rPr>
              <a:t>;</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0D904F"/>
                </a:solidFill>
                <a:effectLst/>
                <a:latin typeface="Poppins" panose="00000500000000000000" pitchFamily="2" charset="0"/>
                <a:cs typeface="Poppins" panose="00000500000000000000" pitchFamily="2" charset="0"/>
              </a:rPr>
              <a:t>select * from  `</a:t>
            </a:r>
            <a:r>
              <a:rPr lang="en-US" b="0" dirty="0">
                <a:solidFill>
                  <a:srgbClr val="000000"/>
                </a:solidFill>
                <a:effectLst/>
                <a:latin typeface="Poppins" panose="00000500000000000000" pitchFamily="2" charset="0"/>
                <a:cs typeface="Poppins" panose="00000500000000000000" pitchFamily="2" charset="0"/>
              </a:rPr>
              <a:t>bootcamp</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F4511E"/>
                </a:solidFill>
                <a:effectLst/>
                <a:latin typeface="Poppins" panose="00000500000000000000" pitchFamily="2" charset="0"/>
                <a:cs typeface="Poppins" panose="00000500000000000000" pitchFamily="2" charset="0"/>
              </a:rPr>
              <a:t>402414</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data_analytic</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customer_location</a:t>
            </a:r>
            <a:r>
              <a:rPr lang="en-US" b="0" dirty="0">
                <a:solidFill>
                  <a:srgbClr val="0D904F"/>
                </a:solidFill>
                <a:effectLst/>
                <a:latin typeface="Poppins" panose="00000500000000000000" pitchFamily="2" charset="0"/>
                <a:cs typeface="Poppins" panose="00000500000000000000" pitchFamily="2" charset="0"/>
              </a:rPr>
              <a:t>` ;</a:t>
            </a:r>
            <a:endParaRPr lang="en-US" b="0" dirty="0">
              <a:solidFill>
                <a:srgbClr val="3A474E"/>
              </a:solidFill>
              <a:effectLst/>
              <a:latin typeface="Poppins" panose="00000500000000000000" pitchFamily="2" charset="0"/>
              <a:cs typeface="Poppins" panose="00000500000000000000" pitchFamily="2" charset="0"/>
            </a:endParaRPr>
          </a:p>
        </p:txBody>
      </p:sp>
      <p:sp>
        <p:nvSpPr>
          <p:cNvPr id="2" name="Google Shape;153;p30">
            <a:extLst>
              <a:ext uri="{FF2B5EF4-FFF2-40B4-BE49-F238E27FC236}">
                <a16:creationId xmlns:a16="http://schemas.microsoft.com/office/drawing/2014/main" id="{893F91A0-8484-F92F-B878-91FBF80A5E56}"/>
              </a:ext>
            </a:extLst>
          </p:cNvPr>
          <p:cNvSpPr txBox="1">
            <a:spLocks noGrp="1"/>
          </p:cNvSpPr>
          <p:nvPr>
            <p:ph type="title"/>
          </p:nvPr>
        </p:nvSpPr>
        <p:spPr>
          <a:xfrm>
            <a:off x="924348" y="87234"/>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Create </a:t>
            </a:r>
            <a:r>
              <a:rPr lang="en" i="1" dirty="0">
                <a:solidFill>
                  <a:srgbClr val="FFC000"/>
                </a:solidFill>
              </a:rPr>
              <a:t>Customer Location </a:t>
            </a:r>
            <a:r>
              <a:rPr lang="en" dirty="0"/>
              <a:t>Table</a:t>
            </a:r>
            <a:endParaRPr dirty="0"/>
          </a:p>
        </p:txBody>
      </p:sp>
    </p:spTree>
    <p:extLst>
      <p:ext uri="{BB962C8B-B14F-4D97-AF65-F5344CB8AC3E}">
        <p14:creationId xmlns:p14="http://schemas.microsoft.com/office/powerpoint/2010/main" val="15626508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329184" y="877425"/>
            <a:ext cx="7763256" cy="2970300"/>
          </a:xfrm>
          <a:prstGeom prst="rect">
            <a:avLst/>
          </a:prstGeom>
          <a:noFill/>
        </p:spPr>
        <p:txBody>
          <a:bodyPr wrap="square">
            <a:spAutoFit/>
          </a:bodyPr>
          <a:lstStyle/>
          <a:p>
            <a:pPr>
              <a:lnSpc>
                <a:spcPct val="150000"/>
              </a:lnSpc>
            </a:pPr>
            <a:r>
              <a:rPr lang="en-US" b="0" dirty="0">
                <a:solidFill>
                  <a:srgbClr val="3367D6"/>
                </a:solidFill>
                <a:effectLst/>
                <a:latin typeface="Poppins" panose="00000500000000000000" pitchFamily="2" charset="0"/>
                <a:cs typeface="Poppins" panose="00000500000000000000" pitchFamily="2" charset="0"/>
              </a:rPr>
              <a:t>drop</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table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if</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exists</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`bootcamp-402414.data_analytic.product_catalog`</a:t>
            </a:r>
            <a:r>
              <a:rPr lang="en-US" b="0" dirty="0">
                <a:solidFill>
                  <a:srgbClr val="3A474E"/>
                </a:solidFill>
                <a:effectLst/>
                <a:latin typeface="Poppins" panose="00000500000000000000" pitchFamily="2" charset="0"/>
                <a:cs typeface="Poppins" panose="00000500000000000000" pitchFamily="2" charset="0"/>
              </a:rPr>
              <a:t>;</a:t>
            </a:r>
          </a:p>
          <a:p>
            <a:pPr>
              <a:lnSpc>
                <a:spcPct val="150000"/>
              </a:lnSpc>
            </a:pPr>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create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table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`bootcamp-402414.data_analytic.product_catalog`</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category</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sub_category</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product_name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`bootcamp-402414.data_analytic.super_store`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group</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by</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1</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F4511E"/>
                </a:solidFill>
                <a:effectLst/>
                <a:latin typeface="Poppins" panose="00000500000000000000" pitchFamily="2" charset="0"/>
                <a:cs typeface="Poppins" panose="00000500000000000000" pitchFamily="2" charset="0"/>
              </a:rPr>
              <a: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F4511E"/>
                </a:solidFill>
                <a:effectLst/>
                <a:latin typeface="Poppins" panose="00000500000000000000" pitchFamily="2" charset="0"/>
                <a:cs typeface="Poppins" panose="00000500000000000000" pitchFamily="2" charset="0"/>
              </a:rPr>
              <a:t>3</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F4511E"/>
                </a:solidFill>
                <a:effectLst/>
                <a:latin typeface="Poppins" panose="00000500000000000000" pitchFamily="2" charset="0"/>
                <a:cs typeface="Poppins" panose="00000500000000000000" pitchFamily="2" charset="0"/>
              </a:rPr>
              <a:t>4</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a:t>
            </a:r>
          </a:p>
          <a:p>
            <a:pPr>
              <a:lnSpc>
                <a:spcPct val="150000"/>
              </a:lnSpc>
            </a:pPr>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`bootcamp-402414.data_analytic.product_catalog`</a:t>
            </a:r>
            <a:r>
              <a:rPr lang="en-US" b="0" dirty="0">
                <a:solidFill>
                  <a:srgbClr val="3A474E"/>
                </a:solidFill>
                <a:effectLst/>
                <a:latin typeface="Poppins" panose="00000500000000000000" pitchFamily="2" charset="0"/>
                <a:cs typeface="Poppins" panose="00000500000000000000" pitchFamily="2" charset="0"/>
              </a:rPr>
              <a:t> ;</a:t>
            </a:r>
          </a:p>
        </p:txBody>
      </p:sp>
      <p:sp>
        <p:nvSpPr>
          <p:cNvPr id="2" name="Google Shape;153;p30">
            <a:extLst>
              <a:ext uri="{FF2B5EF4-FFF2-40B4-BE49-F238E27FC236}">
                <a16:creationId xmlns:a16="http://schemas.microsoft.com/office/drawing/2014/main" id="{7C016350-F6A6-A950-2182-00CFB1B99756}"/>
              </a:ext>
            </a:extLst>
          </p:cNvPr>
          <p:cNvSpPr txBox="1">
            <a:spLocks noGrp="1"/>
          </p:cNvSpPr>
          <p:nvPr>
            <p:ph type="title"/>
          </p:nvPr>
        </p:nvSpPr>
        <p:spPr>
          <a:xfrm>
            <a:off x="924348" y="87234"/>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Create </a:t>
            </a:r>
            <a:r>
              <a:rPr lang="en" i="1" dirty="0">
                <a:solidFill>
                  <a:srgbClr val="FFC000"/>
                </a:solidFill>
              </a:rPr>
              <a:t>Product Catalog </a:t>
            </a:r>
            <a:r>
              <a:rPr lang="en" dirty="0"/>
              <a:t>Table</a:t>
            </a:r>
            <a:endParaRPr dirty="0"/>
          </a:p>
        </p:txBody>
      </p:sp>
    </p:spTree>
    <p:extLst>
      <p:ext uri="{BB962C8B-B14F-4D97-AF65-F5344CB8AC3E}">
        <p14:creationId xmlns:p14="http://schemas.microsoft.com/office/powerpoint/2010/main" val="2930824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283464" y="1069449"/>
            <a:ext cx="7763256" cy="2964338"/>
          </a:xfrm>
          <a:prstGeom prst="rect">
            <a:avLst/>
          </a:prstGeom>
          <a:noFill/>
        </p:spPr>
        <p:txBody>
          <a:bodyPr wrap="square">
            <a:spAutoFit/>
          </a:bodyPr>
          <a:lstStyle/>
          <a:p>
            <a:pPr>
              <a:lnSpc>
                <a:spcPct val="150000"/>
              </a:lnSpc>
            </a:pPr>
            <a:r>
              <a:rPr lang="en-US" b="0" dirty="0">
                <a:solidFill>
                  <a:srgbClr val="3367D6"/>
                </a:solidFill>
                <a:effectLst/>
                <a:latin typeface="Poppins" panose="00000500000000000000" pitchFamily="2" charset="0"/>
                <a:cs typeface="Poppins" panose="00000500000000000000" pitchFamily="2" charset="0"/>
              </a:rPr>
              <a:t>drop</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table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if</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exists</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`bootcamp-402414.data_analytic.customer_segment`</a:t>
            </a:r>
            <a:r>
              <a:rPr lang="en-US" b="0" dirty="0">
                <a:solidFill>
                  <a:srgbClr val="3A474E"/>
                </a:solidFill>
                <a:effectLst/>
                <a:latin typeface="Poppins" panose="00000500000000000000" pitchFamily="2" charset="0"/>
                <a:cs typeface="Poppins" panose="00000500000000000000" pitchFamily="2" charset="0"/>
              </a:rPr>
              <a:t>;</a:t>
            </a:r>
          </a:p>
          <a:p>
            <a:pPr>
              <a:lnSpc>
                <a:spcPct val="150000"/>
              </a:lnSpc>
            </a:pPr>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create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table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`bootcamp-402414.data_analytic.customer_segment`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customer_name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segment</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`bootcamp-402414.data_analytic.super_store`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group</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by</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1</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F4511E"/>
                </a:solidFill>
                <a:effectLst/>
                <a:latin typeface="Poppins" panose="00000500000000000000" pitchFamily="2" charset="0"/>
                <a:cs typeface="Poppins" panose="00000500000000000000" pitchFamily="2" charset="0"/>
              </a:rPr>
              <a:t>2</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a:t>
            </a:r>
          </a:p>
          <a:p>
            <a:pPr>
              <a:lnSpc>
                <a:spcPct val="150000"/>
              </a:lnSpc>
            </a:pPr>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`bootcamp-402414.data_analytic.customer_segment`</a:t>
            </a:r>
            <a:r>
              <a:rPr lang="en-US" b="0" dirty="0">
                <a:solidFill>
                  <a:srgbClr val="3A474E"/>
                </a:solidFill>
                <a:effectLst/>
                <a:latin typeface="Poppins" panose="00000500000000000000" pitchFamily="2" charset="0"/>
                <a:cs typeface="Poppins" panose="00000500000000000000" pitchFamily="2" charset="0"/>
              </a:rPr>
              <a:t> ;</a:t>
            </a:r>
          </a:p>
        </p:txBody>
      </p:sp>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59976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Create </a:t>
            </a:r>
            <a:r>
              <a:rPr lang="en" i="1" dirty="0">
                <a:solidFill>
                  <a:srgbClr val="FFC000"/>
                </a:solidFill>
              </a:rPr>
              <a:t>Customer Segment </a:t>
            </a:r>
            <a:r>
              <a:rPr lang="en" dirty="0"/>
              <a:t>Table</a:t>
            </a:r>
            <a:endParaRPr dirty="0"/>
          </a:p>
        </p:txBody>
      </p:sp>
    </p:spTree>
    <p:extLst>
      <p:ext uri="{BB962C8B-B14F-4D97-AF65-F5344CB8AC3E}">
        <p14:creationId xmlns:p14="http://schemas.microsoft.com/office/powerpoint/2010/main" val="1247135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910CD8F-E04D-6C80-1795-9A19E1DD4557}"/>
              </a:ext>
            </a:extLst>
          </p:cNvPr>
          <p:cNvSpPr/>
          <p:nvPr/>
        </p:nvSpPr>
        <p:spPr>
          <a:xfrm>
            <a:off x="3112816" y="2599182"/>
            <a:ext cx="5148072" cy="1954530"/>
          </a:xfrm>
          <a:prstGeom prst="roundRect">
            <a:avLst>
              <a:gd name="adj" fmla="val 9182"/>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B07012-4E7A-5BB3-7B6D-D630CB290615}"/>
              </a:ext>
            </a:extLst>
          </p:cNvPr>
          <p:cNvSpPr txBox="1"/>
          <p:nvPr/>
        </p:nvSpPr>
        <p:spPr>
          <a:xfrm>
            <a:off x="3246120" y="2774442"/>
            <a:ext cx="4105611" cy="1569660"/>
          </a:xfrm>
          <a:prstGeom prst="rect">
            <a:avLst/>
          </a:prstGeom>
          <a:solidFill>
            <a:schemeClr val="bg1"/>
          </a:solidFill>
        </p:spPr>
        <p:txBody>
          <a:bodyPr wrap="none" rtlCol="0">
            <a:spAutoFit/>
          </a:bodyPr>
          <a:lstStyle/>
          <a:p>
            <a:r>
              <a:rPr lang="en-US" sz="4800" b="1" dirty="0">
                <a:solidFill>
                  <a:schemeClr val="tx1"/>
                </a:solidFill>
                <a:latin typeface="Poppins" panose="00000500000000000000" pitchFamily="2" charset="0"/>
                <a:cs typeface="Poppins" panose="00000500000000000000" pitchFamily="2" charset="0"/>
              </a:rPr>
              <a:t>Let’s Explore</a:t>
            </a:r>
          </a:p>
          <a:p>
            <a:r>
              <a:rPr lang="en-US" sz="4000" b="1" dirty="0">
                <a:solidFill>
                  <a:schemeClr val="tx1"/>
                </a:solidFill>
                <a:latin typeface="Poppins" panose="00000500000000000000" pitchFamily="2" charset="0"/>
                <a:cs typeface="Poppins" panose="00000500000000000000" pitchFamily="2" charset="0"/>
              </a:rPr>
              <a:t>The Data </a:t>
            </a:r>
            <a:r>
              <a:rPr lang="en-US" sz="4800" b="1" dirty="0">
                <a:solidFill>
                  <a:schemeClr val="tx1"/>
                </a:solidFill>
                <a:latin typeface="Poppins" panose="00000500000000000000" pitchFamily="2" charset="0"/>
                <a:cs typeface="Poppins" panose="00000500000000000000" pitchFamily="2" charset="0"/>
              </a:rPr>
              <a:t>!</a:t>
            </a:r>
          </a:p>
        </p:txBody>
      </p:sp>
      <p:pic>
        <p:nvPicPr>
          <p:cNvPr id="3076" name="Picture 4" descr="Awesome Stickers - Free animals Stickers">
            <a:extLst>
              <a:ext uri="{FF2B5EF4-FFF2-40B4-BE49-F238E27FC236}">
                <a16:creationId xmlns:a16="http://schemas.microsoft.com/office/drawing/2014/main" id="{EC08779F-F80F-0094-EA99-2101B66071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008" y="383286"/>
            <a:ext cx="4431792" cy="443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180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214308" y="1556087"/>
            <a:ext cx="8837484" cy="2031325"/>
          </a:xfrm>
          <a:prstGeom prst="rect">
            <a:avLst/>
          </a:prstGeom>
          <a:noFill/>
        </p:spPr>
        <p:txBody>
          <a:bodyPr wrap="square">
            <a:spAutoFit/>
          </a:bodyPr>
          <a:lstStyle/>
          <a:p>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`bootcamp-402414.data_analytic.product_catalog`</a:t>
            </a:r>
            <a:r>
              <a:rPr lang="en-US" b="0" dirty="0">
                <a:solidFill>
                  <a:srgbClr val="3A474E"/>
                </a:solidFill>
                <a:effectLst/>
                <a:latin typeface="Poppins" panose="00000500000000000000" pitchFamily="2" charset="0"/>
                <a:cs typeface="Poppins" panose="00000500000000000000" pitchFamily="2" charset="0"/>
              </a:rPr>
              <a:t> ;</a:t>
            </a:r>
          </a:p>
          <a:p>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distinct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sub_category</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`bootcamp-402414.data_analytic.product_catalog`</a:t>
            </a:r>
            <a:r>
              <a:rPr lang="en-US" b="0" dirty="0">
                <a:solidFill>
                  <a:srgbClr val="3A474E"/>
                </a:solidFill>
                <a:effectLst/>
                <a:latin typeface="Poppins" panose="00000500000000000000" pitchFamily="2" charset="0"/>
                <a:cs typeface="Poppins" panose="00000500000000000000" pitchFamily="2" charset="0"/>
              </a:rPr>
              <a:t> ;</a:t>
            </a:r>
          </a:p>
          <a:p>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distinct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sub_category</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`bootcamp-402414.data_analytic.product_catalog`</a:t>
            </a:r>
            <a:r>
              <a:rPr lang="en-US" b="0" dirty="0">
                <a:solidFill>
                  <a:srgbClr val="3A474E"/>
                </a:solidFill>
                <a:effectLst/>
                <a:latin typeface="Poppins" panose="00000500000000000000" pitchFamily="2" charset="0"/>
                <a:cs typeface="Poppins" panose="00000500000000000000" pitchFamily="2" charset="0"/>
              </a:rPr>
              <a:t> </a:t>
            </a:r>
          </a:p>
          <a:p>
            <a:r>
              <a:rPr lang="en-US" b="0" dirty="0">
                <a:solidFill>
                  <a:srgbClr val="3367D6"/>
                </a:solidFill>
                <a:effectLst/>
                <a:latin typeface="Poppins" panose="00000500000000000000" pitchFamily="2" charset="0"/>
                <a:cs typeface="Poppins" panose="00000500000000000000" pitchFamily="2" charset="0"/>
              </a:rPr>
              <a:t>order</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by</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sub_category</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3367D6"/>
                </a:solidFill>
                <a:effectLst/>
                <a:latin typeface="Poppins" panose="00000500000000000000" pitchFamily="2" charset="0"/>
                <a:cs typeface="Poppins" panose="00000500000000000000" pitchFamily="2" charset="0"/>
              </a:rPr>
              <a:t>asc</a:t>
            </a:r>
            <a:r>
              <a:rPr lang="en-US" b="0" dirty="0">
                <a:solidFill>
                  <a:srgbClr val="3A474E"/>
                </a:solidFill>
                <a:effectLst/>
                <a:latin typeface="Poppins" panose="00000500000000000000" pitchFamily="2" charset="0"/>
                <a:cs typeface="Poppins" panose="00000500000000000000" pitchFamily="2" charset="0"/>
              </a:rPr>
              <a:t> ;</a:t>
            </a:r>
          </a:p>
          <a:p>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`bootcamp-402414.data_analytic.product_catalog`</a:t>
            </a:r>
            <a:r>
              <a:rPr lang="en-US" b="0" dirty="0">
                <a:solidFill>
                  <a:srgbClr val="3A474E"/>
                </a:solidFill>
                <a:effectLst/>
                <a:latin typeface="Poppins" panose="00000500000000000000" pitchFamily="2" charset="0"/>
                <a:cs typeface="Poppins" panose="00000500000000000000" pitchFamily="2" charset="0"/>
              </a:rPr>
              <a:t> </a:t>
            </a:r>
          </a:p>
          <a:p>
            <a:r>
              <a:rPr lang="en-US" b="0" dirty="0">
                <a:solidFill>
                  <a:srgbClr val="3367D6"/>
                </a:solidFill>
                <a:effectLst/>
                <a:latin typeface="Poppins" panose="00000500000000000000" pitchFamily="2" charset="0"/>
                <a:cs typeface="Poppins" panose="00000500000000000000" pitchFamily="2" charset="0"/>
              </a:rPr>
              <a:t>WHERE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800000"/>
                </a:solidFill>
                <a:effectLst/>
                <a:latin typeface="Poppins" panose="00000500000000000000" pitchFamily="2" charset="0"/>
                <a:cs typeface="Poppins" panose="00000500000000000000" pitchFamily="2" charset="0"/>
              </a:rPr>
              <a:t>SUB_CATEGORY</a:t>
            </a:r>
            <a:r>
              <a:rPr lang="en-US" b="0" dirty="0">
                <a:solidFill>
                  <a:srgbClr val="3A474E"/>
                </a:solidFill>
                <a:effectLst/>
                <a:latin typeface="Poppins" panose="00000500000000000000" pitchFamily="2" charset="0"/>
                <a:cs typeface="Poppins" panose="00000500000000000000" pitchFamily="2" charset="0"/>
              </a:rPr>
              <a:t> = </a:t>
            </a:r>
            <a:r>
              <a:rPr lang="en-US" b="0" dirty="0">
                <a:solidFill>
                  <a:srgbClr val="0D904F"/>
                </a:solidFill>
                <a:effectLst/>
                <a:latin typeface="Poppins" panose="00000500000000000000" pitchFamily="2" charset="0"/>
                <a:cs typeface="Poppins" panose="00000500000000000000" pitchFamily="2" charset="0"/>
              </a:rPr>
              <a:t>'Art'</a:t>
            </a:r>
            <a:r>
              <a:rPr lang="en-US" b="0" dirty="0">
                <a:solidFill>
                  <a:srgbClr val="3A474E"/>
                </a:solidFill>
                <a:effectLst/>
                <a:latin typeface="Poppins" panose="00000500000000000000" pitchFamily="2" charset="0"/>
                <a:cs typeface="Poppins" panose="00000500000000000000" pitchFamily="2" charset="0"/>
              </a:rPr>
              <a:t> ;</a:t>
            </a:r>
          </a:p>
        </p:txBody>
      </p:sp>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7259148"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Query </a:t>
            </a:r>
            <a:r>
              <a:rPr lang="en" i="1" dirty="0">
                <a:solidFill>
                  <a:srgbClr val="FFC000"/>
                </a:solidFill>
              </a:rPr>
              <a:t>SELECT</a:t>
            </a:r>
            <a:r>
              <a:rPr lang="en" dirty="0"/>
              <a:t> and </a:t>
            </a:r>
            <a:r>
              <a:rPr lang="en" i="1" dirty="0">
                <a:solidFill>
                  <a:srgbClr val="C00000"/>
                </a:solidFill>
              </a:rPr>
              <a:t>WHERE + </a:t>
            </a:r>
            <a:r>
              <a:rPr lang="en" i="1" dirty="0">
                <a:solidFill>
                  <a:srgbClr val="00B050"/>
                </a:solidFill>
              </a:rPr>
              <a:t>SORTING</a:t>
            </a:r>
            <a:endParaRPr i="1" dirty="0">
              <a:solidFill>
                <a:srgbClr val="00B050"/>
              </a:solidFill>
            </a:endParaRPr>
          </a:p>
        </p:txBody>
      </p:sp>
    </p:spTree>
    <p:extLst>
      <p:ext uri="{BB962C8B-B14F-4D97-AF65-F5344CB8AC3E}">
        <p14:creationId xmlns:p14="http://schemas.microsoft.com/office/powerpoint/2010/main" val="13559328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237360" y="1164201"/>
            <a:ext cx="8837484" cy="3323987"/>
          </a:xfrm>
          <a:prstGeom prst="rect">
            <a:avLst/>
          </a:prstGeom>
          <a:noFill/>
        </p:spPr>
        <p:txBody>
          <a:bodyPr wrap="square">
            <a:spAutoFit/>
          </a:bodyPr>
          <a:lstStyle/>
          <a:p>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r>
              <a:rPr lang="en-US" b="0" dirty="0">
                <a:solidFill>
                  <a:srgbClr val="3A474E"/>
                </a:solidFill>
                <a:effectLst/>
                <a:latin typeface="Poppins" panose="00000500000000000000" pitchFamily="2" charset="0"/>
                <a:cs typeface="Poppins" panose="00000500000000000000" pitchFamily="2" charset="0"/>
              </a:rPr>
              <a:t> ;</a:t>
            </a:r>
          </a:p>
          <a:p>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where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8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 </a:t>
            </a:r>
            <a:r>
              <a:rPr lang="en-US" b="0" dirty="0">
                <a:solidFill>
                  <a:srgbClr val="3367D6"/>
                </a:solidFill>
                <a:effectLst/>
                <a:latin typeface="Poppins" panose="00000500000000000000" pitchFamily="2" charset="0"/>
                <a:cs typeface="Poppins" panose="00000500000000000000" pitchFamily="2" charset="0"/>
              </a:rPr>
              <a:t>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'2017-08-30’</a:t>
            </a:r>
            <a:r>
              <a:rPr lang="en-US" b="0" dirty="0">
                <a:solidFill>
                  <a:srgbClr val="3A474E"/>
                </a:solidFill>
                <a:effectLst/>
                <a:latin typeface="Poppins" panose="00000500000000000000" pitchFamily="2" charset="0"/>
                <a:cs typeface="Poppins" panose="00000500000000000000" pitchFamily="2" charset="0"/>
              </a:rPr>
              <a:t> </a:t>
            </a:r>
          </a:p>
          <a:p>
            <a:endParaRPr lang="en-US" dirty="0">
              <a:solidFill>
                <a:srgbClr val="3A474E"/>
              </a:solidFill>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where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8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&lt; </a:t>
            </a:r>
            <a:r>
              <a:rPr lang="en-US" b="0" dirty="0">
                <a:solidFill>
                  <a:srgbClr val="3367D6"/>
                </a:solidFill>
                <a:effectLst/>
                <a:latin typeface="Poppins" panose="00000500000000000000" pitchFamily="2" charset="0"/>
                <a:cs typeface="Poppins" panose="00000500000000000000" pitchFamily="2" charset="0"/>
              </a:rPr>
              <a:t>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'2017-08-30'</a:t>
            </a:r>
            <a:r>
              <a:rPr lang="en-US" b="0" dirty="0">
                <a:solidFill>
                  <a:srgbClr val="3A474E"/>
                </a:solidFill>
                <a:effectLst/>
                <a:latin typeface="Poppins" panose="00000500000000000000" pitchFamily="2" charset="0"/>
                <a:cs typeface="Poppins" panose="00000500000000000000" pitchFamily="2" charset="0"/>
              </a:rPr>
              <a:t> ;</a:t>
            </a:r>
          </a:p>
          <a:p>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where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like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'%OFF%’</a:t>
            </a:r>
            <a:r>
              <a:rPr lang="en-US" b="0" dirty="0">
                <a:solidFill>
                  <a:srgbClr val="3A474E"/>
                </a:solidFill>
                <a:effectLst/>
                <a:latin typeface="Poppins" panose="00000500000000000000" pitchFamily="2" charset="0"/>
                <a:cs typeface="Poppins" panose="00000500000000000000" pitchFamily="2" charset="0"/>
              </a:rPr>
              <a:t> ;</a:t>
            </a:r>
          </a:p>
          <a:p>
            <a:endParaRPr lang="en-US" dirty="0">
              <a:solidFill>
                <a:srgbClr val="3A474E"/>
              </a:solidFill>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where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not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like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'%OFF%'</a:t>
            </a:r>
            <a:r>
              <a:rPr lang="en-US" b="0" dirty="0">
                <a:solidFill>
                  <a:srgbClr val="3A474E"/>
                </a:solidFill>
                <a:effectLst/>
                <a:latin typeface="Poppins" panose="00000500000000000000" pitchFamily="2" charset="0"/>
                <a:cs typeface="Poppins" panose="00000500000000000000" pitchFamily="2" charset="0"/>
              </a:rPr>
              <a:t> ;</a:t>
            </a:r>
          </a:p>
          <a:p>
            <a:endParaRPr lang="en-US" b="0" dirty="0">
              <a:solidFill>
                <a:srgbClr val="3A474E"/>
              </a:solidFill>
              <a:effectLst/>
              <a:latin typeface="Poppins" panose="00000500000000000000" pitchFamily="2" charset="0"/>
              <a:cs typeface="Poppins" panose="00000500000000000000" pitchFamily="2" charset="0"/>
            </a:endParaRPr>
          </a:p>
          <a:p>
            <a:endParaRPr lang="en-US" b="0" dirty="0">
              <a:solidFill>
                <a:srgbClr val="3A474E"/>
              </a:solidFill>
              <a:effectLst/>
              <a:latin typeface="Poppins" panose="00000500000000000000" pitchFamily="2" charset="0"/>
              <a:cs typeface="Poppins" panose="00000500000000000000" pitchFamily="2" charset="0"/>
            </a:endParaRPr>
          </a:p>
        </p:txBody>
      </p:sp>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7259148"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Query </a:t>
            </a:r>
            <a:r>
              <a:rPr lang="en" i="1" dirty="0">
                <a:solidFill>
                  <a:srgbClr val="FFC000"/>
                </a:solidFill>
              </a:rPr>
              <a:t>SELECT</a:t>
            </a:r>
            <a:r>
              <a:rPr lang="en" dirty="0"/>
              <a:t> and </a:t>
            </a:r>
            <a:r>
              <a:rPr lang="en" i="1" dirty="0">
                <a:solidFill>
                  <a:srgbClr val="C00000"/>
                </a:solidFill>
              </a:rPr>
              <a:t>WHERE + </a:t>
            </a:r>
            <a:r>
              <a:rPr lang="en" i="1" dirty="0">
                <a:solidFill>
                  <a:srgbClr val="00B050"/>
                </a:solidFill>
              </a:rPr>
              <a:t>SORTING</a:t>
            </a:r>
            <a:endParaRPr i="1" dirty="0">
              <a:solidFill>
                <a:srgbClr val="00B050"/>
              </a:solidFill>
            </a:endParaRPr>
          </a:p>
        </p:txBody>
      </p:sp>
    </p:spTree>
    <p:extLst>
      <p:ext uri="{BB962C8B-B14F-4D97-AF65-F5344CB8AC3E}">
        <p14:creationId xmlns:p14="http://schemas.microsoft.com/office/powerpoint/2010/main" val="296497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298832" y="1031029"/>
            <a:ext cx="9252422" cy="3832075"/>
          </a:xfrm>
          <a:prstGeom prst="rect">
            <a:avLst/>
          </a:prstGeom>
          <a:noFill/>
        </p:spPr>
        <p:txBody>
          <a:bodyPr wrap="square">
            <a:spAutoFit/>
          </a:bodyPr>
          <a:lstStyle/>
          <a:p>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endParaRPr lang="en-US" b="0" dirty="0">
              <a:solidFill>
                <a:srgbClr val="000000"/>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count</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total_trx</a:t>
            </a:r>
            <a:endParaRPr lang="en-US" dirty="0">
              <a:solidFill>
                <a:srgbClr val="3A474E"/>
              </a:solidFill>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where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like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'%OFF%'</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and</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&gt;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'2017-08-30'</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group</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by</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order</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by</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3367D6"/>
                </a:solidFill>
                <a:effectLst/>
                <a:latin typeface="Poppins" panose="00000500000000000000" pitchFamily="2" charset="0"/>
                <a:cs typeface="Poppins" panose="00000500000000000000" pitchFamily="2" charset="0"/>
              </a:rPr>
              <a:t>asc</a:t>
            </a:r>
            <a:r>
              <a:rPr lang="en-US" b="0" dirty="0">
                <a:solidFill>
                  <a:srgbClr val="3A474E"/>
                </a:solidFill>
                <a:effectLst/>
                <a:latin typeface="Poppins" panose="00000500000000000000" pitchFamily="2" charset="0"/>
                <a:cs typeface="Poppins" panose="00000500000000000000" pitchFamily="2" charset="0"/>
              </a:rPr>
              <a:t>;</a:t>
            </a:r>
          </a:p>
          <a:p>
            <a:pPr>
              <a:lnSpc>
                <a:spcPct val="150000"/>
              </a:lnSpc>
            </a:pP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endParaRPr lang="en-US" b="0" dirty="0">
              <a:solidFill>
                <a:srgbClr val="000000"/>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count</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total_trx</a:t>
            </a:r>
            <a:endParaRPr lang="en-US" dirty="0">
              <a:solidFill>
                <a:srgbClr val="3A474E"/>
              </a:solidFill>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where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like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'%OFF%'</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and</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&gt;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'2017-08-30'</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group</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by</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having</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total_trx</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&gt;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10</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order</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by</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3367D6"/>
                </a:solidFill>
                <a:effectLst/>
                <a:latin typeface="Poppins" panose="00000500000000000000" pitchFamily="2" charset="0"/>
                <a:cs typeface="Poppins" panose="00000500000000000000" pitchFamily="2" charset="0"/>
              </a:rPr>
              <a:t>asc</a:t>
            </a:r>
            <a:r>
              <a:rPr lang="en-US" b="0" dirty="0">
                <a:solidFill>
                  <a:srgbClr val="3A474E"/>
                </a:solidFill>
                <a:effectLst/>
                <a:latin typeface="Poppins" panose="00000500000000000000" pitchFamily="2" charset="0"/>
                <a:cs typeface="Poppins" panose="00000500000000000000" pitchFamily="2" charset="0"/>
              </a:rPr>
              <a:t> ;</a:t>
            </a:r>
          </a:p>
          <a:p>
            <a:pPr>
              <a:lnSpc>
                <a:spcPct val="150000"/>
              </a:lnSpc>
            </a:pPr>
            <a:endParaRPr lang="en-US" dirty="0">
              <a:solidFill>
                <a:srgbClr val="3A474E"/>
              </a:solidFill>
              <a:latin typeface="Poppins" panose="00000500000000000000" pitchFamily="2" charset="0"/>
              <a:cs typeface="Poppins" panose="00000500000000000000" pitchFamily="2" charset="0"/>
            </a:endParaRPr>
          </a:p>
          <a:p>
            <a:pPr>
              <a:lnSpc>
                <a:spcPct val="150000"/>
              </a:lnSpc>
            </a:pPr>
            <a:endParaRPr lang="en-US" b="0" dirty="0">
              <a:solidFill>
                <a:srgbClr val="3A474E"/>
              </a:solidFill>
              <a:effectLst/>
              <a:latin typeface="Poppins" panose="00000500000000000000" pitchFamily="2" charset="0"/>
              <a:cs typeface="Poppins" panose="00000500000000000000" pitchFamily="2" charset="0"/>
            </a:endParaRPr>
          </a:p>
        </p:txBody>
      </p:sp>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59976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Query </a:t>
            </a:r>
            <a:r>
              <a:rPr lang="en" i="1" dirty="0">
                <a:solidFill>
                  <a:srgbClr val="C00000"/>
                </a:solidFill>
              </a:rPr>
              <a:t>AGGREGATION + </a:t>
            </a:r>
            <a:r>
              <a:rPr lang="en" i="1" dirty="0">
                <a:solidFill>
                  <a:srgbClr val="00B050"/>
                </a:solidFill>
              </a:rPr>
              <a:t>HAVING</a:t>
            </a:r>
            <a:endParaRPr i="1" dirty="0">
              <a:solidFill>
                <a:srgbClr val="00B050"/>
              </a:solidFill>
            </a:endParaRPr>
          </a:p>
        </p:txBody>
      </p:sp>
    </p:spTree>
    <p:extLst>
      <p:ext uri="{BB962C8B-B14F-4D97-AF65-F5344CB8AC3E}">
        <p14:creationId xmlns:p14="http://schemas.microsoft.com/office/powerpoint/2010/main" val="1727380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5674BD8-FFFA-1075-429F-2C93D2C5CFCF}"/>
              </a:ext>
            </a:extLst>
          </p:cNvPr>
          <p:cNvSpPr txBox="1"/>
          <p:nvPr/>
        </p:nvSpPr>
        <p:spPr>
          <a:xfrm>
            <a:off x="2504994" y="-1190581"/>
            <a:ext cx="3379451" cy="6986528"/>
          </a:xfrm>
          <a:prstGeom prst="rect">
            <a:avLst/>
          </a:prstGeom>
          <a:noFill/>
        </p:spPr>
        <p:txBody>
          <a:bodyPr wrap="none" rtlCol="0">
            <a:spAutoFit/>
          </a:bodyPr>
          <a:lstStyle/>
          <a:p>
            <a:r>
              <a:rPr lang="en-US" sz="44800" dirty="0">
                <a:latin typeface="+mj-lt"/>
                <a:cs typeface="Poppins" panose="00000500000000000000" pitchFamily="2" charset="0"/>
              </a:rPr>
              <a:t>3</a:t>
            </a:r>
          </a:p>
        </p:txBody>
      </p:sp>
      <p:sp>
        <p:nvSpPr>
          <p:cNvPr id="9" name="TextBox 8">
            <a:extLst>
              <a:ext uri="{FF2B5EF4-FFF2-40B4-BE49-F238E27FC236}">
                <a16:creationId xmlns:a16="http://schemas.microsoft.com/office/drawing/2014/main" id="{F21BF113-4773-EC16-9A53-2923A6289997}"/>
              </a:ext>
            </a:extLst>
          </p:cNvPr>
          <p:cNvSpPr txBox="1"/>
          <p:nvPr/>
        </p:nvSpPr>
        <p:spPr>
          <a:xfrm>
            <a:off x="591671" y="2493975"/>
            <a:ext cx="8068234" cy="954107"/>
          </a:xfrm>
          <a:prstGeom prst="rect">
            <a:avLst/>
          </a:prstGeom>
          <a:solidFill>
            <a:srgbClr val="FBFBFB"/>
          </a:solidFill>
        </p:spPr>
        <p:txBody>
          <a:bodyPr wrap="square" rtlCol="0">
            <a:spAutoFit/>
          </a:bodyPr>
          <a:lstStyle/>
          <a:p>
            <a:pPr algn="ctr"/>
            <a:r>
              <a:rPr lang="en-US" sz="2800" b="1" dirty="0">
                <a:latin typeface="Poppins" panose="00000500000000000000" pitchFamily="2" charset="0"/>
                <a:cs typeface="Poppins" panose="00000500000000000000" pitchFamily="2" charset="0"/>
              </a:rPr>
              <a:t>Don’t feeling </a:t>
            </a:r>
            <a:r>
              <a:rPr lang="en-US" sz="2800" b="1" i="1" dirty="0">
                <a:solidFill>
                  <a:srgbClr val="C00000"/>
                </a:solidFill>
                <a:latin typeface="Poppins" panose="00000500000000000000" pitchFamily="2" charset="0"/>
                <a:cs typeface="Poppins" panose="00000500000000000000" pitchFamily="2" charset="0"/>
              </a:rPr>
              <a:t>left behind</a:t>
            </a:r>
          </a:p>
          <a:p>
            <a:pPr algn="ctr"/>
            <a:r>
              <a:rPr lang="en-US" sz="2800" b="1" dirty="0">
                <a:latin typeface="Poppins" panose="00000500000000000000" pitchFamily="2" charset="0"/>
                <a:cs typeface="Poppins" panose="00000500000000000000" pitchFamily="2" charset="0"/>
              </a:rPr>
              <a:t>you are going at your </a:t>
            </a:r>
            <a:r>
              <a:rPr lang="en-US" sz="2800" b="1" i="1" dirty="0">
                <a:solidFill>
                  <a:srgbClr val="0070C0"/>
                </a:solidFill>
                <a:latin typeface="Poppins" panose="00000500000000000000" pitchFamily="2" charset="0"/>
                <a:cs typeface="Poppins" panose="00000500000000000000" pitchFamily="2" charset="0"/>
              </a:rPr>
              <a:t>own pace</a:t>
            </a:r>
          </a:p>
        </p:txBody>
      </p:sp>
    </p:spTree>
    <p:extLst>
      <p:ext uri="{BB962C8B-B14F-4D97-AF65-F5344CB8AC3E}">
        <p14:creationId xmlns:p14="http://schemas.microsoft.com/office/powerpoint/2010/main" val="1779610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406409" y="938820"/>
            <a:ext cx="7763256" cy="3293466"/>
          </a:xfrm>
          <a:prstGeom prst="rect">
            <a:avLst/>
          </a:prstGeom>
          <a:noFill/>
        </p:spPr>
        <p:txBody>
          <a:bodyPr wrap="square">
            <a:spAutoFit/>
          </a:bodyPr>
          <a:lstStyle/>
          <a:p>
            <a:pPr>
              <a:lnSpc>
                <a:spcPct val="150000"/>
              </a:lnSpc>
            </a:pP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customer_id</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DATE_ADD</a:t>
            </a:r>
            <a:r>
              <a:rPr lang="en-US" b="0" dirty="0">
                <a:solidFill>
                  <a:srgbClr val="37474F"/>
                </a:solidFill>
                <a:effectLst/>
                <a:latin typeface="Poppins" panose="00000500000000000000" pitchFamily="2" charset="0"/>
                <a:cs typeface="Poppins" panose="00000500000000000000" pitchFamily="2" charset="0"/>
              </a:rPr>
              <a:t>(</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INTERVAL</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10</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DAY</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ten_days_later_from_ship_date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DATE_ADD</a:t>
            </a:r>
            <a:r>
              <a:rPr lang="en-US" b="0" dirty="0">
                <a:solidFill>
                  <a:srgbClr val="37474F"/>
                </a:solidFill>
                <a:effectLst/>
                <a:latin typeface="Poppins" panose="00000500000000000000" pitchFamily="2" charset="0"/>
                <a:cs typeface="Poppins" panose="00000500000000000000" pitchFamily="2" charset="0"/>
              </a:rPr>
              <a:t>(</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INTERVAL</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2</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MONTH</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two_months_later_from_ship_date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DATE_ADD</a:t>
            </a:r>
            <a:r>
              <a:rPr lang="en-US" b="0" dirty="0">
                <a:solidFill>
                  <a:srgbClr val="37474F"/>
                </a:solidFill>
                <a:effectLst/>
                <a:latin typeface="Poppins" panose="00000500000000000000" pitchFamily="2" charset="0"/>
                <a:cs typeface="Poppins" panose="00000500000000000000" pitchFamily="2" charset="0"/>
              </a:rPr>
              <a:t>(</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INTERVAL</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1</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YEAR</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a_year_later_from_ship_date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DATE_DIFF</a:t>
            </a:r>
            <a:r>
              <a:rPr lang="en-US" b="0" dirty="0">
                <a:solidFill>
                  <a:srgbClr val="37474F"/>
                </a:solidFill>
                <a:effectLst/>
                <a:latin typeface="Poppins" panose="00000500000000000000" pitchFamily="2" charset="0"/>
                <a:cs typeface="Poppins" panose="00000500000000000000" pitchFamily="2" charset="0"/>
              </a:rPr>
              <a:t>(</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DAY</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days_diff</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r>
              <a:rPr lang="en-US" b="0" dirty="0">
                <a:solidFill>
                  <a:srgbClr val="3A474E"/>
                </a:solidFill>
                <a:effectLst/>
                <a:latin typeface="Poppins" panose="00000500000000000000" pitchFamily="2" charset="0"/>
                <a:cs typeface="Poppins" panose="00000500000000000000" pitchFamily="2" charset="0"/>
              </a:rPr>
              <a:t> ;</a:t>
            </a:r>
          </a:p>
          <a:p>
            <a:pPr marL="0" marR="0">
              <a:lnSpc>
                <a:spcPct val="150000"/>
              </a:lnSpc>
              <a:spcBef>
                <a:spcPts val="0"/>
              </a:spcBef>
              <a:spcAft>
                <a:spcPts val="0"/>
              </a:spcAft>
            </a:pPr>
            <a:endParaRPr lang="en-US" b="0" dirty="0">
              <a:solidFill>
                <a:srgbClr val="3A474E"/>
              </a:solidFill>
              <a:effectLst/>
              <a:latin typeface="Poppins" panose="00000500000000000000" pitchFamily="2" charset="0"/>
              <a:cs typeface="Poppins" panose="00000500000000000000" pitchFamily="2" charset="0"/>
            </a:endParaRPr>
          </a:p>
        </p:txBody>
      </p:sp>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69133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Query </a:t>
            </a:r>
            <a:r>
              <a:rPr lang="en" sz="2400" i="1" dirty="0">
                <a:solidFill>
                  <a:srgbClr val="C00000"/>
                </a:solidFill>
              </a:rPr>
              <a:t>FUNCTION </a:t>
            </a:r>
            <a:r>
              <a:rPr lang="en" sz="2400" i="1" dirty="0">
                <a:solidFill>
                  <a:srgbClr val="00B050"/>
                </a:solidFill>
              </a:rPr>
              <a:t>DATE_ADD + DATE_DIFF</a:t>
            </a:r>
            <a:endParaRPr sz="2400" i="1" dirty="0">
              <a:solidFill>
                <a:srgbClr val="00B050"/>
              </a:solidFill>
            </a:endParaRPr>
          </a:p>
        </p:txBody>
      </p:sp>
    </p:spTree>
    <p:extLst>
      <p:ext uri="{BB962C8B-B14F-4D97-AF65-F5344CB8AC3E}">
        <p14:creationId xmlns:p14="http://schemas.microsoft.com/office/powerpoint/2010/main" val="3006386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406409" y="938820"/>
            <a:ext cx="7763256" cy="3293466"/>
          </a:xfrm>
          <a:prstGeom prst="rect">
            <a:avLst/>
          </a:prstGeom>
          <a:noFill/>
        </p:spPr>
        <p:txBody>
          <a:bodyPr wrap="square">
            <a:spAutoFit/>
          </a:bodyPr>
          <a:lstStyle/>
          <a:p>
            <a:pPr>
              <a:lnSpc>
                <a:spcPct val="150000"/>
              </a:lnSpc>
            </a:pP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customer_id</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DATE_SUB</a:t>
            </a:r>
            <a:r>
              <a:rPr lang="en-US" b="0" dirty="0">
                <a:solidFill>
                  <a:srgbClr val="37474F"/>
                </a:solidFill>
                <a:effectLst/>
                <a:latin typeface="Poppins" panose="00000500000000000000" pitchFamily="2" charset="0"/>
                <a:cs typeface="Poppins" panose="00000500000000000000" pitchFamily="2" charset="0"/>
              </a:rPr>
              <a:t>(</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INTERVAL</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10</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DAY</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ten_days_back_from_ship_date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DATE_SUB</a:t>
            </a:r>
            <a:r>
              <a:rPr lang="en-US" b="0" dirty="0">
                <a:solidFill>
                  <a:srgbClr val="37474F"/>
                </a:solidFill>
                <a:effectLst/>
                <a:latin typeface="Poppins" panose="00000500000000000000" pitchFamily="2" charset="0"/>
                <a:cs typeface="Poppins" panose="00000500000000000000" pitchFamily="2" charset="0"/>
              </a:rPr>
              <a:t>(</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INTERVAL</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2</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MONTH</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two_months_back_from_ship_date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DATE_SUB</a:t>
            </a:r>
            <a:r>
              <a:rPr lang="en-US" b="0" dirty="0">
                <a:solidFill>
                  <a:srgbClr val="37474F"/>
                </a:solidFill>
                <a:effectLst/>
                <a:latin typeface="Poppins" panose="00000500000000000000" pitchFamily="2" charset="0"/>
                <a:cs typeface="Poppins" panose="00000500000000000000" pitchFamily="2" charset="0"/>
              </a:rPr>
              <a:t>(</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INTERVAL</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1</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YEAR</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a_year_back_from_ship_date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DATE_DIFF</a:t>
            </a:r>
            <a:r>
              <a:rPr lang="en-US" b="0" dirty="0">
                <a:solidFill>
                  <a:srgbClr val="37474F"/>
                </a:solidFill>
                <a:effectLst/>
                <a:latin typeface="Poppins" panose="00000500000000000000" pitchFamily="2" charset="0"/>
                <a:cs typeface="Poppins" panose="00000500000000000000" pitchFamily="2" charset="0"/>
              </a:rPr>
              <a:t>(</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DAY</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days_diff</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DATE_DIFF</a:t>
            </a:r>
            <a:r>
              <a:rPr lang="en-US" b="0" dirty="0">
                <a:solidFill>
                  <a:srgbClr val="37474F"/>
                </a:solidFill>
                <a:effectLst/>
                <a:latin typeface="Poppins" panose="00000500000000000000" pitchFamily="2" charset="0"/>
                <a:cs typeface="Poppins" panose="00000500000000000000" pitchFamily="2" charset="0"/>
              </a:rPr>
              <a:t>(</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order_date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WEEK</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days_diff</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r>
              <a:rPr lang="en-US" b="0" dirty="0">
                <a:solidFill>
                  <a:srgbClr val="3A474E"/>
                </a:solidFill>
                <a:effectLst/>
                <a:latin typeface="Poppins" panose="00000500000000000000" pitchFamily="2" charset="0"/>
                <a:cs typeface="Poppins" panose="00000500000000000000" pitchFamily="2" charset="0"/>
              </a:rPr>
              <a:t> ;</a:t>
            </a:r>
          </a:p>
        </p:txBody>
      </p:sp>
      <p:sp>
        <p:nvSpPr>
          <p:cNvPr id="6" name="Google Shape;153;p30">
            <a:extLst>
              <a:ext uri="{FF2B5EF4-FFF2-40B4-BE49-F238E27FC236}">
                <a16:creationId xmlns:a16="http://schemas.microsoft.com/office/drawing/2014/main" id="{E9E2ACDE-025D-22D5-0D34-322A65AE47D5}"/>
              </a:ext>
            </a:extLst>
          </p:cNvPr>
          <p:cNvSpPr txBox="1">
            <a:spLocks/>
          </p:cNvSpPr>
          <p:nvPr/>
        </p:nvSpPr>
        <p:spPr>
          <a:xfrm>
            <a:off x="924348" y="87234"/>
            <a:ext cx="691336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54CAD"/>
              </a:buClr>
              <a:buSzPts val="2800"/>
              <a:buFont typeface="Poppins"/>
              <a:buNone/>
              <a:defRPr sz="2800" b="1" i="0" u="none" strike="noStrike" cap="none">
                <a:solidFill>
                  <a:srgbClr val="554CAD"/>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Query </a:t>
            </a:r>
            <a:r>
              <a:rPr lang="en-US" sz="2400" i="1" dirty="0">
                <a:solidFill>
                  <a:srgbClr val="C00000"/>
                </a:solidFill>
              </a:rPr>
              <a:t>FUNCTION </a:t>
            </a:r>
            <a:r>
              <a:rPr lang="en-US" sz="2400" i="1" dirty="0">
                <a:solidFill>
                  <a:srgbClr val="00B050"/>
                </a:solidFill>
              </a:rPr>
              <a:t>DATE_SUB + DATE_DIFF</a:t>
            </a:r>
          </a:p>
        </p:txBody>
      </p:sp>
    </p:spTree>
    <p:extLst>
      <p:ext uri="{BB962C8B-B14F-4D97-AF65-F5344CB8AC3E}">
        <p14:creationId xmlns:p14="http://schemas.microsoft.com/office/powerpoint/2010/main" val="2881220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406409" y="938820"/>
            <a:ext cx="7763256" cy="2647135"/>
          </a:xfrm>
          <a:prstGeom prst="rect">
            <a:avLst/>
          </a:prstGeom>
          <a:noFill/>
        </p:spPr>
        <p:txBody>
          <a:bodyPr wrap="square">
            <a:spAutoFit/>
          </a:bodyPr>
          <a:lstStyle/>
          <a:p>
            <a:pPr>
              <a:lnSpc>
                <a:spcPct val="150000"/>
              </a:lnSpc>
            </a:pP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customer_id</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extract</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DAY</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ship_date_day</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extract</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WEEK</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ship_date_WEEK</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extract</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MONTH</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ship_date_MONTH</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extract</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YEAR</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as</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ship_date_YEAR</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limit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F4511E"/>
                </a:solidFill>
                <a:effectLst/>
                <a:latin typeface="Poppins" panose="00000500000000000000" pitchFamily="2" charset="0"/>
                <a:cs typeface="Poppins" panose="00000500000000000000" pitchFamily="2" charset="0"/>
              </a:rPr>
              <a:t>10</a:t>
            </a:r>
            <a:r>
              <a:rPr lang="en-US" b="0" dirty="0">
                <a:solidFill>
                  <a:srgbClr val="3A474E"/>
                </a:solidFill>
                <a:effectLst/>
                <a:latin typeface="Poppins" panose="00000500000000000000" pitchFamily="2" charset="0"/>
                <a:cs typeface="Poppins" panose="00000500000000000000" pitchFamily="2" charset="0"/>
              </a:rPr>
              <a:t> ;</a:t>
            </a:r>
          </a:p>
        </p:txBody>
      </p:sp>
      <p:sp>
        <p:nvSpPr>
          <p:cNvPr id="6" name="Google Shape;153;p30">
            <a:extLst>
              <a:ext uri="{FF2B5EF4-FFF2-40B4-BE49-F238E27FC236}">
                <a16:creationId xmlns:a16="http://schemas.microsoft.com/office/drawing/2014/main" id="{E9E2ACDE-025D-22D5-0D34-322A65AE47D5}"/>
              </a:ext>
            </a:extLst>
          </p:cNvPr>
          <p:cNvSpPr txBox="1">
            <a:spLocks/>
          </p:cNvSpPr>
          <p:nvPr/>
        </p:nvSpPr>
        <p:spPr>
          <a:xfrm>
            <a:off x="924348" y="87234"/>
            <a:ext cx="691336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554CAD"/>
              </a:buClr>
              <a:buSzPts val="2800"/>
              <a:buFont typeface="Poppins"/>
              <a:buNone/>
              <a:defRPr sz="2800" b="1" i="0" u="none" strike="noStrike" cap="none">
                <a:solidFill>
                  <a:srgbClr val="554CAD"/>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2400" dirty="0"/>
              <a:t>Query </a:t>
            </a:r>
            <a:r>
              <a:rPr lang="en-US" sz="2400" i="1" dirty="0">
                <a:solidFill>
                  <a:srgbClr val="C00000"/>
                </a:solidFill>
              </a:rPr>
              <a:t>FUNCTION </a:t>
            </a:r>
            <a:r>
              <a:rPr lang="en-US" sz="2400" i="1" dirty="0">
                <a:solidFill>
                  <a:srgbClr val="00B050"/>
                </a:solidFill>
              </a:rPr>
              <a:t>EXTRACT DATE</a:t>
            </a:r>
          </a:p>
        </p:txBody>
      </p:sp>
    </p:spTree>
    <p:extLst>
      <p:ext uri="{BB962C8B-B14F-4D97-AF65-F5344CB8AC3E}">
        <p14:creationId xmlns:p14="http://schemas.microsoft.com/office/powerpoint/2010/main" val="2271431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283464" y="1069449"/>
            <a:ext cx="7763256" cy="2970300"/>
          </a:xfrm>
          <a:prstGeom prst="rect">
            <a:avLst/>
          </a:prstGeom>
          <a:noFill/>
        </p:spPr>
        <p:txBody>
          <a:bodyPr wrap="square">
            <a:spAutoFit/>
          </a:bodyPr>
          <a:lstStyle/>
          <a:p>
            <a:pPr>
              <a:lnSpc>
                <a:spcPct val="150000"/>
              </a:lnSpc>
            </a:pP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`bootcamp-402414.data_analytic.product_catalog`</a:t>
            </a:r>
            <a:r>
              <a:rPr lang="en-US" b="0" dirty="0">
                <a:solidFill>
                  <a:srgbClr val="3A474E"/>
                </a:solidFill>
                <a:effectLst/>
                <a:latin typeface="Poppins" panose="00000500000000000000" pitchFamily="2" charset="0"/>
                <a:cs typeface="Poppins" panose="00000500000000000000" pitchFamily="2" charset="0"/>
              </a:rPr>
              <a:t> </a:t>
            </a:r>
          </a:p>
          <a:p>
            <a:pPr>
              <a:lnSpc>
                <a:spcPct val="150000"/>
              </a:lnSpc>
            </a:pPr>
            <a:r>
              <a:rPr lang="en-US" b="0" dirty="0">
                <a:solidFill>
                  <a:srgbClr val="3A474E"/>
                </a:solidFill>
                <a:effectLst/>
                <a:latin typeface="Poppins" panose="00000500000000000000" pitchFamily="2" charset="0"/>
                <a:cs typeface="Poppins" panose="00000500000000000000" pitchFamily="2" charset="0"/>
              </a:rPr>
              <a:t>;</a:t>
            </a:r>
          </a:p>
          <a:p>
            <a:pPr>
              <a:lnSpc>
                <a:spcPct val="150000"/>
              </a:lnSpc>
            </a:pPr>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t1</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category</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sub_category</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product_name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t1</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left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join</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`bootcamp-402414.data_analytic.product_catalog`</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t2</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on</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t1</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800000"/>
                </a:solidFill>
                <a:effectLst/>
                <a:latin typeface="Poppins" panose="00000500000000000000" pitchFamily="2" charset="0"/>
                <a:cs typeface="Poppins" panose="00000500000000000000" pitchFamily="2" charset="0"/>
              </a:rPr>
              <a:t>product_id</a:t>
            </a:r>
            <a:r>
              <a:rPr lang="en-US" b="0" dirty="0">
                <a:solidFill>
                  <a:srgbClr val="3A474E"/>
                </a:solidFill>
                <a:effectLst/>
                <a:latin typeface="Poppins" panose="00000500000000000000" pitchFamily="2" charset="0"/>
                <a:cs typeface="Poppins" panose="00000500000000000000" pitchFamily="2" charset="0"/>
              </a:rPr>
              <a:t> = </a:t>
            </a:r>
            <a:r>
              <a:rPr lang="en-US" b="0" dirty="0">
                <a:solidFill>
                  <a:srgbClr val="000000"/>
                </a:solidFill>
                <a:effectLst/>
                <a:latin typeface="Poppins" panose="00000500000000000000" pitchFamily="2" charset="0"/>
                <a:cs typeface="Poppins" panose="00000500000000000000" pitchFamily="2" charset="0"/>
              </a:rPr>
              <a:t>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product_id</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a:t>
            </a:r>
          </a:p>
          <a:p>
            <a:pPr>
              <a:lnSpc>
                <a:spcPct val="150000"/>
              </a:lnSpc>
            </a:pPr>
            <a:endParaRPr lang="en-US" b="0" dirty="0">
              <a:solidFill>
                <a:srgbClr val="3A474E"/>
              </a:solidFill>
              <a:effectLst/>
              <a:latin typeface="Poppins" panose="00000500000000000000" pitchFamily="2" charset="0"/>
              <a:cs typeface="Poppins" panose="00000500000000000000" pitchFamily="2" charset="0"/>
            </a:endParaRPr>
          </a:p>
        </p:txBody>
      </p:sp>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59976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Query </a:t>
            </a:r>
            <a:r>
              <a:rPr lang="en" i="1" dirty="0">
                <a:solidFill>
                  <a:srgbClr val="C00000"/>
                </a:solidFill>
              </a:rPr>
              <a:t>LEFT JOIN (1)</a:t>
            </a:r>
            <a:endParaRPr i="1" dirty="0">
              <a:solidFill>
                <a:srgbClr val="00B050"/>
              </a:solidFill>
            </a:endParaRPr>
          </a:p>
        </p:txBody>
      </p:sp>
    </p:spTree>
    <p:extLst>
      <p:ext uri="{BB962C8B-B14F-4D97-AF65-F5344CB8AC3E}">
        <p14:creationId xmlns:p14="http://schemas.microsoft.com/office/powerpoint/2010/main" val="6681443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283464" y="1069449"/>
            <a:ext cx="7763256" cy="2323970"/>
          </a:xfrm>
          <a:prstGeom prst="rect">
            <a:avLst/>
          </a:prstGeom>
          <a:noFill/>
        </p:spPr>
        <p:txBody>
          <a:bodyPr wrap="square">
            <a:spAutoFit/>
          </a:bodyPr>
          <a:lstStyle/>
          <a:p>
            <a:pPr>
              <a:lnSpc>
                <a:spcPct val="150000"/>
              </a:lnSpc>
            </a:pP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`bootcamp-402414.data_analytic.customer_location`</a:t>
            </a:r>
            <a:r>
              <a:rPr lang="en-US" b="0" dirty="0">
                <a:solidFill>
                  <a:srgbClr val="3A474E"/>
                </a:solidFill>
                <a:effectLst/>
                <a:latin typeface="Poppins" panose="00000500000000000000" pitchFamily="2" charset="0"/>
                <a:cs typeface="Poppins" panose="00000500000000000000" pitchFamily="2" charset="0"/>
              </a:rPr>
              <a:t> ;</a:t>
            </a:r>
          </a:p>
          <a:p>
            <a:pPr>
              <a:lnSpc>
                <a:spcPct val="150000"/>
              </a:lnSpc>
            </a:pPr>
            <a:br>
              <a:rPr lang="en-US" b="0" dirty="0">
                <a:solidFill>
                  <a:srgbClr val="3A474E"/>
                </a:solidFill>
                <a:effectLst/>
                <a:latin typeface="Poppins" panose="00000500000000000000" pitchFamily="2" charset="0"/>
                <a:cs typeface="Poppins" panose="00000500000000000000" pitchFamily="2" charset="0"/>
              </a:rPr>
            </a:b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t1</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city</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state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country_region</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region</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t1</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left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join</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`bootcamp-402414.data_analytic.customer_location`</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t2</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367D6"/>
                </a:solidFill>
                <a:effectLst/>
                <a:latin typeface="Poppins" panose="00000500000000000000" pitchFamily="2" charset="0"/>
                <a:cs typeface="Poppins" panose="00000500000000000000" pitchFamily="2" charset="0"/>
              </a:rPr>
              <a:t>on</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t1</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800000"/>
                </a:solidFill>
                <a:effectLst/>
                <a:latin typeface="Poppins" panose="00000500000000000000" pitchFamily="2" charset="0"/>
                <a:cs typeface="Poppins" panose="00000500000000000000" pitchFamily="2" charset="0"/>
              </a:rPr>
              <a:t>postal_code</a:t>
            </a:r>
            <a:r>
              <a:rPr lang="en-US" b="0" dirty="0">
                <a:solidFill>
                  <a:srgbClr val="3A474E"/>
                </a:solidFill>
                <a:effectLst/>
                <a:latin typeface="Poppins" panose="00000500000000000000" pitchFamily="2" charset="0"/>
                <a:cs typeface="Poppins" panose="00000500000000000000" pitchFamily="2" charset="0"/>
              </a:rPr>
              <a:t> = </a:t>
            </a:r>
            <a:r>
              <a:rPr lang="en-US" b="0" dirty="0">
                <a:solidFill>
                  <a:srgbClr val="000000"/>
                </a:solidFill>
                <a:effectLst/>
                <a:latin typeface="Poppins" panose="00000500000000000000" pitchFamily="2" charset="0"/>
                <a:cs typeface="Poppins" panose="00000500000000000000" pitchFamily="2" charset="0"/>
              </a:rPr>
              <a:t>t2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00000"/>
                </a:solidFill>
                <a:effectLst/>
                <a:latin typeface="Poppins" panose="00000500000000000000" pitchFamily="2" charset="0"/>
                <a:cs typeface="Poppins" panose="00000500000000000000" pitchFamily="2" charset="0"/>
              </a:rPr>
              <a:t>postal_code</a:t>
            </a:r>
            <a:endParaRPr lang="en-US"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b="0" dirty="0">
                <a:solidFill>
                  <a:srgbClr val="3A474E"/>
                </a:solidFill>
                <a:effectLst/>
                <a:latin typeface="Poppins" panose="00000500000000000000" pitchFamily="2" charset="0"/>
                <a:cs typeface="Poppins" panose="00000500000000000000" pitchFamily="2" charset="0"/>
              </a:rPr>
              <a:t>;</a:t>
            </a:r>
          </a:p>
        </p:txBody>
      </p:sp>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59976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Query </a:t>
            </a:r>
            <a:r>
              <a:rPr lang="en" i="1" dirty="0">
                <a:solidFill>
                  <a:srgbClr val="C00000"/>
                </a:solidFill>
              </a:rPr>
              <a:t>LEFT JOIN (2)</a:t>
            </a:r>
            <a:endParaRPr i="1" dirty="0">
              <a:solidFill>
                <a:srgbClr val="00B050"/>
              </a:solidFill>
            </a:endParaRPr>
          </a:p>
        </p:txBody>
      </p:sp>
    </p:spTree>
    <p:extLst>
      <p:ext uri="{BB962C8B-B14F-4D97-AF65-F5344CB8AC3E}">
        <p14:creationId xmlns:p14="http://schemas.microsoft.com/office/powerpoint/2010/main" val="772404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59976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Query </a:t>
            </a:r>
            <a:r>
              <a:rPr lang="en" i="1" dirty="0">
                <a:solidFill>
                  <a:srgbClr val="C00000"/>
                </a:solidFill>
              </a:rPr>
              <a:t>LEFT JOIN (3)</a:t>
            </a:r>
            <a:endParaRPr i="1" dirty="0">
              <a:solidFill>
                <a:srgbClr val="00B050"/>
              </a:solidFill>
            </a:endParaRPr>
          </a:p>
        </p:txBody>
      </p:sp>
      <p:sp>
        <p:nvSpPr>
          <p:cNvPr id="4" name="TextBox 3">
            <a:extLst>
              <a:ext uri="{FF2B5EF4-FFF2-40B4-BE49-F238E27FC236}">
                <a16:creationId xmlns:a16="http://schemas.microsoft.com/office/drawing/2014/main" id="{438E9981-05AC-E9DE-10FF-32A83BEB8236}"/>
              </a:ext>
            </a:extLst>
          </p:cNvPr>
          <p:cNvSpPr txBox="1"/>
          <p:nvPr/>
        </p:nvSpPr>
        <p:spPr>
          <a:xfrm>
            <a:off x="238205" y="1192188"/>
            <a:ext cx="8905795" cy="2559162"/>
          </a:xfrm>
          <a:prstGeom prst="rect">
            <a:avLst/>
          </a:prstGeom>
          <a:noFill/>
        </p:spPr>
        <p:txBody>
          <a:bodyPr wrap="square">
            <a:spAutoFit/>
          </a:bodyPr>
          <a:lstStyle/>
          <a:p>
            <a:pPr>
              <a:lnSpc>
                <a:spcPct val="150000"/>
              </a:lnSpc>
            </a:pPr>
            <a:r>
              <a:rPr lang="en-US" sz="1200" b="0" dirty="0">
                <a:solidFill>
                  <a:srgbClr val="3367D6"/>
                </a:solidFill>
                <a:effectLst/>
                <a:latin typeface="Poppins" panose="00000500000000000000" pitchFamily="2" charset="0"/>
                <a:cs typeface="Poppins" panose="00000500000000000000" pitchFamily="2" charset="0"/>
              </a:rPr>
              <a:t>select</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t1</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37474F"/>
                </a:solidFill>
                <a:effectLst/>
                <a:latin typeface="Poppins" panose="00000500000000000000" pitchFamily="2" charset="0"/>
                <a:cs typeface="Poppins" panose="00000500000000000000" pitchFamily="2" charset="0"/>
              </a:rPr>
              <a:t>*</a:t>
            </a:r>
            <a:endParaRPr lang="en-US" sz="12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t2</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category</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t2</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sub_category</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t2</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product_name</a:t>
            </a:r>
            <a:endParaRPr lang="en-US" sz="12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t3</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city</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t3</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state</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t3</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country_region</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t3</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region</a:t>
            </a:r>
            <a:endParaRPr lang="en-US" sz="12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t4</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segment</a:t>
            </a:r>
            <a:endParaRPr lang="en-US" sz="12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200" b="0" dirty="0">
                <a:solidFill>
                  <a:srgbClr val="3367D6"/>
                </a:solidFill>
                <a:effectLst/>
                <a:latin typeface="Poppins" panose="00000500000000000000" pitchFamily="2" charset="0"/>
                <a:cs typeface="Poppins" panose="00000500000000000000" pitchFamily="2" charset="0"/>
              </a:rPr>
              <a:t>from</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D904F"/>
                </a:solidFill>
                <a:effectLst/>
                <a:latin typeface="Poppins" panose="00000500000000000000" pitchFamily="2" charset="0"/>
                <a:cs typeface="Poppins" panose="00000500000000000000" pitchFamily="2" charset="0"/>
              </a:rPr>
              <a:t>`bootcamp-402414.data_analytic.customer_profile`</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t1</a:t>
            </a:r>
            <a:endParaRPr lang="en-US" sz="12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200" b="0" dirty="0">
                <a:solidFill>
                  <a:srgbClr val="3367D6"/>
                </a:solidFill>
                <a:effectLst/>
                <a:latin typeface="Poppins" panose="00000500000000000000" pitchFamily="2" charset="0"/>
                <a:cs typeface="Poppins" panose="00000500000000000000" pitchFamily="2" charset="0"/>
              </a:rPr>
              <a:t>left</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3367D6"/>
                </a:solidFill>
                <a:effectLst/>
                <a:latin typeface="Poppins" panose="00000500000000000000" pitchFamily="2" charset="0"/>
                <a:cs typeface="Poppins" panose="00000500000000000000" pitchFamily="2" charset="0"/>
              </a:rPr>
              <a:t>join</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D904F"/>
                </a:solidFill>
                <a:effectLst/>
                <a:latin typeface="Poppins" panose="00000500000000000000" pitchFamily="2" charset="0"/>
                <a:cs typeface="Poppins" panose="00000500000000000000" pitchFamily="2" charset="0"/>
              </a:rPr>
              <a:t>`bootcamp-402414.data_analytic.product_catalog`</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t2</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3367D6"/>
                </a:solidFill>
                <a:effectLst/>
                <a:latin typeface="Poppins" panose="00000500000000000000" pitchFamily="2" charset="0"/>
                <a:cs typeface="Poppins" panose="00000500000000000000" pitchFamily="2" charset="0"/>
              </a:rPr>
              <a:t>on</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t1</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800000"/>
                </a:solidFill>
                <a:effectLst/>
                <a:latin typeface="Poppins" panose="00000500000000000000" pitchFamily="2" charset="0"/>
                <a:cs typeface="Poppins" panose="00000500000000000000" pitchFamily="2" charset="0"/>
              </a:rPr>
              <a:t>product_id</a:t>
            </a:r>
            <a:r>
              <a:rPr lang="en-US" sz="1200" b="0" dirty="0">
                <a:solidFill>
                  <a:srgbClr val="3A474E"/>
                </a:solidFill>
                <a:effectLst/>
                <a:latin typeface="Poppins" panose="00000500000000000000" pitchFamily="2" charset="0"/>
                <a:cs typeface="Poppins" panose="00000500000000000000" pitchFamily="2" charset="0"/>
              </a:rPr>
              <a:t> = </a:t>
            </a:r>
            <a:r>
              <a:rPr lang="en-US" sz="1200" b="0" dirty="0">
                <a:solidFill>
                  <a:srgbClr val="000000"/>
                </a:solidFill>
                <a:effectLst/>
                <a:latin typeface="Poppins" panose="00000500000000000000" pitchFamily="2" charset="0"/>
                <a:cs typeface="Poppins" panose="00000500000000000000" pitchFamily="2" charset="0"/>
              </a:rPr>
              <a:t>t2</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product_id</a:t>
            </a:r>
            <a:endParaRPr lang="en-US" sz="12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200" b="0" dirty="0">
                <a:solidFill>
                  <a:srgbClr val="3367D6"/>
                </a:solidFill>
                <a:effectLst/>
                <a:latin typeface="Poppins" panose="00000500000000000000" pitchFamily="2" charset="0"/>
                <a:cs typeface="Poppins" panose="00000500000000000000" pitchFamily="2" charset="0"/>
              </a:rPr>
              <a:t>left</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3367D6"/>
                </a:solidFill>
                <a:effectLst/>
                <a:latin typeface="Poppins" panose="00000500000000000000" pitchFamily="2" charset="0"/>
                <a:cs typeface="Poppins" panose="00000500000000000000" pitchFamily="2" charset="0"/>
              </a:rPr>
              <a:t>join</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D904F"/>
                </a:solidFill>
                <a:effectLst/>
                <a:latin typeface="Poppins" panose="00000500000000000000" pitchFamily="2" charset="0"/>
                <a:cs typeface="Poppins" panose="00000500000000000000" pitchFamily="2" charset="0"/>
              </a:rPr>
              <a:t>`bootcamp-402414.data_analytic.customer_location`</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t3</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3367D6"/>
                </a:solidFill>
                <a:effectLst/>
                <a:latin typeface="Poppins" panose="00000500000000000000" pitchFamily="2" charset="0"/>
                <a:cs typeface="Poppins" panose="00000500000000000000" pitchFamily="2" charset="0"/>
              </a:rPr>
              <a:t>on</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t1</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800000"/>
                </a:solidFill>
                <a:effectLst/>
                <a:latin typeface="Poppins" panose="00000500000000000000" pitchFamily="2" charset="0"/>
                <a:cs typeface="Poppins" panose="00000500000000000000" pitchFamily="2" charset="0"/>
              </a:rPr>
              <a:t>postal_code</a:t>
            </a:r>
            <a:r>
              <a:rPr lang="en-US" sz="1200" b="0" dirty="0">
                <a:solidFill>
                  <a:srgbClr val="3A474E"/>
                </a:solidFill>
                <a:effectLst/>
                <a:latin typeface="Poppins" panose="00000500000000000000" pitchFamily="2" charset="0"/>
                <a:cs typeface="Poppins" panose="00000500000000000000" pitchFamily="2" charset="0"/>
              </a:rPr>
              <a:t> = </a:t>
            </a:r>
            <a:r>
              <a:rPr lang="en-US" sz="1200" b="0" dirty="0">
                <a:solidFill>
                  <a:srgbClr val="000000"/>
                </a:solidFill>
                <a:effectLst/>
                <a:latin typeface="Poppins" panose="00000500000000000000" pitchFamily="2" charset="0"/>
                <a:cs typeface="Poppins" panose="00000500000000000000" pitchFamily="2" charset="0"/>
              </a:rPr>
              <a:t>t3</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postal_code</a:t>
            </a:r>
            <a:endParaRPr lang="en-US" sz="12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200" b="0" dirty="0">
                <a:solidFill>
                  <a:srgbClr val="3367D6"/>
                </a:solidFill>
                <a:effectLst/>
                <a:latin typeface="Poppins" panose="00000500000000000000" pitchFamily="2" charset="0"/>
                <a:cs typeface="Poppins" panose="00000500000000000000" pitchFamily="2" charset="0"/>
              </a:rPr>
              <a:t>left</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3367D6"/>
                </a:solidFill>
                <a:effectLst/>
                <a:latin typeface="Poppins" panose="00000500000000000000" pitchFamily="2" charset="0"/>
                <a:cs typeface="Poppins" panose="00000500000000000000" pitchFamily="2" charset="0"/>
              </a:rPr>
              <a:t>join</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D904F"/>
                </a:solidFill>
                <a:effectLst/>
                <a:latin typeface="Poppins" panose="00000500000000000000" pitchFamily="2" charset="0"/>
                <a:cs typeface="Poppins" panose="00000500000000000000" pitchFamily="2" charset="0"/>
              </a:rPr>
              <a:t>`bootcamp-402414.data_analytic.customer_segment`</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t4</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3367D6"/>
                </a:solidFill>
                <a:effectLst/>
                <a:latin typeface="Poppins" panose="00000500000000000000" pitchFamily="2" charset="0"/>
                <a:cs typeface="Poppins" panose="00000500000000000000" pitchFamily="2" charset="0"/>
              </a:rPr>
              <a:t>on</a:t>
            </a:r>
            <a:r>
              <a:rPr lang="en-US" sz="1200" b="0" dirty="0">
                <a:solidFill>
                  <a:srgbClr val="3A474E"/>
                </a:solidFill>
                <a:effectLst/>
                <a:latin typeface="Poppins" panose="00000500000000000000" pitchFamily="2" charset="0"/>
                <a:cs typeface="Poppins" panose="00000500000000000000" pitchFamily="2" charset="0"/>
              </a:rPr>
              <a:t> </a:t>
            </a:r>
            <a:r>
              <a:rPr lang="en-US" sz="1200" b="0" dirty="0">
                <a:solidFill>
                  <a:srgbClr val="000000"/>
                </a:solidFill>
                <a:effectLst/>
                <a:latin typeface="Poppins" panose="00000500000000000000" pitchFamily="2" charset="0"/>
                <a:cs typeface="Poppins" panose="00000500000000000000" pitchFamily="2" charset="0"/>
              </a:rPr>
              <a:t>t1</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800000"/>
                </a:solidFill>
                <a:effectLst/>
                <a:latin typeface="Poppins" panose="00000500000000000000" pitchFamily="2" charset="0"/>
                <a:cs typeface="Poppins" panose="00000500000000000000" pitchFamily="2" charset="0"/>
              </a:rPr>
              <a:t>customer_name</a:t>
            </a:r>
            <a:r>
              <a:rPr lang="en-US" sz="1200" b="0" dirty="0">
                <a:solidFill>
                  <a:srgbClr val="3A474E"/>
                </a:solidFill>
                <a:effectLst/>
                <a:latin typeface="Poppins" panose="00000500000000000000" pitchFamily="2" charset="0"/>
                <a:cs typeface="Poppins" panose="00000500000000000000" pitchFamily="2" charset="0"/>
              </a:rPr>
              <a:t> = </a:t>
            </a:r>
            <a:r>
              <a:rPr lang="en-US" sz="1200" b="0" dirty="0">
                <a:solidFill>
                  <a:srgbClr val="000000"/>
                </a:solidFill>
                <a:effectLst/>
                <a:latin typeface="Poppins" panose="00000500000000000000" pitchFamily="2" charset="0"/>
                <a:cs typeface="Poppins" panose="00000500000000000000" pitchFamily="2" charset="0"/>
              </a:rPr>
              <a:t>t4</a:t>
            </a:r>
            <a:r>
              <a:rPr lang="en-US" sz="1200" b="0" dirty="0">
                <a:solidFill>
                  <a:srgbClr val="3A474E"/>
                </a:solidFill>
                <a:effectLst/>
                <a:latin typeface="Poppins" panose="00000500000000000000" pitchFamily="2" charset="0"/>
                <a:cs typeface="Poppins" panose="00000500000000000000" pitchFamily="2" charset="0"/>
              </a:rPr>
              <a:t>.</a:t>
            </a:r>
            <a:r>
              <a:rPr lang="en-US" sz="1200" b="0" dirty="0">
                <a:solidFill>
                  <a:srgbClr val="000000"/>
                </a:solidFill>
                <a:effectLst/>
                <a:latin typeface="Poppins" panose="00000500000000000000" pitchFamily="2" charset="0"/>
                <a:cs typeface="Poppins" panose="00000500000000000000" pitchFamily="2" charset="0"/>
              </a:rPr>
              <a:t>customer_name</a:t>
            </a:r>
            <a:endParaRPr lang="en-US" sz="12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200" b="0" dirty="0">
                <a:solidFill>
                  <a:srgbClr val="3A474E"/>
                </a:solidFill>
                <a:effectLst/>
                <a:latin typeface="Poppins" panose="00000500000000000000" pitchFamily="2" charset="0"/>
                <a:cs typeface="Poppins" panose="00000500000000000000" pitchFamily="2" charset="0"/>
              </a:rPr>
              <a:t>;</a:t>
            </a:r>
          </a:p>
        </p:txBody>
      </p:sp>
    </p:spTree>
    <p:extLst>
      <p:ext uri="{BB962C8B-B14F-4D97-AF65-F5344CB8AC3E}">
        <p14:creationId xmlns:p14="http://schemas.microsoft.com/office/powerpoint/2010/main" val="395070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283464" y="1000293"/>
            <a:ext cx="7763256" cy="3623171"/>
          </a:xfrm>
          <a:prstGeom prst="rect">
            <a:avLst/>
          </a:prstGeom>
          <a:noFill/>
        </p:spPr>
        <p:txBody>
          <a:bodyPr wrap="square">
            <a:spAutoFit/>
          </a:bodyPr>
          <a:lstStyle/>
          <a:p>
            <a:pPr>
              <a:lnSpc>
                <a:spcPct val="150000"/>
              </a:lnSpc>
            </a:pPr>
            <a:r>
              <a:rPr lang="en-US" sz="1100" b="0" dirty="0">
                <a:solidFill>
                  <a:srgbClr val="3367D6"/>
                </a:solidFill>
                <a:effectLst/>
                <a:latin typeface="Poppins" panose="00000500000000000000" pitchFamily="2" charset="0"/>
                <a:cs typeface="Poppins" panose="00000500000000000000" pitchFamily="2" charset="0"/>
              </a:rPr>
              <a:t>select</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t1</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000000"/>
                </a:solidFill>
                <a:effectLst/>
                <a:latin typeface="Poppins" panose="00000500000000000000" pitchFamily="2" charset="0"/>
                <a:cs typeface="Poppins" panose="00000500000000000000" pitchFamily="2" charset="0"/>
              </a:rPr>
              <a:t>customer_id</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t1</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000000"/>
                </a:solidFill>
                <a:effectLst/>
                <a:latin typeface="Poppins" panose="00000500000000000000" pitchFamily="2" charset="0"/>
                <a:cs typeface="Poppins" panose="00000500000000000000" pitchFamily="2" charset="0"/>
              </a:rPr>
              <a:t>customer_name</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t2</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000000"/>
                </a:solidFill>
                <a:effectLst/>
                <a:latin typeface="Poppins" panose="00000500000000000000" pitchFamily="2" charset="0"/>
                <a:cs typeface="Poppins" panose="00000500000000000000" pitchFamily="2" charset="0"/>
              </a:rPr>
              <a:t>segment</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367D6"/>
                </a:solidFill>
                <a:effectLst/>
                <a:latin typeface="Poppins" panose="00000500000000000000" pitchFamily="2" charset="0"/>
                <a:cs typeface="Poppins" panose="00000500000000000000" pitchFamily="2" charset="0"/>
              </a:rPr>
              <a:t>from</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D904F"/>
                </a:solidFill>
                <a:effectLst/>
                <a:latin typeface="Poppins" panose="00000500000000000000" pitchFamily="2" charset="0"/>
                <a:cs typeface="Poppins" panose="00000500000000000000" pitchFamily="2" charset="0"/>
              </a:rPr>
              <a:t>`bootcamp-402414.data_analytic.customer_profile`</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t1</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367D6"/>
                </a:solidFill>
                <a:effectLst/>
                <a:latin typeface="Poppins" panose="00000500000000000000" pitchFamily="2" charset="0"/>
                <a:cs typeface="Poppins" panose="00000500000000000000" pitchFamily="2" charset="0"/>
              </a:rPr>
              <a:t>left</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3367D6"/>
                </a:solidFill>
                <a:effectLst/>
                <a:latin typeface="Poppins" panose="00000500000000000000" pitchFamily="2" charset="0"/>
                <a:cs typeface="Poppins" panose="00000500000000000000" pitchFamily="2" charset="0"/>
              </a:rPr>
              <a:t>join</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D904F"/>
                </a:solidFill>
                <a:effectLst/>
                <a:latin typeface="Poppins" panose="00000500000000000000" pitchFamily="2" charset="0"/>
                <a:cs typeface="Poppins" panose="00000500000000000000" pitchFamily="2" charset="0"/>
              </a:rPr>
              <a:t>`bootcamp-402414.data_analytic.customer_segment`</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t2</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367D6"/>
                </a:solidFill>
                <a:effectLst/>
                <a:latin typeface="Poppins" panose="00000500000000000000" pitchFamily="2" charset="0"/>
                <a:cs typeface="Poppins" panose="00000500000000000000" pitchFamily="2" charset="0"/>
              </a:rPr>
              <a:t>on</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t1</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800000"/>
                </a:solidFill>
                <a:effectLst/>
                <a:latin typeface="Poppins" panose="00000500000000000000" pitchFamily="2" charset="0"/>
                <a:cs typeface="Poppins" panose="00000500000000000000" pitchFamily="2" charset="0"/>
              </a:rPr>
              <a:t>customer_name</a:t>
            </a:r>
            <a:r>
              <a:rPr lang="en-US" sz="1100" b="0" dirty="0">
                <a:solidFill>
                  <a:srgbClr val="3A474E"/>
                </a:solidFill>
                <a:effectLst/>
                <a:latin typeface="Poppins" panose="00000500000000000000" pitchFamily="2" charset="0"/>
                <a:cs typeface="Poppins" panose="00000500000000000000" pitchFamily="2" charset="0"/>
              </a:rPr>
              <a:t> = </a:t>
            </a:r>
            <a:r>
              <a:rPr lang="en-US" sz="1100" b="0" dirty="0">
                <a:solidFill>
                  <a:srgbClr val="000000"/>
                </a:solidFill>
                <a:effectLst/>
                <a:latin typeface="Poppins" panose="00000500000000000000" pitchFamily="2" charset="0"/>
                <a:cs typeface="Poppins" panose="00000500000000000000" pitchFamily="2" charset="0"/>
              </a:rPr>
              <a:t>t2</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000000"/>
                </a:solidFill>
                <a:effectLst/>
                <a:latin typeface="Poppins" panose="00000500000000000000" pitchFamily="2" charset="0"/>
                <a:cs typeface="Poppins" panose="00000500000000000000" pitchFamily="2" charset="0"/>
              </a:rPr>
              <a:t>customer_name</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A474E"/>
                </a:solidFill>
                <a:effectLst/>
                <a:latin typeface="Poppins" panose="00000500000000000000" pitchFamily="2" charset="0"/>
                <a:cs typeface="Poppins" panose="00000500000000000000" pitchFamily="2" charset="0"/>
              </a:rPr>
              <a:t>;</a:t>
            </a:r>
          </a:p>
          <a:p>
            <a:pPr>
              <a:lnSpc>
                <a:spcPct val="150000"/>
              </a:lnSpc>
            </a:pPr>
            <a:br>
              <a:rPr lang="en-US" sz="1100" b="0" dirty="0">
                <a:solidFill>
                  <a:srgbClr val="3A474E"/>
                </a:solidFill>
                <a:effectLst/>
                <a:latin typeface="Poppins" panose="00000500000000000000" pitchFamily="2" charset="0"/>
                <a:cs typeface="Poppins" panose="00000500000000000000" pitchFamily="2" charset="0"/>
              </a:rPr>
            </a:br>
            <a:r>
              <a:rPr lang="en-US" sz="1100" b="0" dirty="0">
                <a:solidFill>
                  <a:srgbClr val="3367D6"/>
                </a:solidFill>
                <a:effectLst/>
                <a:latin typeface="Poppins" panose="00000500000000000000" pitchFamily="2" charset="0"/>
                <a:cs typeface="Poppins" panose="00000500000000000000" pitchFamily="2" charset="0"/>
              </a:rPr>
              <a:t>select</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t1</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000000"/>
                </a:solidFill>
                <a:effectLst/>
                <a:latin typeface="Poppins" panose="00000500000000000000" pitchFamily="2" charset="0"/>
                <a:cs typeface="Poppins" panose="00000500000000000000" pitchFamily="2" charset="0"/>
              </a:rPr>
              <a:t>customer_id</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t1</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000000"/>
                </a:solidFill>
                <a:effectLst/>
                <a:latin typeface="Poppins" panose="00000500000000000000" pitchFamily="2" charset="0"/>
                <a:cs typeface="Poppins" panose="00000500000000000000" pitchFamily="2" charset="0"/>
              </a:rPr>
              <a:t>customer_name</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t2</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000000"/>
                </a:solidFill>
                <a:effectLst/>
                <a:latin typeface="Poppins" panose="00000500000000000000" pitchFamily="2" charset="0"/>
                <a:cs typeface="Poppins" panose="00000500000000000000" pitchFamily="2" charset="0"/>
              </a:rPr>
              <a:t>segment</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367D6"/>
                </a:solidFill>
                <a:effectLst/>
                <a:latin typeface="Poppins" panose="00000500000000000000" pitchFamily="2" charset="0"/>
                <a:cs typeface="Poppins" panose="00000500000000000000" pitchFamily="2" charset="0"/>
              </a:rPr>
              <a:t>from</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D904F"/>
                </a:solidFill>
                <a:effectLst/>
                <a:latin typeface="Poppins" panose="00000500000000000000" pitchFamily="2" charset="0"/>
                <a:cs typeface="Poppins" panose="00000500000000000000" pitchFamily="2" charset="0"/>
              </a:rPr>
              <a:t>`bootcamp-402414.data_analytic.customer_profile`</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t1</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367D6"/>
                </a:solidFill>
                <a:effectLst/>
                <a:latin typeface="Poppins" panose="00000500000000000000" pitchFamily="2" charset="0"/>
                <a:cs typeface="Poppins" panose="00000500000000000000" pitchFamily="2" charset="0"/>
              </a:rPr>
              <a:t>inner</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3367D6"/>
                </a:solidFill>
                <a:effectLst/>
                <a:latin typeface="Poppins" panose="00000500000000000000" pitchFamily="2" charset="0"/>
                <a:cs typeface="Poppins" panose="00000500000000000000" pitchFamily="2" charset="0"/>
              </a:rPr>
              <a:t>join</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37474F"/>
                </a:solidFill>
                <a:effectLst/>
                <a:latin typeface="Poppins" panose="00000500000000000000" pitchFamily="2" charset="0"/>
                <a:cs typeface="Poppins" panose="00000500000000000000" pitchFamily="2" charset="0"/>
              </a:rPr>
              <a:t>(</a:t>
            </a:r>
            <a:r>
              <a:rPr lang="en-US" sz="1100" b="0" dirty="0">
                <a:solidFill>
                  <a:srgbClr val="3367D6"/>
                </a:solidFill>
                <a:effectLst/>
                <a:latin typeface="Poppins" panose="00000500000000000000" pitchFamily="2" charset="0"/>
                <a:cs typeface="Poppins" panose="00000500000000000000" pitchFamily="2" charset="0"/>
              </a:rPr>
              <a:t>select</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37474F"/>
                </a:solidFill>
                <a:effectLst/>
                <a:latin typeface="Poppins" panose="00000500000000000000" pitchFamily="2" charset="0"/>
                <a:cs typeface="Poppins" panose="00000500000000000000" pitchFamily="2" charset="0"/>
              </a:rPr>
              <a:t>*</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3367D6"/>
                </a:solidFill>
                <a:effectLst/>
                <a:latin typeface="Poppins" panose="00000500000000000000" pitchFamily="2" charset="0"/>
                <a:cs typeface="Poppins" panose="00000500000000000000" pitchFamily="2" charset="0"/>
              </a:rPr>
              <a:t>from</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D904F"/>
                </a:solidFill>
                <a:effectLst/>
                <a:latin typeface="Poppins" panose="00000500000000000000" pitchFamily="2" charset="0"/>
                <a:cs typeface="Poppins" panose="00000500000000000000" pitchFamily="2" charset="0"/>
              </a:rPr>
              <a:t>`bootcamp-402414.data_analytic.customer_segment`</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3367D6"/>
                </a:solidFill>
                <a:effectLst/>
                <a:latin typeface="Poppins" panose="00000500000000000000" pitchFamily="2" charset="0"/>
                <a:cs typeface="Poppins" panose="00000500000000000000" pitchFamily="2" charset="0"/>
              </a:rPr>
              <a:t>where</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800000"/>
                </a:solidFill>
                <a:effectLst/>
                <a:latin typeface="Poppins" panose="00000500000000000000" pitchFamily="2" charset="0"/>
                <a:cs typeface="Poppins" panose="00000500000000000000" pitchFamily="2" charset="0"/>
              </a:rPr>
              <a:t>segment</a:t>
            </a:r>
            <a:r>
              <a:rPr lang="en-US" sz="1100" b="0" dirty="0">
                <a:solidFill>
                  <a:srgbClr val="3A474E"/>
                </a:solidFill>
                <a:effectLst/>
                <a:latin typeface="Poppins" panose="00000500000000000000" pitchFamily="2" charset="0"/>
                <a:cs typeface="Poppins" panose="00000500000000000000" pitchFamily="2" charset="0"/>
              </a:rPr>
              <a:t> = </a:t>
            </a:r>
            <a:r>
              <a:rPr lang="en-US" sz="1100" b="0" dirty="0">
                <a:solidFill>
                  <a:srgbClr val="0D904F"/>
                </a:solidFill>
                <a:effectLst/>
                <a:latin typeface="Poppins" panose="00000500000000000000" pitchFamily="2" charset="0"/>
                <a:cs typeface="Poppins" panose="00000500000000000000" pitchFamily="2" charset="0"/>
              </a:rPr>
              <a:t>'Consumer'</a:t>
            </a:r>
            <a:r>
              <a:rPr lang="en-US" sz="1100" b="0" dirty="0">
                <a:solidFill>
                  <a:srgbClr val="37474F"/>
                </a:solidFill>
                <a:effectLst/>
                <a:latin typeface="Poppins" panose="00000500000000000000" pitchFamily="2" charset="0"/>
                <a:cs typeface="Poppins" panose="00000500000000000000" pitchFamily="2" charset="0"/>
              </a:rPr>
              <a:t>)</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t2</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367D6"/>
                </a:solidFill>
                <a:effectLst/>
                <a:latin typeface="Poppins" panose="00000500000000000000" pitchFamily="2" charset="0"/>
                <a:cs typeface="Poppins" panose="00000500000000000000" pitchFamily="2" charset="0"/>
              </a:rPr>
              <a:t>on</a:t>
            </a:r>
            <a:r>
              <a:rPr lang="en-US" sz="1100" b="0" dirty="0">
                <a:solidFill>
                  <a:srgbClr val="3A474E"/>
                </a:solidFill>
                <a:effectLst/>
                <a:latin typeface="Poppins" panose="00000500000000000000" pitchFamily="2" charset="0"/>
                <a:cs typeface="Poppins" panose="00000500000000000000" pitchFamily="2" charset="0"/>
              </a:rPr>
              <a:t> </a:t>
            </a:r>
            <a:r>
              <a:rPr lang="en-US" sz="1100" b="0" dirty="0">
                <a:solidFill>
                  <a:srgbClr val="000000"/>
                </a:solidFill>
                <a:effectLst/>
                <a:latin typeface="Poppins" panose="00000500000000000000" pitchFamily="2" charset="0"/>
                <a:cs typeface="Poppins" panose="00000500000000000000" pitchFamily="2" charset="0"/>
              </a:rPr>
              <a:t>t1</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800000"/>
                </a:solidFill>
                <a:effectLst/>
                <a:latin typeface="Poppins" panose="00000500000000000000" pitchFamily="2" charset="0"/>
                <a:cs typeface="Poppins" panose="00000500000000000000" pitchFamily="2" charset="0"/>
              </a:rPr>
              <a:t>customer_name</a:t>
            </a:r>
            <a:r>
              <a:rPr lang="en-US" sz="1100" b="0" dirty="0">
                <a:solidFill>
                  <a:srgbClr val="3A474E"/>
                </a:solidFill>
                <a:effectLst/>
                <a:latin typeface="Poppins" panose="00000500000000000000" pitchFamily="2" charset="0"/>
                <a:cs typeface="Poppins" panose="00000500000000000000" pitchFamily="2" charset="0"/>
              </a:rPr>
              <a:t> = </a:t>
            </a:r>
            <a:r>
              <a:rPr lang="en-US" sz="1100" b="0" dirty="0">
                <a:solidFill>
                  <a:srgbClr val="000000"/>
                </a:solidFill>
                <a:effectLst/>
                <a:latin typeface="Poppins" panose="00000500000000000000" pitchFamily="2" charset="0"/>
                <a:cs typeface="Poppins" panose="00000500000000000000" pitchFamily="2" charset="0"/>
              </a:rPr>
              <a:t>t2</a:t>
            </a:r>
            <a:r>
              <a:rPr lang="en-US" sz="1100" b="0" dirty="0">
                <a:solidFill>
                  <a:srgbClr val="3A474E"/>
                </a:solidFill>
                <a:effectLst/>
                <a:latin typeface="Poppins" panose="00000500000000000000" pitchFamily="2" charset="0"/>
                <a:cs typeface="Poppins" panose="00000500000000000000" pitchFamily="2" charset="0"/>
              </a:rPr>
              <a:t>.</a:t>
            </a:r>
            <a:r>
              <a:rPr lang="en-US" sz="1100" b="0" dirty="0">
                <a:solidFill>
                  <a:srgbClr val="000000"/>
                </a:solidFill>
                <a:effectLst/>
                <a:latin typeface="Poppins" panose="00000500000000000000" pitchFamily="2" charset="0"/>
                <a:cs typeface="Poppins" panose="00000500000000000000" pitchFamily="2" charset="0"/>
              </a:rPr>
              <a:t>customer_name</a:t>
            </a:r>
            <a:endParaRPr lang="en-US" sz="1100" b="0" dirty="0">
              <a:solidFill>
                <a:srgbClr val="3A474E"/>
              </a:solidFill>
              <a:effectLst/>
              <a:latin typeface="Poppins" panose="00000500000000000000" pitchFamily="2" charset="0"/>
              <a:cs typeface="Poppins" panose="00000500000000000000" pitchFamily="2" charset="0"/>
            </a:endParaRPr>
          </a:p>
          <a:p>
            <a:pPr>
              <a:lnSpc>
                <a:spcPct val="150000"/>
              </a:lnSpc>
            </a:pPr>
            <a:r>
              <a:rPr lang="en-US" sz="1100" b="0" dirty="0">
                <a:solidFill>
                  <a:srgbClr val="3A474E"/>
                </a:solidFill>
                <a:effectLst/>
                <a:latin typeface="Poppins" panose="00000500000000000000" pitchFamily="2" charset="0"/>
                <a:cs typeface="Poppins" panose="00000500000000000000" pitchFamily="2" charset="0"/>
              </a:rPr>
              <a:t>;</a:t>
            </a:r>
          </a:p>
          <a:p>
            <a:pPr>
              <a:lnSpc>
                <a:spcPct val="150000"/>
              </a:lnSpc>
            </a:pPr>
            <a:endParaRPr lang="en-US" sz="1100" b="0" dirty="0">
              <a:solidFill>
                <a:srgbClr val="3A474E"/>
              </a:solidFill>
              <a:effectLst/>
              <a:latin typeface="Poppins" panose="00000500000000000000" pitchFamily="2" charset="0"/>
              <a:cs typeface="Poppins" panose="00000500000000000000" pitchFamily="2" charset="0"/>
            </a:endParaRPr>
          </a:p>
        </p:txBody>
      </p:sp>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59976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Query </a:t>
            </a:r>
            <a:r>
              <a:rPr lang="en" i="1" dirty="0">
                <a:solidFill>
                  <a:srgbClr val="C00000"/>
                </a:solidFill>
              </a:rPr>
              <a:t>INNER JOIN</a:t>
            </a:r>
            <a:endParaRPr i="1" dirty="0">
              <a:solidFill>
                <a:srgbClr val="00B050"/>
              </a:solidFill>
            </a:endParaRPr>
          </a:p>
        </p:txBody>
      </p:sp>
    </p:spTree>
    <p:extLst>
      <p:ext uri="{BB962C8B-B14F-4D97-AF65-F5344CB8AC3E}">
        <p14:creationId xmlns:p14="http://schemas.microsoft.com/office/powerpoint/2010/main" val="4075553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A01323D-CD49-2B18-CB83-1B915A803D69}"/>
              </a:ext>
            </a:extLst>
          </p:cNvPr>
          <p:cNvSpPr txBox="1"/>
          <p:nvPr/>
        </p:nvSpPr>
        <p:spPr>
          <a:xfrm>
            <a:off x="283464" y="1069449"/>
            <a:ext cx="7763256" cy="2893100"/>
          </a:xfrm>
          <a:prstGeom prst="rect">
            <a:avLst/>
          </a:prstGeom>
          <a:noFill/>
        </p:spPr>
        <p:txBody>
          <a:bodyPr wrap="square">
            <a:spAutoFit/>
          </a:bodyPr>
          <a:lstStyle/>
          <a:p>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distinct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customer_name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where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customer_name</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in</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0D904F"/>
                </a:solidFill>
                <a:effectLst/>
                <a:latin typeface="Poppins" panose="00000500000000000000" pitchFamily="2" charset="0"/>
                <a:cs typeface="Poppins" panose="00000500000000000000" pitchFamily="2" charset="0"/>
              </a:rPr>
              <a:t>'Annie </a:t>
            </a:r>
            <a:r>
              <a:rPr lang="en-US" b="0" dirty="0" err="1">
                <a:solidFill>
                  <a:srgbClr val="0D904F"/>
                </a:solidFill>
                <a:effectLst/>
                <a:latin typeface="Poppins" panose="00000500000000000000" pitchFamily="2" charset="0"/>
                <a:cs typeface="Poppins" panose="00000500000000000000" pitchFamily="2" charset="0"/>
              </a:rPr>
              <a:t>Thurman'</a:t>
            </a:r>
            <a:r>
              <a:rPr lang="en-US" b="0" dirty="0" err="1">
                <a:solidFill>
                  <a:srgbClr val="3A474E"/>
                </a:solidFill>
                <a:effectLst/>
                <a:latin typeface="Poppins" panose="00000500000000000000" pitchFamily="2" charset="0"/>
                <a:cs typeface="Poppins" panose="00000500000000000000" pitchFamily="2" charset="0"/>
              </a:rPr>
              <a:t>,</a:t>
            </a:r>
            <a:r>
              <a:rPr lang="en-US" b="0" dirty="0" err="1">
                <a:solidFill>
                  <a:srgbClr val="0D904F"/>
                </a:solidFill>
                <a:effectLst/>
                <a:latin typeface="Poppins" panose="00000500000000000000" pitchFamily="2" charset="0"/>
                <a:cs typeface="Poppins" panose="00000500000000000000" pitchFamily="2" charset="0"/>
              </a:rPr>
              <a:t>'Ben</a:t>
            </a:r>
            <a:r>
              <a:rPr lang="en-US" b="0" dirty="0">
                <a:solidFill>
                  <a:srgbClr val="0D904F"/>
                </a:solidFill>
                <a:effectLst/>
                <a:latin typeface="Poppins" panose="00000500000000000000" pitchFamily="2" charset="0"/>
                <a:cs typeface="Poppins" panose="00000500000000000000" pitchFamily="2" charset="0"/>
              </a:rPr>
              <a:t> </a:t>
            </a:r>
            <a:r>
              <a:rPr lang="en-US" b="0" dirty="0" err="1">
                <a:solidFill>
                  <a:srgbClr val="0D904F"/>
                </a:solidFill>
                <a:effectLst/>
                <a:latin typeface="Poppins" panose="00000500000000000000" pitchFamily="2" charset="0"/>
                <a:cs typeface="Poppins" panose="00000500000000000000" pitchFamily="2" charset="0"/>
              </a:rPr>
              <a:t>Ferrer'</a:t>
            </a:r>
            <a:r>
              <a:rPr lang="en-US" b="0" dirty="0" err="1">
                <a:solidFill>
                  <a:srgbClr val="3A474E"/>
                </a:solidFill>
                <a:effectLst/>
                <a:latin typeface="Poppins" panose="00000500000000000000" pitchFamily="2" charset="0"/>
                <a:cs typeface="Poppins" panose="00000500000000000000" pitchFamily="2" charset="0"/>
              </a:rPr>
              <a:t>,</a:t>
            </a:r>
            <a:r>
              <a:rPr lang="en-US" b="0" dirty="0" err="1">
                <a:solidFill>
                  <a:srgbClr val="0D904F"/>
                </a:solidFill>
                <a:effectLst/>
                <a:latin typeface="Poppins" panose="00000500000000000000" pitchFamily="2" charset="0"/>
                <a:cs typeface="Poppins" panose="00000500000000000000" pitchFamily="2" charset="0"/>
              </a:rPr>
              <a:t>'Henry</a:t>
            </a:r>
            <a:r>
              <a:rPr lang="en-US" b="0" dirty="0">
                <a:solidFill>
                  <a:srgbClr val="0D904F"/>
                </a:solidFill>
                <a:effectLst/>
                <a:latin typeface="Poppins" panose="00000500000000000000" pitchFamily="2" charset="0"/>
                <a:cs typeface="Poppins" panose="00000500000000000000" pitchFamily="2" charset="0"/>
              </a:rPr>
              <a:t> Goldwyn'</a:t>
            </a:r>
            <a:r>
              <a:rPr lang="en-US" b="0" dirty="0">
                <a:solidFill>
                  <a:srgbClr val="37474F"/>
                </a:solidFill>
                <a:effectLst/>
                <a:latin typeface="Poppins" panose="00000500000000000000" pitchFamily="2" charset="0"/>
                <a:cs typeface="Poppins" panose="00000500000000000000" pitchFamily="2" charset="0"/>
              </a:rPr>
              <a:t>)</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t0</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367D6"/>
                </a:solidFill>
                <a:effectLst/>
                <a:latin typeface="Poppins" panose="00000500000000000000" pitchFamily="2" charset="0"/>
                <a:cs typeface="Poppins" panose="00000500000000000000" pitchFamily="2" charset="0"/>
              </a:rPr>
              <a:t>cross</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join</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select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distinct</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from</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D904F"/>
                </a:solidFill>
                <a:effectLst/>
                <a:latin typeface="Poppins" panose="00000500000000000000" pitchFamily="2" charset="0"/>
                <a:cs typeface="Poppins" panose="00000500000000000000" pitchFamily="2" charset="0"/>
              </a:rPr>
              <a:t>`bootcamp-402414.data_analytic.customer_profile`</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where</a:t>
            </a:r>
            <a:r>
              <a:rPr lang="en-US" b="0" dirty="0">
                <a:solidFill>
                  <a:srgbClr val="3A474E"/>
                </a:solidFill>
                <a:effectLst/>
                <a:latin typeface="Poppins" panose="00000500000000000000" pitchFamily="2" charset="0"/>
                <a:cs typeface="Poppins" panose="00000500000000000000" pitchFamily="2" charset="0"/>
              </a:rPr>
              <a:t> </a:t>
            </a:r>
            <a:r>
              <a:rPr lang="en-US" b="0" dirty="0" err="1">
                <a:solidFill>
                  <a:srgbClr val="000000"/>
                </a:solidFill>
                <a:effectLst/>
                <a:latin typeface="Poppins" panose="00000500000000000000" pitchFamily="2" charset="0"/>
                <a:cs typeface="Poppins" panose="00000500000000000000" pitchFamily="2" charset="0"/>
              </a:rPr>
              <a:t>product_id</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367D6"/>
                </a:solidFill>
                <a:effectLst/>
                <a:latin typeface="Poppins" panose="00000500000000000000" pitchFamily="2" charset="0"/>
                <a:cs typeface="Poppins" panose="00000500000000000000" pitchFamily="2" charset="0"/>
              </a:rPr>
              <a:t>in</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0D904F"/>
                </a:solidFill>
                <a:effectLst/>
                <a:latin typeface="Poppins" panose="00000500000000000000" pitchFamily="2" charset="0"/>
                <a:cs typeface="Poppins" panose="00000500000000000000" pitchFamily="2" charset="0"/>
              </a:rPr>
              <a:t>'OFF-BI-10002432'</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D904F"/>
                </a:solidFill>
                <a:effectLst/>
                <a:latin typeface="Poppins" panose="00000500000000000000" pitchFamily="2" charset="0"/>
                <a:cs typeface="Poppins" panose="00000500000000000000" pitchFamily="2" charset="0"/>
              </a:rPr>
              <a:t>'TEC-PH-10004447'</a:t>
            </a:r>
            <a:r>
              <a:rPr lang="en-US" b="0" dirty="0">
                <a:solidFill>
                  <a:srgbClr val="3A474E"/>
                </a:solidFill>
                <a:effectLst/>
                <a:latin typeface="Poppins" panose="00000500000000000000" pitchFamily="2" charset="0"/>
                <a:cs typeface="Poppins" panose="00000500000000000000" pitchFamily="2" charset="0"/>
              </a:rPr>
              <a:t>,</a:t>
            </a:r>
            <a:r>
              <a:rPr lang="en-US" b="0" dirty="0">
                <a:solidFill>
                  <a:srgbClr val="0D904F"/>
                </a:solidFill>
                <a:effectLst/>
                <a:latin typeface="Poppins" panose="00000500000000000000" pitchFamily="2" charset="0"/>
                <a:cs typeface="Poppins" panose="00000500000000000000" pitchFamily="2" charset="0"/>
              </a:rPr>
              <a:t>'OFF-BI-10000285'</a:t>
            </a:r>
            <a:r>
              <a:rPr lang="en-US" b="0" dirty="0">
                <a:solidFill>
                  <a:srgbClr val="37474F"/>
                </a:solidFill>
                <a:effectLst/>
                <a:latin typeface="Poppins" panose="00000500000000000000" pitchFamily="2" charset="0"/>
                <a:cs typeface="Poppins" panose="00000500000000000000" pitchFamily="2" charset="0"/>
              </a:rPr>
              <a:t>)</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37474F"/>
                </a:solidFill>
                <a:effectLst/>
                <a:latin typeface="Poppins" panose="00000500000000000000" pitchFamily="2" charset="0"/>
                <a:cs typeface="Poppins" panose="00000500000000000000" pitchFamily="2" charset="0"/>
              </a:rPr>
              <a:t>)</a:t>
            </a:r>
            <a:r>
              <a:rPr lang="en-US" b="0" dirty="0">
                <a:solidFill>
                  <a:srgbClr val="3A474E"/>
                </a:solidFill>
                <a:effectLst/>
                <a:latin typeface="Poppins" panose="00000500000000000000" pitchFamily="2" charset="0"/>
                <a:cs typeface="Poppins" panose="00000500000000000000" pitchFamily="2" charset="0"/>
              </a:rPr>
              <a:t> </a:t>
            </a:r>
            <a:r>
              <a:rPr lang="en-US" b="0" dirty="0">
                <a:solidFill>
                  <a:srgbClr val="000000"/>
                </a:solidFill>
                <a:effectLst/>
                <a:latin typeface="Poppins" panose="00000500000000000000" pitchFamily="2" charset="0"/>
                <a:cs typeface="Poppins" panose="00000500000000000000" pitchFamily="2" charset="0"/>
              </a:rPr>
              <a:t>t1</a:t>
            </a:r>
            <a:endParaRPr lang="en-US" b="0" dirty="0">
              <a:solidFill>
                <a:srgbClr val="3A474E"/>
              </a:solidFill>
              <a:effectLst/>
              <a:latin typeface="Poppins" panose="00000500000000000000" pitchFamily="2" charset="0"/>
              <a:cs typeface="Poppins" panose="00000500000000000000" pitchFamily="2" charset="0"/>
            </a:endParaRPr>
          </a:p>
          <a:p>
            <a:r>
              <a:rPr lang="en-US" b="0" dirty="0">
                <a:solidFill>
                  <a:srgbClr val="3A474E"/>
                </a:solidFill>
                <a:effectLst/>
                <a:latin typeface="Poppins" panose="00000500000000000000" pitchFamily="2" charset="0"/>
                <a:cs typeface="Poppins" panose="00000500000000000000" pitchFamily="2" charset="0"/>
              </a:rPr>
              <a:t>;</a:t>
            </a:r>
          </a:p>
        </p:txBody>
      </p:sp>
      <p:sp>
        <p:nvSpPr>
          <p:cNvPr id="2" name="Google Shape;153;p30">
            <a:extLst>
              <a:ext uri="{FF2B5EF4-FFF2-40B4-BE49-F238E27FC236}">
                <a16:creationId xmlns:a16="http://schemas.microsoft.com/office/drawing/2014/main" id="{6011CF40-BF5C-A4FD-FF26-B1220B13B47F}"/>
              </a:ext>
            </a:extLst>
          </p:cNvPr>
          <p:cNvSpPr txBox="1">
            <a:spLocks noGrp="1"/>
          </p:cNvSpPr>
          <p:nvPr>
            <p:ph type="title"/>
          </p:nvPr>
        </p:nvSpPr>
        <p:spPr>
          <a:xfrm>
            <a:off x="924348" y="87234"/>
            <a:ext cx="599766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Query </a:t>
            </a:r>
            <a:r>
              <a:rPr lang="en" i="1" dirty="0">
                <a:solidFill>
                  <a:srgbClr val="C00000"/>
                </a:solidFill>
              </a:rPr>
              <a:t>CROSS JOIN</a:t>
            </a:r>
            <a:endParaRPr i="1" dirty="0">
              <a:solidFill>
                <a:srgbClr val="00B050"/>
              </a:solidFill>
            </a:endParaRPr>
          </a:p>
        </p:txBody>
      </p:sp>
    </p:spTree>
    <p:extLst>
      <p:ext uri="{BB962C8B-B14F-4D97-AF65-F5344CB8AC3E}">
        <p14:creationId xmlns:p14="http://schemas.microsoft.com/office/powerpoint/2010/main" val="790224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910CD8F-E04D-6C80-1795-9A19E1DD4557}"/>
              </a:ext>
            </a:extLst>
          </p:cNvPr>
          <p:cNvSpPr/>
          <p:nvPr/>
        </p:nvSpPr>
        <p:spPr>
          <a:xfrm>
            <a:off x="3112816" y="2599182"/>
            <a:ext cx="5148072" cy="1954530"/>
          </a:xfrm>
          <a:prstGeom prst="roundRect">
            <a:avLst>
              <a:gd name="adj" fmla="val 9182"/>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B07012-4E7A-5BB3-7B6D-D630CB290615}"/>
              </a:ext>
            </a:extLst>
          </p:cNvPr>
          <p:cNvSpPr txBox="1"/>
          <p:nvPr/>
        </p:nvSpPr>
        <p:spPr>
          <a:xfrm>
            <a:off x="3246120" y="2774442"/>
            <a:ext cx="3518912" cy="1569660"/>
          </a:xfrm>
          <a:prstGeom prst="rect">
            <a:avLst/>
          </a:prstGeom>
          <a:solidFill>
            <a:schemeClr val="bg1"/>
          </a:solidFill>
        </p:spPr>
        <p:txBody>
          <a:bodyPr wrap="none" rtlCol="0">
            <a:spAutoFit/>
          </a:bodyPr>
          <a:lstStyle/>
          <a:p>
            <a:r>
              <a:rPr lang="en-US" sz="4800" b="1" dirty="0">
                <a:solidFill>
                  <a:schemeClr val="tx1"/>
                </a:solidFill>
                <a:latin typeface="Poppins" panose="00000500000000000000" pitchFamily="2" charset="0"/>
                <a:cs typeface="Poppins" panose="00000500000000000000" pitchFamily="2" charset="0"/>
              </a:rPr>
              <a:t>It’s time to</a:t>
            </a:r>
          </a:p>
          <a:p>
            <a:r>
              <a:rPr lang="en-US" sz="4800" b="1" dirty="0">
                <a:solidFill>
                  <a:schemeClr val="tx1"/>
                </a:solidFill>
                <a:latin typeface="Poppins" panose="00000500000000000000" pitchFamily="2" charset="0"/>
                <a:cs typeface="Poppins" panose="00000500000000000000" pitchFamily="2" charset="0"/>
              </a:rPr>
              <a:t>QUIZ </a:t>
            </a:r>
            <a:r>
              <a:rPr lang="en-US" sz="4800" b="1" dirty="0">
                <a:solidFill>
                  <a:schemeClr val="tx1"/>
                </a:solidFill>
                <a:latin typeface="Poppins" panose="00000500000000000000" pitchFamily="2" charset="0"/>
                <a:cs typeface="Poppins" panose="00000500000000000000" pitchFamily="2" charset="0"/>
                <a:sym typeface="Wingdings" panose="05000000000000000000" pitchFamily="2" charset="2"/>
              </a:rPr>
              <a:t></a:t>
            </a:r>
            <a:endParaRPr lang="en-US" sz="4800" b="1" dirty="0">
              <a:solidFill>
                <a:schemeClr val="tx1"/>
              </a:solidFill>
              <a:latin typeface="Poppins" panose="00000500000000000000" pitchFamily="2" charset="0"/>
              <a:cs typeface="Poppins" panose="00000500000000000000" pitchFamily="2" charset="0"/>
            </a:endParaRPr>
          </a:p>
        </p:txBody>
      </p:sp>
      <p:pic>
        <p:nvPicPr>
          <p:cNvPr id="4098" name="Picture 2" descr="Success Stickers - Free animals Stickers">
            <a:extLst>
              <a:ext uri="{FF2B5EF4-FFF2-40B4-BE49-F238E27FC236}">
                <a16:creationId xmlns:a16="http://schemas.microsoft.com/office/drawing/2014/main" id="{0FA4CFEB-E41B-83D8-F1D5-2264770A09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60" y="633978"/>
            <a:ext cx="3899920" cy="389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52970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910CD8F-E04D-6C80-1795-9A19E1DD4557}"/>
              </a:ext>
            </a:extLst>
          </p:cNvPr>
          <p:cNvSpPr/>
          <p:nvPr/>
        </p:nvSpPr>
        <p:spPr>
          <a:xfrm>
            <a:off x="3112816" y="2599182"/>
            <a:ext cx="5148072" cy="1954530"/>
          </a:xfrm>
          <a:prstGeom prst="roundRect">
            <a:avLst>
              <a:gd name="adj" fmla="val 9182"/>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B07012-4E7A-5BB3-7B6D-D630CB290615}"/>
              </a:ext>
            </a:extLst>
          </p:cNvPr>
          <p:cNvSpPr txBox="1"/>
          <p:nvPr/>
        </p:nvSpPr>
        <p:spPr>
          <a:xfrm>
            <a:off x="3913632" y="2975610"/>
            <a:ext cx="4100803" cy="1200329"/>
          </a:xfrm>
          <a:prstGeom prst="rect">
            <a:avLst/>
          </a:prstGeom>
          <a:solidFill>
            <a:schemeClr val="bg1"/>
          </a:solidFill>
        </p:spPr>
        <p:txBody>
          <a:bodyPr wrap="none" rtlCol="0">
            <a:spAutoFit/>
          </a:bodyPr>
          <a:lstStyle/>
          <a:p>
            <a:r>
              <a:rPr lang="en-US" sz="3600" b="1" dirty="0">
                <a:solidFill>
                  <a:schemeClr val="tx1"/>
                </a:solidFill>
                <a:latin typeface="Poppins" panose="00000500000000000000" pitchFamily="2" charset="0"/>
                <a:cs typeface="Poppins" panose="00000500000000000000" pitchFamily="2" charset="0"/>
              </a:rPr>
              <a:t>Congratulations</a:t>
            </a:r>
          </a:p>
          <a:p>
            <a:r>
              <a:rPr lang="en-US" sz="3600" b="1" dirty="0">
                <a:solidFill>
                  <a:schemeClr val="tx1"/>
                </a:solidFill>
                <a:latin typeface="Poppins" panose="00000500000000000000" pitchFamily="2" charset="0"/>
                <a:cs typeface="Poppins" panose="00000500000000000000" pitchFamily="2" charset="0"/>
              </a:rPr>
              <a:t>for the winner </a:t>
            </a:r>
            <a:r>
              <a:rPr lang="en-US" sz="3600" b="1" dirty="0">
                <a:solidFill>
                  <a:schemeClr val="tx1"/>
                </a:solidFill>
                <a:latin typeface="Poppins" panose="00000500000000000000" pitchFamily="2" charset="0"/>
                <a:cs typeface="Poppins" panose="00000500000000000000" pitchFamily="2" charset="0"/>
                <a:sym typeface="Wingdings" panose="05000000000000000000" pitchFamily="2" charset="2"/>
              </a:rPr>
              <a:t></a:t>
            </a:r>
            <a:endParaRPr lang="en-US" sz="3600" b="1" dirty="0">
              <a:solidFill>
                <a:schemeClr val="tx1"/>
              </a:solidFill>
              <a:latin typeface="Poppins" panose="00000500000000000000" pitchFamily="2" charset="0"/>
              <a:cs typeface="Poppins" panose="00000500000000000000" pitchFamily="2" charset="0"/>
            </a:endParaRPr>
          </a:p>
        </p:txBody>
      </p:sp>
      <p:pic>
        <p:nvPicPr>
          <p:cNvPr id="6148" name="Picture 4" descr="Laughter Stickers - Free animals Stickers">
            <a:extLst>
              <a:ext uri="{FF2B5EF4-FFF2-40B4-BE49-F238E27FC236}">
                <a16:creationId xmlns:a16="http://schemas.microsoft.com/office/drawing/2014/main" id="{A6283C89-35A1-0261-E07A-D20C9AA539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576" y="589788"/>
            <a:ext cx="4023360"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071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1E2FB5C1-810C-A05B-D0E9-F117EB7E7985}"/>
              </a:ext>
            </a:extLst>
          </p:cNvPr>
          <p:cNvCxnSpPr/>
          <p:nvPr/>
        </p:nvCxnSpPr>
        <p:spPr>
          <a:xfrm>
            <a:off x="396900" y="2513100"/>
            <a:ext cx="8127666" cy="0"/>
          </a:xfrm>
          <a:prstGeom prst="line">
            <a:avLst/>
          </a:prstGeom>
          <a:ln>
            <a:solidFill>
              <a:schemeClr val="tx1">
                <a:lumMod val="75000"/>
                <a:lumOff val="25000"/>
              </a:schemeClr>
            </a:solidFill>
            <a:prstDash val="dash"/>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7" name="Group 46">
            <a:extLst>
              <a:ext uri="{FF2B5EF4-FFF2-40B4-BE49-F238E27FC236}">
                <a16:creationId xmlns:a16="http://schemas.microsoft.com/office/drawing/2014/main" id="{D2AA4759-5C4A-CF41-8BDE-3757E7D57CDF}"/>
              </a:ext>
            </a:extLst>
          </p:cNvPr>
          <p:cNvGrpSpPr/>
          <p:nvPr/>
        </p:nvGrpSpPr>
        <p:grpSpPr>
          <a:xfrm>
            <a:off x="6946303" y="2146699"/>
            <a:ext cx="749808" cy="749808"/>
            <a:chOff x="2702721" y="2140936"/>
            <a:chExt cx="749808" cy="749808"/>
          </a:xfrm>
        </p:grpSpPr>
        <p:sp>
          <p:nvSpPr>
            <p:cNvPr id="12" name="Oval 11">
              <a:extLst>
                <a:ext uri="{FF2B5EF4-FFF2-40B4-BE49-F238E27FC236}">
                  <a16:creationId xmlns:a16="http://schemas.microsoft.com/office/drawing/2014/main" id="{02E4F93F-05A3-35B2-CA03-1572A7E412E2}"/>
                </a:ext>
              </a:extLst>
            </p:cNvPr>
            <p:cNvSpPr/>
            <p:nvPr/>
          </p:nvSpPr>
          <p:spPr>
            <a:xfrm>
              <a:off x="2702721" y="2140936"/>
              <a:ext cx="749808" cy="74980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EBA0BBE-FEF5-A179-23DE-B73C362976F6}"/>
                </a:ext>
              </a:extLst>
            </p:cNvPr>
            <p:cNvGrpSpPr/>
            <p:nvPr/>
          </p:nvGrpSpPr>
          <p:grpSpPr>
            <a:xfrm>
              <a:off x="2862450" y="2329094"/>
              <a:ext cx="409195" cy="370412"/>
              <a:chOff x="4319588" y="2944813"/>
              <a:chExt cx="1152526" cy="973138"/>
            </a:xfrm>
            <a:solidFill>
              <a:schemeClr val="bg1"/>
            </a:solidFill>
          </p:grpSpPr>
          <p:sp>
            <p:nvSpPr>
              <p:cNvPr id="44" name="Freeform 5">
                <a:extLst>
                  <a:ext uri="{FF2B5EF4-FFF2-40B4-BE49-F238E27FC236}">
                    <a16:creationId xmlns:a16="http://schemas.microsoft.com/office/drawing/2014/main" id="{51BB426F-5F62-9B60-A7DC-F30B58F83429}"/>
                  </a:ext>
                </a:extLst>
              </p:cNvPr>
              <p:cNvSpPr>
                <a:spLocks noEditPoints="1"/>
              </p:cNvSpPr>
              <p:nvPr/>
            </p:nvSpPr>
            <p:spPr bwMode="auto">
              <a:xfrm>
                <a:off x="4319588" y="3001963"/>
                <a:ext cx="1006475" cy="915988"/>
              </a:xfrm>
              <a:custGeom>
                <a:avLst/>
                <a:gdLst>
                  <a:gd name="T0" fmla="*/ 204 w 268"/>
                  <a:gd name="T1" fmla="*/ 26 h 242"/>
                  <a:gd name="T2" fmla="*/ 103 w 268"/>
                  <a:gd name="T3" fmla="*/ 17 h 242"/>
                  <a:gd name="T4" fmla="*/ 72 w 268"/>
                  <a:gd name="T5" fmla="*/ 85 h 242"/>
                  <a:gd name="T6" fmla="*/ 90 w 268"/>
                  <a:gd name="T7" fmla="*/ 111 h 242"/>
                  <a:gd name="T8" fmla="*/ 117 w 268"/>
                  <a:gd name="T9" fmla="*/ 99 h 242"/>
                  <a:gd name="T10" fmla="*/ 132 w 268"/>
                  <a:gd name="T11" fmla="*/ 75 h 242"/>
                  <a:gd name="T12" fmla="*/ 226 w 268"/>
                  <a:gd name="T13" fmla="*/ 154 h 242"/>
                  <a:gd name="T14" fmla="*/ 214 w 268"/>
                  <a:gd name="T15" fmla="*/ 165 h 242"/>
                  <a:gd name="T16" fmla="*/ 186 w 268"/>
                  <a:gd name="T17" fmla="*/ 146 h 242"/>
                  <a:gd name="T18" fmla="*/ 206 w 268"/>
                  <a:gd name="T19" fmla="*/ 174 h 242"/>
                  <a:gd name="T20" fmla="*/ 194 w 268"/>
                  <a:gd name="T21" fmla="*/ 185 h 242"/>
                  <a:gd name="T22" fmla="*/ 166 w 268"/>
                  <a:gd name="T23" fmla="*/ 166 h 242"/>
                  <a:gd name="T24" fmla="*/ 185 w 268"/>
                  <a:gd name="T25" fmla="*/ 194 h 242"/>
                  <a:gd name="T26" fmla="*/ 174 w 268"/>
                  <a:gd name="T27" fmla="*/ 206 h 242"/>
                  <a:gd name="T28" fmla="*/ 146 w 268"/>
                  <a:gd name="T29" fmla="*/ 186 h 242"/>
                  <a:gd name="T30" fmla="*/ 165 w 268"/>
                  <a:gd name="T31" fmla="*/ 215 h 242"/>
                  <a:gd name="T32" fmla="*/ 154 w 268"/>
                  <a:gd name="T33" fmla="*/ 226 h 242"/>
                  <a:gd name="T34" fmla="*/ 128 w 268"/>
                  <a:gd name="T35" fmla="*/ 185 h 242"/>
                  <a:gd name="T36" fmla="*/ 108 w 268"/>
                  <a:gd name="T37" fmla="*/ 165 h 242"/>
                  <a:gd name="T38" fmla="*/ 88 w 268"/>
                  <a:gd name="T39" fmla="*/ 145 h 242"/>
                  <a:gd name="T40" fmla="*/ 67 w 268"/>
                  <a:gd name="T41" fmla="*/ 124 h 242"/>
                  <a:gd name="T42" fmla="*/ 11 w 268"/>
                  <a:gd name="T43" fmla="*/ 85 h 242"/>
                  <a:gd name="T44" fmla="*/ 2 w 268"/>
                  <a:gd name="T45" fmla="*/ 93 h 242"/>
                  <a:gd name="T46" fmla="*/ 29 w 268"/>
                  <a:gd name="T47" fmla="*/ 143 h 242"/>
                  <a:gd name="T48" fmla="*/ 49 w 268"/>
                  <a:gd name="T49" fmla="*/ 163 h 242"/>
                  <a:gd name="T50" fmla="*/ 69 w 268"/>
                  <a:gd name="T51" fmla="*/ 183 h 242"/>
                  <a:gd name="T52" fmla="*/ 90 w 268"/>
                  <a:gd name="T53" fmla="*/ 203 h 242"/>
                  <a:gd name="T54" fmla="*/ 110 w 268"/>
                  <a:gd name="T55" fmla="*/ 223 h 242"/>
                  <a:gd name="T56" fmla="*/ 145 w 268"/>
                  <a:gd name="T57" fmla="*/ 235 h 242"/>
                  <a:gd name="T58" fmla="*/ 179 w 268"/>
                  <a:gd name="T59" fmla="*/ 220 h 242"/>
                  <a:gd name="T60" fmla="*/ 200 w 268"/>
                  <a:gd name="T61" fmla="*/ 200 h 242"/>
                  <a:gd name="T62" fmla="*/ 220 w 268"/>
                  <a:gd name="T63" fmla="*/ 179 h 242"/>
                  <a:gd name="T64" fmla="*/ 235 w 268"/>
                  <a:gd name="T65" fmla="*/ 145 h 242"/>
                  <a:gd name="T66" fmla="*/ 265 w 268"/>
                  <a:gd name="T67" fmla="*/ 95 h 242"/>
                  <a:gd name="T68" fmla="*/ 207 w 268"/>
                  <a:gd name="T69" fmla="*/ 28 h 242"/>
                  <a:gd name="T70" fmla="*/ 207 w 268"/>
                  <a:gd name="T71" fmla="*/ 2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68" h="242">
                    <a:moveTo>
                      <a:pt x="207" y="28"/>
                    </a:moveTo>
                    <a:cubicBezTo>
                      <a:pt x="206" y="27"/>
                      <a:pt x="205" y="26"/>
                      <a:pt x="204" y="26"/>
                    </a:cubicBezTo>
                    <a:cubicBezTo>
                      <a:pt x="146" y="8"/>
                      <a:pt x="146" y="8"/>
                      <a:pt x="146" y="8"/>
                    </a:cubicBezTo>
                    <a:cubicBezTo>
                      <a:pt x="123" y="0"/>
                      <a:pt x="107" y="13"/>
                      <a:pt x="103" y="17"/>
                    </a:cubicBezTo>
                    <a:cubicBezTo>
                      <a:pt x="101" y="20"/>
                      <a:pt x="99" y="22"/>
                      <a:pt x="98" y="24"/>
                    </a:cubicBezTo>
                    <a:cubicBezTo>
                      <a:pt x="72" y="85"/>
                      <a:pt x="72" y="85"/>
                      <a:pt x="72" y="85"/>
                    </a:cubicBezTo>
                    <a:cubicBezTo>
                      <a:pt x="71" y="89"/>
                      <a:pt x="71" y="94"/>
                      <a:pt x="74" y="98"/>
                    </a:cubicBezTo>
                    <a:cubicBezTo>
                      <a:pt x="77" y="105"/>
                      <a:pt x="83" y="110"/>
                      <a:pt x="90" y="111"/>
                    </a:cubicBezTo>
                    <a:cubicBezTo>
                      <a:pt x="98" y="113"/>
                      <a:pt x="107" y="111"/>
                      <a:pt x="113" y="104"/>
                    </a:cubicBezTo>
                    <a:cubicBezTo>
                      <a:pt x="115" y="103"/>
                      <a:pt x="116" y="101"/>
                      <a:pt x="117" y="99"/>
                    </a:cubicBezTo>
                    <a:cubicBezTo>
                      <a:pt x="126" y="83"/>
                      <a:pt x="126" y="83"/>
                      <a:pt x="126" y="83"/>
                    </a:cubicBezTo>
                    <a:cubicBezTo>
                      <a:pt x="127" y="80"/>
                      <a:pt x="129" y="77"/>
                      <a:pt x="132" y="75"/>
                    </a:cubicBezTo>
                    <a:cubicBezTo>
                      <a:pt x="139" y="68"/>
                      <a:pt x="143" y="71"/>
                      <a:pt x="144" y="73"/>
                    </a:cubicBezTo>
                    <a:cubicBezTo>
                      <a:pt x="157" y="85"/>
                      <a:pt x="226" y="154"/>
                      <a:pt x="226" y="154"/>
                    </a:cubicBezTo>
                    <a:cubicBezTo>
                      <a:pt x="228" y="156"/>
                      <a:pt x="228" y="161"/>
                      <a:pt x="225" y="164"/>
                    </a:cubicBezTo>
                    <a:cubicBezTo>
                      <a:pt x="222" y="167"/>
                      <a:pt x="217" y="168"/>
                      <a:pt x="214" y="165"/>
                    </a:cubicBezTo>
                    <a:cubicBezTo>
                      <a:pt x="195" y="146"/>
                      <a:pt x="195" y="146"/>
                      <a:pt x="195" y="146"/>
                    </a:cubicBezTo>
                    <a:cubicBezTo>
                      <a:pt x="193" y="143"/>
                      <a:pt x="189" y="143"/>
                      <a:pt x="186" y="146"/>
                    </a:cubicBezTo>
                    <a:cubicBezTo>
                      <a:pt x="184" y="148"/>
                      <a:pt x="184" y="152"/>
                      <a:pt x="186" y="155"/>
                    </a:cubicBezTo>
                    <a:cubicBezTo>
                      <a:pt x="206" y="174"/>
                      <a:pt x="206" y="174"/>
                      <a:pt x="206" y="174"/>
                    </a:cubicBezTo>
                    <a:cubicBezTo>
                      <a:pt x="208" y="177"/>
                      <a:pt x="207" y="181"/>
                      <a:pt x="204" y="184"/>
                    </a:cubicBezTo>
                    <a:cubicBezTo>
                      <a:pt x="201" y="187"/>
                      <a:pt x="197" y="188"/>
                      <a:pt x="194" y="185"/>
                    </a:cubicBezTo>
                    <a:cubicBezTo>
                      <a:pt x="175" y="166"/>
                      <a:pt x="175" y="166"/>
                      <a:pt x="175" y="166"/>
                    </a:cubicBezTo>
                    <a:cubicBezTo>
                      <a:pt x="173" y="164"/>
                      <a:pt x="169" y="164"/>
                      <a:pt x="166" y="166"/>
                    </a:cubicBezTo>
                    <a:cubicBezTo>
                      <a:pt x="164" y="169"/>
                      <a:pt x="164" y="173"/>
                      <a:pt x="166" y="175"/>
                    </a:cubicBezTo>
                    <a:cubicBezTo>
                      <a:pt x="185" y="194"/>
                      <a:pt x="185" y="194"/>
                      <a:pt x="185" y="194"/>
                    </a:cubicBezTo>
                    <a:cubicBezTo>
                      <a:pt x="188" y="197"/>
                      <a:pt x="187" y="201"/>
                      <a:pt x="184" y="204"/>
                    </a:cubicBezTo>
                    <a:cubicBezTo>
                      <a:pt x="181" y="208"/>
                      <a:pt x="177" y="208"/>
                      <a:pt x="174" y="206"/>
                    </a:cubicBezTo>
                    <a:cubicBezTo>
                      <a:pt x="155" y="186"/>
                      <a:pt x="155" y="186"/>
                      <a:pt x="155" y="186"/>
                    </a:cubicBezTo>
                    <a:cubicBezTo>
                      <a:pt x="152" y="184"/>
                      <a:pt x="148" y="184"/>
                      <a:pt x="146" y="186"/>
                    </a:cubicBezTo>
                    <a:cubicBezTo>
                      <a:pt x="143" y="189"/>
                      <a:pt x="143" y="193"/>
                      <a:pt x="146" y="195"/>
                    </a:cubicBezTo>
                    <a:cubicBezTo>
                      <a:pt x="165" y="215"/>
                      <a:pt x="165" y="215"/>
                      <a:pt x="165" y="215"/>
                    </a:cubicBezTo>
                    <a:cubicBezTo>
                      <a:pt x="168" y="217"/>
                      <a:pt x="167" y="222"/>
                      <a:pt x="164" y="225"/>
                    </a:cubicBezTo>
                    <a:cubicBezTo>
                      <a:pt x="161" y="228"/>
                      <a:pt x="156" y="228"/>
                      <a:pt x="154" y="226"/>
                    </a:cubicBezTo>
                    <a:cubicBezTo>
                      <a:pt x="130" y="202"/>
                      <a:pt x="130" y="202"/>
                      <a:pt x="130" y="202"/>
                    </a:cubicBezTo>
                    <a:cubicBezTo>
                      <a:pt x="134" y="197"/>
                      <a:pt x="133" y="190"/>
                      <a:pt x="128" y="185"/>
                    </a:cubicBezTo>
                    <a:cubicBezTo>
                      <a:pt x="122" y="179"/>
                      <a:pt x="114" y="179"/>
                      <a:pt x="109" y="184"/>
                    </a:cubicBezTo>
                    <a:cubicBezTo>
                      <a:pt x="114" y="179"/>
                      <a:pt x="113" y="170"/>
                      <a:pt x="108" y="165"/>
                    </a:cubicBezTo>
                    <a:cubicBezTo>
                      <a:pt x="102" y="159"/>
                      <a:pt x="94" y="159"/>
                      <a:pt x="89" y="164"/>
                    </a:cubicBezTo>
                    <a:cubicBezTo>
                      <a:pt x="94" y="159"/>
                      <a:pt x="93" y="150"/>
                      <a:pt x="88" y="145"/>
                    </a:cubicBezTo>
                    <a:cubicBezTo>
                      <a:pt x="82" y="139"/>
                      <a:pt x="73" y="139"/>
                      <a:pt x="68" y="144"/>
                    </a:cubicBezTo>
                    <a:cubicBezTo>
                      <a:pt x="73" y="139"/>
                      <a:pt x="73" y="130"/>
                      <a:pt x="67" y="124"/>
                    </a:cubicBezTo>
                    <a:cubicBezTo>
                      <a:pt x="62" y="119"/>
                      <a:pt x="54" y="118"/>
                      <a:pt x="49" y="122"/>
                    </a:cubicBezTo>
                    <a:cubicBezTo>
                      <a:pt x="11" y="85"/>
                      <a:pt x="11" y="85"/>
                      <a:pt x="11" y="85"/>
                    </a:cubicBezTo>
                    <a:cubicBezTo>
                      <a:pt x="9" y="82"/>
                      <a:pt x="5" y="82"/>
                      <a:pt x="2" y="85"/>
                    </a:cubicBezTo>
                    <a:cubicBezTo>
                      <a:pt x="0" y="87"/>
                      <a:pt x="0" y="91"/>
                      <a:pt x="2" y="93"/>
                    </a:cubicBezTo>
                    <a:cubicBezTo>
                      <a:pt x="40" y="131"/>
                      <a:pt x="40" y="131"/>
                      <a:pt x="40" y="131"/>
                    </a:cubicBezTo>
                    <a:cubicBezTo>
                      <a:pt x="29" y="143"/>
                      <a:pt x="29" y="143"/>
                      <a:pt x="29" y="143"/>
                    </a:cubicBezTo>
                    <a:cubicBezTo>
                      <a:pt x="24" y="148"/>
                      <a:pt x="25" y="156"/>
                      <a:pt x="30" y="162"/>
                    </a:cubicBezTo>
                    <a:cubicBezTo>
                      <a:pt x="36" y="167"/>
                      <a:pt x="44" y="168"/>
                      <a:pt x="49" y="163"/>
                    </a:cubicBezTo>
                    <a:cubicBezTo>
                      <a:pt x="44" y="168"/>
                      <a:pt x="45" y="176"/>
                      <a:pt x="50" y="182"/>
                    </a:cubicBezTo>
                    <a:cubicBezTo>
                      <a:pt x="56" y="187"/>
                      <a:pt x="64" y="188"/>
                      <a:pt x="69" y="183"/>
                    </a:cubicBezTo>
                    <a:cubicBezTo>
                      <a:pt x="64" y="188"/>
                      <a:pt x="65" y="196"/>
                      <a:pt x="71" y="202"/>
                    </a:cubicBezTo>
                    <a:cubicBezTo>
                      <a:pt x="76" y="208"/>
                      <a:pt x="85" y="208"/>
                      <a:pt x="90" y="203"/>
                    </a:cubicBezTo>
                    <a:cubicBezTo>
                      <a:pt x="85" y="208"/>
                      <a:pt x="85" y="217"/>
                      <a:pt x="91" y="222"/>
                    </a:cubicBezTo>
                    <a:cubicBezTo>
                      <a:pt x="96" y="228"/>
                      <a:pt x="105" y="228"/>
                      <a:pt x="110" y="223"/>
                    </a:cubicBezTo>
                    <a:cubicBezTo>
                      <a:pt x="122" y="211"/>
                      <a:pt x="122" y="211"/>
                      <a:pt x="122" y="211"/>
                    </a:cubicBezTo>
                    <a:cubicBezTo>
                      <a:pt x="145" y="235"/>
                      <a:pt x="145" y="235"/>
                      <a:pt x="145" y="235"/>
                    </a:cubicBezTo>
                    <a:cubicBezTo>
                      <a:pt x="152" y="242"/>
                      <a:pt x="165" y="242"/>
                      <a:pt x="173" y="234"/>
                    </a:cubicBezTo>
                    <a:cubicBezTo>
                      <a:pt x="177" y="230"/>
                      <a:pt x="179" y="225"/>
                      <a:pt x="179" y="220"/>
                    </a:cubicBezTo>
                    <a:cubicBezTo>
                      <a:pt x="184" y="219"/>
                      <a:pt x="189" y="217"/>
                      <a:pt x="193" y="213"/>
                    </a:cubicBezTo>
                    <a:cubicBezTo>
                      <a:pt x="197" y="210"/>
                      <a:pt x="199" y="205"/>
                      <a:pt x="200" y="200"/>
                    </a:cubicBezTo>
                    <a:cubicBezTo>
                      <a:pt x="204" y="199"/>
                      <a:pt x="209" y="197"/>
                      <a:pt x="213" y="193"/>
                    </a:cubicBezTo>
                    <a:cubicBezTo>
                      <a:pt x="217" y="189"/>
                      <a:pt x="219" y="184"/>
                      <a:pt x="220" y="179"/>
                    </a:cubicBezTo>
                    <a:cubicBezTo>
                      <a:pt x="225" y="179"/>
                      <a:pt x="230" y="177"/>
                      <a:pt x="234" y="173"/>
                    </a:cubicBezTo>
                    <a:cubicBezTo>
                      <a:pt x="242" y="165"/>
                      <a:pt x="242" y="152"/>
                      <a:pt x="235" y="145"/>
                    </a:cubicBezTo>
                    <a:cubicBezTo>
                      <a:pt x="225" y="135"/>
                      <a:pt x="225" y="135"/>
                      <a:pt x="225" y="135"/>
                    </a:cubicBezTo>
                    <a:cubicBezTo>
                      <a:pt x="265" y="95"/>
                      <a:pt x="265" y="95"/>
                      <a:pt x="265" y="95"/>
                    </a:cubicBezTo>
                    <a:cubicBezTo>
                      <a:pt x="268" y="92"/>
                      <a:pt x="268" y="88"/>
                      <a:pt x="265" y="86"/>
                    </a:cubicBezTo>
                    <a:lnTo>
                      <a:pt x="207" y="28"/>
                    </a:lnTo>
                    <a:close/>
                    <a:moveTo>
                      <a:pt x="207" y="28"/>
                    </a:moveTo>
                    <a:cubicBezTo>
                      <a:pt x="207" y="28"/>
                      <a:pt x="207" y="28"/>
                      <a:pt x="207" y="2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5" name="Freeform 6">
                <a:extLst>
                  <a:ext uri="{FF2B5EF4-FFF2-40B4-BE49-F238E27FC236}">
                    <a16:creationId xmlns:a16="http://schemas.microsoft.com/office/drawing/2014/main" id="{DBF9A3AF-FDAC-EAAC-4A96-7A301E40AEAF}"/>
                  </a:ext>
                </a:extLst>
              </p:cNvPr>
              <p:cNvSpPr>
                <a:spLocks noEditPoints="1"/>
              </p:cNvSpPr>
              <p:nvPr/>
            </p:nvSpPr>
            <p:spPr bwMode="auto">
              <a:xfrm>
                <a:off x="5108576" y="2944813"/>
                <a:ext cx="363538" cy="371475"/>
              </a:xfrm>
              <a:custGeom>
                <a:avLst/>
                <a:gdLst>
                  <a:gd name="T0" fmla="*/ 92 w 97"/>
                  <a:gd name="T1" fmla="*/ 57 h 98"/>
                  <a:gd name="T2" fmla="*/ 41 w 97"/>
                  <a:gd name="T3" fmla="*/ 5 h 98"/>
                  <a:gd name="T4" fmla="*/ 23 w 97"/>
                  <a:gd name="T5" fmla="*/ 5 h 98"/>
                  <a:gd name="T6" fmla="*/ 5 w 97"/>
                  <a:gd name="T7" fmla="*/ 23 h 98"/>
                  <a:gd name="T8" fmla="*/ 5 w 97"/>
                  <a:gd name="T9" fmla="*/ 41 h 98"/>
                  <a:gd name="T10" fmla="*/ 56 w 97"/>
                  <a:gd name="T11" fmla="*/ 93 h 98"/>
                  <a:gd name="T12" fmla="*/ 74 w 97"/>
                  <a:gd name="T13" fmla="*/ 93 h 98"/>
                  <a:gd name="T14" fmla="*/ 92 w 97"/>
                  <a:gd name="T15" fmla="*/ 75 h 98"/>
                  <a:gd name="T16" fmla="*/ 92 w 97"/>
                  <a:gd name="T17" fmla="*/ 57 h 98"/>
                  <a:gd name="T18" fmla="*/ 65 w 97"/>
                  <a:gd name="T19" fmla="*/ 83 h 98"/>
                  <a:gd name="T20" fmla="*/ 55 w 97"/>
                  <a:gd name="T21" fmla="*/ 72 h 98"/>
                  <a:gd name="T22" fmla="*/ 65 w 97"/>
                  <a:gd name="T23" fmla="*/ 62 h 98"/>
                  <a:gd name="T24" fmla="*/ 76 w 97"/>
                  <a:gd name="T25" fmla="*/ 72 h 98"/>
                  <a:gd name="T26" fmla="*/ 65 w 97"/>
                  <a:gd name="T27" fmla="*/ 83 h 98"/>
                  <a:gd name="T28" fmla="*/ 65 w 97"/>
                  <a:gd name="T29" fmla="*/ 83 h 98"/>
                  <a:gd name="T30" fmla="*/ 65 w 97"/>
                  <a:gd name="T31" fmla="*/ 83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98">
                    <a:moveTo>
                      <a:pt x="92" y="57"/>
                    </a:moveTo>
                    <a:cubicBezTo>
                      <a:pt x="41" y="5"/>
                      <a:pt x="41" y="5"/>
                      <a:pt x="41" y="5"/>
                    </a:cubicBezTo>
                    <a:cubicBezTo>
                      <a:pt x="36" y="0"/>
                      <a:pt x="28" y="0"/>
                      <a:pt x="23" y="5"/>
                    </a:cubicBezTo>
                    <a:cubicBezTo>
                      <a:pt x="5" y="23"/>
                      <a:pt x="5" y="23"/>
                      <a:pt x="5" y="23"/>
                    </a:cubicBezTo>
                    <a:cubicBezTo>
                      <a:pt x="0" y="28"/>
                      <a:pt x="0" y="36"/>
                      <a:pt x="5" y="41"/>
                    </a:cubicBezTo>
                    <a:cubicBezTo>
                      <a:pt x="56" y="93"/>
                      <a:pt x="56" y="93"/>
                      <a:pt x="56" y="93"/>
                    </a:cubicBezTo>
                    <a:cubicBezTo>
                      <a:pt x="61" y="98"/>
                      <a:pt x="69" y="98"/>
                      <a:pt x="74" y="93"/>
                    </a:cubicBezTo>
                    <a:cubicBezTo>
                      <a:pt x="92" y="75"/>
                      <a:pt x="92" y="75"/>
                      <a:pt x="92" y="75"/>
                    </a:cubicBezTo>
                    <a:cubicBezTo>
                      <a:pt x="97" y="70"/>
                      <a:pt x="97" y="62"/>
                      <a:pt x="92" y="57"/>
                    </a:cubicBezTo>
                    <a:close/>
                    <a:moveTo>
                      <a:pt x="65" y="83"/>
                    </a:moveTo>
                    <a:cubicBezTo>
                      <a:pt x="60" y="83"/>
                      <a:pt x="55" y="78"/>
                      <a:pt x="55" y="72"/>
                    </a:cubicBezTo>
                    <a:cubicBezTo>
                      <a:pt x="55" y="67"/>
                      <a:pt x="60" y="62"/>
                      <a:pt x="65" y="62"/>
                    </a:cubicBezTo>
                    <a:cubicBezTo>
                      <a:pt x="71" y="62"/>
                      <a:pt x="76" y="67"/>
                      <a:pt x="76" y="72"/>
                    </a:cubicBezTo>
                    <a:cubicBezTo>
                      <a:pt x="76" y="78"/>
                      <a:pt x="71" y="83"/>
                      <a:pt x="65" y="83"/>
                    </a:cubicBezTo>
                    <a:close/>
                    <a:moveTo>
                      <a:pt x="65" y="83"/>
                    </a:moveTo>
                    <a:cubicBezTo>
                      <a:pt x="65" y="83"/>
                      <a:pt x="65" y="83"/>
                      <a:pt x="65" y="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50" name="Group 49">
            <a:extLst>
              <a:ext uri="{FF2B5EF4-FFF2-40B4-BE49-F238E27FC236}">
                <a16:creationId xmlns:a16="http://schemas.microsoft.com/office/drawing/2014/main" id="{EAD9C5FC-FBB0-3B04-F569-1A6D13DE6062}"/>
              </a:ext>
            </a:extLst>
          </p:cNvPr>
          <p:cNvGrpSpPr/>
          <p:nvPr/>
        </p:nvGrpSpPr>
        <p:grpSpPr>
          <a:xfrm>
            <a:off x="2702722" y="2124679"/>
            <a:ext cx="749808" cy="749808"/>
            <a:chOff x="6950840" y="2125567"/>
            <a:chExt cx="749808" cy="749808"/>
          </a:xfrm>
        </p:grpSpPr>
        <p:sp>
          <p:nvSpPr>
            <p:cNvPr id="7" name="Oval 6">
              <a:extLst>
                <a:ext uri="{FF2B5EF4-FFF2-40B4-BE49-F238E27FC236}">
                  <a16:creationId xmlns:a16="http://schemas.microsoft.com/office/drawing/2014/main" id="{54CFCA85-F8E8-CAE5-84CC-198BFD43DD84}"/>
                </a:ext>
              </a:extLst>
            </p:cNvPr>
            <p:cNvSpPr/>
            <p:nvPr/>
          </p:nvSpPr>
          <p:spPr>
            <a:xfrm>
              <a:off x="6950840" y="2125567"/>
              <a:ext cx="749808" cy="74980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FE8CECD4-1A48-8BC2-5DBD-2C5069427C36}"/>
                </a:ext>
              </a:extLst>
            </p:cNvPr>
            <p:cNvGrpSpPr/>
            <p:nvPr/>
          </p:nvGrpSpPr>
          <p:grpSpPr>
            <a:xfrm>
              <a:off x="7171653" y="2318617"/>
              <a:ext cx="325352" cy="352517"/>
              <a:chOff x="8027988" y="2827338"/>
              <a:chExt cx="1193800" cy="1206500"/>
            </a:xfrm>
            <a:solidFill>
              <a:schemeClr val="bg1"/>
            </a:solidFill>
          </p:grpSpPr>
          <p:sp>
            <p:nvSpPr>
              <p:cNvPr id="42" name="Freeform 7">
                <a:extLst>
                  <a:ext uri="{FF2B5EF4-FFF2-40B4-BE49-F238E27FC236}">
                    <a16:creationId xmlns:a16="http://schemas.microsoft.com/office/drawing/2014/main" id="{0565B453-1B1D-8BDA-0D21-33C62115BBAB}"/>
                  </a:ext>
                </a:extLst>
              </p:cNvPr>
              <p:cNvSpPr>
                <a:spLocks noEditPoints="1"/>
              </p:cNvSpPr>
              <p:nvPr/>
            </p:nvSpPr>
            <p:spPr bwMode="auto">
              <a:xfrm>
                <a:off x="8027988" y="2827338"/>
                <a:ext cx="896938" cy="904875"/>
              </a:xfrm>
              <a:custGeom>
                <a:avLst/>
                <a:gdLst>
                  <a:gd name="T0" fmla="*/ 119 w 239"/>
                  <a:gd name="T1" fmla="*/ 239 h 239"/>
                  <a:gd name="T2" fmla="*/ 239 w 239"/>
                  <a:gd name="T3" fmla="*/ 120 h 239"/>
                  <a:gd name="T4" fmla="*/ 119 w 239"/>
                  <a:gd name="T5" fmla="*/ 0 h 239"/>
                  <a:gd name="T6" fmla="*/ 0 w 239"/>
                  <a:gd name="T7" fmla="*/ 120 h 239"/>
                  <a:gd name="T8" fmla="*/ 119 w 239"/>
                  <a:gd name="T9" fmla="*/ 239 h 239"/>
                  <a:gd name="T10" fmla="*/ 119 w 239"/>
                  <a:gd name="T11" fmla="*/ 39 h 239"/>
                  <a:gd name="T12" fmla="*/ 200 w 239"/>
                  <a:gd name="T13" fmla="*/ 120 h 239"/>
                  <a:gd name="T14" fmla="*/ 119 w 239"/>
                  <a:gd name="T15" fmla="*/ 200 h 239"/>
                  <a:gd name="T16" fmla="*/ 39 w 239"/>
                  <a:gd name="T17" fmla="*/ 120 h 239"/>
                  <a:gd name="T18" fmla="*/ 119 w 239"/>
                  <a:gd name="T19" fmla="*/ 39 h 239"/>
                  <a:gd name="T20" fmla="*/ 119 w 239"/>
                  <a:gd name="T21" fmla="*/ 39 h 239"/>
                  <a:gd name="T22" fmla="*/ 119 w 239"/>
                  <a:gd name="T23" fmla="*/ 39 h 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9" h="239">
                    <a:moveTo>
                      <a:pt x="119" y="239"/>
                    </a:moveTo>
                    <a:cubicBezTo>
                      <a:pt x="185" y="239"/>
                      <a:pt x="239" y="185"/>
                      <a:pt x="239" y="120"/>
                    </a:cubicBezTo>
                    <a:cubicBezTo>
                      <a:pt x="239" y="54"/>
                      <a:pt x="185" y="0"/>
                      <a:pt x="119" y="0"/>
                    </a:cubicBezTo>
                    <a:cubicBezTo>
                      <a:pt x="54" y="0"/>
                      <a:pt x="0" y="54"/>
                      <a:pt x="0" y="120"/>
                    </a:cubicBezTo>
                    <a:cubicBezTo>
                      <a:pt x="0" y="185"/>
                      <a:pt x="54" y="239"/>
                      <a:pt x="119" y="239"/>
                    </a:cubicBezTo>
                    <a:close/>
                    <a:moveTo>
                      <a:pt x="119" y="39"/>
                    </a:moveTo>
                    <a:cubicBezTo>
                      <a:pt x="164" y="39"/>
                      <a:pt x="200" y="75"/>
                      <a:pt x="200" y="120"/>
                    </a:cubicBezTo>
                    <a:cubicBezTo>
                      <a:pt x="200" y="164"/>
                      <a:pt x="164" y="200"/>
                      <a:pt x="119" y="200"/>
                    </a:cubicBezTo>
                    <a:cubicBezTo>
                      <a:pt x="75" y="200"/>
                      <a:pt x="39" y="164"/>
                      <a:pt x="39" y="120"/>
                    </a:cubicBezTo>
                    <a:cubicBezTo>
                      <a:pt x="39" y="75"/>
                      <a:pt x="75" y="39"/>
                      <a:pt x="119" y="39"/>
                    </a:cubicBezTo>
                    <a:close/>
                    <a:moveTo>
                      <a:pt x="119" y="39"/>
                    </a:moveTo>
                    <a:cubicBezTo>
                      <a:pt x="119" y="39"/>
                      <a:pt x="119" y="39"/>
                      <a:pt x="119" y="3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Freeform 8">
                <a:extLst>
                  <a:ext uri="{FF2B5EF4-FFF2-40B4-BE49-F238E27FC236}">
                    <a16:creationId xmlns:a16="http://schemas.microsoft.com/office/drawing/2014/main" id="{025AE48C-22D6-065A-4280-EF32C6337875}"/>
                  </a:ext>
                </a:extLst>
              </p:cNvPr>
              <p:cNvSpPr>
                <a:spLocks noEditPoints="1"/>
              </p:cNvSpPr>
              <p:nvPr/>
            </p:nvSpPr>
            <p:spPr bwMode="auto">
              <a:xfrm>
                <a:off x="8748713" y="3554413"/>
                <a:ext cx="473075" cy="479425"/>
              </a:xfrm>
              <a:custGeom>
                <a:avLst/>
                <a:gdLst>
                  <a:gd name="T0" fmla="*/ 93 w 126"/>
                  <a:gd name="T1" fmla="*/ 127 h 127"/>
                  <a:gd name="T2" fmla="*/ 117 w 126"/>
                  <a:gd name="T3" fmla="*/ 117 h 127"/>
                  <a:gd name="T4" fmla="*/ 126 w 126"/>
                  <a:gd name="T5" fmla="*/ 93 h 127"/>
                  <a:gd name="T6" fmla="*/ 117 w 126"/>
                  <a:gd name="T7" fmla="*/ 69 h 127"/>
                  <a:gd name="T8" fmla="*/ 50 w 126"/>
                  <a:gd name="T9" fmla="*/ 3 h 127"/>
                  <a:gd name="T10" fmla="*/ 44 w 126"/>
                  <a:gd name="T11" fmla="*/ 0 h 127"/>
                  <a:gd name="T12" fmla="*/ 36 w 126"/>
                  <a:gd name="T13" fmla="*/ 4 h 127"/>
                  <a:gd name="T14" fmla="*/ 4 w 126"/>
                  <a:gd name="T15" fmla="*/ 36 h 127"/>
                  <a:gd name="T16" fmla="*/ 0 w 126"/>
                  <a:gd name="T17" fmla="*/ 43 h 127"/>
                  <a:gd name="T18" fmla="*/ 3 w 126"/>
                  <a:gd name="T19" fmla="*/ 50 h 127"/>
                  <a:gd name="T20" fmla="*/ 69 w 126"/>
                  <a:gd name="T21" fmla="*/ 117 h 127"/>
                  <a:gd name="T22" fmla="*/ 93 w 126"/>
                  <a:gd name="T23" fmla="*/ 127 h 127"/>
                  <a:gd name="T24" fmla="*/ 93 w 126"/>
                  <a:gd name="T25" fmla="*/ 127 h 127"/>
                  <a:gd name="T26" fmla="*/ 93 w 126"/>
                  <a:gd name="T2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6" h="127">
                    <a:moveTo>
                      <a:pt x="93" y="127"/>
                    </a:moveTo>
                    <a:cubicBezTo>
                      <a:pt x="102" y="127"/>
                      <a:pt x="110" y="123"/>
                      <a:pt x="117" y="117"/>
                    </a:cubicBezTo>
                    <a:cubicBezTo>
                      <a:pt x="123" y="110"/>
                      <a:pt x="126" y="102"/>
                      <a:pt x="126" y="93"/>
                    </a:cubicBezTo>
                    <a:cubicBezTo>
                      <a:pt x="126" y="84"/>
                      <a:pt x="123" y="76"/>
                      <a:pt x="117" y="69"/>
                    </a:cubicBezTo>
                    <a:cubicBezTo>
                      <a:pt x="50" y="3"/>
                      <a:pt x="50" y="3"/>
                      <a:pt x="50" y="3"/>
                    </a:cubicBezTo>
                    <a:cubicBezTo>
                      <a:pt x="48" y="1"/>
                      <a:pt x="46" y="0"/>
                      <a:pt x="44" y="0"/>
                    </a:cubicBezTo>
                    <a:cubicBezTo>
                      <a:pt x="41" y="0"/>
                      <a:pt x="38" y="1"/>
                      <a:pt x="36" y="4"/>
                    </a:cubicBezTo>
                    <a:cubicBezTo>
                      <a:pt x="27" y="17"/>
                      <a:pt x="17" y="28"/>
                      <a:pt x="4" y="36"/>
                    </a:cubicBezTo>
                    <a:cubicBezTo>
                      <a:pt x="2" y="38"/>
                      <a:pt x="0" y="40"/>
                      <a:pt x="0" y="43"/>
                    </a:cubicBezTo>
                    <a:cubicBezTo>
                      <a:pt x="0" y="46"/>
                      <a:pt x="1" y="48"/>
                      <a:pt x="3" y="50"/>
                    </a:cubicBezTo>
                    <a:cubicBezTo>
                      <a:pt x="69" y="117"/>
                      <a:pt x="69" y="117"/>
                      <a:pt x="69" y="117"/>
                    </a:cubicBezTo>
                    <a:cubicBezTo>
                      <a:pt x="75" y="123"/>
                      <a:pt x="84" y="127"/>
                      <a:pt x="93" y="127"/>
                    </a:cubicBezTo>
                    <a:close/>
                    <a:moveTo>
                      <a:pt x="93" y="127"/>
                    </a:moveTo>
                    <a:cubicBezTo>
                      <a:pt x="93" y="127"/>
                      <a:pt x="93" y="127"/>
                      <a:pt x="93" y="12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9" name="Group 48">
            <a:extLst>
              <a:ext uri="{FF2B5EF4-FFF2-40B4-BE49-F238E27FC236}">
                <a16:creationId xmlns:a16="http://schemas.microsoft.com/office/drawing/2014/main" id="{231BEA7E-B7A2-7635-05FE-F2D0614FB3EA}"/>
              </a:ext>
            </a:extLst>
          </p:cNvPr>
          <p:cNvGrpSpPr/>
          <p:nvPr/>
        </p:nvGrpSpPr>
        <p:grpSpPr>
          <a:xfrm>
            <a:off x="5503580" y="2140936"/>
            <a:ext cx="749808" cy="749808"/>
            <a:chOff x="5503580" y="2140936"/>
            <a:chExt cx="749808" cy="749808"/>
          </a:xfrm>
        </p:grpSpPr>
        <p:sp>
          <p:nvSpPr>
            <p:cNvPr id="10" name="Oval 9">
              <a:extLst>
                <a:ext uri="{FF2B5EF4-FFF2-40B4-BE49-F238E27FC236}">
                  <a16:creationId xmlns:a16="http://schemas.microsoft.com/office/drawing/2014/main" id="{6C5143A2-5C9B-A97B-CD5E-F6AFC12AEDFE}"/>
                </a:ext>
              </a:extLst>
            </p:cNvPr>
            <p:cNvSpPr/>
            <p:nvPr/>
          </p:nvSpPr>
          <p:spPr>
            <a:xfrm>
              <a:off x="5503580" y="2140936"/>
              <a:ext cx="749808" cy="74980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B2BA56A0-F301-A33D-7652-901F65B0C515}"/>
                </a:ext>
              </a:extLst>
            </p:cNvPr>
            <p:cNvGrpSpPr/>
            <p:nvPr/>
          </p:nvGrpSpPr>
          <p:grpSpPr>
            <a:xfrm>
              <a:off x="5705817" y="2277230"/>
              <a:ext cx="330850" cy="453798"/>
              <a:chOff x="6923088" y="2835276"/>
              <a:chExt cx="931863" cy="1192213"/>
            </a:xfrm>
            <a:solidFill>
              <a:schemeClr val="bg1"/>
            </a:solidFill>
          </p:grpSpPr>
          <p:sp>
            <p:nvSpPr>
              <p:cNvPr id="38" name="Freeform 9">
                <a:extLst>
                  <a:ext uri="{FF2B5EF4-FFF2-40B4-BE49-F238E27FC236}">
                    <a16:creationId xmlns:a16="http://schemas.microsoft.com/office/drawing/2014/main" id="{2EC0657B-8B02-3DAE-9B1C-75E119E89FE8}"/>
                  </a:ext>
                </a:extLst>
              </p:cNvPr>
              <p:cNvSpPr>
                <a:spLocks noEditPoints="1"/>
              </p:cNvSpPr>
              <p:nvPr/>
            </p:nvSpPr>
            <p:spPr bwMode="auto">
              <a:xfrm>
                <a:off x="7061201" y="3114676"/>
                <a:ext cx="650875" cy="593725"/>
              </a:xfrm>
              <a:custGeom>
                <a:avLst/>
                <a:gdLst>
                  <a:gd name="T0" fmla="*/ 87 w 173"/>
                  <a:gd name="T1" fmla="*/ 0 h 157"/>
                  <a:gd name="T2" fmla="*/ 0 w 173"/>
                  <a:gd name="T3" fmla="*/ 87 h 157"/>
                  <a:gd name="T4" fmla="*/ 37 w 173"/>
                  <a:gd name="T5" fmla="*/ 157 h 157"/>
                  <a:gd name="T6" fmla="*/ 137 w 173"/>
                  <a:gd name="T7" fmla="*/ 157 h 157"/>
                  <a:gd name="T8" fmla="*/ 173 w 173"/>
                  <a:gd name="T9" fmla="*/ 87 h 157"/>
                  <a:gd name="T10" fmla="*/ 87 w 173"/>
                  <a:gd name="T11" fmla="*/ 0 h 157"/>
                  <a:gd name="T12" fmla="*/ 87 w 173"/>
                  <a:gd name="T13" fmla="*/ 142 h 157"/>
                  <a:gd name="T14" fmla="*/ 78 w 173"/>
                  <a:gd name="T15" fmla="*/ 109 h 157"/>
                  <a:gd name="T16" fmla="*/ 87 w 173"/>
                  <a:gd name="T17" fmla="*/ 75 h 157"/>
                  <a:gd name="T18" fmla="*/ 96 w 173"/>
                  <a:gd name="T19" fmla="*/ 109 h 157"/>
                  <a:gd name="T20" fmla="*/ 87 w 173"/>
                  <a:gd name="T21" fmla="*/ 142 h 157"/>
                  <a:gd name="T22" fmla="*/ 87 w 173"/>
                  <a:gd name="T23" fmla="*/ 142 h 157"/>
                  <a:gd name="T24" fmla="*/ 87 w 173"/>
                  <a:gd name="T25" fmla="*/ 142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3" h="157">
                    <a:moveTo>
                      <a:pt x="87" y="0"/>
                    </a:moveTo>
                    <a:cubicBezTo>
                      <a:pt x="39" y="0"/>
                      <a:pt x="0" y="39"/>
                      <a:pt x="0" y="87"/>
                    </a:cubicBezTo>
                    <a:cubicBezTo>
                      <a:pt x="0" y="116"/>
                      <a:pt x="15" y="141"/>
                      <a:pt x="37" y="157"/>
                    </a:cubicBezTo>
                    <a:cubicBezTo>
                      <a:pt x="137" y="157"/>
                      <a:pt x="137" y="157"/>
                      <a:pt x="137" y="157"/>
                    </a:cubicBezTo>
                    <a:cubicBezTo>
                      <a:pt x="159" y="141"/>
                      <a:pt x="173" y="116"/>
                      <a:pt x="173" y="87"/>
                    </a:cubicBezTo>
                    <a:cubicBezTo>
                      <a:pt x="173" y="39"/>
                      <a:pt x="135" y="0"/>
                      <a:pt x="87" y="0"/>
                    </a:cubicBezTo>
                    <a:close/>
                    <a:moveTo>
                      <a:pt x="87" y="142"/>
                    </a:moveTo>
                    <a:cubicBezTo>
                      <a:pt x="82" y="142"/>
                      <a:pt x="78" y="127"/>
                      <a:pt x="78" y="109"/>
                    </a:cubicBezTo>
                    <a:cubicBezTo>
                      <a:pt x="78" y="90"/>
                      <a:pt x="82" y="75"/>
                      <a:pt x="87" y="75"/>
                    </a:cubicBezTo>
                    <a:cubicBezTo>
                      <a:pt x="92" y="75"/>
                      <a:pt x="96" y="90"/>
                      <a:pt x="96" y="109"/>
                    </a:cubicBezTo>
                    <a:cubicBezTo>
                      <a:pt x="96" y="127"/>
                      <a:pt x="92" y="142"/>
                      <a:pt x="87" y="142"/>
                    </a:cubicBezTo>
                    <a:close/>
                    <a:moveTo>
                      <a:pt x="87" y="142"/>
                    </a:moveTo>
                    <a:cubicBezTo>
                      <a:pt x="87" y="142"/>
                      <a:pt x="87" y="142"/>
                      <a:pt x="87" y="14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10">
                <a:extLst>
                  <a:ext uri="{FF2B5EF4-FFF2-40B4-BE49-F238E27FC236}">
                    <a16:creationId xmlns:a16="http://schemas.microsoft.com/office/drawing/2014/main" id="{4A5540CE-7BE1-A83C-F43A-B9034C20941F}"/>
                  </a:ext>
                </a:extLst>
              </p:cNvPr>
              <p:cNvSpPr>
                <a:spLocks noEditPoints="1"/>
              </p:cNvSpPr>
              <p:nvPr/>
            </p:nvSpPr>
            <p:spPr bwMode="auto">
              <a:xfrm>
                <a:off x="7200901" y="3746501"/>
                <a:ext cx="371475" cy="280988"/>
              </a:xfrm>
              <a:custGeom>
                <a:avLst/>
                <a:gdLst>
                  <a:gd name="T0" fmla="*/ 0 w 99"/>
                  <a:gd name="T1" fmla="*/ 61 h 74"/>
                  <a:gd name="T2" fmla="*/ 24 w 99"/>
                  <a:gd name="T3" fmla="*/ 61 h 74"/>
                  <a:gd name="T4" fmla="*/ 50 w 99"/>
                  <a:gd name="T5" fmla="*/ 74 h 74"/>
                  <a:gd name="T6" fmla="*/ 76 w 99"/>
                  <a:gd name="T7" fmla="*/ 61 h 74"/>
                  <a:gd name="T8" fmla="*/ 99 w 99"/>
                  <a:gd name="T9" fmla="*/ 61 h 74"/>
                  <a:gd name="T10" fmla="*/ 99 w 99"/>
                  <a:gd name="T11" fmla="*/ 0 h 74"/>
                  <a:gd name="T12" fmla="*/ 0 w 99"/>
                  <a:gd name="T13" fmla="*/ 0 h 74"/>
                  <a:gd name="T14" fmla="*/ 0 w 99"/>
                  <a:gd name="T15" fmla="*/ 61 h 74"/>
                  <a:gd name="T16" fmla="*/ 11 w 99"/>
                  <a:gd name="T17" fmla="*/ 13 h 74"/>
                  <a:gd name="T18" fmla="*/ 89 w 99"/>
                  <a:gd name="T19" fmla="*/ 13 h 74"/>
                  <a:gd name="T20" fmla="*/ 89 w 99"/>
                  <a:gd name="T21" fmla="*/ 24 h 74"/>
                  <a:gd name="T22" fmla="*/ 11 w 99"/>
                  <a:gd name="T23" fmla="*/ 24 h 74"/>
                  <a:gd name="T24" fmla="*/ 11 w 99"/>
                  <a:gd name="T25" fmla="*/ 13 h 74"/>
                  <a:gd name="T26" fmla="*/ 11 w 99"/>
                  <a:gd name="T27" fmla="*/ 35 h 74"/>
                  <a:gd name="T28" fmla="*/ 89 w 99"/>
                  <a:gd name="T29" fmla="*/ 35 h 74"/>
                  <a:gd name="T30" fmla="*/ 89 w 99"/>
                  <a:gd name="T31" fmla="*/ 46 h 74"/>
                  <a:gd name="T32" fmla="*/ 11 w 99"/>
                  <a:gd name="T33" fmla="*/ 46 h 74"/>
                  <a:gd name="T34" fmla="*/ 11 w 99"/>
                  <a:gd name="T35" fmla="*/ 35 h 74"/>
                  <a:gd name="T36" fmla="*/ 11 w 99"/>
                  <a:gd name="T37" fmla="*/ 35 h 74"/>
                  <a:gd name="T38" fmla="*/ 11 w 99"/>
                  <a:gd name="T39" fmla="*/ 3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9" h="74">
                    <a:moveTo>
                      <a:pt x="0" y="61"/>
                    </a:moveTo>
                    <a:cubicBezTo>
                      <a:pt x="24" y="61"/>
                      <a:pt x="24" y="61"/>
                      <a:pt x="24" y="61"/>
                    </a:cubicBezTo>
                    <a:cubicBezTo>
                      <a:pt x="27" y="68"/>
                      <a:pt x="37" y="74"/>
                      <a:pt x="50" y="74"/>
                    </a:cubicBezTo>
                    <a:cubicBezTo>
                      <a:pt x="63" y="74"/>
                      <a:pt x="73" y="68"/>
                      <a:pt x="76" y="61"/>
                    </a:cubicBezTo>
                    <a:cubicBezTo>
                      <a:pt x="99" y="61"/>
                      <a:pt x="99" y="61"/>
                      <a:pt x="99" y="61"/>
                    </a:cubicBezTo>
                    <a:cubicBezTo>
                      <a:pt x="99" y="0"/>
                      <a:pt x="99" y="0"/>
                      <a:pt x="99" y="0"/>
                    </a:cubicBezTo>
                    <a:cubicBezTo>
                      <a:pt x="0" y="0"/>
                      <a:pt x="0" y="0"/>
                      <a:pt x="0" y="0"/>
                    </a:cubicBezTo>
                    <a:lnTo>
                      <a:pt x="0" y="61"/>
                    </a:lnTo>
                    <a:close/>
                    <a:moveTo>
                      <a:pt x="11" y="13"/>
                    </a:moveTo>
                    <a:cubicBezTo>
                      <a:pt x="89" y="13"/>
                      <a:pt x="89" y="13"/>
                      <a:pt x="89" y="13"/>
                    </a:cubicBezTo>
                    <a:cubicBezTo>
                      <a:pt x="89" y="24"/>
                      <a:pt x="89" y="24"/>
                      <a:pt x="89" y="24"/>
                    </a:cubicBezTo>
                    <a:cubicBezTo>
                      <a:pt x="11" y="24"/>
                      <a:pt x="11" y="24"/>
                      <a:pt x="11" y="24"/>
                    </a:cubicBezTo>
                    <a:lnTo>
                      <a:pt x="11" y="13"/>
                    </a:lnTo>
                    <a:close/>
                    <a:moveTo>
                      <a:pt x="11" y="35"/>
                    </a:moveTo>
                    <a:cubicBezTo>
                      <a:pt x="89" y="35"/>
                      <a:pt x="89" y="35"/>
                      <a:pt x="89" y="35"/>
                    </a:cubicBezTo>
                    <a:cubicBezTo>
                      <a:pt x="89" y="46"/>
                      <a:pt x="89" y="46"/>
                      <a:pt x="89" y="46"/>
                    </a:cubicBezTo>
                    <a:cubicBezTo>
                      <a:pt x="11" y="46"/>
                      <a:pt x="11" y="46"/>
                      <a:pt x="11" y="46"/>
                    </a:cubicBezTo>
                    <a:lnTo>
                      <a:pt x="11" y="35"/>
                    </a:lnTo>
                    <a:close/>
                    <a:moveTo>
                      <a:pt x="11" y="35"/>
                    </a:moveTo>
                    <a:cubicBezTo>
                      <a:pt x="11" y="35"/>
                      <a:pt x="11" y="35"/>
                      <a:pt x="11"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11">
                <a:extLst>
                  <a:ext uri="{FF2B5EF4-FFF2-40B4-BE49-F238E27FC236}">
                    <a16:creationId xmlns:a16="http://schemas.microsoft.com/office/drawing/2014/main" id="{76026CD9-4ABC-1441-E38A-3EB2BF46A931}"/>
                  </a:ext>
                </a:extLst>
              </p:cNvPr>
              <p:cNvSpPr>
                <a:spLocks noEditPoints="1"/>
              </p:cNvSpPr>
              <p:nvPr/>
            </p:nvSpPr>
            <p:spPr bwMode="auto">
              <a:xfrm>
                <a:off x="6923088" y="2835276"/>
                <a:ext cx="931863" cy="363538"/>
              </a:xfrm>
              <a:custGeom>
                <a:avLst/>
                <a:gdLst>
                  <a:gd name="T0" fmla="*/ 267 w 587"/>
                  <a:gd name="T1" fmla="*/ 0 h 229"/>
                  <a:gd name="T2" fmla="*/ 319 w 587"/>
                  <a:gd name="T3" fmla="*/ 0 h 229"/>
                  <a:gd name="T4" fmla="*/ 319 w 587"/>
                  <a:gd name="T5" fmla="*/ 121 h 229"/>
                  <a:gd name="T6" fmla="*/ 267 w 587"/>
                  <a:gd name="T7" fmla="*/ 121 h 229"/>
                  <a:gd name="T8" fmla="*/ 267 w 587"/>
                  <a:gd name="T9" fmla="*/ 0 h 229"/>
                  <a:gd name="T10" fmla="*/ 0 w 587"/>
                  <a:gd name="T11" fmla="*/ 143 h 229"/>
                  <a:gd name="T12" fmla="*/ 35 w 587"/>
                  <a:gd name="T13" fmla="*/ 105 h 229"/>
                  <a:gd name="T14" fmla="*/ 123 w 587"/>
                  <a:gd name="T15" fmla="*/ 193 h 229"/>
                  <a:gd name="T16" fmla="*/ 85 w 587"/>
                  <a:gd name="T17" fmla="*/ 229 h 229"/>
                  <a:gd name="T18" fmla="*/ 0 w 587"/>
                  <a:gd name="T19" fmla="*/ 143 h 229"/>
                  <a:gd name="T20" fmla="*/ 464 w 587"/>
                  <a:gd name="T21" fmla="*/ 193 h 229"/>
                  <a:gd name="T22" fmla="*/ 551 w 587"/>
                  <a:gd name="T23" fmla="*/ 105 h 229"/>
                  <a:gd name="T24" fmla="*/ 587 w 587"/>
                  <a:gd name="T25" fmla="*/ 143 h 229"/>
                  <a:gd name="T26" fmla="*/ 502 w 587"/>
                  <a:gd name="T27" fmla="*/ 229 h 229"/>
                  <a:gd name="T28" fmla="*/ 464 w 587"/>
                  <a:gd name="T29" fmla="*/ 193 h 229"/>
                  <a:gd name="T30" fmla="*/ 464 w 587"/>
                  <a:gd name="T31" fmla="*/ 193 h 229"/>
                  <a:gd name="T32" fmla="*/ 464 w 587"/>
                  <a:gd name="T33" fmla="*/ 19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7" h="229">
                    <a:moveTo>
                      <a:pt x="267" y="0"/>
                    </a:moveTo>
                    <a:lnTo>
                      <a:pt x="319" y="0"/>
                    </a:lnTo>
                    <a:lnTo>
                      <a:pt x="319" y="121"/>
                    </a:lnTo>
                    <a:lnTo>
                      <a:pt x="267" y="121"/>
                    </a:lnTo>
                    <a:lnTo>
                      <a:pt x="267" y="0"/>
                    </a:lnTo>
                    <a:close/>
                    <a:moveTo>
                      <a:pt x="0" y="143"/>
                    </a:moveTo>
                    <a:lnTo>
                      <a:pt x="35" y="105"/>
                    </a:lnTo>
                    <a:lnTo>
                      <a:pt x="123" y="193"/>
                    </a:lnTo>
                    <a:lnTo>
                      <a:pt x="85" y="229"/>
                    </a:lnTo>
                    <a:lnTo>
                      <a:pt x="0" y="143"/>
                    </a:lnTo>
                    <a:close/>
                    <a:moveTo>
                      <a:pt x="464" y="193"/>
                    </a:moveTo>
                    <a:lnTo>
                      <a:pt x="551" y="105"/>
                    </a:lnTo>
                    <a:lnTo>
                      <a:pt x="587" y="143"/>
                    </a:lnTo>
                    <a:lnTo>
                      <a:pt x="502" y="229"/>
                    </a:lnTo>
                    <a:lnTo>
                      <a:pt x="464" y="193"/>
                    </a:lnTo>
                    <a:close/>
                    <a:moveTo>
                      <a:pt x="464" y="193"/>
                    </a:moveTo>
                    <a:lnTo>
                      <a:pt x="464" y="19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12">
                <a:extLst>
                  <a:ext uri="{FF2B5EF4-FFF2-40B4-BE49-F238E27FC236}">
                    <a16:creationId xmlns:a16="http://schemas.microsoft.com/office/drawing/2014/main" id="{A933E133-65CE-6A0E-B4AA-828347FF2299}"/>
                  </a:ext>
                </a:extLst>
              </p:cNvPr>
              <p:cNvSpPr>
                <a:spLocks noEditPoints="1"/>
              </p:cNvSpPr>
              <p:nvPr/>
            </p:nvSpPr>
            <p:spPr bwMode="auto">
              <a:xfrm>
                <a:off x="6923088" y="2835276"/>
                <a:ext cx="931863" cy="363538"/>
              </a:xfrm>
              <a:custGeom>
                <a:avLst/>
                <a:gdLst>
                  <a:gd name="T0" fmla="*/ 267 w 587"/>
                  <a:gd name="T1" fmla="*/ 0 h 229"/>
                  <a:gd name="T2" fmla="*/ 319 w 587"/>
                  <a:gd name="T3" fmla="*/ 0 h 229"/>
                  <a:gd name="T4" fmla="*/ 319 w 587"/>
                  <a:gd name="T5" fmla="*/ 121 h 229"/>
                  <a:gd name="T6" fmla="*/ 267 w 587"/>
                  <a:gd name="T7" fmla="*/ 121 h 229"/>
                  <a:gd name="T8" fmla="*/ 267 w 587"/>
                  <a:gd name="T9" fmla="*/ 0 h 229"/>
                  <a:gd name="T10" fmla="*/ 0 w 587"/>
                  <a:gd name="T11" fmla="*/ 143 h 229"/>
                  <a:gd name="T12" fmla="*/ 35 w 587"/>
                  <a:gd name="T13" fmla="*/ 105 h 229"/>
                  <a:gd name="T14" fmla="*/ 123 w 587"/>
                  <a:gd name="T15" fmla="*/ 193 h 229"/>
                  <a:gd name="T16" fmla="*/ 85 w 587"/>
                  <a:gd name="T17" fmla="*/ 229 h 229"/>
                  <a:gd name="T18" fmla="*/ 0 w 587"/>
                  <a:gd name="T19" fmla="*/ 143 h 229"/>
                  <a:gd name="T20" fmla="*/ 464 w 587"/>
                  <a:gd name="T21" fmla="*/ 193 h 229"/>
                  <a:gd name="T22" fmla="*/ 551 w 587"/>
                  <a:gd name="T23" fmla="*/ 105 h 229"/>
                  <a:gd name="T24" fmla="*/ 587 w 587"/>
                  <a:gd name="T25" fmla="*/ 143 h 229"/>
                  <a:gd name="T26" fmla="*/ 502 w 587"/>
                  <a:gd name="T27" fmla="*/ 229 h 229"/>
                  <a:gd name="T28" fmla="*/ 464 w 587"/>
                  <a:gd name="T29" fmla="*/ 193 h 229"/>
                  <a:gd name="T30" fmla="*/ 464 w 587"/>
                  <a:gd name="T31" fmla="*/ 193 h 229"/>
                  <a:gd name="T32" fmla="*/ 464 w 587"/>
                  <a:gd name="T33" fmla="*/ 193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7" h="229">
                    <a:moveTo>
                      <a:pt x="267" y="0"/>
                    </a:moveTo>
                    <a:lnTo>
                      <a:pt x="319" y="0"/>
                    </a:lnTo>
                    <a:lnTo>
                      <a:pt x="319" y="121"/>
                    </a:lnTo>
                    <a:lnTo>
                      <a:pt x="267" y="121"/>
                    </a:lnTo>
                    <a:lnTo>
                      <a:pt x="267" y="0"/>
                    </a:lnTo>
                    <a:moveTo>
                      <a:pt x="0" y="143"/>
                    </a:moveTo>
                    <a:lnTo>
                      <a:pt x="35" y="105"/>
                    </a:lnTo>
                    <a:lnTo>
                      <a:pt x="123" y="193"/>
                    </a:lnTo>
                    <a:lnTo>
                      <a:pt x="85" y="229"/>
                    </a:lnTo>
                    <a:lnTo>
                      <a:pt x="0" y="143"/>
                    </a:lnTo>
                    <a:moveTo>
                      <a:pt x="464" y="193"/>
                    </a:moveTo>
                    <a:lnTo>
                      <a:pt x="551" y="105"/>
                    </a:lnTo>
                    <a:lnTo>
                      <a:pt x="587" y="143"/>
                    </a:lnTo>
                    <a:lnTo>
                      <a:pt x="502" y="229"/>
                    </a:lnTo>
                    <a:lnTo>
                      <a:pt x="464" y="193"/>
                    </a:lnTo>
                    <a:moveTo>
                      <a:pt x="464" y="193"/>
                    </a:moveTo>
                    <a:lnTo>
                      <a:pt x="464" y="193"/>
                    </a:ln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6" name="Group 45">
            <a:extLst>
              <a:ext uri="{FF2B5EF4-FFF2-40B4-BE49-F238E27FC236}">
                <a16:creationId xmlns:a16="http://schemas.microsoft.com/office/drawing/2014/main" id="{FA966605-7114-4826-24E0-136DF88A72B8}"/>
              </a:ext>
            </a:extLst>
          </p:cNvPr>
          <p:cNvGrpSpPr/>
          <p:nvPr/>
        </p:nvGrpSpPr>
        <p:grpSpPr>
          <a:xfrm>
            <a:off x="4058293" y="2123350"/>
            <a:ext cx="749808" cy="749808"/>
            <a:chOff x="1183817" y="2125567"/>
            <a:chExt cx="749808" cy="749808"/>
          </a:xfrm>
        </p:grpSpPr>
        <p:sp>
          <p:nvSpPr>
            <p:cNvPr id="13" name="Oval 12">
              <a:extLst>
                <a:ext uri="{FF2B5EF4-FFF2-40B4-BE49-F238E27FC236}">
                  <a16:creationId xmlns:a16="http://schemas.microsoft.com/office/drawing/2014/main" id="{D862E947-7871-41A4-9913-AF4EFB371EE9}"/>
                </a:ext>
              </a:extLst>
            </p:cNvPr>
            <p:cNvSpPr/>
            <p:nvPr/>
          </p:nvSpPr>
          <p:spPr>
            <a:xfrm>
              <a:off x="1183817" y="2125567"/>
              <a:ext cx="749808" cy="74980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7A4C49E8-A0C3-DC4E-68D3-754CE57A5781}"/>
                </a:ext>
              </a:extLst>
            </p:cNvPr>
            <p:cNvGrpSpPr/>
            <p:nvPr/>
          </p:nvGrpSpPr>
          <p:grpSpPr>
            <a:xfrm>
              <a:off x="1363468" y="2343147"/>
              <a:ext cx="388340" cy="361347"/>
              <a:chOff x="2967038" y="2955926"/>
              <a:chExt cx="1093788" cy="949325"/>
            </a:xfrm>
            <a:solidFill>
              <a:schemeClr val="bg1"/>
            </a:solidFill>
          </p:grpSpPr>
          <p:sp>
            <p:nvSpPr>
              <p:cNvPr id="36" name="Freeform 13">
                <a:extLst>
                  <a:ext uri="{FF2B5EF4-FFF2-40B4-BE49-F238E27FC236}">
                    <a16:creationId xmlns:a16="http://schemas.microsoft.com/office/drawing/2014/main" id="{A22D30E4-D34C-44CF-2BBF-E3EFD8683581}"/>
                  </a:ext>
                </a:extLst>
              </p:cNvPr>
              <p:cNvSpPr>
                <a:spLocks noEditPoints="1"/>
              </p:cNvSpPr>
              <p:nvPr/>
            </p:nvSpPr>
            <p:spPr bwMode="auto">
              <a:xfrm>
                <a:off x="2967038" y="2955926"/>
                <a:ext cx="1093788" cy="949325"/>
              </a:xfrm>
              <a:custGeom>
                <a:avLst/>
                <a:gdLst>
                  <a:gd name="T0" fmla="*/ 279 w 291"/>
                  <a:gd name="T1" fmla="*/ 12 h 251"/>
                  <a:gd name="T2" fmla="*/ 179 w 291"/>
                  <a:gd name="T3" fmla="*/ 12 h 251"/>
                  <a:gd name="T4" fmla="*/ 179 w 291"/>
                  <a:gd name="T5" fmla="*/ 10 h 251"/>
                  <a:gd name="T6" fmla="*/ 169 w 291"/>
                  <a:gd name="T7" fmla="*/ 0 h 251"/>
                  <a:gd name="T8" fmla="*/ 122 w 291"/>
                  <a:gd name="T9" fmla="*/ 0 h 251"/>
                  <a:gd name="T10" fmla="*/ 112 w 291"/>
                  <a:gd name="T11" fmla="*/ 10 h 251"/>
                  <a:gd name="T12" fmla="*/ 112 w 291"/>
                  <a:gd name="T13" fmla="*/ 12 h 251"/>
                  <a:gd name="T14" fmla="*/ 12 w 291"/>
                  <a:gd name="T15" fmla="*/ 12 h 251"/>
                  <a:gd name="T16" fmla="*/ 0 w 291"/>
                  <a:gd name="T17" fmla="*/ 24 h 251"/>
                  <a:gd name="T18" fmla="*/ 12 w 291"/>
                  <a:gd name="T19" fmla="*/ 36 h 251"/>
                  <a:gd name="T20" fmla="*/ 27 w 291"/>
                  <a:gd name="T21" fmla="*/ 36 h 251"/>
                  <a:gd name="T22" fmla="*/ 27 w 291"/>
                  <a:gd name="T23" fmla="*/ 193 h 251"/>
                  <a:gd name="T24" fmla="*/ 37 w 291"/>
                  <a:gd name="T25" fmla="*/ 202 h 251"/>
                  <a:gd name="T26" fmla="*/ 125 w 291"/>
                  <a:gd name="T27" fmla="*/ 202 h 251"/>
                  <a:gd name="T28" fmla="*/ 95 w 291"/>
                  <a:gd name="T29" fmla="*/ 232 h 251"/>
                  <a:gd name="T30" fmla="*/ 95 w 291"/>
                  <a:gd name="T31" fmla="*/ 245 h 251"/>
                  <a:gd name="T32" fmla="*/ 108 w 291"/>
                  <a:gd name="T33" fmla="*/ 245 h 251"/>
                  <a:gd name="T34" fmla="*/ 138 w 291"/>
                  <a:gd name="T35" fmla="*/ 215 h 251"/>
                  <a:gd name="T36" fmla="*/ 138 w 291"/>
                  <a:gd name="T37" fmla="*/ 243 h 251"/>
                  <a:gd name="T38" fmla="*/ 146 w 291"/>
                  <a:gd name="T39" fmla="*/ 251 h 251"/>
                  <a:gd name="T40" fmla="*/ 153 w 291"/>
                  <a:gd name="T41" fmla="*/ 243 h 251"/>
                  <a:gd name="T42" fmla="*/ 153 w 291"/>
                  <a:gd name="T43" fmla="*/ 217 h 251"/>
                  <a:gd name="T44" fmla="*/ 183 w 291"/>
                  <a:gd name="T45" fmla="*/ 248 h 251"/>
                  <a:gd name="T46" fmla="*/ 190 w 291"/>
                  <a:gd name="T47" fmla="*/ 250 h 251"/>
                  <a:gd name="T48" fmla="*/ 196 w 291"/>
                  <a:gd name="T49" fmla="*/ 248 h 251"/>
                  <a:gd name="T50" fmla="*/ 196 w 291"/>
                  <a:gd name="T51" fmla="*/ 235 h 251"/>
                  <a:gd name="T52" fmla="*/ 164 w 291"/>
                  <a:gd name="T53" fmla="*/ 202 h 251"/>
                  <a:gd name="T54" fmla="*/ 254 w 291"/>
                  <a:gd name="T55" fmla="*/ 202 h 251"/>
                  <a:gd name="T56" fmla="*/ 264 w 291"/>
                  <a:gd name="T57" fmla="*/ 193 h 251"/>
                  <a:gd name="T58" fmla="*/ 264 w 291"/>
                  <a:gd name="T59" fmla="*/ 36 h 251"/>
                  <a:gd name="T60" fmla="*/ 279 w 291"/>
                  <a:gd name="T61" fmla="*/ 36 h 251"/>
                  <a:gd name="T62" fmla="*/ 291 w 291"/>
                  <a:gd name="T63" fmla="*/ 24 h 251"/>
                  <a:gd name="T64" fmla="*/ 279 w 291"/>
                  <a:gd name="T65" fmla="*/ 12 h 251"/>
                  <a:gd name="T66" fmla="*/ 245 w 291"/>
                  <a:gd name="T67" fmla="*/ 184 h 251"/>
                  <a:gd name="T68" fmla="*/ 46 w 291"/>
                  <a:gd name="T69" fmla="*/ 184 h 251"/>
                  <a:gd name="T70" fmla="*/ 46 w 291"/>
                  <a:gd name="T71" fmla="*/ 36 h 251"/>
                  <a:gd name="T72" fmla="*/ 245 w 291"/>
                  <a:gd name="T73" fmla="*/ 36 h 251"/>
                  <a:gd name="T74" fmla="*/ 245 w 291"/>
                  <a:gd name="T75" fmla="*/ 184 h 251"/>
                  <a:gd name="T76" fmla="*/ 245 w 291"/>
                  <a:gd name="T77" fmla="*/ 184 h 251"/>
                  <a:gd name="T78" fmla="*/ 245 w 291"/>
                  <a:gd name="T79" fmla="*/ 18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91" h="251">
                    <a:moveTo>
                      <a:pt x="279" y="12"/>
                    </a:moveTo>
                    <a:cubicBezTo>
                      <a:pt x="179" y="12"/>
                      <a:pt x="179" y="12"/>
                      <a:pt x="179" y="12"/>
                    </a:cubicBezTo>
                    <a:cubicBezTo>
                      <a:pt x="179" y="11"/>
                      <a:pt x="179" y="10"/>
                      <a:pt x="179" y="10"/>
                    </a:cubicBezTo>
                    <a:cubicBezTo>
                      <a:pt x="179" y="4"/>
                      <a:pt x="175" y="0"/>
                      <a:pt x="169" y="0"/>
                    </a:cubicBezTo>
                    <a:cubicBezTo>
                      <a:pt x="122" y="0"/>
                      <a:pt x="122" y="0"/>
                      <a:pt x="122" y="0"/>
                    </a:cubicBezTo>
                    <a:cubicBezTo>
                      <a:pt x="116" y="0"/>
                      <a:pt x="112" y="4"/>
                      <a:pt x="112" y="10"/>
                    </a:cubicBezTo>
                    <a:cubicBezTo>
                      <a:pt x="112" y="10"/>
                      <a:pt x="112" y="11"/>
                      <a:pt x="112" y="12"/>
                    </a:cubicBezTo>
                    <a:cubicBezTo>
                      <a:pt x="12" y="12"/>
                      <a:pt x="12" y="12"/>
                      <a:pt x="12" y="12"/>
                    </a:cubicBezTo>
                    <a:cubicBezTo>
                      <a:pt x="5" y="12"/>
                      <a:pt x="0" y="17"/>
                      <a:pt x="0" y="24"/>
                    </a:cubicBezTo>
                    <a:cubicBezTo>
                      <a:pt x="0" y="31"/>
                      <a:pt x="5" y="36"/>
                      <a:pt x="12" y="36"/>
                    </a:cubicBezTo>
                    <a:cubicBezTo>
                      <a:pt x="27" y="36"/>
                      <a:pt x="27" y="36"/>
                      <a:pt x="27" y="36"/>
                    </a:cubicBezTo>
                    <a:cubicBezTo>
                      <a:pt x="27" y="193"/>
                      <a:pt x="27" y="193"/>
                      <a:pt x="27" y="193"/>
                    </a:cubicBezTo>
                    <a:cubicBezTo>
                      <a:pt x="27" y="198"/>
                      <a:pt x="31" y="202"/>
                      <a:pt x="37" y="202"/>
                    </a:cubicBezTo>
                    <a:cubicBezTo>
                      <a:pt x="125" y="202"/>
                      <a:pt x="125" y="202"/>
                      <a:pt x="125" y="202"/>
                    </a:cubicBezTo>
                    <a:cubicBezTo>
                      <a:pt x="95" y="232"/>
                      <a:pt x="95" y="232"/>
                      <a:pt x="95" y="232"/>
                    </a:cubicBezTo>
                    <a:cubicBezTo>
                      <a:pt x="91" y="236"/>
                      <a:pt x="91" y="242"/>
                      <a:pt x="95" y="245"/>
                    </a:cubicBezTo>
                    <a:cubicBezTo>
                      <a:pt x="98" y="249"/>
                      <a:pt x="104" y="249"/>
                      <a:pt x="108" y="245"/>
                    </a:cubicBezTo>
                    <a:cubicBezTo>
                      <a:pt x="138" y="215"/>
                      <a:pt x="138" y="215"/>
                      <a:pt x="138" y="215"/>
                    </a:cubicBezTo>
                    <a:cubicBezTo>
                      <a:pt x="138" y="243"/>
                      <a:pt x="138" y="243"/>
                      <a:pt x="138" y="243"/>
                    </a:cubicBezTo>
                    <a:cubicBezTo>
                      <a:pt x="138" y="248"/>
                      <a:pt x="141" y="251"/>
                      <a:pt x="146" y="251"/>
                    </a:cubicBezTo>
                    <a:cubicBezTo>
                      <a:pt x="150" y="251"/>
                      <a:pt x="153" y="248"/>
                      <a:pt x="153" y="243"/>
                    </a:cubicBezTo>
                    <a:cubicBezTo>
                      <a:pt x="153" y="217"/>
                      <a:pt x="153" y="217"/>
                      <a:pt x="153" y="217"/>
                    </a:cubicBezTo>
                    <a:cubicBezTo>
                      <a:pt x="183" y="248"/>
                      <a:pt x="183" y="248"/>
                      <a:pt x="183" y="248"/>
                    </a:cubicBezTo>
                    <a:cubicBezTo>
                      <a:pt x="185" y="249"/>
                      <a:pt x="187" y="250"/>
                      <a:pt x="190" y="250"/>
                    </a:cubicBezTo>
                    <a:cubicBezTo>
                      <a:pt x="192" y="250"/>
                      <a:pt x="195" y="249"/>
                      <a:pt x="196" y="248"/>
                    </a:cubicBezTo>
                    <a:cubicBezTo>
                      <a:pt x="200" y="244"/>
                      <a:pt x="200" y="238"/>
                      <a:pt x="196" y="235"/>
                    </a:cubicBezTo>
                    <a:cubicBezTo>
                      <a:pt x="164" y="202"/>
                      <a:pt x="164" y="202"/>
                      <a:pt x="164" y="202"/>
                    </a:cubicBezTo>
                    <a:cubicBezTo>
                      <a:pt x="254" y="202"/>
                      <a:pt x="254" y="202"/>
                      <a:pt x="254" y="202"/>
                    </a:cubicBezTo>
                    <a:cubicBezTo>
                      <a:pt x="260" y="202"/>
                      <a:pt x="264" y="198"/>
                      <a:pt x="264" y="193"/>
                    </a:cubicBezTo>
                    <a:cubicBezTo>
                      <a:pt x="264" y="36"/>
                      <a:pt x="264" y="36"/>
                      <a:pt x="264" y="36"/>
                    </a:cubicBezTo>
                    <a:cubicBezTo>
                      <a:pt x="279" y="36"/>
                      <a:pt x="279" y="36"/>
                      <a:pt x="279" y="36"/>
                    </a:cubicBezTo>
                    <a:cubicBezTo>
                      <a:pt x="286" y="36"/>
                      <a:pt x="291" y="31"/>
                      <a:pt x="291" y="24"/>
                    </a:cubicBezTo>
                    <a:cubicBezTo>
                      <a:pt x="291" y="17"/>
                      <a:pt x="286" y="12"/>
                      <a:pt x="279" y="12"/>
                    </a:cubicBezTo>
                    <a:close/>
                    <a:moveTo>
                      <a:pt x="245" y="184"/>
                    </a:moveTo>
                    <a:cubicBezTo>
                      <a:pt x="46" y="184"/>
                      <a:pt x="46" y="184"/>
                      <a:pt x="46" y="184"/>
                    </a:cubicBezTo>
                    <a:cubicBezTo>
                      <a:pt x="46" y="36"/>
                      <a:pt x="46" y="36"/>
                      <a:pt x="46" y="36"/>
                    </a:cubicBezTo>
                    <a:cubicBezTo>
                      <a:pt x="245" y="36"/>
                      <a:pt x="245" y="36"/>
                      <a:pt x="245" y="36"/>
                    </a:cubicBezTo>
                    <a:lnTo>
                      <a:pt x="245" y="184"/>
                    </a:lnTo>
                    <a:close/>
                    <a:moveTo>
                      <a:pt x="245" y="184"/>
                    </a:moveTo>
                    <a:cubicBezTo>
                      <a:pt x="245" y="184"/>
                      <a:pt x="245" y="184"/>
                      <a:pt x="245" y="18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4">
                <a:extLst>
                  <a:ext uri="{FF2B5EF4-FFF2-40B4-BE49-F238E27FC236}">
                    <a16:creationId xmlns:a16="http://schemas.microsoft.com/office/drawing/2014/main" id="{831C16F4-C318-D565-B64B-6CA0E4E2D940}"/>
                  </a:ext>
                </a:extLst>
              </p:cNvPr>
              <p:cNvSpPr>
                <a:spLocks noEditPoints="1"/>
              </p:cNvSpPr>
              <p:nvPr/>
            </p:nvSpPr>
            <p:spPr bwMode="auto">
              <a:xfrm>
                <a:off x="3154363" y="3160713"/>
                <a:ext cx="706438" cy="396875"/>
              </a:xfrm>
              <a:custGeom>
                <a:avLst/>
                <a:gdLst>
                  <a:gd name="T0" fmla="*/ 11 w 188"/>
                  <a:gd name="T1" fmla="*/ 105 h 105"/>
                  <a:gd name="T2" fmla="*/ 18 w 188"/>
                  <a:gd name="T3" fmla="*/ 102 h 105"/>
                  <a:gd name="T4" fmla="*/ 48 w 188"/>
                  <a:gd name="T5" fmla="*/ 73 h 105"/>
                  <a:gd name="T6" fmla="*/ 74 w 188"/>
                  <a:gd name="T7" fmla="*/ 94 h 105"/>
                  <a:gd name="T8" fmla="*/ 81 w 188"/>
                  <a:gd name="T9" fmla="*/ 96 h 105"/>
                  <a:gd name="T10" fmla="*/ 88 w 188"/>
                  <a:gd name="T11" fmla="*/ 92 h 105"/>
                  <a:gd name="T12" fmla="*/ 121 w 188"/>
                  <a:gd name="T13" fmla="*/ 51 h 105"/>
                  <a:gd name="T14" fmla="*/ 137 w 188"/>
                  <a:gd name="T15" fmla="*/ 61 h 105"/>
                  <a:gd name="T16" fmla="*/ 150 w 188"/>
                  <a:gd name="T17" fmla="*/ 59 h 105"/>
                  <a:gd name="T18" fmla="*/ 168 w 188"/>
                  <a:gd name="T19" fmla="*/ 38 h 105"/>
                  <a:gd name="T20" fmla="*/ 168 w 188"/>
                  <a:gd name="T21" fmla="*/ 46 h 105"/>
                  <a:gd name="T22" fmla="*/ 178 w 188"/>
                  <a:gd name="T23" fmla="*/ 56 h 105"/>
                  <a:gd name="T24" fmla="*/ 188 w 188"/>
                  <a:gd name="T25" fmla="*/ 46 h 105"/>
                  <a:gd name="T26" fmla="*/ 188 w 188"/>
                  <a:gd name="T27" fmla="*/ 10 h 105"/>
                  <a:gd name="T28" fmla="*/ 188 w 188"/>
                  <a:gd name="T29" fmla="*/ 9 h 105"/>
                  <a:gd name="T30" fmla="*/ 188 w 188"/>
                  <a:gd name="T31" fmla="*/ 8 h 105"/>
                  <a:gd name="T32" fmla="*/ 187 w 188"/>
                  <a:gd name="T33" fmla="*/ 6 h 105"/>
                  <a:gd name="T34" fmla="*/ 187 w 188"/>
                  <a:gd name="T35" fmla="*/ 6 h 105"/>
                  <a:gd name="T36" fmla="*/ 187 w 188"/>
                  <a:gd name="T37" fmla="*/ 5 h 105"/>
                  <a:gd name="T38" fmla="*/ 186 w 188"/>
                  <a:gd name="T39" fmla="*/ 4 h 105"/>
                  <a:gd name="T40" fmla="*/ 186 w 188"/>
                  <a:gd name="T41" fmla="*/ 3 h 105"/>
                  <a:gd name="T42" fmla="*/ 184 w 188"/>
                  <a:gd name="T43" fmla="*/ 2 h 105"/>
                  <a:gd name="T44" fmla="*/ 183 w 188"/>
                  <a:gd name="T45" fmla="*/ 1 h 105"/>
                  <a:gd name="T46" fmla="*/ 181 w 188"/>
                  <a:gd name="T47" fmla="*/ 0 h 105"/>
                  <a:gd name="T48" fmla="*/ 181 w 188"/>
                  <a:gd name="T49" fmla="*/ 0 h 105"/>
                  <a:gd name="T50" fmla="*/ 178 w 188"/>
                  <a:gd name="T51" fmla="*/ 0 h 105"/>
                  <a:gd name="T52" fmla="*/ 144 w 188"/>
                  <a:gd name="T53" fmla="*/ 0 h 105"/>
                  <a:gd name="T54" fmla="*/ 134 w 188"/>
                  <a:gd name="T55" fmla="*/ 10 h 105"/>
                  <a:gd name="T56" fmla="*/ 144 w 188"/>
                  <a:gd name="T57" fmla="*/ 20 h 105"/>
                  <a:gd name="T58" fmla="*/ 156 w 188"/>
                  <a:gd name="T59" fmla="*/ 20 h 105"/>
                  <a:gd name="T60" fmla="*/ 141 w 188"/>
                  <a:gd name="T61" fmla="*/ 39 h 105"/>
                  <a:gd name="T62" fmla="*/ 125 w 188"/>
                  <a:gd name="T63" fmla="*/ 29 h 105"/>
                  <a:gd name="T64" fmla="*/ 111 w 188"/>
                  <a:gd name="T65" fmla="*/ 31 h 105"/>
                  <a:gd name="T66" fmla="*/ 79 w 188"/>
                  <a:gd name="T67" fmla="*/ 72 h 105"/>
                  <a:gd name="T68" fmla="*/ 54 w 188"/>
                  <a:gd name="T69" fmla="*/ 51 h 105"/>
                  <a:gd name="T70" fmla="*/ 41 w 188"/>
                  <a:gd name="T71" fmla="*/ 52 h 105"/>
                  <a:gd name="T72" fmla="*/ 4 w 188"/>
                  <a:gd name="T73" fmla="*/ 87 h 105"/>
                  <a:gd name="T74" fmla="*/ 3 w 188"/>
                  <a:gd name="T75" fmla="*/ 102 h 105"/>
                  <a:gd name="T76" fmla="*/ 11 w 188"/>
                  <a:gd name="T77" fmla="*/ 105 h 105"/>
                  <a:gd name="T78" fmla="*/ 11 w 188"/>
                  <a:gd name="T79" fmla="*/ 105 h 105"/>
                  <a:gd name="T80" fmla="*/ 11 w 188"/>
                  <a:gd name="T81"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88" h="105">
                    <a:moveTo>
                      <a:pt x="11" y="105"/>
                    </a:moveTo>
                    <a:cubicBezTo>
                      <a:pt x="13" y="105"/>
                      <a:pt x="16" y="104"/>
                      <a:pt x="18" y="102"/>
                    </a:cubicBezTo>
                    <a:cubicBezTo>
                      <a:pt x="48" y="73"/>
                      <a:pt x="48" y="73"/>
                      <a:pt x="48" y="73"/>
                    </a:cubicBezTo>
                    <a:cubicBezTo>
                      <a:pt x="74" y="94"/>
                      <a:pt x="74" y="94"/>
                      <a:pt x="74" y="94"/>
                    </a:cubicBezTo>
                    <a:cubicBezTo>
                      <a:pt x="76" y="96"/>
                      <a:pt x="78" y="97"/>
                      <a:pt x="81" y="96"/>
                    </a:cubicBezTo>
                    <a:cubicBezTo>
                      <a:pt x="84" y="96"/>
                      <a:pt x="86" y="95"/>
                      <a:pt x="88" y="92"/>
                    </a:cubicBezTo>
                    <a:cubicBezTo>
                      <a:pt x="121" y="51"/>
                      <a:pt x="121" y="51"/>
                      <a:pt x="121" y="51"/>
                    </a:cubicBezTo>
                    <a:cubicBezTo>
                      <a:pt x="137" y="61"/>
                      <a:pt x="137" y="61"/>
                      <a:pt x="137" y="61"/>
                    </a:cubicBezTo>
                    <a:cubicBezTo>
                      <a:pt x="142" y="64"/>
                      <a:pt x="147" y="63"/>
                      <a:pt x="150" y="59"/>
                    </a:cubicBezTo>
                    <a:cubicBezTo>
                      <a:pt x="168" y="38"/>
                      <a:pt x="168" y="38"/>
                      <a:pt x="168" y="38"/>
                    </a:cubicBezTo>
                    <a:cubicBezTo>
                      <a:pt x="168" y="46"/>
                      <a:pt x="168" y="46"/>
                      <a:pt x="168" y="46"/>
                    </a:cubicBezTo>
                    <a:cubicBezTo>
                      <a:pt x="168" y="51"/>
                      <a:pt x="173" y="56"/>
                      <a:pt x="178" y="56"/>
                    </a:cubicBezTo>
                    <a:cubicBezTo>
                      <a:pt x="184" y="56"/>
                      <a:pt x="188" y="51"/>
                      <a:pt x="188" y="46"/>
                    </a:cubicBezTo>
                    <a:cubicBezTo>
                      <a:pt x="188" y="10"/>
                      <a:pt x="188" y="10"/>
                      <a:pt x="188" y="10"/>
                    </a:cubicBezTo>
                    <a:cubicBezTo>
                      <a:pt x="188" y="10"/>
                      <a:pt x="188" y="9"/>
                      <a:pt x="188" y="9"/>
                    </a:cubicBezTo>
                    <a:cubicBezTo>
                      <a:pt x="188" y="9"/>
                      <a:pt x="188" y="9"/>
                      <a:pt x="188" y="8"/>
                    </a:cubicBezTo>
                    <a:cubicBezTo>
                      <a:pt x="188" y="7"/>
                      <a:pt x="188" y="7"/>
                      <a:pt x="187" y="6"/>
                    </a:cubicBezTo>
                    <a:cubicBezTo>
                      <a:pt x="187" y="6"/>
                      <a:pt x="187" y="6"/>
                      <a:pt x="187" y="6"/>
                    </a:cubicBezTo>
                    <a:cubicBezTo>
                      <a:pt x="187" y="6"/>
                      <a:pt x="187" y="6"/>
                      <a:pt x="187" y="5"/>
                    </a:cubicBezTo>
                    <a:cubicBezTo>
                      <a:pt x="187" y="5"/>
                      <a:pt x="187" y="4"/>
                      <a:pt x="186" y="4"/>
                    </a:cubicBezTo>
                    <a:cubicBezTo>
                      <a:pt x="186" y="3"/>
                      <a:pt x="186" y="3"/>
                      <a:pt x="186" y="3"/>
                    </a:cubicBezTo>
                    <a:cubicBezTo>
                      <a:pt x="185" y="3"/>
                      <a:pt x="184" y="2"/>
                      <a:pt x="184" y="2"/>
                    </a:cubicBezTo>
                    <a:cubicBezTo>
                      <a:pt x="184" y="1"/>
                      <a:pt x="184" y="1"/>
                      <a:pt x="183" y="1"/>
                    </a:cubicBezTo>
                    <a:cubicBezTo>
                      <a:pt x="183" y="1"/>
                      <a:pt x="182" y="1"/>
                      <a:pt x="181" y="0"/>
                    </a:cubicBezTo>
                    <a:cubicBezTo>
                      <a:pt x="181" y="0"/>
                      <a:pt x="181" y="0"/>
                      <a:pt x="181" y="0"/>
                    </a:cubicBezTo>
                    <a:cubicBezTo>
                      <a:pt x="180" y="0"/>
                      <a:pt x="179" y="0"/>
                      <a:pt x="178" y="0"/>
                    </a:cubicBezTo>
                    <a:cubicBezTo>
                      <a:pt x="144" y="0"/>
                      <a:pt x="144" y="0"/>
                      <a:pt x="144" y="0"/>
                    </a:cubicBezTo>
                    <a:cubicBezTo>
                      <a:pt x="139" y="0"/>
                      <a:pt x="134" y="4"/>
                      <a:pt x="134" y="10"/>
                    </a:cubicBezTo>
                    <a:cubicBezTo>
                      <a:pt x="134" y="16"/>
                      <a:pt x="139" y="20"/>
                      <a:pt x="144" y="20"/>
                    </a:cubicBezTo>
                    <a:cubicBezTo>
                      <a:pt x="156" y="20"/>
                      <a:pt x="156" y="20"/>
                      <a:pt x="156" y="20"/>
                    </a:cubicBezTo>
                    <a:cubicBezTo>
                      <a:pt x="141" y="39"/>
                      <a:pt x="141" y="39"/>
                      <a:pt x="141" y="39"/>
                    </a:cubicBezTo>
                    <a:cubicBezTo>
                      <a:pt x="125" y="29"/>
                      <a:pt x="125" y="29"/>
                      <a:pt x="125" y="29"/>
                    </a:cubicBezTo>
                    <a:cubicBezTo>
                      <a:pt x="120" y="26"/>
                      <a:pt x="114" y="27"/>
                      <a:pt x="111" y="31"/>
                    </a:cubicBezTo>
                    <a:cubicBezTo>
                      <a:pt x="79" y="72"/>
                      <a:pt x="79" y="72"/>
                      <a:pt x="79" y="72"/>
                    </a:cubicBezTo>
                    <a:cubicBezTo>
                      <a:pt x="54" y="51"/>
                      <a:pt x="54" y="51"/>
                      <a:pt x="54" y="51"/>
                    </a:cubicBezTo>
                    <a:cubicBezTo>
                      <a:pt x="51" y="48"/>
                      <a:pt x="45" y="48"/>
                      <a:pt x="41" y="52"/>
                    </a:cubicBezTo>
                    <a:cubicBezTo>
                      <a:pt x="4" y="87"/>
                      <a:pt x="4" y="87"/>
                      <a:pt x="4" y="87"/>
                    </a:cubicBezTo>
                    <a:cubicBezTo>
                      <a:pt x="0" y="91"/>
                      <a:pt x="0" y="98"/>
                      <a:pt x="3" y="102"/>
                    </a:cubicBezTo>
                    <a:cubicBezTo>
                      <a:pt x="5" y="104"/>
                      <a:pt x="8" y="105"/>
                      <a:pt x="11" y="105"/>
                    </a:cubicBezTo>
                    <a:close/>
                    <a:moveTo>
                      <a:pt x="11" y="105"/>
                    </a:moveTo>
                    <a:cubicBezTo>
                      <a:pt x="11" y="105"/>
                      <a:pt x="11" y="105"/>
                      <a:pt x="11" y="10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8" name="Group 47">
            <a:extLst>
              <a:ext uri="{FF2B5EF4-FFF2-40B4-BE49-F238E27FC236}">
                <a16:creationId xmlns:a16="http://schemas.microsoft.com/office/drawing/2014/main" id="{1887EDC9-BE83-3B8D-2E85-E425A749D914}"/>
              </a:ext>
            </a:extLst>
          </p:cNvPr>
          <p:cNvGrpSpPr/>
          <p:nvPr/>
        </p:nvGrpSpPr>
        <p:grpSpPr>
          <a:xfrm>
            <a:off x="1174907" y="2121671"/>
            <a:ext cx="749808" cy="749808"/>
            <a:chOff x="4092663" y="2133252"/>
            <a:chExt cx="749808" cy="749808"/>
          </a:xfrm>
        </p:grpSpPr>
        <p:sp>
          <p:nvSpPr>
            <p:cNvPr id="11" name="Oval 10">
              <a:extLst>
                <a:ext uri="{FF2B5EF4-FFF2-40B4-BE49-F238E27FC236}">
                  <a16:creationId xmlns:a16="http://schemas.microsoft.com/office/drawing/2014/main" id="{604EC0AB-BD6A-FB91-D8ED-6116468A6E38}"/>
                </a:ext>
              </a:extLst>
            </p:cNvPr>
            <p:cNvSpPr/>
            <p:nvPr/>
          </p:nvSpPr>
          <p:spPr>
            <a:xfrm>
              <a:off x="4092663" y="2133252"/>
              <a:ext cx="749808" cy="74980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5">
              <a:extLst>
                <a:ext uri="{FF2B5EF4-FFF2-40B4-BE49-F238E27FC236}">
                  <a16:creationId xmlns:a16="http://schemas.microsoft.com/office/drawing/2014/main" id="{937C2816-A0A6-CE52-8A2A-4B6C774A96B9}"/>
                </a:ext>
              </a:extLst>
            </p:cNvPr>
            <p:cNvSpPr>
              <a:spLocks noEditPoints="1"/>
            </p:cNvSpPr>
            <p:nvPr/>
          </p:nvSpPr>
          <p:spPr bwMode="auto">
            <a:xfrm>
              <a:off x="4305025" y="2305237"/>
              <a:ext cx="337051" cy="364368"/>
            </a:xfrm>
            <a:custGeom>
              <a:avLst/>
              <a:gdLst>
                <a:gd name="T0" fmla="*/ 230 w 253"/>
                <a:gd name="T1" fmla="*/ 23 h 253"/>
                <a:gd name="T2" fmla="*/ 189 w 253"/>
                <a:gd name="T3" fmla="*/ 4 h 253"/>
                <a:gd name="T4" fmla="*/ 108 w 253"/>
                <a:gd name="T5" fmla="*/ 85 h 253"/>
                <a:gd name="T6" fmla="*/ 16 w 253"/>
                <a:gd name="T7" fmla="*/ 177 h 253"/>
                <a:gd name="T8" fmla="*/ 0 w 253"/>
                <a:gd name="T9" fmla="*/ 253 h 253"/>
                <a:gd name="T10" fmla="*/ 76 w 253"/>
                <a:gd name="T11" fmla="*/ 237 h 253"/>
                <a:gd name="T12" fmla="*/ 249 w 253"/>
                <a:gd name="T13" fmla="*/ 64 h 253"/>
                <a:gd name="T14" fmla="*/ 230 w 253"/>
                <a:gd name="T15" fmla="*/ 23 h 253"/>
                <a:gd name="T16" fmla="*/ 72 w 253"/>
                <a:gd name="T17" fmla="*/ 228 h 253"/>
                <a:gd name="T18" fmla="*/ 46 w 253"/>
                <a:gd name="T19" fmla="*/ 233 h 253"/>
                <a:gd name="T20" fmla="*/ 35 w 253"/>
                <a:gd name="T21" fmla="*/ 218 h 253"/>
                <a:gd name="T22" fmla="*/ 20 w 253"/>
                <a:gd name="T23" fmla="*/ 207 h 253"/>
                <a:gd name="T24" fmla="*/ 25 w 253"/>
                <a:gd name="T25" fmla="*/ 181 h 253"/>
                <a:gd name="T26" fmla="*/ 33 w 253"/>
                <a:gd name="T27" fmla="*/ 174 h 253"/>
                <a:gd name="T28" fmla="*/ 63 w 253"/>
                <a:gd name="T29" fmla="*/ 190 h 253"/>
                <a:gd name="T30" fmla="*/ 79 w 253"/>
                <a:gd name="T31" fmla="*/ 220 h 253"/>
                <a:gd name="T32" fmla="*/ 72 w 253"/>
                <a:gd name="T33" fmla="*/ 228 h 253"/>
                <a:gd name="T34" fmla="*/ 72 w 253"/>
                <a:gd name="T35" fmla="*/ 228 h 253"/>
                <a:gd name="T36" fmla="*/ 72 w 253"/>
                <a:gd name="T37" fmla="*/ 228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3" h="253">
                  <a:moveTo>
                    <a:pt x="230" y="23"/>
                  </a:moveTo>
                  <a:cubicBezTo>
                    <a:pt x="207" y="0"/>
                    <a:pt x="189" y="4"/>
                    <a:pt x="189" y="4"/>
                  </a:cubicBezTo>
                  <a:cubicBezTo>
                    <a:pt x="108" y="85"/>
                    <a:pt x="108" y="85"/>
                    <a:pt x="108" y="85"/>
                  </a:cubicBezTo>
                  <a:cubicBezTo>
                    <a:pt x="16" y="177"/>
                    <a:pt x="16" y="177"/>
                    <a:pt x="16" y="177"/>
                  </a:cubicBezTo>
                  <a:cubicBezTo>
                    <a:pt x="0" y="253"/>
                    <a:pt x="0" y="253"/>
                    <a:pt x="0" y="253"/>
                  </a:cubicBezTo>
                  <a:cubicBezTo>
                    <a:pt x="76" y="237"/>
                    <a:pt x="76" y="237"/>
                    <a:pt x="76" y="237"/>
                  </a:cubicBezTo>
                  <a:cubicBezTo>
                    <a:pt x="249" y="64"/>
                    <a:pt x="249" y="64"/>
                    <a:pt x="249" y="64"/>
                  </a:cubicBezTo>
                  <a:cubicBezTo>
                    <a:pt x="249" y="64"/>
                    <a:pt x="253" y="46"/>
                    <a:pt x="230" y="23"/>
                  </a:cubicBezTo>
                  <a:close/>
                  <a:moveTo>
                    <a:pt x="72" y="228"/>
                  </a:moveTo>
                  <a:cubicBezTo>
                    <a:pt x="46" y="233"/>
                    <a:pt x="46" y="233"/>
                    <a:pt x="46" y="233"/>
                  </a:cubicBezTo>
                  <a:cubicBezTo>
                    <a:pt x="43" y="229"/>
                    <a:pt x="40" y="224"/>
                    <a:pt x="35" y="218"/>
                  </a:cubicBezTo>
                  <a:cubicBezTo>
                    <a:pt x="29" y="213"/>
                    <a:pt x="24" y="210"/>
                    <a:pt x="20" y="207"/>
                  </a:cubicBezTo>
                  <a:cubicBezTo>
                    <a:pt x="25" y="181"/>
                    <a:pt x="25" y="181"/>
                    <a:pt x="25" y="181"/>
                  </a:cubicBezTo>
                  <a:cubicBezTo>
                    <a:pt x="33" y="174"/>
                    <a:pt x="33" y="174"/>
                    <a:pt x="33" y="174"/>
                  </a:cubicBezTo>
                  <a:cubicBezTo>
                    <a:pt x="33" y="174"/>
                    <a:pt x="47" y="174"/>
                    <a:pt x="63" y="190"/>
                  </a:cubicBezTo>
                  <a:cubicBezTo>
                    <a:pt x="79" y="206"/>
                    <a:pt x="79" y="220"/>
                    <a:pt x="79" y="220"/>
                  </a:cubicBezTo>
                  <a:lnTo>
                    <a:pt x="72" y="228"/>
                  </a:lnTo>
                  <a:close/>
                  <a:moveTo>
                    <a:pt x="72" y="228"/>
                  </a:moveTo>
                  <a:cubicBezTo>
                    <a:pt x="72" y="228"/>
                    <a:pt x="72" y="228"/>
                    <a:pt x="72" y="228"/>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 name="Group 18">
            <a:extLst>
              <a:ext uri="{FF2B5EF4-FFF2-40B4-BE49-F238E27FC236}">
                <a16:creationId xmlns:a16="http://schemas.microsoft.com/office/drawing/2014/main" id="{9887A57E-024C-25C4-471B-E39A85903D03}"/>
              </a:ext>
            </a:extLst>
          </p:cNvPr>
          <p:cNvGrpSpPr/>
          <p:nvPr/>
        </p:nvGrpSpPr>
        <p:grpSpPr>
          <a:xfrm>
            <a:off x="1548416" y="3067212"/>
            <a:ext cx="5789307" cy="239081"/>
            <a:chOff x="2301665" y="4495800"/>
            <a:chExt cx="7539487" cy="590909"/>
          </a:xfrm>
        </p:grpSpPr>
        <p:cxnSp>
          <p:nvCxnSpPr>
            <p:cNvPr id="33" name="Straight Arrow Connector 32">
              <a:extLst>
                <a:ext uri="{FF2B5EF4-FFF2-40B4-BE49-F238E27FC236}">
                  <a16:creationId xmlns:a16="http://schemas.microsoft.com/office/drawing/2014/main" id="{653B6FE0-BE30-820E-C1FB-53957F8ADD32}"/>
                </a:ext>
              </a:extLst>
            </p:cNvPr>
            <p:cNvCxnSpPr/>
            <p:nvPr/>
          </p:nvCxnSpPr>
          <p:spPr>
            <a:xfrm>
              <a:off x="2301665" y="4495800"/>
              <a:ext cx="0" cy="590909"/>
            </a:xfrm>
            <a:prstGeom prst="straightConnector1">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87C813-54A9-55C5-5EAB-8D686D4501FC}"/>
                </a:ext>
              </a:extLst>
            </p:cNvPr>
            <p:cNvCxnSpPr/>
            <p:nvPr/>
          </p:nvCxnSpPr>
          <p:spPr>
            <a:xfrm>
              <a:off x="6080035" y="4495800"/>
              <a:ext cx="0" cy="590909"/>
            </a:xfrm>
            <a:prstGeom prst="straightConnector1">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47E14A3-5A77-13A4-1037-F8613D26F0AA}"/>
                </a:ext>
              </a:extLst>
            </p:cNvPr>
            <p:cNvCxnSpPr/>
            <p:nvPr/>
          </p:nvCxnSpPr>
          <p:spPr>
            <a:xfrm>
              <a:off x="9841152" y="4495800"/>
              <a:ext cx="0" cy="590909"/>
            </a:xfrm>
            <a:prstGeom prst="straightConnector1">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FF0920F-4530-18F8-63F3-D4F55CF46760}"/>
              </a:ext>
            </a:extLst>
          </p:cNvPr>
          <p:cNvGrpSpPr/>
          <p:nvPr/>
        </p:nvGrpSpPr>
        <p:grpSpPr>
          <a:xfrm>
            <a:off x="3056462" y="1575443"/>
            <a:ext cx="2821790" cy="366375"/>
            <a:chOff x="4265612" y="2360609"/>
            <a:chExt cx="3674853" cy="827643"/>
          </a:xfrm>
        </p:grpSpPr>
        <p:cxnSp>
          <p:nvCxnSpPr>
            <p:cNvPr id="31" name="Straight Arrow Connector 30">
              <a:extLst>
                <a:ext uri="{FF2B5EF4-FFF2-40B4-BE49-F238E27FC236}">
                  <a16:creationId xmlns:a16="http://schemas.microsoft.com/office/drawing/2014/main" id="{F02A8F90-3FC9-A606-BEFB-F680DAB9C055}"/>
                </a:ext>
              </a:extLst>
            </p:cNvPr>
            <p:cNvCxnSpPr/>
            <p:nvPr/>
          </p:nvCxnSpPr>
          <p:spPr>
            <a:xfrm flipV="1">
              <a:off x="4265612" y="2360609"/>
              <a:ext cx="0" cy="827643"/>
            </a:xfrm>
            <a:prstGeom prst="straightConnector1">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6E45936-75DC-BD41-F7D4-0151E5607638}"/>
                </a:ext>
              </a:extLst>
            </p:cNvPr>
            <p:cNvCxnSpPr/>
            <p:nvPr/>
          </p:nvCxnSpPr>
          <p:spPr>
            <a:xfrm flipV="1">
              <a:off x="7940465" y="2360609"/>
              <a:ext cx="0" cy="827643"/>
            </a:xfrm>
            <a:prstGeom prst="straightConnector1">
              <a:avLst/>
            </a:prstGeom>
            <a:ln>
              <a:solidFill>
                <a:schemeClr val="tx1">
                  <a:lumMod val="75000"/>
                  <a:lumOff val="25000"/>
                </a:schemeClr>
              </a:solidFill>
              <a:prstDash val="dash"/>
              <a:tailEnd type="ova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213FCC91-75A3-FB5E-D879-43D8A8755E3A}"/>
              </a:ext>
            </a:extLst>
          </p:cNvPr>
          <p:cNvSpPr txBox="1"/>
          <p:nvPr/>
        </p:nvSpPr>
        <p:spPr>
          <a:xfrm>
            <a:off x="291993" y="3477442"/>
            <a:ext cx="2493194" cy="646331"/>
          </a:xfrm>
          <a:prstGeom prst="rect">
            <a:avLst/>
          </a:prstGeom>
          <a:noFill/>
        </p:spPr>
        <p:txBody>
          <a:bodyPr wrap="square" rtlCol="0">
            <a:spAutoFit/>
          </a:bodyPr>
          <a:lstStyle/>
          <a:p>
            <a:pPr algn="ctr"/>
            <a:r>
              <a:rPr lang="en-US" sz="1800" dirty="0">
                <a:solidFill>
                  <a:schemeClr val="tx1">
                    <a:lumMod val="85000"/>
                    <a:lumOff val="15000"/>
                  </a:schemeClr>
                </a:solidFill>
                <a:latin typeface="Impact" panose="020B0806030902050204" pitchFamily="34" charset="0"/>
                <a:cs typeface="Arial" panose="020B0604020202020204" pitchFamily="34" charset="0"/>
              </a:rPr>
              <a:t>FUNDAMENTAL</a:t>
            </a:r>
          </a:p>
          <a:p>
            <a:pPr algn="ctr"/>
            <a:r>
              <a:rPr lang="en-US" sz="1800" kern="0" dirty="0">
                <a:solidFill>
                  <a:schemeClr val="tx1">
                    <a:lumMod val="85000"/>
                    <a:lumOff val="15000"/>
                  </a:schemeClr>
                </a:solidFill>
                <a:latin typeface="Impact" panose="020B0806030902050204" pitchFamily="34" charset="0"/>
                <a:cs typeface="Arial" panose="020B0604020202020204" pitchFamily="34" charset="0"/>
              </a:rPr>
              <a:t>SQL</a:t>
            </a:r>
          </a:p>
        </p:txBody>
      </p:sp>
      <p:sp>
        <p:nvSpPr>
          <p:cNvPr id="24" name="TextBox 23">
            <a:extLst>
              <a:ext uri="{FF2B5EF4-FFF2-40B4-BE49-F238E27FC236}">
                <a16:creationId xmlns:a16="http://schemas.microsoft.com/office/drawing/2014/main" id="{27F928EF-F305-1BDC-5AA1-5C5E3A23D192}"/>
              </a:ext>
            </a:extLst>
          </p:cNvPr>
          <p:cNvSpPr txBox="1"/>
          <p:nvPr/>
        </p:nvSpPr>
        <p:spPr>
          <a:xfrm>
            <a:off x="3204310" y="3477442"/>
            <a:ext cx="2493194" cy="646331"/>
          </a:xfrm>
          <a:prstGeom prst="rect">
            <a:avLst/>
          </a:prstGeom>
          <a:noFill/>
        </p:spPr>
        <p:txBody>
          <a:bodyPr wrap="square" rtlCol="0">
            <a:spAutoFit/>
          </a:bodyPr>
          <a:lstStyle/>
          <a:p>
            <a:pPr algn="ctr"/>
            <a:r>
              <a:rPr lang="en-US" sz="1800" kern="0" dirty="0">
                <a:solidFill>
                  <a:schemeClr val="tx1">
                    <a:lumMod val="85000"/>
                    <a:lumOff val="15000"/>
                  </a:schemeClr>
                </a:solidFill>
                <a:latin typeface="Impact" panose="020B0806030902050204" pitchFamily="34" charset="0"/>
                <a:cs typeface="Arial" panose="020B0604020202020204" pitchFamily="34" charset="0"/>
              </a:rPr>
              <a:t>DATA</a:t>
            </a:r>
          </a:p>
          <a:p>
            <a:pPr algn="ctr"/>
            <a:r>
              <a:rPr lang="en-US" sz="1800" dirty="0">
                <a:solidFill>
                  <a:schemeClr val="tx1">
                    <a:lumMod val="85000"/>
                    <a:lumOff val="15000"/>
                  </a:schemeClr>
                </a:solidFill>
                <a:latin typeface="Impact" panose="020B0806030902050204" pitchFamily="34" charset="0"/>
                <a:cs typeface="Arial" panose="020B0604020202020204" pitchFamily="34" charset="0"/>
              </a:rPr>
              <a:t>VISUALIZATION</a:t>
            </a:r>
            <a:endParaRPr lang="en-US" sz="1800" kern="0" dirty="0">
              <a:solidFill>
                <a:schemeClr val="tx1">
                  <a:lumMod val="85000"/>
                  <a:lumOff val="15000"/>
                </a:schemeClr>
              </a:solidFill>
              <a:latin typeface="Impact" panose="020B080603090205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AEE03E79-A582-1061-6AE5-9DF021C00BE7}"/>
              </a:ext>
            </a:extLst>
          </p:cNvPr>
          <p:cNvSpPr txBox="1"/>
          <p:nvPr/>
        </p:nvSpPr>
        <p:spPr>
          <a:xfrm>
            <a:off x="6092340" y="3477442"/>
            <a:ext cx="2493194" cy="646331"/>
          </a:xfrm>
          <a:prstGeom prst="rect">
            <a:avLst/>
          </a:prstGeom>
          <a:noFill/>
        </p:spPr>
        <p:txBody>
          <a:bodyPr wrap="square" rtlCol="0">
            <a:spAutoFit/>
          </a:bodyPr>
          <a:lstStyle/>
          <a:p>
            <a:pPr algn="ctr"/>
            <a:r>
              <a:rPr lang="en-US" sz="1800" kern="0" dirty="0">
                <a:solidFill>
                  <a:schemeClr val="tx1">
                    <a:lumMod val="85000"/>
                    <a:lumOff val="15000"/>
                  </a:schemeClr>
                </a:solidFill>
                <a:latin typeface="Impact" panose="020B0806030902050204" pitchFamily="34" charset="0"/>
                <a:cs typeface="Arial" panose="020B0604020202020204" pitchFamily="34" charset="0"/>
              </a:rPr>
              <a:t>PORTFOLIO</a:t>
            </a:r>
          </a:p>
          <a:p>
            <a:pPr algn="ctr"/>
            <a:r>
              <a:rPr lang="en-US" sz="1800" dirty="0">
                <a:solidFill>
                  <a:schemeClr val="tx1">
                    <a:lumMod val="85000"/>
                    <a:lumOff val="15000"/>
                  </a:schemeClr>
                </a:solidFill>
                <a:latin typeface="Impact" panose="020B0806030902050204" pitchFamily="34" charset="0"/>
                <a:cs typeface="Arial" panose="020B0604020202020204" pitchFamily="34" charset="0"/>
              </a:rPr>
              <a:t>SESSION</a:t>
            </a:r>
            <a:endParaRPr lang="en-US" sz="1800" kern="0" dirty="0">
              <a:solidFill>
                <a:schemeClr val="tx1">
                  <a:lumMod val="85000"/>
                  <a:lumOff val="15000"/>
                </a:schemeClr>
              </a:solidFill>
              <a:latin typeface="Impact" panose="020B080603090205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263CCD34-7CA5-7F45-28A8-49FEB6B7BAD8}"/>
              </a:ext>
            </a:extLst>
          </p:cNvPr>
          <p:cNvSpPr txBox="1"/>
          <p:nvPr/>
        </p:nvSpPr>
        <p:spPr>
          <a:xfrm>
            <a:off x="1800039" y="876016"/>
            <a:ext cx="2493194" cy="646331"/>
          </a:xfrm>
          <a:prstGeom prst="rect">
            <a:avLst/>
          </a:prstGeom>
          <a:noFill/>
        </p:spPr>
        <p:txBody>
          <a:bodyPr wrap="square" rtlCol="0">
            <a:spAutoFit/>
          </a:bodyPr>
          <a:lstStyle/>
          <a:p>
            <a:pPr algn="ctr"/>
            <a:r>
              <a:rPr lang="en-US" sz="1800" kern="0" dirty="0">
                <a:solidFill>
                  <a:schemeClr val="tx1">
                    <a:lumMod val="85000"/>
                    <a:lumOff val="15000"/>
                  </a:schemeClr>
                </a:solidFill>
                <a:latin typeface="Impact" panose="020B0806030902050204" pitchFamily="34" charset="0"/>
                <a:cs typeface="Arial" panose="020B0604020202020204" pitchFamily="34" charset="0"/>
              </a:rPr>
              <a:t>FUNDAMENTAL</a:t>
            </a:r>
          </a:p>
          <a:p>
            <a:pPr algn="ctr"/>
            <a:r>
              <a:rPr lang="en-US" sz="1800" dirty="0">
                <a:solidFill>
                  <a:schemeClr val="tx1">
                    <a:lumMod val="85000"/>
                    <a:lumOff val="15000"/>
                  </a:schemeClr>
                </a:solidFill>
                <a:latin typeface="Impact" panose="020B0806030902050204" pitchFamily="34" charset="0"/>
                <a:cs typeface="Arial" panose="020B0604020202020204" pitchFamily="34" charset="0"/>
              </a:rPr>
              <a:t>PYTHON</a:t>
            </a:r>
            <a:endParaRPr lang="en-US" sz="1800" kern="0" dirty="0">
              <a:solidFill>
                <a:schemeClr val="tx1">
                  <a:lumMod val="85000"/>
                  <a:lumOff val="15000"/>
                </a:schemeClr>
              </a:solidFill>
              <a:latin typeface="Impact" panose="020B080603090205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65D7F13C-99AE-79BF-52D4-24AC338935EC}"/>
              </a:ext>
            </a:extLst>
          </p:cNvPr>
          <p:cNvSpPr txBox="1"/>
          <p:nvPr/>
        </p:nvSpPr>
        <p:spPr>
          <a:xfrm>
            <a:off x="4631655" y="829057"/>
            <a:ext cx="2493194" cy="646331"/>
          </a:xfrm>
          <a:prstGeom prst="rect">
            <a:avLst/>
          </a:prstGeom>
          <a:noFill/>
        </p:spPr>
        <p:txBody>
          <a:bodyPr wrap="square" rtlCol="0">
            <a:spAutoFit/>
          </a:bodyPr>
          <a:lstStyle/>
          <a:p>
            <a:pPr algn="ctr"/>
            <a:r>
              <a:rPr lang="en-US" sz="1800" dirty="0">
                <a:solidFill>
                  <a:schemeClr val="tx1">
                    <a:lumMod val="85000"/>
                    <a:lumOff val="15000"/>
                  </a:schemeClr>
                </a:solidFill>
                <a:latin typeface="Impact" panose="020B0806030902050204" pitchFamily="34" charset="0"/>
                <a:cs typeface="Arial" panose="020B0604020202020204" pitchFamily="34" charset="0"/>
              </a:rPr>
              <a:t>DATA</a:t>
            </a:r>
          </a:p>
          <a:p>
            <a:pPr algn="ctr"/>
            <a:r>
              <a:rPr lang="en-US" sz="1800" dirty="0">
                <a:solidFill>
                  <a:schemeClr val="tx1">
                    <a:lumMod val="85000"/>
                    <a:lumOff val="15000"/>
                  </a:schemeClr>
                </a:solidFill>
                <a:latin typeface="Impact" panose="020B0806030902050204" pitchFamily="34" charset="0"/>
                <a:cs typeface="Arial" panose="020B0604020202020204" pitchFamily="34" charset="0"/>
              </a:rPr>
              <a:t>SCIENCE</a:t>
            </a:r>
            <a:endParaRPr lang="en-US" sz="1800" kern="0" dirty="0">
              <a:solidFill>
                <a:schemeClr val="tx1">
                  <a:lumMod val="85000"/>
                  <a:lumOff val="15000"/>
                </a:schemeClr>
              </a:solidFill>
              <a:latin typeface="Impact" panose="020B0806030902050204" pitchFamily="34" charset="0"/>
              <a:cs typeface="Arial" panose="020B0604020202020204" pitchFamily="34" charset="0"/>
            </a:endParaRPr>
          </a:p>
        </p:txBody>
      </p:sp>
    </p:spTree>
    <p:extLst>
      <p:ext uri="{BB962C8B-B14F-4D97-AF65-F5344CB8AC3E}">
        <p14:creationId xmlns:p14="http://schemas.microsoft.com/office/powerpoint/2010/main" val="3722987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69347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3"/>
          <p:cNvSpPr txBox="1">
            <a:spLocks noGrp="1"/>
          </p:cNvSpPr>
          <p:nvPr>
            <p:ph type="ctrTitle"/>
          </p:nvPr>
        </p:nvSpPr>
        <p:spPr>
          <a:xfrm>
            <a:off x="215700" y="859800"/>
            <a:ext cx="4020300" cy="24042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4800" dirty="0"/>
              <a:t>Query Join</a:t>
            </a:r>
            <a:endParaRPr sz="4800" dirty="0"/>
          </a:p>
        </p:txBody>
      </p:sp>
      <p:sp>
        <p:nvSpPr>
          <p:cNvPr id="90" name="Google Shape;90;p23"/>
          <p:cNvSpPr txBox="1">
            <a:spLocks noGrp="1"/>
          </p:cNvSpPr>
          <p:nvPr>
            <p:ph type="subTitle" idx="1"/>
          </p:nvPr>
        </p:nvSpPr>
        <p:spPr>
          <a:xfrm>
            <a:off x="215700" y="4107600"/>
            <a:ext cx="4248300" cy="590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b="1">
                <a:latin typeface="Poppins"/>
                <a:ea typeface="Poppins"/>
                <a:cs typeface="Poppins"/>
                <a:sym typeface="Poppins"/>
              </a:rPr>
              <a:t>Sesi 5 - </a:t>
            </a:r>
            <a:r>
              <a:rPr lang="en" sz="1400" b="1">
                <a:solidFill>
                  <a:schemeClr val="dk1"/>
                </a:solidFill>
                <a:highlight>
                  <a:srgbClr val="F9FBFD"/>
                </a:highlight>
                <a:latin typeface="Poppins"/>
                <a:ea typeface="Poppins"/>
                <a:cs typeface="Poppins"/>
                <a:sym typeface="Poppins"/>
              </a:rPr>
              <a:t>Bootcamp Data Analyst with SQL and Python using Google Platform</a:t>
            </a:r>
            <a:endParaRPr sz="1400" b="1">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158019" y="541821"/>
            <a:ext cx="8186842" cy="97193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solidFill>
                  <a:schemeClr val="dk1"/>
                </a:solidFill>
                <a:latin typeface="Poppins" panose="00000500000000000000" pitchFamily="2" charset="0"/>
                <a:cs typeface="Poppins" panose="00000500000000000000" pitchFamily="2" charset="0"/>
                <a:sym typeface="Arial"/>
              </a:rPr>
              <a:t>Fundamental SQL Menggunakan Google Big Query</a:t>
            </a:r>
            <a:endParaRPr sz="2400" dirty="0">
              <a:latin typeface="Poppins" panose="00000500000000000000" pitchFamily="2" charset="0"/>
              <a:cs typeface="Poppins" panose="00000500000000000000" pitchFamily="2" charset="0"/>
            </a:endParaRPr>
          </a:p>
        </p:txBody>
      </p:sp>
      <p:sp>
        <p:nvSpPr>
          <p:cNvPr id="6" name="TextBox 5">
            <a:extLst>
              <a:ext uri="{FF2B5EF4-FFF2-40B4-BE49-F238E27FC236}">
                <a16:creationId xmlns:a16="http://schemas.microsoft.com/office/drawing/2014/main" id="{FE551E74-62E6-DEA6-40CA-7B18548A6766}"/>
              </a:ext>
            </a:extLst>
          </p:cNvPr>
          <p:cNvSpPr txBox="1"/>
          <p:nvPr/>
        </p:nvSpPr>
        <p:spPr>
          <a:xfrm>
            <a:off x="338356" y="1240538"/>
            <a:ext cx="6984528" cy="3266985"/>
          </a:xfrm>
          <a:prstGeom prst="rect">
            <a:avLst/>
          </a:prstGeom>
          <a:noFill/>
        </p:spPr>
        <p:txBody>
          <a:bodyPr wrap="square" rtlCol="0">
            <a:spAutoFit/>
          </a:bodyPr>
          <a:lstStyle/>
          <a:p>
            <a:pPr marL="457200" indent="-457200">
              <a:lnSpc>
                <a:spcPct val="150000"/>
              </a:lnSpc>
              <a:buAutoNum type="arabicPeriod"/>
            </a:pPr>
            <a:r>
              <a:rPr lang="en-US" sz="2000" dirty="0">
                <a:latin typeface="Poppins" panose="00000500000000000000" pitchFamily="2" charset="0"/>
                <a:cs typeface="Poppins" panose="00000500000000000000" pitchFamily="2" charset="0"/>
              </a:rPr>
              <a:t>DDL : Create, Drop</a:t>
            </a:r>
          </a:p>
          <a:p>
            <a:pPr marL="457200" indent="-457200">
              <a:lnSpc>
                <a:spcPct val="150000"/>
              </a:lnSpc>
              <a:buAutoNum type="arabicPeriod"/>
            </a:pPr>
            <a:r>
              <a:rPr lang="en-US" sz="2000" dirty="0">
                <a:latin typeface="Poppins" panose="00000500000000000000" pitchFamily="2" charset="0"/>
                <a:cs typeface="Poppins" panose="00000500000000000000" pitchFamily="2" charset="0"/>
              </a:rPr>
              <a:t>Query Select and combination</a:t>
            </a:r>
          </a:p>
          <a:p>
            <a:pPr marL="457200" indent="-457200">
              <a:lnSpc>
                <a:spcPct val="150000"/>
              </a:lnSpc>
              <a:buAutoNum type="arabicPeriod"/>
            </a:pPr>
            <a:r>
              <a:rPr lang="en-US" sz="2000" dirty="0">
                <a:latin typeface="Poppins" panose="00000500000000000000" pitchFamily="2" charset="0"/>
                <a:cs typeface="Poppins" panose="00000500000000000000" pitchFamily="2" charset="0"/>
              </a:rPr>
              <a:t>DML : Insert, Update, Delete</a:t>
            </a:r>
          </a:p>
          <a:p>
            <a:pPr marL="457200" indent="-457200">
              <a:lnSpc>
                <a:spcPct val="150000"/>
              </a:lnSpc>
              <a:buAutoNum type="arabicPeriod"/>
            </a:pPr>
            <a:r>
              <a:rPr lang="en-US" sz="2000" dirty="0">
                <a:latin typeface="Poppins" panose="00000500000000000000" pitchFamily="2" charset="0"/>
                <a:cs typeface="Poppins" panose="00000500000000000000" pitchFamily="2" charset="0"/>
              </a:rPr>
              <a:t>Query Date, Subquery and Case When</a:t>
            </a:r>
          </a:p>
          <a:p>
            <a:pPr marL="457200" indent="-457200">
              <a:lnSpc>
                <a:spcPct val="150000"/>
              </a:lnSpc>
              <a:buAutoNum type="arabicPeriod"/>
            </a:pPr>
            <a:r>
              <a:rPr lang="en-US" sz="2000" dirty="0">
                <a:latin typeface="Poppins" panose="00000500000000000000" pitchFamily="2" charset="0"/>
                <a:cs typeface="Poppins" panose="00000500000000000000" pitchFamily="2" charset="0"/>
              </a:rPr>
              <a:t>Query Join</a:t>
            </a:r>
          </a:p>
          <a:p>
            <a:pPr>
              <a:lnSpc>
                <a:spcPct val="150000"/>
              </a:lnSpc>
            </a:pPr>
            <a:endParaRPr lang="en-US" sz="2000" dirty="0">
              <a:latin typeface="Poppins" panose="00000500000000000000" pitchFamily="2" charset="0"/>
              <a:cs typeface="Poppins" panose="00000500000000000000" pitchFamily="2" charset="0"/>
            </a:endParaRPr>
          </a:p>
          <a:p>
            <a:pPr marL="457200" indent="-457200">
              <a:lnSpc>
                <a:spcPct val="150000"/>
              </a:lnSpc>
              <a:buAutoNum type="arabicPeriod"/>
            </a:pPr>
            <a:endParaRPr lang="en-US" sz="2000" dirty="0">
              <a:latin typeface="Poppins" panose="00000500000000000000" pitchFamily="2" charset="0"/>
              <a:cs typeface="Poppins" panose="00000500000000000000" pitchFamily="2" charset="0"/>
            </a:endParaRPr>
          </a:p>
        </p:txBody>
      </p:sp>
      <p:pic>
        <p:nvPicPr>
          <p:cNvPr id="7" name="Picture 2" descr="Checklist PNG Transparent Images Free Download | Vector Files | Pngtree">
            <a:extLst>
              <a:ext uri="{FF2B5EF4-FFF2-40B4-BE49-F238E27FC236}">
                <a16:creationId xmlns:a16="http://schemas.microsoft.com/office/drawing/2014/main" id="{9B3B4CC6-1CD3-A35D-6509-500950AC8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3539" y="1271274"/>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hecklist PNG Transparent Images Free Download | Vector Files | Pngtree">
            <a:extLst>
              <a:ext uri="{FF2B5EF4-FFF2-40B4-BE49-F238E27FC236}">
                <a16:creationId xmlns:a16="http://schemas.microsoft.com/office/drawing/2014/main" id="{B92E21EB-E62B-327E-C2F2-F19DDD854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5882" y="1663831"/>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hecklist PNG Transparent Images Free Download | Vector Files | Pngtree">
            <a:extLst>
              <a:ext uri="{FF2B5EF4-FFF2-40B4-BE49-F238E27FC236}">
                <a16:creationId xmlns:a16="http://schemas.microsoft.com/office/drawing/2014/main" id="{07B4F2BC-FCAC-9D57-7203-33A81B03A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4894" y="2170210"/>
            <a:ext cx="548640" cy="54864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hecklist PNG Transparent Images Free Download | Vector Files | Pngtree">
            <a:extLst>
              <a:ext uri="{FF2B5EF4-FFF2-40B4-BE49-F238E27FC236}">
                <a16:creationId xmlns:a16="http://schemas.microsoft.com/office/drawing/2014/main" id="{3CBB82B6-1D63-1A5A-3157-ED6351283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3889" y="2672708"/>
            <a:ext cx="548640" cy="548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429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872F6-CD03-394F-967E-345CC64B2C96}"/>
              </a:ext>
            </a:extLst>
          </p:cNvPr>
          <p:cNvSpPr>
            <a:spLocks noGrp="1"/>
          </p:cNvSpPr>
          <p:nvPr>
            <p:ph type="title"/>
          </p:nvPr>
        </p:nvSpPr>
        <p:spPr/>
        <p:txBody>
          <a:bodyPr>
            <a:normAutofit fontScale="90000"/>
          </a:bodyPr>
          <a:lstStyle/>
          <a:p>
            <a:r>
              <a:rPr lang="en-US" dirty="0"/>
              <a:t>QUERY JOIN</a:t>
            </a:r>
          </a:p>
        </p:txBody>
      </p:sp>
      <p:pic>
        <p:nvPicPr>
          <p:cNvPr id="5" name="Picture 4">
            <a:extLst>
              <a:ext uri="{FF2B5EF4-FFF2-40B4-BE49-F238E27FC236}">
                <a16:creationId xmlns:a16="http://schemas.microsoft.com/office/drawing/2014/main" id="{4707E737-DAC0-1853-44CD-0C4D2A221663}"/>
              </a:ext>
            </a:extLst>
          </p:cNvPr>
          <p:cNvPicPr>
            <a:picLocks noChangeAspect="1"/>
          </p:cNvPicPr>
          <p:nvPr/>
        </p:nvPicPr>
        <p:blipFill>
          <a:blip r:embed="rId2"/>
          <a:stretch>
            <a:fillRect/>
          </a:stretch>
        </p:blipFill>
        <p:spPr>
          <a:xfrm>
            <a:off x="1060401" y="1346069"/>
            <a:ext cx="6865605" cy="3017520"/>
          </a:xfrm>
          <a:prstGeom prst="rect">
            <a:avLst/>
          </a:prstGeom>
        </p:spPr>
      </p:pic>
    </p:spTree>
    <p:extLst>
      <p:ext uri="{BB962C8B-B14F-4D97-AF65-F5344CB8AC3E}">
        <p14:creationId xmlns:p14="http://schemas.microsoft.com/office/powerpoint/2010/main" val="3791214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4"/>
          <p:cNvSpPr txBox="1">
            <a:spLocks noGrp="1"/>
          </p:cNvSpPr>
          <p:nvPr>
            <p:ph type="title"/>
          </p:nvPr>
        </p:nvSpPr>
        <p:spPr>
          <a:xfrm>
            <a:off x="311700" y="503402"/>
            <a:ext cx="5484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SQL INNER JOIN</a:t>
            </a:r>
            <a:endParaRPr/>
          </a:p>
        </p:txBody>
      </p:sp>
      <p:pic>
        <p:nvPicPr>
          <p:cNvPr id="97" name="Google Shape;97;p24"/>
          <p:cNvPicPr preferRelativeResize="0"/>
          <p:nvPr/>
        </p:nvPicPr>
        <p:blipFill>
          <a:blip r:embed="rId3">
            <a:alphaModFix/>
          </a:blip>
          <a:stretch>
            <a:fillRect/>
          </a:stretch>
        </p:blipFill>
        <p:spPr>
          <a:xfrm>
            <a:off x="2612550" y="1193406"/>
            <a:ext cx="4114800" cy="1645920"/>
          </a:xfrm>
          <a:prstGeom prst="rect">
            <a:avLst/>
          </a:prstGeom>
          <a:noFill/>
          <a:ln>
            <a:noFill/>
          </a:ln>
        </p:spPr>
      </p:pic>
      <p:pic>
        <p:nvPicPr>
          <p:cNvPr id="99" name="Google Shape;99;p24"/>
          <p:cNvPicPr preferRelativeResize="0"/>
          <p:nvPr/>
        </p:nvPicPr>
        <p:blipFill>
          <a:blip r:embed="rId4">
            <a:alphaModFix/>
          </a:blip>
          <a:stretch>
            <a:fillRect/>
          </a:stretch>
        </p:blipFill>
        <p:spPr>
          <a:xfrm>
            <a:off x="1772737" y="3214424"/>
            <a:ext cx="2562225" cy="885825"/>
          </a:xfrm>
          <a:prstGeom prst="rect">
            <a:avLst/>
          </a:prstGeom>
          <a:noFill/>
          <a:ln>
            <a:noFill/>
          </a:ln>
        </p:spPr>
      </p:pic>
      <p:pic>
        <p:nvPicPr>
          <p:cNvPr id="100" name="Google Shape;100;p24"/>
          <p:cNvPicPr preferRelativeResize="0"/>
          <p:nvPr/>
        </p:nvPicPr>
        <p:blipFill>
          <a:blip r:embed="rId5">
            <a:alphaModFix/>
          </a:blip>
          <a:stretch>
            <a:fillRect/>
          </a:stretch>
        </p:blipFill>
        <p:spPr>
          <a:xfrm>
            <a:off x="4876010" y="3247244"/>
            <a:ext cx="2135925" cy="99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4B8DC3E-541F-3388-49B2-DEFB6EEA719F}"/>
              </a:ext>
            </a:extLst>
          </p:cNvPr>
          <p:cNvPicPr>
            <a:picLocks noChangeAspect="1"/>
          </p:cNvPicPr>
          <p:nvPr/>
        </p:nvPicPr>
        <p:blipFill rotWithShape="1">
          <a:blip r:embed="rId2"/>
          <a:srcRect l="2574" r="66759" b="49880"/>
          <a:stretch/>
        </p:blipFill>
        <p:spPr>
          <a:xfrm>
            <a:off x="76840" y="55151"/>
            <a:ext cx="2105427" cy="1512392"/>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D2987411-A6D2-73BE-BE6F-10BCD656C47B}"/>
              </a:ext>
            </a:extLst>
          </p:cNvPr>
          <p:cNvPicPr>
            <a:picLocks noChangeAspect="1"/>
          </p:cNvPicPr>
          <p:nvPr/>
        </p:nvPicPr>
        <p:blipFill rotWithShape="1">
          <a:blip r:embed="rId3"/>
          <a:srcRect b="25376"/>
          <a:stretch/>
        </p:blipFill>
        <p:spPr>
          <a:xfrm>
            <a:off x="3398577" y="2233851"/>
            <a:ext cx="5577840" cy="861774"/>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806DC3F2-6612-5212-ACC2-266B9C481765}"/>
              </a:ext>
            </a:extLst>
          </p:cNvPr>
          <p:cNvSpPr txBox="1"/>
          <p:nvPr/>
        </p:nvSpPr>
        <p:spPr>
          <a:xfrm>
            <a:off x="76841" y="3284953"/>
            <a:ext cx="2602750" cy="1169551"/>
          </a:xfrm>
          <a:prstGeom prst="rect">
            <a:avLst/>
          </a:prstGeom>
          <a:noFill/>
        </p:spPr>
        <p:txBody>
          <a:bodyPr wrap="square">
            <a:spAutoFit/>
          </a:bodyPr>
          <a:lstStyle/>
          <a:p>
            <a:r>
              <a:rPr lang="en-US" sz="1000" b="0" i="0" dirty="0">
                <a:solidFill>
                  <a:srgbClr val="0000CD"/>
                </a:solidFill>
                <a:effectLst/>
                <a:latin typeface="+mj-lt"/>
                <a:cs typeface="Poppins" panose="00000500000000000000" pitchFamily="2" charset="0"/>
              </a:rPr>
              <a:t>SELECT</a:t>
            </a:r>
            <a:r>
              <a:rPr lang="en-US" sz="1000" b="0" i="0" dirty="0">
                <a:solidFill>
                  <a:srgbClr val="000000"/>
                </a:solidFill>
                <a:effectLst/>
                <a:latin typeface="+mj-lt"/>
                <a:cs typeface="Poppins" panose="00000500000000000000" pitchFamily="2" charset="0"/>
              </a:rPr>
              <a:t> </a:t>
            </a:r>
            <a:r>
              <a:rPr lang="en-US" sz="1000" i="1" dirty="0">
                <a:latin typeface="+mj-lt"/>
                <a:cs typeface="Poppins" panose="00000500000000000000" pitchFamily="2" charset="0"/>
              </a:rPr>
              <a:t>t1</a:t>
            </a:r>
            <a:r>
              <a:rPr lang="en-US" sz="1000" b="0" i="1" dirty="0">
                <a:solidFill>
                  <a:srgbClr val="000000"/>
                </a:solidFill>
                <a:effectLst/>
                <a:latin typeface="+mj-lt"/>
                <a:cs typeface="Poppins" panose="00000500000000000000" pitchFamily="2" charset="0"/>
              </a:rPr>
              <a:t>.ProductID, t1</a:t>
            </a:r>
            <a:r>
              <a:rPr lang="en-US" sz="1000" i="1" dirty="0">
                <a:latin typeface="+mj-lt"/>
                <a:cs typeface="Poppins" panose="00000500000000000000" pitchFamily="2" charset="0"/>
              </a:rPr>
              <a:t>.</a:t>
            </a:r>
            <a:r>
              <a:rPr lang="en-US" sz="1000" b="0" i="1" dirty="0">
                <a:solidFill>
                  <a:srgbClr val="000000"/>
                </a:solidFill>
                <a:effectLst/>
                <a:latin typeface="+mj-lt"/>
                <a:cs typeface="Poppins" panose="00000500000000000000" pitchFamily="2" charset="0"/>
              </a:rPr>
              <a:t>ProductName</a:t>
            </a:r>
          </a:p>
          <a:p>
            <a:r>
              <a:rPr lang="en-US" sz="1000" i="1" dirty="0">
                <a:latin typeface="+mj-lt"/>
                <a:cs typeface="Poppins" panose="00000500000000000000" pitchFamily="2" charset="0"/>
              </a:rPr>
              <a:t>, t1.CategoryID, t1.Price</a:t>
            </a:r>
            <a:endParaRPr lang="en-US" sz="1000" b="0" i="1" dirty="0">
              <a:solidFill>
                <a:srgbClr val="000000"/>
              </a:solidFill>
              <a:effectLst/>
              <a:latin typeface="+mj-lt"/>
              <a:cs typeface="Poppins" panose="00000500000000000000" pitchFamily="2" charset="0"/>
            </a:endParaRPr>
          </a:p>
          <a:p>
            <a:r>
              <a:rPr lang="en-US" sz="1000" b="0" i="1" dirty="0">
                <a:solidFill>
                  <a:srgbClr val="000000"/>
                </a:solidFill>
                <a:effectLst/>
                <a:latin typeface="+mj-lt"/>
                <a:cs typeface="Poppins" panose="00000500000000000000" pitchFamily="2" charset="0"/>
              </a:rPr>
              <a:t>, </a:t>
            </a:r>
            <a:r>
              <a:rPr lang="en-US" sz="1000" i="1" dirty="0">
                <a:latin typeface="+mj-lt"/>
                <a:cs typeface="Poppins" panose="00000500000000000000" pitchFamily="2" charset="0"/>
              </a:rPr>
              <a:t>t2</a:t>
            </a:r>
            <a:r>
              <a:rPr lang="en-US" sz="1000" b="0" i="1" dirty="0">
                <a:solidFill>
                  <a:srgbClr val="000000"/>
                </a:solidFill>
                <a:effectLst/>
                <a:latin typeface="+mj-lt"/>
                <a:cs typeface="Poppins" panose="00000500000000000000" pitchFamily="2" charset="0"/>
              </a:rPr>
              <a:t>.CategoryName</a:t>
            </a:r>
            <a:br>
              <a:rPr lang="en-US" sz="1000" dirty="0">
                <a:latin typeface="+mj-lt"/>
                <a:cs typeface="Poppins" panose="00000500000000000000" pitchFamily="2" charset="0"/>
              </a:rPr>
            </a:br>
            <a:r>
              <a:rPr lang="en-US" sz="1000" b="0" i="0" dirty="0">
                <a:solidFill>
                  <a:srgbClr val="0000CD"/>
                </a:solidFill>
                <a:effectLst/>
                <a:latin typeface="+mj-lt"/>
                <a:cs typeface="Poppins" panose="00000500000000000000" pitchFamily="2" charset="0"/>
              </a:rPr>
              <a:t>FROM</a:t>
            </a:r>
            <a:r>
              <a:rPr lang="en-US" sz="1000" b="0" i="0" dirty="0">
                <a:solidFill>
                  <a:srgbClr val="000000"/>
                </a:solidFill>
                <a:effectLst/>
                <a:latin typeface="+mj-lt"/>
                <a:cs typeface="Poppins" panose="00000500000000000000" pitchFamily="2" charset="0"/>
              </a:rPr>
              <a:t> </a:t>
            </a:r>
            <a:r>
              <a:rPr lang="en-US" sz="1000" b="0" i="1" dirty="0">
                <a:solidFill>
                  <a:srgbClr val="000000"/>
                </a:solidFill>
                <a:effectLst/>
                <a:latin typeface="+mj-lt"/>
                <a:cs typeface="Poppins" panose="00000500000000000000" pitchFamily="2" charset="0"/>
              </a:rPr>
              <a:t>Products t1</a:t>
            </a:r>
            <a:br>
              <a:rPr lang="en-US" sz="1000" dirty="0">
                <a:latin typeface="+mj-lt"/>
                <a:cs typeface="Poppins" panose="00000500000000000000" pitchFamily="2" charset="0"/>
              </a:rPr>
            </a:br>
            <a:r>
              <a:rPr lang="en-US" sz="1000" b="0" i="0" dirty="0">
                <a:solidFill>
                  <a:srgbClr val="0000CD"/>
                </a:solidFill>
                <a:effectLst/>
                <a:latin typeface="+mj-lt"/>
                <a:cs typeface="Poppins" panose="00000500000000000000" pitchFamily="2" charset="0"/>
              </a:rPr>
              <a:t>INNER</a:t>
            </a:r>
            <a:r>
              <a:rPr lang="en-US" sz="1000" b="0" i="0" dirty="0">
                <a:solidFill>
                  <a:srgbClr val="000000"/>
                </a:solidFill>
                <a:effectLst/>
                <a:latin typeface="+mj-lt"/>
                <a:cs typeface="Poppins" panose="00000500000000000000" pitchFamily="2" charset="0"/>
              </a:rPr>
              <a:t> </a:t>
            </a:r>
            <a:r>
              <a:rPr lang="en-US" sz="1000" b="0" i="0" dirty="0">
                <a:solidFill>
                  <a:srgbClr val="0000CD"/>
                </a:solidFill>
                <a:effectLst/>
                <a:latin typeface="+mj-lt"/>
                <a:cs typeface="Poppins" panose="00000500000000000000" pitchFamily="2" charset="0"/>
              </a:rPr>
              <a:t>JOIN</a:t>
            </a:r>
            <a:r>
              <a:rPr lang="en-US" sz="1000" b="0" i="0" dirty="0">
                <a:solidFill>
                  <a:srgbClr val="000000"/>
                </a:solidFill>
                <a:effectLst/>
                <a:latin typeface="+mj-lt"/>
                <a:cs typeface="Poppins" panose="00000500000000000000" pitchFamily="2" charset="0"/>
              </a:rPr>
              <a:t> </a:t>
            </a:r>
            <a:r>
              <a:rPr lang="en-US" sz="1000" b="0" i="1" dirty="0">
                <a:solidFill>
                  <a:srgbClr val="000000"/>
                </a:solidFill>
                <a:effectLst/>
                <a:latin typeface="+mj-lt"/>
                <a:cs typeface="Poppins" panose="00000500000000000000" pitchFamily="2" charset="0"/>
              </a:rPr>
              <a:t>Categories t2</a:t>
            </a:r>
          </a:p>
          <a:p>
            <a:r>
              <a:rPr lang="en-US" sz="1000" b="0" i="0" dirty="0">
                <a:solidFill>
                  <a:srgbClr val="0000CD"/>
                </a:solidFill>
                <a:effectLst/>
                <a:latin typeface="+mj-lt"/>
                <a:cs typeface="Poppins" panose="00000500000000000000" pitchFamily="2" charset="0"/>
              </a:rPr>
              <a:t>ON</a:t>
            </a:r>
            <a:r>
              <a:rPr lang="en-US" sz="1000" b="0" i="0" dirty="0">
                <a:solidFill>
                  <a:srgbClr val="000000"/>
                </a:solidFill>
                <a:effectLst/>
                <a:latin typeface="+mj-lt"/>
                <a:cs typeface="Poppins" panose="00000500000000000000" pitchFamily="2" charset="0"/>
              </a:rPr>
              <a:t> </a:t>
            </a:r>
            <a:r>
              <a:rPr lang="en-US" sz="1000" b="0" i="1" dirty="0">
                <a:solidFill>
                  <a:srgbClr val="000000"/>
                </a:solidFill>
                <a:effectLst/>
                <a:latin typeface="+mj-lt"/>
                <a:cs typeface="Poppins" panose="00000500000000000000" pitchFamily="2" charset="0"/>
              </a:rPr>
              <a:t>t1</a:t>
            </a:r>
            <a:r>
              <a:rPr lang="en-US" sz="1000" i="1" dirty="0">
                <a:latin typeface="+mj-lt"/>
                <a:cs typeface="Poppins" panose="00000500000000000000" pitchFamily="2" charset="0"/>
              </a:rPr>
              <a:t>.C</a:t>
            </a:r>
            <a:r>
              <a:rPr lang="en-US" sz="1000" b="0" i="1" dirty="0">
                <a:solidFill>
                  <a:srgbClr val="000000"/>
                </a:solidFill>
                <a:effectLst/>
                <a:latin typeface="+mj-lt"/>
                <a:cs typeface="Poppins" panose="00000500000000000000" pitchFamily="2" charset="0"/>
              </a:rPr>
              <a:t>ategoryID = </a:t>
            </a:r>
            <a:r>
              <a:rPr lang="en-US" sz="1000" i="1" dirty="0">
                <a:latin typeface="+mj-lt"/>
                <a:cs typeface="Poppins" panose="00000500000000000000" pitchFamily="2" charset="0"/>
              </a:rPr>
              <a:t>t2</a:t>
            </a:r>
            <a:r>
              <a:rPr lang="en-US" sz="1000" b="0" i="1" dirty="0">
                <a:solidFill>
                  <a:srgbClr val="000000"/>
                </a:solidFill>
                <a:effectLst/>
                <a:latin typeface="+mj-lt"/>
                <a:cs typeface="Poppins" panose="00000500000000000000" pitchFamily="2" charset="0"/>
              </a:rPr>
              <a:t>.CategoryID</a:t>
            </a:r>
          </a:p>
          <a:p>
            <a:r>
              <a:rPr lang="en-US" sz="1000" b="0" i="0" dirty="0">
                <a:solidFill>
                  <a:srgbClr val="000000"/>
                </a:solidFill>
                <a:effectLst/>
                <a:latin typeface="+mj-lt"/>
                <a:cs typeface="Poppins" panose="00000500000000000000" pitchFamily="2" charset="0"/>
              </a:rPr>
              <a:t>;</a:t>
            </a:r>
            <a:endParaRPr lang="en-US" sz="1000" dirty="0">
              <a:latin typeface="+mj-lt"/>
              <a:cs typeface="Poppins" panose="00000500000000000000" pitchFamily="2" charset="0"/>
            </a:endParaRPr>
          </a:p>
        </p:txBody>
      </p:sp>
      <p:sp>
        <p:nvSpPr>
          <p:cNvPr id="12" name="TextBox 11">
            <a:extLst>
              <a:ext uri="{FF2B5EF4-FFF2-40B4-BE49-F238E27FC236}">
                <a16:creationId xmlns:a16="http://schemas.microsoft.com/office/drawing/2014/main" id="{01F28974-FD7E-0F2D-1A53-E9C2E6ECF792}"/>
              </a:ext>
            </a:extLst>
          </p:cNvPr>
          <p:cNvSpPr txBox="1"/>
          <p:nvPr/>
        </p:nvSpPr>
        <p:spPr>
          <a:xfrm>
            <a:off x="76840" y="1726661"/>
            <a:ext cx="3088982" cy="861774"/>
          </a:xfrm>
          <a:prstGeom prst="rect">
            <a:avLst/>
          </a:prstGeom>
          <a:noFill/>
        </p:spPr>
        <p:txBody>
          <a:bodyPr wrap="square">
            <a:spAutoFit/>
          </a:bodyPr>
          <a:lstStyle/>
          <a:p>
            <a:r>
              <a:rPr lang="en-US" sz="1000" b="0" i="0" dirty="0">
                <a:solidFill>
                  <a:srgbClr val="0000CD"/>
                </a:solidFill>
                <a:effectLst/>
                <a:latin typeface="+mj-lt"/>
              </a:rPr>
              <a:t>SELECT</a:t>
            </a:r>
            <a:r>
              <a:rPr lang="en-US" sz="1000" b="0" i="0" dirty="0">
                <a:solidFill>
                  <a:srgbClr val="000000"/>
                </a:solidFill>
                <a:effectLst/>
                <a:latin typeface="+mj-lt"/>
              </a:rPr>
              <a:t> </a:t>
            </a:r>
            <a:r>
              <a:rPr lang="en-US" sz="1000" b="0" i="1" dirty="0" err="1">
                <a:solidFill>
                  <a:srgbClr val="000000"/>
                </a:solidFill>
                <a:effectLst/>
                <a:latin typeface="+mj-lt"/>
              </a:rPr>
              <a:t>column_name</a:t>
            </a:r>
            <a:r>
              <a:rPr lang="en-US" sz="1000" b="0" i="1" dirty="0">
                <a:solidFill>
                  <a:srgbClr val="000000"/>
                </a:solidFill>
                <a:effectLst/>
                <a:latin typeface="+mj-lt"/>
              </a:rPr>
              <a:t>(s)</a:t>
            </a:r>
            <a:br>
              <a:rPr lang="en-US" sz="1000" dirty="0">
                <a:latin typeface="+mj-lt"/>
              </a:rPr>
            </a:br>
            <a:r>
              <a:rPr lang="en-US" sz="1000" b="0" i="0" dirty="0">
                <a:solidFill>
                  <a:srgbClr val="0000CD"/>
                </a:solidFill>
                <a:effectLst/>
                <a:latin typeface="+mj-lt"/>
              </a:rPr>
              <a:t>FROM</a:t>
            </a:r>
            <a:r>
              <a:rPr lang="en-US" sz="1000" b="0" i="0" dirty="0">
                <a:solidFill>
                  <a:srgbClr val="000000"/>
                </a:solidFill>
                <a:effectLst/>
                <a:latin typeface="+mj-lt"/>
              </a:rPr>
              <a:t> </a:t>
            </a:r>
            <a:r>
              <a:rPr lang="en-US" sz="1000" b="0" i="1" dirty="0">
                <a:solidFill>
                  <a:srgbClr val="000000"/>
                </a:solidFill>
                <a:effectLst/>
                <a:latin typeface="+mj-lt"/>
              </a:rPr>
              <a:t>table1</a:t>
            </a:r>
            <a:br>
              <a:rPr lang="en-US" sz="1000" dirty="0">
                <a:latin typeface="+mj-lt"/>
              </a:rPr>
            </a:br>
            <a:r>
              <a:rPr lang="en-US" sz="1000" b="0" i="0" dirty="0">
                <a:solidFill>
                  <a:srgbClr val="0000CD"/>
                </a:solidFill>
                <a:effectLst/>
                <a:latin typeface="+mj-lt"/>
              </a:rPr>
              <a:t>INNER</a:t>
            </a:r>
            <a:r>
              <a:rPr lang="en-US" sz="1000" b="0" i="0" dirty="0">
                <a:solidFill>
                  <a:srgbClr val="000000"/>
                </a:solidFill>
                <a:effectLst/>
                <a:latin typeface="+mj-lt"/>
              </a:rPr>
              <a:t> </a:t>
            </a:r>
            <a:r>
              <a:rPr lang="en-US" sz="1000" b="0" i="0" dirty="0">
                <a:solidFill>
                  <a:srgbClr val="0000CD"/>
                </a:solidFill>
                <a:effectLst/>
                <a:latin typeface="+mj-lt"/>
              </a:rPr>
              <a:t>JOIN</a:t>
            </a:r>
            <a:r>
              <a:rPr lang="en-US" sz="1000" b="0" i="0" dirty="0">
                <a:solidFill>
                  <a:srgbClr val="000000"/>
                </a:solidFill>
                <a:effectLst/>
                <a:latin typeface="+mj-lt"/>
              </a:rPr>
              <a:t> </a:t>
            </a:r>
            <a:r>
              <a:rPr lang="en-US" sz="1000" b="0" i="1" dirty="0">
                <a:solidFill>
                  <a:srgbClr val="000000"/>
                </a:solidFill>
                <a:effectLst/>
                <a:latin typeface="+mj-lt"/>
              </a:rPr>
              <a:t>table2</a:t>
            </a:r>
            <a:br>
              <a:rPr lang="en-US" sz="1000" b="0" i="1" dirty="0">
                <a:solidFill>
                  <a:srgbClr val="000000"/>
                </a:solidFill>
                <a:effectLst/>
                <a:latin typeface="+mj-lt"/>
              </a:rPr>
            </a:br>
            <a:r>
              <a:rPr lang="en-US" sz="1000" b="0" i="0" dirty="0">
                <a:solidFill>
                  <a:srgbClr val="0000CD"/>
                </a:solidFill>
                <a:effectLst/>
                <a:latin typeface="+mj-lt"/>
              </a:rPr>
              <a:t>ON</a:t>
            </a:r>
            <a:r>
              <a:rPr lang="en-US" sz="1000" b="0" i="0" dirty="0">
                <a:solidFill>
                  <a:srgbClr val="000000"/>
                </a:solidFill>
                <a:effectLst/>
                <a:latin typeface="+mj-lt"/>
              </a:rPr>
              <a:t> </a:t>
            </a:r>
            <a:r>
              <a:rPr lang="en-US" sz="1000" b="0" i="1" dirty="0">
                <a:solidFill>
                  <a:srgbClr val="000000"/>
                </a:solidFill>
                <a:effectLst/>
                <a:latin typeface="+mj-lt"/>
              </a:rPr>
              <a:t>table1.column_name </a:t>
            </a:r>
            <a:r>
              <a:rPr lang="en-US" sz="1000" b="0" i="0" dirty="0">
                <a:solidFill>
                  <a:srgbClr val="000000"/>
                </a:solidFill>
                <a:effectLst/>
                <a:latin typeface="+mj-lt"/>
              </a:rPr>
              <a:t>=</a:t>
            </a:r>
            <a:r>
              <a:rPr lang="en-US" sz="1000" b="0" i="1" dirty="0">
                <a:solidFill>
                  <a:srgbClr val="000000"/>
                </a:solidFill>
                <a:effectLst/>
                <a:latin typeface="+mj-lt"/>
              </a:rPr>
              <a:t> table2.column_name</a:t>
            </a:r>
          </a:p>
          <a:p>
            <a:r>
              <a:rPr lang="en-US" sz="1000" b="0" i="0" dirty="0">
                <a:solidFill>
                  <a:srgbClr val="000000"/>
                </a:solidFill>
                <a:effectLst/>
                <a:latin typeface="+mj-lt"/>
              </a:rPr>
              <a:t>;</a:t>
            </a:r>
            <a:endParaRPr lang="en-US" sz="1000" dirty="0">
              <a:latin typeface="+mj-lt"/>
            </a:endParaRPr>
          </a:p>
        </p:txBody>
      </p:sp>
      <p:pic>
        <p:nvPicPr>
          <p:cNvPr id="16" name="Picture 15">
            <a:extLst>
              <a:ext uri="{FF2B5EF4-FFF2-40B4-BE49-F238E27FC236}">
                <a16:creationId xmlns:a16="http://schemas.microsoft.com/office/drawing/2014/main" id="{8C2D1CE6-69F6-2E4C-160F-8C9633809481}"/>
              </a:ext>
            </a:extLst>
          </p:cNvPr>
          <p:cNvPicPr>
            <a:picLocks noChangeAspect="1"/>
          </p:cNvPicPr>
          <p:nvPr/>
        </p:nvPicPr>
        <p:blipFill>
          <a:blip r:embed="rId4"/>
          <a:stretch>
            <a:fillRect/>
          </a:stretch>
        </p:blipFill>
        <p:spPr>
          <a:xfrm>
            <a:off x="3398577" y="3354502"/>
            <a:ext cx="5577840" cy="1326122"/>
          </a:xfrm>
          <a:prstGeom prst="rect">
            <a:avLst/>
          </a:prstGeom>
          <a:ln>
            <a:noFill/>
          </a:ln>
          <a:effectLst>
            <a:outerShdw blurRad="292100" dist="139700" dir="2700000" algn="tl" rotWithShape="0">
              <a:srgbClr val="333333">
                <a:alpha val="65000"/>
              </a:srgbClr>
            </a:outerShdw>
          </a:effectLst>
        </p:spPr>
      </p:pic>
      <p:sp>
        <p:nvSpPr>
          <p:cNvPr id="18" name="Oval 17">
            <a:extLst>
              <a:ext uri="{FF2B5EF4-FFF2-40B4-BE49-F238E27FC236}">
                <a16:creationId xmlns:a16="http://schemas.microsoft.com/office/drawing/2014/main" id="{C05E1275-BBEB-D641-95B8-2A3C66A0F571}"/>
              </a:ext>
            </a:extLst>
          </p:cNvPr>
          <p:cNvSpPr/>
          <p:nvPr/>
        </p:nvSpPr>
        <p:spPr>
          <a:xfrm>
            <a:off x="3025570" y="2506479"/>
            <a:ext cx="457200" cy="45720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2</a:t>
            </a:r>
          </a:p>
        </p:txBody>
      </p:sp>
      <p:sp>
        <p:nvSpPr>
          <p:cNvPr id="19" name="Oval 18">
            <a:extLst>
              <a:ext uri="{FF2B5EF4-FFF2-40B4-BE49-F238E27FC236}">
                <a16:creationId xmlns:a16="http://schemas.microsoft.com/office/drawing/2014/main" id="{08D309F4-CED6-FACB-DA0B-7A8170A1D25F}"/>
              </a:ext>
            </a:extLst>
          </p:cNvPr>
          <p:cNvSpPr/>
          <p:nvPr/>
        </p:nvSpPr>
        <p:spPr>
          <a:xfrm>
            <a:off x="3025570" y="3986071"/>
            <a:ext cx="457200" cy="457200"/>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3</a:t>
            </a:r>
          </a:p>
        </p:txBody>
      </p:sp>
      <p:sp>
        <p:nvSpPr>
          <p:cNvPr id="20" name="Arrow: Down 19">
            <a:extLst>
              <a:ext uri="{FF2B5EF4-FFF2-40B4-BE49-F238E27FC236}">
                <a16:creationId xmlns:a16="http://schemas.microsoft.com/office/drawing/2014/main" id="{0DE27E68-A63B-3254-8666-41388AD19DCF}"/>
              </a:ext>
            </a:extLst>
          </p:cNvPr>
          <p:cNvSpPr/>
          <p:nvPr/>
        </p:nvSpPr>
        <p:spPr>
          <a:xfrm>
            <a:off x="1017767" y="2571750"/>
            <a:ext cx="548640" cy="617418"/>
          </a:xfrm>
          <a:prstGeom prst="downArrow">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11444AB-2D29-6C8D-C02C-768369F2C64B}"/>
              </a:ext>
            </a:extLst>
          </p:cNvPr>
          <p:cNvPicPr>
            <a:picLocks noChangeAspect="1"/>
          </p:cNvPicPr>
          <p:nvPr/>
        </p:nvPicPr>
        <p:blipFill>
          <a:blip r:embed="rId5"/>
          <a:stretch>
            <a:fillRect/>
          </a:stretch>
        </p:blipFill>
        <p:spPr>
          <a:xfrm>
            <a:off x="3398577" y="766346"/>
            <a:ext cx="5577840" cy="1148600"/>
          </a:xfrm>
          <a:prstGeom prst="rect">
            <a:avLst/>
          </a:prstGeom>
        </p:spPr>
      </p:pic>
      <p:sp>
        <p:nvSpPr>
          <p:cNvPr id="26" name="Oval 25">
            <a:extLst>
              <a:ext uri="{FF2B5EF4-FFF2-40B4-BE49-F238E27FC236}">
                <a16:creationId xmlns:a16="http://schemas.microsoft.com/office/drawing/2014/main" id="{D4C45712-66C6-8F31-BCE7-48A2245BD23F}"/>
              </a:ext>
            </a:extLst>
          </p:cNvPr>
          <p:cNvSpPr/>
          <p:nvPr/>
        </p:nvSpPr>
        <p:spPr>
          <a:xfrm>
            <a:off x="3025570" y="1112046"/>
            <a:ext cx="457200" cy="457200"/>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1</a:t>
            </a:r>
          </a:p>
        </p:txBody>
      </p:sp>
    </p:spTree>
    <p:extLst>
      <p:ext uri="{BB962C8B-B14F-4D97-AF65-F5344CB8AC3E}">
        <p14:creationId xmlns:p14="http://schemas.microsoft.com/office/powerpoint/2010/main" val="10406097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1006</TotalTime>
  <Words>2171</Words>
  <Application>Microsoft Office PowerPoint</Application>
  <PresentationFormat>On-screen Show (16:9)</PresentationFormat>
  <Paragraphs>252</Paragraphs>
  <Slides>40</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40</vt:i4>
      </vt:variant>
    </vt:vector>
  </HeadingPairs>
  <TitlesOfParts>
    <vt:vector size="47" baseType="lpstr">
      <vt:lpstr>Arial</vt:lpstr>
      <vt:lpstr>Poppins SemiBold</vt:lpstr>
      <vt:lpstr>Impact</vt:lpstr>
      <vt:lpstr>Poppins Light</vt:lpstr>
      <vt:lpstr>Poppins</vt:lpstr>
      <vt:lpstr>Simple Light</vt:lpstr>
      <vt:lpstr>Simple Light</vt:lpstr>
      <vt:lpstr>PowerPoint Presentation</vt:lpstr>
      <vt:lpstr>PowerPoint Presentation</vt:lpstr>
      <vt:lpstr>PowerPoint Presentation</vt:lpstr>
      <vt:lpstr>PowerPoint Presentation</vt:lpstr>
      <vt:lpstr>Query Join</vt:lpstr>
      <vt:lpstr>Fundamental SQL Menggunakan Google Big Query</vt:lpstr>
      <vt:lpstr>QUERY JOIN</vt:lpstr>
      <vt:lpstr>SQL INNER JOIN</vt:lpstr>
      <vt:lpstr>PowerPoint Presentation</vt:lpstr>
      <vt:lpstr>SQL LEFT/RIGHT JOIN</vt:lpstr>
      <vt:lpstr>PowerPoint Presentation</vt:lpstr>
      <vt:lpstr>PowerPoint Presentation</vt:lpstr>
      <vt:lpstr>PowerPoint Presentation</vt:lpstr>
      <vt:lpstr>SQL FULL OUTER JOIN - Contoh</vt:lpstr>
      <vt:lpstr>SQL CROSS JOIN</vt:lpstr>
      <vt:lpstr>SQL CROSS JOIN - Contoh</vt:lpstr>
      <vt:lpstr>Fundamental SQL Menggunakan Google Big Query</vt:lpstr>
      <vt:lpstr>PowerPoint Presentation</vt:lpstr>
      <vt:lpstr>PowerPoint Presentation</vt:lpstr>
      <vt:lpstr>Dataset :   Titanic Passenger</vt:lpstr>
      <vt:lpstr>PowerPoint Presentation</vt:lpstr>
      <vt:lpstr>Create Customer Profile Table</vt:lpstr>
      <vt:lpstr>Create Customer Location Table</vt:lpstr>
      <vt:lpstr>Create Product Catalog Table</vt:lpstr>
      <vt:lpstr>Create Customer Segment Table</vt:lpstr>
      <vt:lpstr>PowerPoint Presentation</vt:lpstr>
      <vt:lpstr>Query SELECT and WHERE + SORTING</vt:lpstr>
      <vt:lpstr>Query SELECT and WHERE + SORTING</vt:lpstr>
      <vt:lpstr>Query AGGREGATION + HAVING</vt:lpstr>
      <vt:lpstr>Query FUNCTION DATE_ADD + DATE_DIFF</vt:lpstr>
      <vt:lpstr>PowerPoint Presentation</vt:lpstr>
      <vt:lpstr>PowerPoint Presentation</vt:lpstr>
      <vt:lpstr>Query LEFT JOIN (1)</vt:lpstr>
      <vt:lpstr>Query LEFT JOIN (2)</vt:lpstr>
      <vt:lpstr>Query LEFT JOIN (3)</vt:lpstr>
      <vt:lpstr>Query INNER JOIN</vt:lpstr>
      <vt:lpstr>Query CROSS JOIN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Gilang Maulana Abdi</cp:lastModifiedBy>
  <cp:revision>25</cp:revision>
  <dcterms:modified xsi:type="dcterms:W3CDTF">2023-10-26T02:57:14Z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309495b-77ee-40ed-ad1c-aaecf7fbb9ab_Enabled">
    <vt:lpwstr>true</vt:lpwstr>
  </property>
  <property fmtid="{D5CDD505-2E9C-101B-9397-08002B2CF9AE}" pid="3" name="MSIP_Label_b309495b-77ee-40ed-ad1c-aaecf7fbb9ab_SetDate">
    <vt:lpwstr>2023-10-26T02:03:58Z</vt:lpwstr>
  </property>
  <property fmtid="{D5CDD505-2E9C-101B-9397-08002B2CF9AE}" pid="4" name="MSIP_Label_b309495b-77ee-40ed-ad1c-aaecf7fbb9ab_Method">
    <vt:lpwstr>Privileged</vt:lpwstr>
  </property>
  <property fmtid="{D5CDD505-2E9C-101B-9397-08002B2CF9AE}" pid="5" name="MSIP_Label_b309495b-77ee-40ed-ad1c-aaecf7fbb9ab_Name">
    <vt:lpwstr>b309495b-77ee-40ed-ad1c-aaecf7fbb9ab</vt:lpwstr>
  </property>
  <property fmtid="{D5CDD505-2E9C-101B-9397-08002B2CF9AE}" pid="6" name="MSIP_Label_b309495b-77ee-40ed-ad1c-aaecf7fbb9ab_SiteId">
    <vt:lpwstr>a1eae0da-f0d1-449d-8854-f54ddbda8711</vt:lpwstr>
  </property>
  <property fmtid="{D5CDD505-2E9C-101B-9397-08002B2CF9AE}" pid="7" name="MSIP_Label_b309495b-77ee-40ed-ad1c-aaecf7fbb9ab_ActionId">
    <vt:lpwstr>f0a3227e-1898-4a87-9bfe-9582f2c49e4e</vt:lpwstr>
  </property>
  <property fmtid="{D5CDD505-2E9C-101B-9397-08002B2CF9AE}" pid="8" name="MSIP_Label_b309495b-77ee-40ed-ad1c-aaecf7fbb9ab_ContentBits">
    <vt:lpwstr>0</vt:lpwstr>
  </property>
</Properties>
</file>