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44"/>
  </p:notesMasterIdLst>
  <p:sldIdLst>
    <p:sldId id="256" r:id="rId2"/>
    <p:sldId id="261" r:id="rId3"/>
    <p:sldId id="262" r:id="rId4"/>
    <p:sldId id="264" r:id="rId5"/>
    <p:sldId id="265" r:id="rId6"/>
    <p:sldId id="263"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301" r:id="rId29"/>
    <p:sldId id="287" r:id="rId30"/>
    <p:sldId id="302"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Lst>
  <p:sldSz cx="9144000" cy="5143500" type="screen16x9"/>
  <p:notesSz cx="6858000" cy="9144000"/>
  <p:embeddedFontLst>
    <p:embeddedFont>
      <p:font typeface="Poppins" panose="00000500000000000000" pitchFamily="2" charset="0"/>
      <p:regular r:id="rId45"/>
      <p:bold r:id="rId46"/>
      <p:italic r:id="rId47"/>
      <p:boldItalic r:id="rId48"/>
    </p:embeddedFont>
    <p:embeddedFont>
      <p:font typeface="Poppins Light" panose="00000400000000000000" pitchFamily="2" charset="0"/>
      <p:regular r:id="rId49"/>
      <p:bold r:id="rId50"/>
      <p:italic r:id="rId51"/>
      <p:boldItalic r:id="rId52"/>
    </p:embeddedFont>
    <p:embeddedFont>
      <p:font typeface="Poppins SemiBold" panose="000007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819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2b778d3320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22b778d3320_1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b778d3320_1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2b778d3320_1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2b778d332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2b778d3320_1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b778d3320_1_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2b778d3320_1_8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1467ae36a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1467ae36a9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1467ae36a9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21467ae36a9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467ae36a9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1467ae36a9_0_1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1467ae36a9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21467ae36a9_0_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1467ae36a9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1467ae36a9_0_1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1467ae36a9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21467ae36a9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23217379e5_0_5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g223217379e5_0_5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1467ae36a9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21467ae36a9_0_1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2b778d3320_1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2b778d3320_1_8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2b778d3320_1_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2b778d3320_1_8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1467ae36a9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1467ae36a9_0_1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1467ae36a9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1467ae36a9_0_1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1467ae36a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21467ae36a9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29f7477b95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229f7477b95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107a875000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2107a875000_1_2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2b778d3320_1_8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22b778d3320_1_8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467ae36a9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21467ae36a9_0_2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f495a2dfaa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1f495a2dfaa_1_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2b778d3320_1_9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22b778d3320_1_9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2b778d3320_1_10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22b778d3320_1_10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2b778d3320_1_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22b778d3320_1_9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b778d3320_1_9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22b778d3320_1_9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2b778d3320_1_9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22b778d3320_1_9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2b778d3320_1_10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22b778d3320_1_10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1467ae36a9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g21467ae36a9_0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2b778d3320_1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g22b778d3320_1_10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467ae36a9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g21467ae36a9_0_2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07a875000_1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2107a875000_1_2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467ae36a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21467ae36a9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107a875000_1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107a875000_1_2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2b778d332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2b778d332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467ae36a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1467ae36a9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467ae36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21467ae36a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2b778d3320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2b778d3320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000"/>
              <a:buNone/>
              <a:defRPr sz="4000">
                <a:solidFill>
                  <a:schemeClr val="lt1"/>
                </a:solidFill>
              </a:defRPr>
            </a:lvl1pPr>
            <a:lvl2pPr lvl="1" algn="ctr">
              <a:spcBef>
                <a:spcPts val="0"/>
              </a:spcBef>
              <a:spcAft>
                <a:spcPts val="0"/>
              </a:spcAft>
              <a:buSzPts val="4100"/>
              <a:buNone/>
              <a:defRPr sz="4100"/>
            </a:lvl2pPr>
            <a:lvl3pPr lvl="2" algn="ctr">
              <a:spcBef>
                <a:spcPts val="0"/>
              </a:spcBef>
              <a:spcAft>
                <a:spcPts val="0"/>
              </a:spcAft>
              <a:buSzPts val="4100"/>
              <a:buNone/>
              <a:defRPr sz="4100"/>
            </a:lvl3pPr>
            <a:lvl4pPr lvl="3" algn="ctr">
              <a:spcBef>
                <a:spcPts val="0"/>
              </a:spcBef>
              <a:spcAft>
                <a:spcPts val="0"/>
              </a:spcAft>
              <a:buSzPts val="4100"/>
              <a:buNone/>
              <a:defRPr sz="4100"/>
            </a:lvl4pPr>
            <a:lvl5pPr lvl="4" algn="ctr">
              <a:spcBef>
                <a:spcPts val="0"/>
              </a:spcBef>
              <a:spcAft>
                <a:spcPts val="0"/>
              </a:spcAft>
              <a:buSzPts val="4100"/>
              <a:buNone/>
              <a:defRPr sz="4100"/>
            </a:lvl5pPr>
            <a:lvl6pPr lvl="5" algn="ctr">
              <a:spcBef>
                <a:spcPts val="0"/>
              </a:spcBef>
              <a:spcAft>
                <a:spcPts val="0"/>
              </a:spcAft>
              <a:buSzPts val="4100"/>
              <a:buNone/>
              <a:defRPr sz="4100"/>
            </a:lvl6pPr>
            <a:lvl7pPr lvl="6" algn="ctr">
              <a:spcBef>
                <a:spcPts val="0"/>
              </a:spcBef>
              <a:spcAft>
                <a:spcPts val="0"/>
              </a:spcAft>
              <a:buSzPts val="4100"/>
              <a:buNone/>
              <a:defRPr sz="4100"/>
            </a:lvl7pPr>
            <a:lvl8pPr lvl="7" algn="ctr">
              <a:spcBef>
                <a:spcPts val="0"/>
              </a:spcBef>
              <a:spcAft>
                <a:spcPts val="0"/>
              </a:spcAft>
              <a:buSzPts val="4100"/>
              <a:buNone/>
              <a:defRPr sz="4100"/>
            </a:lvl8pPr>
            <a:lvl9pPr lvl="8" algn="ctr">
              <a:spcBef>
                <a:spcPts val="0"/>
              </a:spcBef>
              <a:spcAft>
                <a:spcPts val="0"/>
              </a:spcAft>
              <a:buSzPts val="4100"/>
              <a:buNone/>
              <a:defRPr sz="4100"/>
            </a:lvl9pPr>
          </a:lstStyle>
          <a:p>
            <a:endParaRPr/>
          </a:p>
        </p:txBody>
      </p:sp>
      <p:sp>
        <p:nvSpPr>
          <p:cNvPr id="11" name="Google Shape;11;p2"/>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lvl1pPr lvl="0">
              <a:lnSpc>
                <a:spcPct val="100000"/>
              </a:lnSpc>
              <a:spcBef>
                <a:spcPts val="0"/>
              </a:spcBef>
              <a:spcAft>
                <a:spcPts val="0"/>
              </a:spcAft>
              <a:buSzPts val="1900"/>
              <a:buNone/>
              <a:defRPr sz="1900"/>
            </a:lvl1pPr>
            <a:lvl2pPr lvl="1">
              <a:lnSpc>
                <a:spcPct val="100000"/>
              </a:lnSpc>
              <a:spcBef>
                <a:spcPts val="0"/>
              </a:spcBef>
              <a:spcAft>
                <a:spcPts val="0"/>
              </a:spcAft>
              <a:buSzPts val="1900"/>
              <a:buNone/>
              <a:defRPr sz="1900"/>
            </a:lvl2pPr>
            <a:lvl3pPr lvl="2">
              <a:lnSpc>
                <a:spcPct val="100000"/>
              </a:lnSpc>
              <a:spcBef>
                <a:spcPts val="0"/>
              </a:spcBef>
              <a:spcAft>
                <a:spcPts val="0"/>
              </a:spcAft>
              <a:buSzPts val="1900"/>
              <a:buNone/>
              <a:defRPr sz="1900"/>
            </a:lvl3pPr>
            <a:lvl4pPr lvl="3">
              <a:lnSpc>
                <a:spcPct val="100000"/>
              </a:lnSpc>
              <a:spcBef>
                <a:spcPts val="0"/>
              </a:spcBef>
              <a:spcAft>
                <a:spcPts val="0"/>
              </a:spcAft>
              <a:buSzPts val="1900"/>
              <a:buNone/>
              <a:defRPr sz="1900"/>
            </a:lvl4pPr>
            <a:lvl5pPr lvl="4">
              <a:lnSpc>
                <a:spcPct val="100000"/>
              </a:lnSpc>
              <a:spcBef>
                <a:spcPts val="0"/>
              </a:spcBef>
              <a:spcAft>
                <a:spcPts val="0"/>
              </a:spcAft>
              <a:buSzPts val="1900"/>
              <a:buNone/>
              <a:defRPr sz="1900"/>
            </a:lvl5pPr>
            <a:lvl6pPr lvl="5">
              <a:lnSpc>
                <a:spcPct val="100000"/>
              </a:lnSpc>
              <a:spcBef>
                <a:spcPts val="0"/>
              </a:spcBef>
              <a:spcAft>
                <a:spcPts val="0"/>
              </a:spcAft>
              <a:buSzPts val="1900"/>
              <a:buNone/>
              <a:defRPr sz="1900"/>
            </a:lvl6pPr>
            <a:lvl7pPr lvl="6">
              <a:lnSpc>
                <a:spcPct val="100000"/>
              </a:lnSpc>
              <a:spcBef>
                <a:spcPts val="0"/>
              </a:spcBef>
              <a:spcAft>
                <a:spcPts val="0"/>
              </a:spcAft>
              <a:buSzPts val="1900"/>
              <a:buNone/>
              <a:defRPr sz="1900"/>
            </a:lvl7pPr>
            <a:lvl8pPr lvl="7">
              <a:lnSpc>
                <a:spcPct val="100000"/>
              </a:lnSpc>
              <a:spcBef>
                <a:spcPts val="0"/>
              </a:spcBef>
              <a:spcAft>
                <a:spcPts val="0"/>
              </a:spcAft>
              <a:buSzPts val="1900"/>
              <a:buNone/>
              <a:defRPr sz="1900"/>
            </a:lvl8pPr>
            <a:lvl9pPr lvl="8">
              <a:lnSpc>
                <a:spcPct val="100000"/>
              </a:lnSpc>
              <a:spcBef>
                <a:spcPts val="0"/>
              </a:spcBef>
              <a:spcAft>
                <a:spcPts val="0"/>
              </a:spcAft>
              <a:buSzPts val="1900"/>
              <a:buNone/>
              <a:defRPr sz="1900"/>
            </a:lvl9pPr>
          </a:lstStyle>
          <a:p>
            <a:endParaRPr/>
          </a:p>
        </p:txBody>
      </p:sp>
      <p:sp>
        <p:nvSpPr>
          <p:cNvPr id="12" name="Google Shape;12;p2"/>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None/>
              <a:defRPr sz="3200">
                <a:solidFill>
                  <a:schemeClr val="lt1"/>
                </a:solidFill>
              </a:defRPr>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15" name="Google Shape;15;p3"/>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7977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829850" y="2065025"/>
            <a:ext cx="5484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7" name="Google Shape;27;p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0" name="Google Shape;30;p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300"/>
              <a:buNone/>
              <a:defRPr sz="33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8"/>
          <p:cNvSpPr txBox="1">
            <a:spLocks noGrp="1"/>
          </p:cNvSpPr>
          <p:nvPr>
            <p:ph type="subTitle" idx="1"/>
          </p:nvPr>
        </p:nvSpPr>
        <p:spPr>
          <a:xfrm>
            <a:off x="265500" y="3144000"/>
            <a:ext cx="2386500" cy="768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a:endParaRPr/>
          </a:p>
        </p:txBody>
      </p:sp>
      <p:sp>
        <p:nvSpPr>
          <p:cNvPr id="34" name="Google Shape;34;p8"/>
          <p:cNvSpPr txBox="1">
            <a:spLocks noGrp="1"/>
          </p:cNvSpPr>
          <p:nvPr>
            <p:ph type="body" idx="2"/>
          </p:nvPr>
        </p:nvSpPr>
        <p:spPr>
          <a:xfrm>
            <a:off x="3972000" y="724075"/>
            <a:ext cx="48045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5" name="Google Shape;35;p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38" name="Google Shape;38;p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a:buNone/>
              <a:defRPr>
                <a:solidFill>
                  <a:srgbClr val="0D606D"/>
                </a:solidFill>
              </a:defRPr>
            </a:lvl1pPr>
            <a:lvl2pPr lvl="1">
              <a:buNone/>
              <a:defRPr>
                <a:solidFill>
                  <a:srgbClr val="0D606D"/>
                </a:solidFill>
              </a:defRPr>
            </a:lvl2pPr>
            <a:lvl3pPr lvl="2">
              <a:buNone/>
              <a:defRPr>
                <a:solidFill>
                  <a:srgbClr val="0D606D"/>
                </a:solidFill>
              </a:defRPr>
            </a:lvl3pPr>
            <a:lvl4pPr lvl="3">
              <a:buNone/>
              <a:defRPr>
                <a:solidFill>
                  <a:srgbClr val="0D606D"/>
                </a:solidFill>
              </a:defRPr>
            </a:lvl4pPr>
            <a:lvl5pPr lvl="4">
              <a:buNone/>
              <a:defRPr>
                <a:solidFill>
                  <a:srgbClr val="0D606D"/>
                </a:solidFill>
              </a:defRPr>
            </a:lvl5pPr>
            <a:lvl6pPr lvl="5">
              <a:buNone/>
              <a:defRPr>
                <a:solidFill>
                  <a:srgbClr val="0D606D"/>
                </a:solidFill>
              </a:defRPr>
            </a:lvl6pPr>
            <a:lvl7pPr lvl="6">
              <a:buNone/>
              <a:defRPr>
                <a:solidFill>
                  <a:srgbClr val="0D606D"/>
                </a:solidFill>
              </a:defRPr>
            </a:lvl7pPr>
            <a:lvl8pPr lvl="7">
              <a:buNone/>
              <a:defRPr>
                <a:solidFill>
                  <a:srgbClr val="0D606D"/>
                </a:solidFill>
              </a:defRPr>
            </a:lvl8pPr>
            <a:lvl9pPr lvl="8">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159AB1"/>
              </a:buClr>
              <a:buSzPts val="2800"/>
              <a:buFont typeface="Poppins"/>
              <a:buNone/>
              <a:defRPr sz="2800" b="1">
                <a:solidFill>
                  <a:srgbClr val="159AB1"/>
                </a:solidFill>
                <a:latin typeface="Poppins"/>
                <a:ea typeface="Poppins"/>
                <a:cs typeface="Poppins"/>
                <a:sym typeface="Poppins"/>
              </a:defRPr>
            </a:lvl1pPr>
            <a:lvl2pPr lvl="1">
              <a:spcBef>
                <a:spcPts val="0"/>
              </a:spcBef>
              <a:spcAft>
                <a:spcPts val="0"/>
              </a:spcAft>
              <a:buClr>
                <a:srgbClr val="159AB1"/>
              </a:buClr>
              <a:buSzPts val="2800"/>
              <a:buNone/>
              <a:defRPr sz="2800">
                <a:solidFill>
                  <a:srgbClr val="159AB1"/>
                </a:solidFill>
              </a:defRPr>
            </a:lvl2pPr>
            <a:lvl3pPr lvl="2">
              <a:spcBef>
                <a:spcPts val="0"/>
              </a:spcBef>
              <a:spcAft>
                <a:spcPts val="0"/>
              </a:spcAft>
              <a:buClr>
                <a:srgbClr val="159AB1"/>
              </a:buClr>
              <a:buSzPts val="2800"/>
              <a:buNone/>
              <a:defRPr sz="2800">
                <a:solidFill>
                  <a:srgbClr val="159AB1"/>
                </a:solidFill>
              </a:defRPr>
            </a:lvl3pPr>
            <a:lvl4pPr lvl="3">
              <a:spcBef>
                <a:spcPts val="0"/>
              </a:spcBef>
              <a:spcAft>
                <a:spcPts val="0"/>
              </a:spcAft>
              <a:buClr>
                <a:srgbClr val="159AB1"/>
              </a:buClr>
              <a:buSzPts val="2800"/>
              <a:buNone/>
              <a:defRPr sz="2800">
                <a:solidFill>
                  <a:srgbClr val="159AB1"/>
                </a:solidFill>
              </a:defRPr>
            </a:lvl4pPr>
            <a:lvl5pPr lvl="4">
              <a:spcBef>
                <a:spcPts val="0"/>
              </a:spcBef>
              <a:spcAft>
                <a:spcPts val="0"/>
              </a:spcAft>
              <a:buClr>
                <a:srgbClr val="159AB1"/>
              </a:buClr>
              <a:buSzPts val="2800"/>
              <a:buNone/>
              <a:defRPr sz="2800">
                <a:solidFill>
                  <a:srgbClr val="159AB1"/>
                </a:solidFill>
              </a:defRPr>
            </a:lvl5pPr>
            <a:lvl6pPr lvl="5">
              <a:spcBef>
                <a:spcPts val="0"/>
              </a:spcBef>
              <a:spcAft>
                <a:spcPts val="0"/>
              </a:spcAft>
              <a:buClr>
                <a:srgbClr val="159AB1"/>
              </a:buClr>
              <a:buSzPts val="2800"/>
              <a:buNone/>
              <a:defRPr sz="2800">
                <a:solidFill>
                  <a:srgbClr val="159AB1"/>
                </a:solidFill>
              </a:defRPr>
            </a:lvl6pPr>
            <a:lvl7pPr lvl="6">
              <a:spcBef>
                <a:spcPts val="0"/>
              </a:spcBef>
              <a:spcAft>
                <a:spcPts val="0"/>
              </a:spcAft>
              <a:buClr>
                <a:srgbClr val="159AB1"/>
              </a:buClr>
              <a:buSzPts val="2800"/>
              <a:buNone/>
              <a:defRPr sz="2800">
                <a:solidFill>
                  <a:srgbClr val="159AB1"/>
                </a:solidFill>
              </a:defRPr>
            </a:lvl7pPr>
            <a:lvl8pPr lvl="7">
              <a:spcBef>
                <a:spcPts val="0"/>
              </a:spcBef>
              <a:spcAft>
                <a:spcPts val="0"/>
              </a:spcAft>
              <a:buClr>
                <a:srgbClr val="159AB1"/>
              </a:buClr>
              <a:buSzPts val="2800"/>
              <a:buNone/>
              <a:defRPr sz="2800">
                <a:solidFill>
                  <a:srgbClr val="159AB1"/>
                </a:solidFill>
              </a:defRPr>
            </a:lvl8pPr>
            <a:lvl9pPr lvl="8">
              <a:spcBef>
                <a:spcPts val="0"/>
              </a:spcBef>
              <a:spcAft>
                <a:spcPts val="0"/>
              </a:spcAft>
              <a:buClr>
                <a:srgbClr val="159AB1"/>
              </a:buClr>
              <a:buSzPts val="2800"/>
              <a:buNone/>
              <a:defRPr sz="2800">
                <a:solidFill>
                  <a:srgbClr val="159AB1"/>
                </a:solidFill>
              </a:defRPr>
            </a:lvl9pPr>
          </a:lstStyle>
          <a:p>
            <a:endParaRPr/>
          </a:p>
        </p:txBody>
      </p:sp>
      <p:sp>
        <p:nvSpPr>
          <p:cNvPr id="7" name="Google Shape;7;p1"/>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2"/>
              </a:buClr>
              <a:buSzPts val="1800"/>
              <a:buFont typeface="Poppins SemiBold"/>
              <a:buChar char="●"/>
              <a:defRPr sz="1800">
                <a:solidFill>
                  <a:schemeClr val="accent2"/>
                </a:solidFill>
                <a:latin typeface="Poppins SemiBold"/>
                <a:ea typeface="Poppins SemiBold"/>
                <a:cs typeface="Poppins SemiBold"/>
                <a:sym typeface="Poppins SemiBold"/>
              </a:defRPr>
            </a:lvl1pPr>
            <a:lvl2pPr marL="914400" lvl="1"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9pPr>
          </a:lstStyle>
          <a:p>
            <a:endParaRPr/>
          </a:p>
        </p:txBody>
      </p:sp>
      <p:sp>
        <p:nvSpPr>
          <p:cNvPr id="8" name="Google Shape;8;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armanto.akakom.ac.id/pengenalanpola/ub.03-Fitur-Selection-dan-PCA1.pdf"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graphpad.com/guides/prism/latest/statistics/stat_feature_selection_extraction.htm"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moredvikas.wordpress.com/2018/10/09/machine-learning-introduction-to-feature-selection-variable-selection-or-attribute-selection-or-dimensionality-reduction/"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hyperlink" Target="https://moredvikas.wordpress.com/2018/10/09/machine-learning-introduction-to-feature-selection-variable-selection-or-attribute-selection-or-dimensionality-reduction/"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moredvikas.wordpress.com/2018/10/09/machine-learning-introduction-to-feature-selection-variable-selection-or-attribute-selection-or-dimensionality-reduction/"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moredvikas.wordpress.com/2018/10/09/machine-learning-introduction-to-feature-selection-variable-selection-or-attribute-selection-or-dimensionality-reduction/"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s://moredvikas.wordpress.com/2018/10/09/machine-learning-introduction-to-feature-selection-variable-selection-or-attribute-selection-or-dimensionality-reduction/"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moredvikas.wordpress.com/2018/10/09/machine-learning-introduction-to-feature-selection-variable-selection-or-attribute-selection-or-dimensionality-reduction/"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s://www.graphpad.com/guides/prism/latest/statistics/stat_feature_selection_extraction.htm"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hyperlink" Target="https://programmathically.com/principal-components-analysis-explained-for-dummie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analytics-vidhya/story-telling-for-linear-discriminant-analysis-lda-a53261afc2a9"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hyperlink" Target="https://arshren.medium.com/a-comprehensive-guide-to-dimensionality-reduction-851624b7377d"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pinecone.io/learn/dimensionality-reduction/"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ml-intercluster-and-intracluster-distance/"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lideshare.net/elvirahmi1/klasterisasi-ahc-agglomerative-hierarchical-clusteringpdf?from_search=0"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datarobot.com/wiki/feature/"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pinecone.io/learn/dimensionality-reduction/"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1"/>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AU" sz="3600" dirty="0"/>
              <a:t>9 – Dimensionality Reduction</a:t>
            </a:r>
            <a:endParaRPr sz="3600" dirty="0"/>
          </a:p>
        </p:txBody>
      </p:sp>
      <p:sp>
        <p:nvSpPr>
          <p:cNvPr id="45" name="Google Shape;45;p11"/>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g22b778d3320_1_88"/>
          <p:cNvSpPr txBox="1">
            <a:spLocks noGrp="1"/>
          </p:cNvSpPr>
          <p:nvPr>
            <p:ph type="title"/>
          </p:nvPr>
        </p:nvSpPr>
        <p:spPr>
          <a:xfrm>
            <a:off x="951863" y="286256"/>
            <a:ext cx="6673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a:t>Apa Itu Dimensionality Reduction?</a:t>
            </a:r>
            <a:endParaRPr sz="2025"/>
          </a:p>
        </p:txBody>
      </p:sp>
      <p:sp>
        <p:nvSpPr>
          <p:cNvPr id="112" name="Google Shape;112;g22b778d3320_1_88"/>
          <p:cNvSpPr txBox="1">
            <a:spLocks noGrp="1"/>
          </p:cNvSpPr>
          <p:nvPr>
            <p:ph type="body" idx="1"/>
          </p:nvPr>
        </p:nvSpPr>
        <p:spPr>
          <a:xfrm>
            <a:off x="541238" y="994013"/>
            <a:ext cx="7494750" cy="1270125"/>
          </a:xfrm>
          <a:prstGeom prst="rect">
            <a:avLst/>
          </a:prstGeom>
          <a:noFill/>
          <a:ln>
            <a:noFill/>
          </a:ln>
        </p:spPr>
        <p:txBody>
          <a:bodyPr spcFirstLastPara="1" wrap="square" lIns="91425" tIns="91425" rIns="91425" bIns="91425" anchor="t" anchorCtr="0">
            <a:noAutofit/>
          </a:bodyPr>
          <a:lstStyle/>
          <a:p>
            <a:pPr marL="342900" indent="-242888">
              <a:buClr>
                <a:schemeClr val="dk1"/>
              </a:buClr>
              <a:buSzPts val="1500"/>
              <a:buFont typeface="Poppins"/>
              <a:buChar char="●"/>
            </a:pPr>
            <a:r>
              <a:rPr lang="en-US" sz="1125" i="1">
                <a:solidFill>
                  <a:schemeClr val="dk1"/>
                </a:solidFill>
                <a:latin typeface="Poppins"/>
                <a:ea typeface="Poppins"/>
                <a:cs typeface="Poppins"/>
                <a:sym typeface="Poppins"/>
              </a:rPr>
              <a:t>Dimensionality reduction</a:t>
            </a:r>
            <a:r>
              <a:rPr lang="en-US" sz="1125">
                <a:solidFill>
                  <a:schemeClr val="dk1"/>
                </a:solidFill>
                <a:latin typeface="Poppins"/>
                <a:ea typeface="Poppins"/>
                <a:cs typeface="Poppins"/>
                <a:sym typeface="Poppins"/>
              </a:rPr>
              <a:t> adalah teknik pengurangan dimensi dari data yang berdimensi tinggi menjadi data yang berdimensi rendah. Tujuannya adalah untuk mengurangi kompleksitas dataset dan meningkatkan kinerja model machine learning.</a:t>
            </a:r>
            <a:endParaRPr sz="1125">
              <a:solidFill>
                <a:schemeClr val="dk1"/>
              </a:solidFill>
              <a:latin typeface="Poppins"/>
              <a:ea typeface="Poppins"/>
              <a:cs typeface="Poppins"/>
              <a:sym typeface="Poppins"/>
            </a:endParaRPr>
          </a:p>
          <a:p>
            <a:pPr marL="342900" indent="-242888">
              <a:spcBef>
                <a:spcPts val="450"/>
              </a:spcBef>
              <a:spcAft>
                <a:spcPts val="450"/>
              </a:spcAft>
              <a:buClr>
                <a:schemeClr val="dk1"/>
              </a:buClr>
              <a:buSzPts val="1500"/>
              <a:buFont typeface="Poppins"/>
              <a:buChar char="●"/>
            </a:pPr>
            <a:r>
              <a:rPr lang="en-US" sz="1125" i="1">
                <a:solidFill>
                  <a:schemeClr val="dk1"/>
                </a:solidFill>
                <a:latin typeface="Poppins"/>
                <a:ea typeface="Poppins"/>
                <a:cs typeface="Poppins"/>
                <a:sym typeface="Poppins"/>
              </a:rPr>
              <a:t>Dimensionality reduction</a:t>
            </a:r>
            <a:r>
              <a:rPr lang="en-US" sz="1125">
                <a:solidFill>
                  <a:schemeClr val="dk1"/>
                </a:solidFill>
                <a:latin typeface="Poppins"/>
                <a:ea typeface="Poppins"/>
                <a:cs typeface="Poppins"/>
                <a:sym typeface="Poppins"/>
              </a:rPr>
              <a:t> dilakukan dengan mengidentifikasi fitur-fitur yang paling penting atau relevan dalam dataset dan mengabaikan fitur-fitur yang kurang penting atau tidak relevan.</a:t>
            </a:r>
            <a:endParaRPr sz="1125">
              <a:solidFill>
                <a:schemeClr val="dk1"/>
              </a:solidFill>
              <a:latin typeface="Poppins"/>
              <a:ea typeface="Poppins"/>
              <a:cs typeface="Poppins"/>
              <a:sym typeface="Poppins"/>
            </a:endParaRPr>
          </a:p>
        </p:txBody>
      </p:sp>
      <p:sp>
        <p:nvSpPr>
          <p:cNvPr id="113" name="Google Shape;113;g22b778d3320_1_88"/>
          <p:cNvSpPr txBox="1"/>
          <p:nvPr/>
        </p:nvSpPr>
        <p:spPr>
          <a:xfrm>
            <a:off x="7873275" y="4342331"/>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pic>
        <p:nvPicPr>
          <p:cNvPr id="114" name="Google Shape;114;g22b778d3320_1_88"/>
          <p:cNvPicPr preferRelativeResize="0"/>
          <p:nvPr/>
        </p:nvPicPr>
        <p:blipFill>
          <a:blip r:embed="rId4">
            <a:alphaModFix/>
          </a:blip>
          <a:stretch>
            <a:fillRect/>
          </a:stretch>
        </p:blipFill>
        <p:spPr>
          <a:xfrm>
            <a:off x="1635225" y="2451131"/>
            <a:ext cx="5306776" cy="15146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2b778d3320_1_80"/>
          <p:cNvSpPr txBox="1">
            <a:spLocks noGrp="1"/>
          </p:cNvSpPr>
          <p:nvPr>
            <p:ph type="title"/>
          </p:nvPr>
        </p:nvSpPr>
        <p:spPr>
          <a:xfrm>
            <a:off x="1829813" y="286262"/>
            <a:ext cx="548437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a:t>Manfaat Dimensionality Reduction</a:t>
            </a:r>
            <a:endParaRPr sz="2025"/>
          </a:p>
        </p:txBody>
      </p:sp>
      <p:sp>
        <p:nvSpPr>
          <p:cNvPr id="120" name="Google Shape;120;g22b778d3320_1_80"/>
          <p:cNvSpPr txBox="1">
            <a:spLocks noGrp="1"/>
          </p:cNvSpPr>
          <p:nvPr>
            <p:ph type="body" idx="1"/>
          </p:nvPr>
        </p:nvSpPr>
        <p:spPr>
          <a:xfrm>
            <a:off x="577688" y="1021969"/>
            <a:ext cx="7988625" cy="3363975"/>
          </a:xfrm>
          <a:prstGeom prst="rect">
            <a:avLst/>
          </a:prstGeom>
          <a:noFill/>
          <a:ln>
            <a:noFill/>
          </a:ln>
        </p:spPr>
        <p:txBody>
          <a:bodyPr spcFirstLastPara="1" wrap="square" lIns="91425" tIns="91425" rIns="91425" bIns="91425" anchor="t" anchorCtr="0">
            <a:noAutofit/>
          </a:bodyPr>
          <a:lstStyle/>
          <a:p>
            <a:pPr marL="342900" indent="-247650">
              <a:buClr>
                <a:schemeClr val="dk1"/>
              </a:buClr>
              <a:buSzPts val="1600"/>
              <a:buFont typeface="Poppins"/>
              <a:buAutoNum type="arabicPeriod"/>
            </a:pPr>
            <a:r>
              <a:rPr lang="en-US" sz="1200" b="1">
                <a:solidFill>
                  <a:schemeClr val="dk1"/>
                </a:solidFill>
                <a:latin typeface="Poppins"/>
                <a:ea typeface="Poppins"/>
                <a:cs typeface="Poppins"/>
                <a:sym typeface="Poppins"/>
              </a:rPr>
              <a:t>Mempermudah visualisasi:</a:t>
            </a:r>
            <a:r>
              <a:rPr lang="en-US" sz="1200">
                <a:solidFill>
                  <a:schemeClr val="dk1"/>
                </a:solidFill>
                <a:latin typeface="Poppins"/>
                <a:ea typeface="Poppins"/>
                <a:cs typeface="Poppins"/>
                <a:sym typeface="Poppins"/>
              </a:rPr>
              <a:t> Mengurangi dimensi data menjadi 2D atau 3D membantu visualisasi data  dan mempermudah untuk memahami dan mengeksplorasi pola dalam data.</a:t>
            </a:r>
            <a:endParaRPr sz="1200">
              <a:solidFill>
                <a:schemeClr val="dk1"/>
              </a:solidFill>
              <a:latin typeface="Poppins"/>
              <a:ea typeface="Poppins"/>
              <a:cs typeface="Poppins"/>
              <a:sym typeface="Poppins"/>
            </a:endParaRPr>
          </a:p>
          <a:p>
            <a:pPr marL="342900" indent="-247650">
              <a:spcBef>
                <a:spcPts val="450"/>
              </a:spcBef>
              <a:buClr>
                <a:schemeClr val="dk1"/>
              </a:buClr>
              <a:buSzPts val="1600"/>
              <a:buFont typeface="Poppins"/>
              <a:buAutoNum type="arabicPeriod"/>
            </a:pPr>
            <a:r>
              <a:rPr lang="en-US" sz="1200" b="1">
                <a:solidFill>
                  <a:schemeClr val="dk1"/>
                </a:solidFill>
                <a:latin typeface="Poppins"/>
                <a:ea typeface="Poppins"/>
                <a:cs typeface="Poppins"/>
                <a:sym typeface="Poppins"/>
              </a:rPr>
              <a:t>Meningkatkan kecepatan pelatihan model:</a:t>
            </a:r>
            <a:r>
              <a:rPr lang="en-US" sz="1200">
                <a:solidFill>
                  <a:schemeClr val="dk1"/>
                </a:solidFill>
                <a:latin typeface="Poppins"/>
                <a:ea typeface="Poppins"/>
                <a:cs typeface="Poppins"/>
                <a:sym typeface="Poppins"/>
              </a:rPr>
              <a:t> Dataset dengan dimensi yang lebih rendah akan melatih model lebih cepat karena membutuhkan komputasi yang lebih sedikit.</a:t>
            </a:r>
            <a:endParaRPr sz="1200">
              <a:solidFill>
                <a:schemeClr val="dk1"/>
              </a:solidFill>
              <a:latin typeface="Poppins"/>
              <a:ea typeface="Poppins"/>
              <a:cs typeface="Poppins"/>
              <a:sym typeface="Poppins"/>
            </a:endParaRPr>
          </a:p>
          <a:p>
            <a:pPr marL="342900" indent="-247650">
              <a:spcBef>
                <a:spcPts val="450"/>
              </a:spcBef>
              <a:buClr>
                <a:schemeClr val="dk1"/>
              </a:buClr>
              <a:buSzPts val="1600"/>
              <a:buFont typeface="Poppins"/>
              <a:buAutoNum type="arabicPeriod"/>
            </a:pPr>
            <a:r>
              <a:rPr lang="en-US" sz="1200" b="1">
                <a:solidFill>
                  <a:schemeClr val="dk1"/>
                </a:solidFill>
                <a:latin typeface="Poppins"/>
                <a:ea typeface="Poppins"/>
                <a:cs typeface="Poppins"/>
                <a:sym typeface="Poppins"/>
              </a:rPr>
              <a:t>Meningkatkan interpretasi model:</a:t>
            </a:r>
            <a:r>
              <a:rPr lang="en-US" sz="1200">
                <a:solidFill>
                  <a:schemeClr val="dk1"/>
                </a:solidFill>
                <a:latin typeface="Poppins"/>
                <a:ea typeface="Poppins"/>
                <a:cs typeface="Poppins"/>
                <a:sym typeface="Poppins"/>
              </a:rPr>
              <a:t> Reduksi dimensi mempertahankan hanya fitur-fitur yang paling relevan dalam dataset, membuat model lebih sederhana dan lebih mudah diinterpretasikan.</a:t>
            </a:r>
            <a:endParaRPr sz="1200">
              <a:solidFill>
                <a:schemeClr val="dk1"/>
              </a:solidFill>
              <a:latin typeface="Poppins"/>
              <a:ea typeface="Poppins"/>
              <a:cs typeface="Poppins"/>
              <a:sym typeface="Poppins"/>
            </a:endParaRPr>
          </a:p>
          <a:p>
            <a:pPr marL="342900" indent="-247650">
              <a:spcBef>
                <a:spcPts val="450"/>
              </a:spcBef>
              <a:buClr>
                <a:schemeClr val="dk1"/>
              </a:buClr>
              <a:buSzPts val="1600"/>
              <a:buFont typeface="Poppins"/>
              <a:buAutoNum type="arabicPeriod"/>
            </a:pPr>
            <a:r>
              <a:rPr lang="en-US" sz="1200" b="1">
                <a:solidFill>
                  <a:schemeClr val="dk1"/>
                </a:solidFill>
                <a:latin typeface="Poppins"/>
                <a:ea typeface="Poppins"/>
                <a:cs typeface="Poppins"/>
                <a:sym typeface="Poppins"/>
              </a:rPr>
              <a:t>Meningkatkan akurasi model:</a:t>
            </a:r>
            <a:r>
              <a:rPr lang="en-US" sz="1200">
                <a:solidFill>
                  <a:schemeClr val="dk1"/>
                </a:solidFill>
                <a:latin typeface="Poppins"/>
                <a:ea typeface="Poppins"/>
                <a:cs typeface="Poppins"/>
                <a:sym typeface="Poppins"/>
              </a:rPr>
              <a:t> Fitur yang tidak relevan dalam dataset memperkenalkan </a:t>
            </a:r>
            <a:r>
              <a:rPr lang="en-US" sz="1200" i="1">
                <a:solidFill>
                  <a:schemeClr val="dk1"/>
                </a:solidFill>
                <a:latin typeface="Poppins"/>
                <a:ea typeface="Poppins"/>
                <a:cs typeface="Poppins"/>
                <a:sym typeface="Poppins"/>
              </a:rPr>
              <a:t>noise</a:t>
            </a:r>
            <a:r>
              <a:rPr lang="en-US" sz="1200">
                <a:solidFill>
                  <a:schemeClr val="dk1"/>
                </a:solidFill>
                <a:latin typeface="Poppins"/>
                <a:ea typeface="Poppins"/>
                <a:cs typeface="Poppins"/>
                <a:sym typeface="Poppins"/>
              </a:rPr>
              <a:t> dan mengurangi akurasi model. </a:t>
            </a:r>
            <a:r>
              <a:rPr lang="en-US" sz="1200" i="1">
                <a:solidFill>
                  <a:schemeClr val="dk1"/>
                </a:solidFill>
                <a:latin typeface="Poppins"/>
                <a:ea typeface="Poppins"/>
                <a:cs typeface="Poppins"/>
                <a:sym typeface="Poppins"/>
              </a:rPr>
              <a:t>Dimensionality reduction</a:t>
            </a:r>
            <a:r>
              <a:rPr lang="en-US" sz="1200">
                <a:solidFill>
                  <a:schemeClr val="dk1"/>
                </a:solidFill>
                <a:latin typeface="Poppins"/>
                <a:ea typeface="Poppins"/>
                <a:cs typeface="Poppins"/>
                <a:sym typeface="Poppins"/>
              </a:rPr>
              <a:t> menghapus fitur-fitur yang memiliki hubungan multikolinear untuk meningkatkan akurasi model.</a:t>
            </a:r>
            <a:endParaRPr sz="1200">
              <a:solidFill>
                <a:schemeClr val="dk1"/>
              </a:solidFill>
              <a:latin typeface="Poppins"/>
              <a:ea typeface="Poppins"/>
              <a:cs typeface="Poppins"/>
              <a:sym typeface="Poppins"/>
            </a:endParaRPr>
          </a:p>
          <a:p>
            <a:pPr marL="342900" indent="-247650">
              <a:spcBef>
                <a:spcPts val="450"/>
              </a:spcBef>
              <a:spcAft>
                <a:spcPts val="450"/>
              </a:spcAft>
              <a:buClr>
                <a:schemeClr val="dk1"/>
              </a:buClr>
              <a:buSzPts val="1600"/>
              <a:buFont typeface="Poppins"/>
              <a:buAutoNum type="arabicPeriod"/>
            </a:pPr>
            <a:r>
              <a:rPr lang="en-US" sz="1200" b="1">
                <a:solidFill>
                  <a:schemeClr val="dk1"/>
                </a:solidFill>
                <a:latin typeface="Poppins"/>
                <a:ea typeface="Poppins"/>
                <a:cs typeface="Poppins"/>
                <a:sym typeface="Poppins"/>
              </a:rPr>
              <a:t>Mengurangi </a:t>
            </a:r>
            <a:r>
              <a:rPr lang="en-US" sz="1200" b="1" i="1">
                <a:solidFill>
                  <a:schemeClr val="dk1"/>
                </a:solidFill>
                <a:latin typeface="Poppins"/>
                <a:ea typeface="Poppins"/>
                <a:cs typeface="Poppins"/>
                <a:sym typeface="Poppins"/>
              </a:rPr>
              <a:t>overfitting</a:t>
            </a:r>
            <a:r>
              <a:rPr lang="en-US" sz="1200" b="1">
                <a:solidFill>
                  <a:schemeClr val="dk1"/>
                </a:solidFill>
                <a:latin typeface="Poppins"/>
                <a:ea typeface="Poppins"/>
                <a:cs typeface="Poppins"/>
                <a:sym typeface="Poppins"/>
              </a:rPr>
              <a:t>:</a:t>
            </a:r>
            <a:r>
              <a:rPr lang="en-US" sz="1200">
                <a:solidFill>
                  <a:schemeClr val="dk1"/>
                </a:solidFill>
                <a:latin typeface="Poppins"/>
                <a:ea typeface="Poppins"/>
                <a:cs typeface="Poppins"/>
                <a:sym typeface="Poppins"/>
              </a:rPr>
              <a:t> Ketika model prediksi dilatih pada dataset yang memiliki </a:t>
            </a:r>
            <a:r>
              <a:rPr lang="en-US" sz="1200" i="1">
                <a:solidFill>
                  <a:schemeClr val="dk1"/>
                </a:solidFill>
                <a:latin typeface="Poppins"/>
                <a:ea typeface="Poppins"/>
                <a:cs typeface="Poppins"/>
                <a:sym typeface="Poppins"/>
              </a:rPr>
              <a:t>noise</a:t>
            </a:r>
            <a:r>
              <a:rPr lang="en-US" sz="1200">
                <a:solidFill>
                  <a:schemeClr val="dk1"/>
                </a:solidFill>
                <a:latin typeface="Poppins"/>
                <a:ea typeface="Poppins"/>
                <a:cs typeface="Poppins"/>
                <a:sym typeface="Poppins"/>
              </a:rPr>
              <a:t> tinggi, model mempelajari </a:t>
            </a:r>
            <a:r>
              <a:rPr lang="en-US" sz="1200" i="1">
                <a:solidFill>
                  <a:schemeClr val="dk1"/>
                </a:solidFill>
                <a:latin typeface="Poppins"/>
                <a:ea typeface="Poppins"/>
                <a:cs typeface="Poppins"/>
                <a:sym typeface="Poppins"/>
              </a:rPr>
              <a:t>noise</a:t>
            </a:r>
            <a:r>
              <a:rPr lang="en-US" sz="1200">
                <a:solidFill>
                  <a:schemeClr val="dk1"/>
                </a:solidFill>
                <a:latin typeface="Poppins"/>
                <a:ea typeface="Poppins"/>
                <a:cs typeface="Poppins"/>
                <a:sym typeface="Poppins"/>
              </a:rPr>
              <a:t> dan tidak akan tergeneralisasi dengan baik sehingga mengarah pada </a:t>
            </a:r>
            <a:r>
              <a:rPr lang="en-US" sz="1200" i="1">
                <a:solidFill>
                  <a:schemeClr val="dk1"/>
                </a:solidFill>
                <a:latin typeface="Poppins"/>
                <a:ea typeface="Poppins"/>
                <a:cs typeface="Poppins"/>
                <a:sym typeface="Poppins"/>
              </a:rPr>
              <a:t>overfitting</a:t>
            </a:r>
            <a:r>
              <a:rPr lang="en-US" sz="1200">
                <a:solidFill>
                  <a:schemeClr val="dk1"/>
                </a:solidFill>
                <a:latin typeface="Poppins"/>
                <a:ea typeface="Poppins"/>
                <a:cs typeface="Poppins"/>
                <a:sym typeface="Poppins"/>
              </a:rPr>
              <a:t>. </a:t>
            </a:r>
            <a:r>
              <a:rPr lang="en-US" sz="1200" i="1">
                <a:solidFill>
                  <a:schemeClr val="dk1"/>
                </a:solidFill>
                <a:latin typeface="Poppins"/>
                <a:ea typeface="Poppins"/>
                <a:cs typeface="Poppins"/>
                <a:sym typeface="Poppins"/>
              </a:rPr>
              <a:t>Dimensionality reduction</a:t>
            </a:r>
            <a:r>
              <a:rPr lang="en-US" sz="1200">
                <a:solidFill>
                  <a:schemeClr val="dk1"/>
                </a:solidFill>
                <a:latin typeface="Poppins"/>
                <a:ea typeface="Poppins"/>
                <a:cs typeface="Poppins"/>
                <a:sym typeface="Poppins"/>
              </a:rPr>
              <a:t> mengurangi </a:t>
            </a:r>
            <a:r>
              <a:rPr lang="en-US" sz="1200" i="1">
                <a:solidFill>
                  <a:schemeClr val="dk1"/>
                </a:solidFill>
                <a:latin typeface="Poppins"/>
                <a:ea typeface="Poppins"/>
                <a:cs typeface="Poppins"/>
                <a:sym typeface="Poppins"/>
              </a:rPr>
              <a:t>noise</a:t>
            </a:r>
            <a:r>
              <a:rPr lang="en-US" sz="1200">
                <a:solidFill>
                  <a:schemeClr val="dk1"/>
                </a:solidFill>
                <a:latin typeface="Poppins"/>
                <a:ea typeface="Poppins"/>
                <a:cs typeface="Poppins"/>
                <a:sym typeface="Poppins"/>
              </a:rPr>
              <a:t> dalam dataset dengan menyertakan fitur yang paling relevan atau berpengaruh pada prediksi, sehingga mengurangi </a:t>
            </a:r>
            <a:r>
              <a:rPr lang="en-US" sz="1200" i="1">
                <a:solidFill>
                  <a:schemeClr val="dk1"/>
                </a:solidFill>
                <a:latin typeface="Poppins"/>
                <a:ea typeface="Poppins"/>
                <a:cs typeface="Poppins"/>
                <a:sym typeface="Poppins"/>
              </a:rPr>
              <a:t>overfitting</a:t>
            </a:r>
            <a:r>
              <a:rPr lang="en-US" sz="1200">
                <a:solidFill>
                  <a:schemeClr val="dk1"/>
                </a:solidFill>
                <a:latin typeface="Poppins"/>
                <a:ea typeface="Poppins"/>
                <a:cs typeface="Poppins"/>
                <a:sym typeface="Poppins"/>
              </a:rPr>
              <a:t>.</a:t>
            </a:r>
            <a:endParaRPr sz="1200">
              <a:solidFill>
                <a:schemeClr val="dk1"/>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22b778d3320_1_98"/>
          <p:cNvSpPr txBox="1">
            <a:spLocks noGrp="1"/>
          </p:cNvSpPr>
          <p:nvPr>
            <p:ph type="title"/>
          </p:nvPr>
        </p:nvSpPr>
        <p:spPr>
          <a:xfrm>
            <a:off x="1080000" y="1742738"/>
            <a:ext cx="6984000" cy="1074825"/>
          </a:xfrm>
          <a:prstGeom prst="rect">
            <a:avLst/>
          </a:prstGeom>
          <a:noFill/>
          <a:ln>
            <a:noFill/>
          </a:ln>
        </p:spPr>
        <p:txBody>
          <a:bodyPr spcFirstLastPara="1" wrap="square" lIns="91425" tIns="91425" rIns="91425" bIns="91425" anchor="ctr" anchorCtr="0">
            <a:normAutofit fontScale="90000"/>
          </a:bodyPr>
          <a:lstStyle/>
          <a:p>
            <a:pPr>
              <a:buSzPct val="100000"/>
            </a:pPr>
            <a:r>
              <a:rPr lang="en-US"/>
              <a:t>Teknik</a:t>
            </a:r>
            <a:endParaRPr/>
          </a:p>
          <a:p>
            <a:pPr>
              <a:buSzPct val="100000"/>
            </a:pPr>
            <a:r>
              <a:rPr lang="en-US"/>
              <a:t>Dimensionality Reduction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22b778d3320_1_830"/>
          <p:cNvSpPr txBox="1">
            <a:spLocks noGrp="1"/>
          </p:cNvSpPr>
          <p:nvPr>
            <p:ph type="title" idx="4294967295"/>
          </p:nvPr>
        </p:nvSpPr>
        <p:spPr>
          <a:xfrm>
            <a:off x="1343250" y="286275"/>
            <a:ext cx="6457500" cy="387000"/>
          </a:xfrm>
          <a:prstGeom prst="rect">
            <a:avLst/>
          </a:prstGeom>
          <a:noFill/>
          <a:ln>
            <a:noFill/>
          </a:ln>
        </p:spPr>
        <p:txBody>
          <a:bodyPr spcFirstLastPara="1" wrap="square" lIns="91425" tIns="91425" rIns="91425" bIns="91425" anchor="t" anchorCtr="0">
            <a:normAutofit fontScale="90000"/>
          </a:bodyPr>
          <a:lstStyle/>
          <a:p>
            <a:pPr algn="ctr">
              <a:spcBef>
                <a:spcPts val="450"/>
              </a:spcBef>
              <a:buSzPct val="45833"/>
            </a:pPr>
            <a:r>
              <a:rPr lang="en-US" sz="1800"/>
              <a:t>Teknik Dimensionality Reduction</a:t>
            </a:r>
            <a:endParaRPr sz="1800"/>
          </a:p>
        </p:txBody>
      </p:sp>
      <p:pic>
        <p:nvPicPr>
          <p:cNvPr id="131" name="Google Shape;131;g22b778d3320_1_830"/>
          <p:cNvPicPr preferRelativeResize="0"/>
          <p:nvPr/>
        </p:nvPicPr>
        <p:blipFill>
          <a:blip r:embed="rId3">
            <a:alphaModFix/>
          </a:blip>
          <a:stretch>
            <a:fillRect/>
          </a:stretch>
        </p:blipFill>
        <p:spPr>
          <a:xfrm>
            <a:off x="1081537" y="612713"/>
            <a:ext cx="7097177" cy="453078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g21467ae36a9_0_62"/>
          <p:cNvSpPr txBox="1">
            <a:spLocks noGrp="1"/>
          </p:cNvSpPr>
          <p:nvPr>
            <p:ph type="title"/>
          </p:nvPr>
        </p:nvSpPr>
        <p:spPr>
          <a:xfrm>
            <a:off x="265500" y="1425175"/>
            <a:ext cx="2638575" cy="1482300"/>
          </a:xfrm>
          <a:prstGeom prst="rect">
            <a:avLst/>
          </a:prstGeom>
          <a:noFill/>
          <a:ln>
            <a:noFill/>
          </a:ln>
        </p:spPr>
        <p:txBody>
          <a:bodyPr spcFirstLastPara="1" wrap="square" lIns="91425" tIns="91425" rIns="91425" bIns="91425" anchor="ctr" anchorCtr="0">
            <a:noAutofit/>
          </a:bodyPr>
          <a:lstStyle/>
          <a:p>
            <a:pPr>
              <a:buSzPts val="3960"/>
            </a:pPr>
            <a:r>
              <a:rPr lang="en-US" sz="2475"/>
              <a:t>Feature Selection</a:t>
            </a:r>
            <a:endParaRPr sz="2475"/>
          </a:p>
        </p:txBody>
      </p:sp>
      <p:sp>
        <p:nvSpPr>
          <p:cNvPr id="137" name="Google Shape;137;g21467ae36a9_0_62"/>
          <p:cNvSpPr txBox="1">
            <a:spLocks noGrp="1"/>
          </p:cNvSpPr>
          <p:nvPr>
            <p:ph type="subTitle" idx="1"/>
          </p:nvPr>
        </p:nvSpPr>
        <p:spPr>
          <a:xfrm>
            <a:off x="265500" y="3144000"/>
            <a:ext cx="2386575" cy="767925"/>
          </a:xfrm>
          <a:prstGeom prst="rect">
            <a:avLst/>
          </a:prstGeom>
          <a:noFill/>
          <a:ln>
            <a:noFill/>
          </a:ln>
        </p:spPr>
        <p:txBody>
          <a:bodyPr spcFirstLastPara="1" wrap="square" lIns="91425" tIns="91425" rIns="91425" bIns="91425" anchor="t" anchorCtr="0">
            <a:normAutofit/>
          </a:bodyPr>
          <a:lstStyle/>
          <a:p>
            <a:pPr marL="0" indent="0">
              <a:buSzPts val="2300"/>
            </a:pPr>
            <a:endParaRPr/>
          </a:p>
        </p:txBody>
      </p:sp>
      <p:sp>
        <p:nvSpPr>
          <p:cNvPr id="138" name="Google Shape;138;g21467ae36a9_0_62"/>
          <p:cNvSpPr txBox="1">
            <a:spLocks noGrp="1"/>
          </p:cNvSpPr>
          <p:nvPr>
            <p:ph type="body" idx="2"/>
          </p:nvPr>
        </p:nvSpPr>
        <p:spPr>
          <a:xfrm>
            <a:off x="3994125" y="2195681"/>
            <a:ext cx="4828500" cy="2331900"/>
          </a:xfrm>
          <a:prstGeom prst="rect">
            <a:avLst/>
          </a:prstGeom>
          <a:noFill/>
          <a:ln>
            <a:noFill/>
          </a:ln>
        </p:spPr>
        <p:txBody>
          <a:bodyPr spcFirstLastPara="1" wrap="square" lIns="91425" tIns="91425" rIns="91425" bIns="91425" anchor="ctr" anchorCtr="0">
            <a:normAutofit/>
          </a:bodyPr>
          <a:lstStyle/>
          <a:p>
            <a:pPr marL="342900" indent="-242888">
              <a:buClr>
                <a:schemeClr val="dk1"/>
              </a:buClr>
              <a:buSzPts val="1500"/>
              <a:buFont typeface="Poppins"/>
              <a:buChar char="●"/>
            </a:pPr>
            <a:r>
              <a:rPr lang="en-US" sz="1125" i="1">
                <a:solidFill>
                  <a:schemeClr val="dk1"/>
                </a:solidFill>
                <a:latin typeface="Poppins"/>
                <a:ea typeface="Poppins"/>
                <a:cs typeface="Poppins"/>
                <a:sym typeface="Poppins"/>
              </a:rPr>
              <a:t>Feature selection</a:t>
            </a:r>
            <a:r>
              <a:rPr lang="en-US" sz="1125">
                <a:solidFill>
                  <a:schemeClr val="dk1"/>
                </a:solidFill>
                <a:latin typeface="Poppins"/>
                <a:ea typeface="Poppins"/>
                <a:cs typeface="Poppins"/>
                <a:sym typeface="Poppins"/>
              </a:rPr>
              <a:t> bertujuan untuk mengurangi jumlah fitur input dengan menggunakan teknik statistik untuk mengidentifikasi fitur-fitur terbaik dan paling relevan, serta mengeluarkan fitur yang tidak relevan dalam dataset untuk model prediksi.</a:t>
            </a:r>
            <a:endParaRPr sz="1125">
              <a:solidFill>
                <a:schemeClr val="dk1"/>
              </a:solidFill>
              <a:latin typeface="Poppins"/>
              <a:ea typeface="Poppins"/>
              <a:cs typeface="Poppins"/>
              <a:sym typeface="Poppins"/>
            </a:endParaRPr>
          </a:p>
          <a:p>
            <a:pPr marL="342900" indent="-242888">
              <a:spcBef>
                <a:spcPts val="450"/>
              </a:spcBef>
              <a:buClr>
                <a:schemeClr val="dk1"/>
              </a:buClr>
              <a:buSzPts val="1500"/>
              <a:buFont typeface="Poppins"/>
              <a:buChar char="●"/>
            </a:pPr>
            <a:r>
              <a:rPr lang="en-US" sz="1125" i="1">
                <a:solidFill>
                  <a:schemeClr val="dk1"/>
                </a:solidFill>
                <a:latin typeface="Poppins"/>
                <a:ea typeface="Poppins"/>
                <a:cs typeface="Poppins"/>
                <a:sym typeface="Poppins"/>
              </a:rPr>
              <a:t>Feature selection</a:t>
            </a:r>
            <a:r>
              <a:rPr lang="en-US" sz="1125">
                <a:solidFill>
                  <a:schemeClr val="dk1"/>
                </a:solidFill>
                <a:latin typeface="Poppins"/>
                <a:ea typeface="Poppins"/>
                <a:cs typeface="Poppins"/>
                <a:sym typeface="Poppins"/>
              </a:rPr>
              <a:t> tidak mengubah fitur asli sedangkan </a:t>
            </a:r>
            <a:r>
              <a:rPr lang="en-US" sz="1125" i="1">
                <a:solidFill>
                  <a:schemeClr val="dk1"/>
                </a:solidFill>
                <a:latin typeface="Poppins"/>
                <a:ea typeface="Poppins"/>
                <a:cs typeface="Poppins"/>
                <a:sym typeface="Poppins"/>
              </a:rPr>
              <a:t>feature extraction</a:t>
            </a:r>
            <a:r>
              <a:rPr lang="en-US" sz="1125">
                <a:solidFill>
                  <a:schemeClr val="dk1"/>
                </a:solidFill>
                <a:latin typeface="Poppins"/>
                <a:ea typeface="Poppins"/>
                <a:cs typeface="Poppins"/>
                <a:sym typeface="Poppins"/>
              </a:rPr>
              <a:t> menciptakan fitur baru dari fitur asli.</a:t>
            </a:r>
            <a:endParaRPr sz="1125">
              <a:solidFill>
                <a:schemeClr val="dk1"/>
              </a:solidFill>
              <a:latin typeface="Poppins"/>
              <a:ea typeface="Poppins"/>
              <a:cs typeface="Poppins"/>
              <a:sym typeface="Poppins"/>
            </a:endParaRPr>
          </a:p>
          <a:p>
            <a:pPr marL="342900" indent="-242888">
              <a:spcBef>
                <a:spcPts val="450"/>
              </a:spcBef>
              <a:spcAft>
                <a:spcPts val="450"/>
              </a:spcAft>
              <a:buClr>
                <a:schemeClr val="dk1"/>
              </a:buClr>
              <a:buSzPts val="1500"/>
              <a:buFont typeface="Poppins"/>
              <a:buChar char="●"/>
            </a:pPr>
            <a:r>
              <a:rPr lang="en-US" sz="1125">
                <a:solidFill>
                  <a:schemeClr val="dk1"/>
                </a:solidFill>
                <a:latin typeface="Poppins"/>
                <a:ea typeface="Poppins"/>
                <a:cs typeface="Poppins"/>
                <a:sym typeface="Poppins"/>
              </a:rPr>
              <a:t>Ada beberapa metode untuk melakukan </a:t>
            </a:r>
            <a:r>
              <a:rPr lang="en-US" sz="1125" i="1">
                <a:solidFill>
                  <a:schemeClr val="dk1"/>
                </a:solidFill>
                <a:latin typeface="Poppins"/>
                <a:ea typeface="Poppins"/>
                <a:cs typeface="Poppins"/>
                <a:sym typeface="Poppins"/>
              </a:rPr>
              <a:t>feature selection</a:t>
            </a:r>
            <a:r>
              <a:rPr lang="en-US" sz="1125">
                <a:solidFill>
                  <a:schemeClr val="dk1"/>
                </a:solidFill>
                <a:latin typeface="Poppins"/>
                <a:ea typeface="Poppins"/>
                <a:cs typeface="Poppins"/>
                <a:sym typeface="Poppins"/>
              </a:rPr>
              <a:t>, antara lain </a:t>
            </a:r>
            <a:r>
              <a:rPr lang="en-US" sz="1125" i="1">
                <a:solidFill>
                  <a:schemeClr val="dk1"/>
                </a:solidFill>
                <a:latin typeface="Poppins"/>
                <a:ea typeface="Poppins"/>
                <a:cs typeface="Poppins"/>
                <a:sym typeface="Poppins"/>
              </a:rPr>
              <a:t>filter</a:t>
            </a:r>
            <a:r>
              <a:rPr lang="en-US" sz="1125">
                <a:solidFill>
                  <a:schemeClr val="dk1"/>
                </a:solidFill>
                <a:latin typeface="Poppins"/>
                <a:ea typeface="Poppins"/>
                <a:cs typeface="Poppins"/>
                <a:sym typeface="Poppins"/>
              </a:rPr>
              <a:t>, </a:t>
            </a:r>
            <a:r>
              <a:rPr lang="en-US" sz="1125" i="1">
                <a:solidFill>
                  <a:schemeClr val="dk1"/>
                </a:solidFill>
                <a:latin typeface="Poppins"/>
                <a:ea typeface="Poppins"/>
                <a:cs typeface="Poppins"/>
                <a:sym typeface="Poppins"/>
              </a:rPr>
              <a:t>wrapper</a:t>
            </a:r>
            <a:r>
              <a:rPr lang="en-US" sz="1125">
                <a:solidFill>
                  <a:schemeClr val="dk1"/>
                </a:solidFill>
                <a:latin typeface="Poppins"/>
                <a:ea typeface="Poppins"/>
                <a:cs typeface="Poppins"/>
                <a:sym typeface="Poppins"/>
              </a:rPr>
              <a:t>, dan </a:t>
            </a:r>
            <a:r>
              <a:rPr lang="en-US" sz="1125" i="1">
                <a:solidFill>
                  <a:schemeClr val="dk1"/>
                </a:solidFill>
                <a:latin typeface="Poppins"/>
                <a:ea typeface="Poppins"/>
                <a:cs typeface="Poppins"/>
                <a:sym typeface="Poppins"/>
              </a:rPr>
              <a:t>embedded methods</a:t>
            </a:r>
            <a:r>
              <a:rPr lang="en-US" sz="1125">
                <a:solidFill>
                  <a:schemeClr val="dk1"/>
                </a:solidFill>
                <a:latin typeface="Poppins"/>
                <a:ea typeface="Poppins"/>
                <a:cs typeface="Poppins"/>
                <a:sym typeface="Poppins"/>
              </a:rPr>
              <a:t>.</a:t>
            </a:r>
            <a:endParaRPr sz="1125">
              <a:latin typeface="Poppins"/>
              <a:ea typeface="Poppins"/>
              <a:cs typeface="Poppins"/>
              <a:sym typeface="Poppins"/>
            </a:endParaRPr>
          </a:p>
        </p:txBody>
      </p:sp>
      <p:sp>
        <p:nvSpPr>
          <p:cNvPr id="139" name="Google Shape;139;g21467ae36a9_0_62"/>
          <p:cNvSpPr txBox="1"/>
          <p:nvPr/>
        </p:nvSpPr>
        <p:spPr>
          <a:xfrm>
            <a:off x="7895288" y="462830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pic>
        <p:nvPicPr>
          <p:cNvPr id="140" name="Google Shape;140;g21467ae36a9_0_62"/>
          <p:cNvPicPr preferRelativeResize="0"/>
          <p:nvPr/>
        </p:nvPicPr>
        <p:blipFill rotWithShape="1">
          <a:blip r:embed="rId4">
            <a:alphaModFix/>
          </a:blip>
          <a:srcRect l="2248"/>
          <a:stretch/>
        </p:blipFill>
        <p:spPr>
          <a:xfrm>
            <a:off x="5503968" y="200344"/>
            <a:ext cx="1888069" cy="20827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21467ae36a9_0_84"/>
          <p:cNvSpPr txBox="1"/>
          <p:nvPr/>
        </p:nvSpPr>
        <p:spPr>
          <a:xfrm>
            <a:off x="7836600" y="4665000"/>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
        <p:nvSpPr>
          <p:cNvPr id="146" name="Google Shape;146;g21467ae36a9_0_84"/>
          <p:cNvSpPr txBox="1"/>
          <p:nvPr/>
        </p:nvSpPr>
        <p:spPr>
          <a:xfrm>
            <a:off x="889425" y="2190619"/>
            <a:ext cx="7365150" cy="1987701"/>
          </a:xfrm>
          <a:prstGeom prst="rect">
            <a:avLst/>
          </a:prstGeom>
          <a:noFill/>
          <a:ln>
            <a:noFill/>
          </a:ln>
        </p:spPr>
        <p:txBody>
          <a:bodyPr spcFirstLastPara="1" wrap="square" lIns="68569" tIns="68569" rIns="68569" bIns="68569" anchor="t" anchorCtr="0">
            <a:spAutoFit/>
          </a:bodyPr>
          <a:lstStyle/>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Metode filter menggunakan teknik statistik untuk "menyaring" atau mengevaluasi properti intrinsik dari setiap fitur input terhadap variabel target untuk mengidentifikasi fitur input mana yang akan dimasukkan ke dalam model machine learning.</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Pros: </a:t>
            </a:r>
            <a:r>
              <a:rPr lang="en-US" sz="1125">
                <a:solidFill>
                  <a:schemeClr val="dk1"/>
                </a:solidFill>
                <a:latin typeface="Poppins"/>
                <a:ea typeface="Poppins"/>
                <a:cs typeface="Poppins"/>
                <a:sym typeface="Poppins"/>
              </a:rPr>
              <a:t>Metode filter dilakukan pada fase preprocessing sebelum membangun model prediksi sebenarnya, sehingga tidak terikat pada model tertentu dan memiliki komputasi yang cepat.</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b="1">
                <a:solidFill>
                  <a:schemeClr val="dk1"/>
                </a:solidFill>
                <a:latin typeface="Poppins"/>
                <a:ea typeface="Poppins"/>
                <a:cs typeface="Poppins"/>
                <a:sym typeface="Poppins"/>
              </a:rPr>
              <a:t>Cons:</a:t>
            </a:r>
            <a:r>
              <a:rPr lang="en-US" sz="1125">
                <a:solidFill>
                  <a:schemeClr val="dk1"/>
                </a:solidFill>
                <a:latin typeface="Poppins"/>
                <a:ea typeface="Poppins"/>
                <a:cs typeface="Poppins"/>
                <a:sym typeface="Poppins"/>
              </a:rPr>
              <a:t> Metode ini mengevaluasi fitur individual untuk mengidentifikasi pengaruhnya secara independen, namun tidak mempertimbangkan kombinasi fitur input untuk memahami pengaruhnya secara relatif sehingga dapat mengabaikan pengaruh penting kombinasi fitur.</a:t>
            </a:r>
            <a:endParaRPr sz="1125">
              <a:solidFill>
                <a:schemeClr val="dk1"/>
              </a:solidFill>
              <a:latin typeface="Poppins"/>
              <a:ea typeface="Poppins"/>
              <a:cs typeface="Poppins"/>
              <a:sym typeface="Poppins"/>
            </a:endParaRPr>
          </a:p>
        </p:txBody>
      </p:sp>
      <p:pic>
        <p:nvPicPr>
          <p:cNvPr id="147" name="Google Shape;147;g21467ae36a9_0_84"/>
          <p:cNvPicPr preferRelativeResize="0"/>
          <p:nvPr/>
        </p:nvPicPr>
        <p:blipFill>
          <a:blip r:embed="rId4">
            <a:alphaModFix/>
          </a:blip>
          <a:stretch>
            <a:fillRect/>
          </a:stretch>
        </p:blipFill>
        <p:spPr>
          <a:xfrm>
            <a:off x="2170337" y="1442475"/>
            <a:ext cx="4907059" cy="484397"/>
          </a:xfrm>
          <a:prstGeom prst="rect">
            <a:avLst/>
          </a:prstGeom>
          <a:noFill/>
          <a:ln>
            <a:noFill/>
          </a:ln>
        </p:spPr>
      </p:pic>
      <p:sp>
        <p:nvSpPr>
          <p:cNvPr id="148" name="Google Shape;148;g21467ae36a9_0_84"/>
          <p:cNvSpPr txBox="1">
            <a:spLocks noGrp="1"/>
          </p:cNvSpPr>
          <p:nvPr>
            <p:ph type="title" idx="4294967295"/>
          </p:nvPr>
        </p:nvSpPr>
        <p:spPr>
          <a:xfrm>
            <a:off x="1343250" y="415913"/>
            <a:ext cx="6457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1950"/>
              <a:t>Filter Methods</a:t>
            </a:r>
            <a:endParaRPr sz="195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1467ae36a9_0_155"/>
          <p:cNvSpPr txBox="1"/>
          <p:nvPr/>
        </p:nvSpPr>
        <p:spPr>
          <a:xfrm>
            <a:off x="7836600" y="4665000"/>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pic>
        <p:nvPicPr>
          <p:cNvPr id="154" name="Google Shape;154;g21467ae36a9_0_155"/>
          <p:cNvPicPr preferRelativeResize="0"/>
          <p:nvPr/>
        </p:nvPicPr>
        <p:blipFill>
          <a:blip r:embed="rId4">
            <a:alphaModFix/>
          </a:blip>
          <a:stretch>
            <a:fillRect/>
          </a:stretch>
        </p:blipFill>
        <p:spPr>
          <a:xfrm>
            <a:off x="2118474" y="1381969"/>
            <a:ext cx="4907059" cy="484397"/>
          </a:xfrm>
          <a:prstGeom prst="rect">
            <a:avLst/>
          </a:prstGeom>
          <a:noFill/>
          <a:ln>
            <a:noFill/>
          </a:ln>
        </p:spPr>
      </p:pic>
      <p:sp>
        <p:nvSpPr>
          <p:cNvPr id="155" name="Google Shape;155;g21467ae36a9_0_155"/>
          <p:cNvSpPr txBox="1"/>
          <p:nvPr/>
        </p:nvSpPr>
        <p:spPr>
          <a:xfrm>
            <a:off x="4278447" y="2139651"/>
            <a:ext cx="4609832" cy="2649101"/>
          </a:xfrm>
          <a:prstGeom prst="rect">
            <a:avLst/>
          </a:prstGeom>
          <a:noFill/>
          <a:ln>
            <a:noFill/>
          </a:ln>
        </p:spPr>
        <p:txBody>
          <a:bodyPr spcFirstLastPara="1" wrap="square" lIns="68569" tIns="68569" rIns="68569" bIns="68569" anchor="t" anchorCtr="0">
            <a:spAutoFit/>
          </a:bodyPr>
          <a:lstStyle/>
          <a:p>
            <a:pPr>
              <a:lnSpc>
                <a:spcPct val="115000"/>
              </a:lnSpc>
              <a:spcBef>
                <a:spcPts val="450"/>
              </a:spcBef>
            </a:pPr>
            <a:r>
              <a:rPr lang="en-US" sz="1125" dirty="0" err="1">
                <a:solidFill>
                  <a:schemeClr val="dk1"/>
                </a:solidFill>
                <a:latin typeface="Poppins"/>
                <a:ea typeface="Poppins"/>
                <a:cs typeface="Poppins"/>
                <a:sym typeface="Poppins"/>
              </a:rPr>
              <a:t>Beberapa</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teknik</a:t>
            </a:r>
            <a:r>
              <a:rPr lang="en-US" sz="1125" dirty="0">
                <a:solidFill>
                  <a:schemeClr val="dk1"/>
                </a:solidFill>
                <a:latin typeface="Poppins"/>
                <a:ea typeface="Poppins"/>
                <a:cs typeface="Poppins"/>
                <a:sym typeface="Poppins"/>
              </a:rPr>
              <a:t> yang </a:t>
            </a:r>
            <a:r>
              <a:rPr lang="en-US" sz="1125" dirty="0" err="1">
                <a:solidFill>
                  <a:schemeClr val="dk1"/>
                </a:solidFill>
                <a:latin typeface="Poppins"/>
                <a:ea typeface="Poppins"/>
                <a:cs typeface="Poppins"/>
                <a:sym typeface="Poppins"/>
              </a:rPr>
              <a:t>umum</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digunakan</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dalam</a:t>
            </a:r>
            <a:r>
              <a:rPr lang="en-US" sz="1125" dirty="0">
                <a:solidFill>
                  <a:schemeClr val="dk1"/>
                </a:solidFill>
                <a:latin typeface="Poppins"/>
                <a:ea typeface="Poppins"/>
                <a:cs typeface="Poppins"/>
                <a:sym typeface="Poppins"/>
              </a:rPr>
              <a:t> filter methods </a:t>
            </a:r>
            <a:r>
              <a:rPr lang="en-US" sz="1125" dirty="0" err="1">
                <a:solidFill>
                  <a:schemeClr val="dk1"/>
                </a:solidFill>
                <a:latin typeface="Poppins"/>
                <a:ea typeface="Poppins"/>
                <a:cs typeface="Poppins"/>
                <a:sym typeface="Poppins"/>
              </a:rPr>
              <a:t>adalah</a:t>
            </a:r>
            <a:r>
              <a:rPr lang="en-US" sz="1125" dirty="0">
                <a:solidFill>
                  <a:schemeClr val="dk1"/>
                </a:solidFill>
                <a:latin typeface="Poppins"/>
                <a:ea typeface="Poppins"/>
                <a:cs typeface="Poppins"/>
                <a:sym typeface="Poppins"/>
              </a:rPr>
              <a:t>:</a:t>
            </a:r>
          </a:p>
          <a:p>
            <a:pPr>
              <a:lnSpc>
                <a:spcPct val="115000"/>
              </a:lnSpc>
              <a:spcBef>
                <a:spcPts val="450"/>
              </a:spcBef>
            </a:pPr>
            <a:endParaRPr sz="1125" dirty="0">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dirty="0">
                <a:solidFill>
                  <a:schemeClr val="dk1"/>
                </a:solidFill>
                <a:latin typeface="Poppins"/>
                <a:ea typeface="Poppins"/>
                <a:cs typeface="Poppins"/>
                <a:sym typeface="Poppins"/>
              </a:rPr>
              <a:t>Feature variance:</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Menghapus</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fitur</a:t>
            </a:r>
            <a:r>
              <a:rPr lang="en-US" sz="1125" dirty="0">
                <a:solidFill>
                  <a:schemeClr val="dk1"/>
                </a:solidFill>
                <a:latin typeface="Poppins"/>
                <a:ea typeface="Poppins"/>
                <a:cs typeface="Poppins"/>
                <a:sym typeface="Poppins"/>
              </a:rPr>
              <a:t> yang </a:t>
            </a:r>
            <a:r>
              <a:rPr lang="en-US" sz="1125" dirty="0" err="1">
                <a:solidFill>
                  <a:schemeClr val="dk1"/>
                </a:solidFill>
                <a:latin typeface="Poppins"/>
                <a:ea typeface="Poppins"/>
                <a:cs typeface="Poppins"/>
                <a:sym typeface="Poppins"/>
              </a:rPr>
              <a:t>konstan</a:t>
            </a:r>
            <a:r>
              <a:rPr lang="en-US" sz="1125" dirty="0">
                <a:solidFill>
                  <a:schemeClr val="dk1"/>
                </a:solidFill>
                <a:latin typeface="Poppins"/>
                <a:ea typeface="Poppins"/>
                <a:cs typeface="Poppins"/>
                <a:sym typeface="Poppins"/>
              </a:rPr>
              <a:t> dan </a:t>
            </a:r>
            <a:r>
              <a:rPr lang="en-US" sz="1125" dirty="0" err="1">
                <a:solidFill>
                  <a:schemeClr val="dk1"/>
                </a:solidFill>
                <a:latin typeface="Poppins"/>
                <a:ea typeface="Poppins"/>
                <a:cs typeface="Poppins"/>
                <a:sym typeface="Poppins"/>
              </a:rPr>
              <a:t>hampir</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konstan</a:t>
            </a:r>
            <a:r>
              <a:rPr lang="en-US" sz="1125" dirty="0">
                <a:solidFill>
                  <a:schemeClr val="dk1"/>
                </a:solidFill>
                <a:latin typeface="Poppins"/>
                <a:ea typeface="Poppins"/>
                <a:cs typeface="Poppins"/>
                <a:sym typeface="Poppins"/>
              </a:rPr>
              <a:t> yang </a:t>
            </a:r>
            <a:r>
              <a:rPr lang="en-US" sz="1125" dirty="0" err="1">
                <a:solidFill>
                  <a:schemeClr val="dk1"/>
                </a:solidFill>
                <a:latin typeface="Poppins"/>
                <a:ea typeface="Poppins"/>
                <a:cs typeface="Poppins"/>
                <a:sym typeface="Poppins"/>
              </a:rPr>
              <a:t>tidak</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memberikan</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nilai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tambah</a:t>
            </a:r>
            <a:r>
              <a:rPr lang="en-US" sz="1125" dirty="0">
                <a:solidFill>
                  <a:schemeClr val="dk1"/>
                </a:solidFill>
                <a:latin typeface="Poppins"/>
                <a:ea typeface="Poppins"/>
                <a:cs typeface="Poppins"/>
                <a:sym typeface="Poppins"/>
              </a:rPr>
              <a:t> pada model </a:t>
            </a:r>
            <a:r>
              <a:rPr lang="en-US" sz="1125" dirty="0" err="1">
                <a:solidFill>
                  <a:schemeClr val="dk1"/>
                </a:solidFill>
                <a:latin typeface="Poppins"/>
                <a:ea typeface="Poppins"/>
                <a:cs typeface="Poppins"/>
                <a:sym typeface="Poppins"/>
              </a:rPr>
              <a:t>prediksi</a:t>
            </a:r>
            <a:r>
              <a:rPr lang="en-US" sz="1125" dirty="0">
                <a:solidFill>
                  <a:schemeClr val="dk1"/>
                </a:solidFill>
                <a:latin typeface="Poppins"/>
                <a:ea typeface="Poppins"/>
                <a:cs typeface="Poppins"/>
                <a:sym typeface="Poppins"/>
              </a:rPr>
              <a:t>.</a:t>
            </a:r>
            <a:endParaRPr sz="1125" dirty="0">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dirty="0">
                <a:solidFill>
                  <a:schemeClr val="dk1"/>
                </a:solidFill>
                <a:latin typeface="Poppins"/>
                <a:ea typeface="Poppins"/>
                <a:cs typeface="Poppins"/>
                <a:sym typeface="Poppins"/>
              </a:rPr>
              <a:t>Chi-square:</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Digunakan</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untuk</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algoritma</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klasifikasi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Ini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adalah</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tes</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statistik</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untuk</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mengukur</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nilai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signifikansi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asosiasi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antara</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fitur</a:t>
            </a:r>
            <a:r>
              <a:rPr lang="en-US" sz="1125" dirty="0">
                <a:solidFill>
                  <a:schemeClr val="dk1"/>
                </a:solidFill>
                <a:latin typeface="Poppins"/>
                <a:ea typeface="Poppins"/>
                <a:cs typeface="Poppins"/>
                <a:sym typeface="Poppins"/>
              </a:rPr>
              <a:t> input dan target.</a:t>
            </a:r>
            <a:endParaRPr sz="1125" dirty="0">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dirty="0">
                <a:solidFill>
                  <a:schemeClr val="dk1"/>
                </a:solidFill>
                <a:latin typeface="Poppins"/>
                <a:ea typeface="Poppins"/>
                <a:cs typeface="Poppins"/>
                <a:sym typeface="Poppins"/>
              </a:rPr>
              <a:t>Correlation coefficients:</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Menunjukkan</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nilai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korelasi</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antara</a:t>
            </a:r>
            <a:r>
              <a:rPr lang="en-US" sz="1125" dirty="0">
                <a:solidFill>
                  <a:schemeClr val="dk1"/>
                </a:solidFill>
                <a:latin typeface="Poppins"/>
                <a:ea typeface="Poppins"/>
                <a:cs typeface="Poppins"/>
                <a:sym typeface="Poppins"/>
              </a:rPr>
              <a:t> </a:t>
            </a:r>
            <a:r>
              <a:rPr lang="en-US" sz="1125" dirty="0" err="1">
                <a:solidFill>
                  <a:schemeClr val="dk1"/>
                </a:solidFill>
                <a:latin typeface="Poppins"/>
                <a:ea typeface="Poppins"/>
                <a:cs typeface="Poppins"/>
                <a:sym typeface="Poppins"/>
              </a:rPr>
              <a:t>fitur</a:t>
            </a:r>
            <a:r>
              <a:rPr lang="en-US" sz="1125" dirty="0">
                <a:solidFill>
                  <a:schemeClr val="dk1"/>
                </a:solidFill>
                <a:latin typeface="Poppins"/>
                <a:ea typeface="Poppins"/>
                <a:cs typeface="Poppins"/>
                <a:sym typeface="Poppins"/>
              </a:rPr>
              <a:t> input dan </a:t>
            </a:r>
            <a:r>
              <a:rPr lang="en-US" sz="1125" dirty="0" err="1">
                <a:solidFill>
                  <a:schemeClr val="dk1"/>
                </a:solidFill>
                <a:latin typeface="Poppins"/>
                <a:ea typeface="Poppins"/>
                <a:cs typeface="Poppins"/>
                <a:sym typeface="Poppins"/>
              </a:rPr>
              <a:t>variabel</a:t>
            </a:r>
            <a:r>
              <a:rPr lang="en-US" sz="1125" dirty="0">
                <a:solidFill>
                  <a:schemeClr val="dk1"/>
                </a:solidFill>
                <a:latin typeface="Poppins"/>
                <a:ea typeface="Poppins"/>
                <a:cs typeface="Poppins"/>
                <a:sym typeface="Poppins"/>
              </a:rPr>
              <a:t> target.</a:t>
            </a:r>
            <a:endParaRPr sz="1125" dirty="0">
              <a:solidFill>
                <a:schemeClr val="dk1"/>
              </a:solidFill>
              <a:latin typeface="Poppins"/>
              <a:ea typeface="Poppins"/>
              <a:cs typeface="Poppins"/>
              <a:sym typeface="Poppins"/>
            </a:endParaRPr>
          </a:p>
        </p:txBody>
      </p:sp>
      <p:sp>
        <p:nvSpPr>
          <p:cNvPr id="156" name="Google Shape;156;g21467ae36a9_0_155"/>
          <p:cNvSpPr txBox="1">
            <a:spLocks noGrp="1"/>
          </p:cNvSpPr>
          <p:nvPr>
            <p:ph type="title" idx="4294967295"/>
          </p:nvPr>
        </p:nvSpPr>
        <p:spPr>
          <a:xfrm>
            <a:off x="1343250" y="415913"/>
            <a:ext cx="6457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1950"/>
              <a:t>Filter Methods</a:t>
            </a:r>
            <a:endParaRPr sz="1950"/>
          </a:p>
        </p:txBody>
      </p:sp>
      <p:sp>
        <p:nvSpPr>
          <p:cNvPr id="2" name="TextBox 1">
            <a:extLst>
              <a:ext uri="{FF2B5EF4-FFF2-40B4-BE49-F238E27FC236}">
                <a16:creationId xmlns:a16="http://schemas.microsoft.com/office/drawing/2014/main" id="{D5645CA2-ED7A-FC98-88B9-A76070D57E85}"/>
              </a:ext>
            </a:extLst>
          </p:cNvPr>
          <p:cNvSpPr txBox="1"/>
          <p:nvPr/>
        </p:nvSpPr>
        <p:spPr>
          <a:xfrm>
            <a:off x="118017" y="2806412"/>
            <a:ext cx="3110057" cy="368819"/>
          </a:xfrm>
          <a:prstGeom prst="rect">
            <a:avLst/>
          </a:prstGeom>
          <a:noFill/>
        </p:spPr>
        <p:txBody>
          <a:bodyPr wrap="square" rtlCol="0">
            <a:spAutoFit/>
          </a:bodyPr>
          <a:lstStyle/>
          <a:p>
            <a:pPr marL="95250" algn="r">
              <a:lnSpc>
                <a:spcPct val="115000"/>
              </a:lnSpc>
              <a:buClr>
                <a:schemeClr val="dk1"/>
              </a:buClr>
              <a:buSzPts val="1600"/>
            </a:pPr>
            <a:r>
              <a:rPr lang="en-AU" sz="800" i="1" dirty="0">
                <a:solidFill>
                  <a:schemeClr val="dk1"/>
                </a:solidFill>
                <a:latin typeface="Poppins"/>
                <a:cs typeface="Poppins"/>
                <a:sym typeface="Poppins SemiBold"/>
              </a:rPr>
              <a:t>Filter out </a:t>
            </a:r>
            <a:r>
              <a:rPr lang="en-AU" sz="800" i="1" dirty="0" err="1">
                <a:solidFill>
                  <a:schemeClr val="dk1"/>
                </a:solidFill>
                <a:latin typeface="Poppins"/>
                <a:cs typeface="Poppins"/>
                <a:sym typeface="Poppins SemiBold"/>
              </a:rPr>
              <a:t>kolom</a:t>
            </a:r>
            <a:r>
              <a:rPr lang="en-AU" sz="800" i="1" dirty="0">
                <a:solidFill>
                  <a:schemeClr val="dk1"/>
                </a:solidFill>
                <a:latin typeface="Poppins"/>
                <a:cs typeface="Poppins"/>
                <a:sym typeface="Poppins SemiBold"/>
              </a:rPr>
              <a:t> yang </a:t>
            </a:r>
            <a:r>
              <a:rPr lang="en-AU" sz="800" i="1" dirty="0" err="1">
                <a:solidFill>
                  <a:schemeClr val="dk1"/>
                </a:solidFill>
                <a:latin typeface="Poppins"/>
                <a:cs typeface="Poppins"/>
                <a:sym typeface="Poppins SemiBold"/>
              </a:rPr>
              <a:t>memiliki</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nilai</a:t>
            </a:r>
            <a:r>
              <a:rPr lang="en-AU" sz="800" i="1" dirty="0">
                <a:solidFill>
                  <a:schemeClr val="dk1"/>
                </a:solidFill>
                <a:latin typeface="Poppins"/>
                <a:cs typeface="Poppins"/>
                <a:sym typeface="Poppins SemiBold"/>
              </a:rPr>
              <a:t> variance </a:t>
            </a:r>
            <a:r>
              <a:rPr lang="en-AU" sz="800" i="1" dirty="0" err="1">
                <a:solidFill>
                  <a:schemeClr val="dk1"/>
                </a:solidFill>
                <a:latin typeface="Poppins"/>
                <a:cs typeface="Poppins"/>
                <a:sym typeface="Poppins SemiBold"/>
              </a:rPr>
              <a:t>mendekati</a:t>
            </a:r>
            <a:r>
              <a:rPr lang="en-AU" sz="800" i="1" dirty="0">
                <a:solidFill>
                  <a:schemeClr val="dk1"/>
                </a:solidFill>
                <a:latin typeface="Poppins"/>
                <a:cs typeface="Poppins"/>
                <a:sym typeface="Poppins SemiBold"/>
              </a:rPr>
              <a:t> 0 (</a:t>
            </a:r>
            <a:r>
              <a:rPr lang="en-AU" sz="800" i="1" dirty="0" err="1">
                <a:solidFill>
                  <a:schemeClr val="dk1"/>
                </a:solidFill>
                <a:latin typeface="Poppins"/>
                <a:cs typeface="Poppins"/>
                <a:sym typeface="Poppins SemiBold"/>
              </a:rPr>
              <a:t>nilai</a:t>
            </a:r>
            <a:r>
              <a:rPr lang="en-AU" sz="800" i="1" dirty="0">
                <a:solidFill>
                  <a:schemeClr val="dk1"/>
                </a:solidFill>
                <a:latin typeface="Poppins"/>
                <a:cs typeface="Poppins"/>
                <a:sym typeface="Poppins SemiBold"/>
              </a:rPr>
              <a:t> pada </a:t>
            </a:r>
            <a:r>
              <a:rPr lang="en-AU" sz="800" i="1" dirty="0" err="1">
                <a:solidFill>
                  <a:schemeClr val="dk1"/>
                </a:solidFill>
                <a:latin typeface="Poppins"/>
                <a:cs typeface="Poppins"/>
                <a:sym typeface="Poppins SemiBold"/>
              </a:rPr>
              <a:t>kolom</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hampir</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seluruhnya</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sama</a:t>
            </a:r>
            <a:r>
              <a:rPr lang="en-AU" sz="800" i="1" dirty="0">
                <a:solidFill>
                  <a:schemeClr val="dk1"/>
                </a:solidFill>
                <a:latin typeface="Poppins"/>
                <a:cs typeface="Poppins"/>
                <a:sym typeface="Poppins SemiBold"/>
              </a:rPr>
              <a:t>)</a:t>
            </a:r>
          </a:p>
        </p:txBody>
      </p:sp>
      <p:sp>
        <p:nvSpPr>
          <p:cNvPr id="3" name="Arrow: Left 2">
            <a:extLst>
              <a:ext uri="{FF2B5EF4-FFF2-40B4-BE49-F238E27FC236}">
                <a16:creationId xmlns:a16="http://schemas.microsoft.com/office/drawing/2014/main" id="{17E9B9B8-E45A-6BEA-754E-BD4CBEC2AB12}"/>
              </a:ext>
            </a:extLst>
          </p:cNvPr>
          <p:cNvSpPr/>
          <p:nvPr/>
        </p:nvSpPr>
        <p:spPr>
          <a:xfrm>
            <a:off x="3270142" y="2890353"/>
            <a:ext cx="966237" cy="192076"/>
          </a:xfrm>
          <a:prstGeom prst="leftArrow">
            <a:avLst/>
          </a:prstGeom>
          <a:solidFill>
            <a:srgbClr val="18819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a:extLst>
              <a:ext uri="{FF2B5EF4-FFF2-40B4-BE49-F238E27FC236}">
                <a16:creationId xmlns:a16="http://schemas.microsoft.com/office/drawing/2014/main" id="{27DB756F-3E09-DA18-0ADE-1E6A91AA2362}"/>
              </a:ext>
            </a:extLst>
          </p:cNvPr>
          <p:cNvSpPr txBox="1"/>
          <p:nvPr/>
        </p:nvSpPr>
        <p:spPr>
          <a:xfrm>
            <a:off x="255721" y="3307290"/>
            <a:ext cx="2970572" cy="368819"/>
          </a:xfrm>
          <a:prstGeom prst="rect">
            <a:avLst/>
          </a:prstGeom>
          <a:noFill/>
        </p:spPr>
        <p:txBody>
          <a:bodyPr wrap="square" rtlCol="0">
            <a:spAutoFit/>
          </a:bodyPr>
          <a:lstStyle/>
          <a:p>
            <a:pPr marL="95250" algn="r">
              <a:lnSpc>
                <a:spcPct val="115000"/>
              </a:lnSpc>
              <a:buClr>
                <a:schemeClr val="dk1"/>
              </a:buClr>
              <a:buSzPts val="1600"/>
            </a:pPr>
            <a:r>
              <a:rPr lang="en-AU" sz="800" i="1" dirty="0">
                <a:solidFill>
                  <a:schemeClr val="dk1"/>
                </a:solidFill>
                <a:latin typeface="Poppins"/>
                <a:cs typeface="Poppins"/>
                <a:sym typeface="Poppins SemiBold"/>
              </a:rPr>
              <a:t>Filter out </a:t>
            </a:r>
            <a:r>
              <a:rPr lang="en-AU" sz="800" i="1" dirty="0" err="1">
                <a:solidFill>
                  <a:schemeClr val="dk1"/>
                </a:solidFill>
                <a:latin typeface="Poppins"/>
                <a:cs typeface="Poppins"/>
                <a:sym typeface="Poppins SemiBold"/>
              </a:rPr>
              <a:t>fitur</a:t>
            </a:r>
            <a:r>
              <a:rPr lang="en-AU" sz="800" i="1" dirty="0">
                <a:solidFill>
                  <a:schemeClr val="dk1"/>
                </a:solidFill>
                <a:latin typeface="Poppins"/>
                <a:cs typeface="Poppins"/>
                <a:sym typeface="Poppins SemiBold"/>
              </a:rPr>
              <a:t> yang </a:t>
            </a:r>
            <a:r>
              <a:rPr lang="en-AU" sz="800" i="1" dirty="0" err="1">
                <a:solidFill>
                  <a:schemeClr val="dk1"/>
                </a:solidFill>
                <a:latin typeface="Poppins"/>
                <a:cs typeface="Poppins"/>
                <a:sym typeface="Poppins SemiBold"/>
              </a:rPr>
              <a:t>memiliki</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nilai</a:t>
            </a:r>
            <a:r>
              <a:rPr lang="en-AU" sz="800" i="1" dirty="0">
                <a:solidFill>
                  <a:schemeClr val="dk1"/>
                </a:solidFill>
                <a:latin typeface="Poppins"/>
                <a:cs typeface="Poppins"/>
                <a:sym typeface="Poppins SemiBold"/>
              </a:rPr>
              <a:t> correlation </a:t>
            </a:r>
            <a:r>
              <a:rPr lang="en-AU" sz="800" i="1" dirty="0" err="1">
                <a:solidFill>
                  <a:schemeClr val="dk1"/>
                </a:solidFill>
                <a:latin typeface="Poppins"/>
                <a:cs typeface="Poppins"/>
                <a:sym typeface="Poppins SemiBold"/>
              </a:rPr>
              <a:t>rendah</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atau</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tidak</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berasosiasi</a:t>
            </a:r>
            <a:r>
              <a:rPr lang="en-AU" sz="800" i="1" dirty="0">
                <a:solidFill>
                  <a:schemeClr val="dk1"/>
                </a:solidFill>
                <a:latin typeface="Poppins"/>
                <a:cs typeface="Poppins"/>
                <a:sym typeface="Poppins SemiBold"/>
              </a:rPr>
              <a:t> </a:t>
            </a:r>
            <a:r>
              <a:rPr lang="en-AU" sz="800" i="1" dirty="0" err="1">
                <a:solidFill>
                  <a:schemeClr val="dk1"/>
                </a:solidFill>
                <a:latin typeface="Poppins"/>
                <a:cs typeface="Poppins"/>
                <a:sym typeface="Poppins SemiBold"/>
              </a:rPr>
              <a:t>dengan</a:t>
            </a:r>
            <a:r>
              <a:rPr lang="en-AU" sz="800" i="1" dirty="0">
                <a:solidFill>
                  <a:schemeClr val="dk1"/>
                </a:solidFill>
                <a:latin typeface="Poppins"/>
                <a:cs typeface="Poppins"/>
                <a:sym typeface="Poppins SemiBold"/>
              </a:rPr>
              <a:t> target</a:t>
            </a:r>
          </a:p>
        </p:txBody>
      </p:sp>
      <p:sp>
        <p:nvSpPr>
          <p:cNvPr id="5" name="Arrow: Left 4">
            <a:extLst>
              <a:ext uri="{FF2B5EF4-FFF2-40B4-BE49-F238E27FC236}">
                <a16:creationId xmlns:a16="http://schemas.microsoft.com/office/drawing/2014/main" id="{2B69861C-D68E-72BC-0FE1-555D3A33A499}"/>
              </a:ext>
            </a:extLst>
          </p:cNvPr>
          <p:cNvSpPr/>
          <p:nvPr/>
        </p:nvSpPr>
        <p:spPr>
          <a:xfrm>
            <a:off x="3270142" y="3649851"/>
            <a:ext cx="966237" cy="1015149"/>
          </a:xfrm>
          <a:prstGeom prst="leftArrow">
            <a:avLst/>
          </a:prstGeom>
          <a:solidFill>
            <a:srgbClr val="18819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graphicFrame>
        <p:nvGraphicFramePr>
          <p:cNvPr id="8" name="Table 8">
            <a:extLst>
              <a:ext uri="{FF2B5EF4-FFF2-40B4-BE49-F238E27FC236}">
                <a16:creationId xmlns:a16="http://schemas.microsoft.com/office/drawing/2014/main" id="{2F5B92EE-1C41-AC60-78E1-38D354630308}"/>
              </a:ext>
            </a:extLst>
          </p:cNvPr>
          <p:cNvGraphicFramePr>
            <a:graphicFrameLocks noGrp="1"/>
          </p:cNvGraphicFramePr>
          <p:nvPr>
            <p:extLst>
              <p:ext uri="{D42A27DB-BD31-4B8C-83A1-F6EECF244321}">
                <p14:modId xmlns:p14="http://schemas.microsoft.com/office/powerpoint/2010/main" val="3613364579"/>
              </p:ext>
            </p:extLst>
          </p:nvPr>
        </p:nvGraphicFramePr>
        <p:xfrm>
          <a:off x="357783" y="3649851"/>
          <a:ext cx="2766447" cy="1203960"/>
        </p:xfrm>
        <a:graphic>
          <a:graphicData uri="http://schemas.openxmlformats.org/drawingml/2006/table">
            <a:tbl>
              <a:tblPr firstRow="1" bandRow="1">
                <a:tableStyleId>{7DF18680-E054-41AD-8BC1-D1AEF772440D}</a:tableStyleId>
              </a:tblPr>
              <a:tblGrid>
                <a:gridCol w="922149">
                  <a:extLst>
                    <a:ext uri="{9D8B030D-6E8A-4147-A177-3AD203B41FA5}">
                      <a16:colId xmlns:a16="http://schemas.microsoft.com/office/drawing/2014/main" val="4049028892"/>
                    </a:ext>
                  </a:extLst>
                </a:gridCol>
                <a:gridCol w="922149">
                  <a:extLst>
                    <a:ext uri="{9D8B030D-6E8A-4147-A177-3AD203B41FA5}">
                      <a16:colId xmlns:a16="http://schemas.microsoft.com/office/drawing/2014/main" val="2709683000"/>
                    </a:ext>
                  </a:extLst>
                </a:gridCol>
                <a:gridCol w="922149">
                  <a:extLst>
                    <a:ext uri="{9D8B030D-6E8A-4147-A177-3AD203B41FA5}">
                      <a16:colId xmlns:a16="http://schemas.microsoft.com/office/drawing/2014/main" val="2605592408"/>
                    </a:ext>
                  </a:extLst>
                </a:gridCol>
              </a:tblGrid>
              <a:tr h="118910">
                <a:tc>
                  <a:txBody>
                    <a:bodyPr/>
                    <a:lstStyle/>
                    <a:p>
                      <a:pPr algn="ctr"/>
                      <a:r>
                        <a:rPr lang="en-AU" sz="700" dirty="0"/>
                        <a:t>Fitur</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Target</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Uji </a:t>
                      </a:r>
                      <a:r>
                        <a:rPr lang="en-AU" sz="700" dirty="0" err="1"/>
                        <a:t>Statistik</a:t>
                      </a:r>
                      <a:endParaRPr lang="en-AU" sz="7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782635557"/>
                  </a:ext>
                </a:extLst>
              </a:tr>
              <a:tr h="118910">
                <a:tc>
                  <a:txBody>
                    <a:bodyPr/>
                    <a:lstStyle/>
                    <a:p>
                      <a:pPr algn="ctr"/>
                      <a:r>
                        <a:rPr lang="en-AU" sz="700" dirty="0"/>
                        <a:t>Numerical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Numerical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Pearson</a:t>
                      </a:r>
                      <a:endParaRPr lang="en-AU" sz="7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677180255"/>
                  </a:ext>
                </a:extLst>
              </a:tr>
              <a:tr h="172960">
                <a:tc>
                  <a:txBody>
                    <a:bodyPr/>
                    <a:lstStyle/>
                    <a:p>
                      <a:pPr algn="ctr"/>
                      <a:r>
                        <a:rPr lang="en-AU" sz="700" dirty="0"/>
                        <a:t>Categorical (Ordinal)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Numerical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Spearman</a:t>
                      </a:r>
                      <a:endParaRPr lang="en-AU" sz="7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092379982"/>
                  </a:ext>
                </a:extLst>
              </a:tr>
              <a:tr h="118910">
                <a:tc>
                  <a:txBody>
                    <a:bodyPr/>
                    <a:lstStyle/>
                    <a:p>
                      <a:pPr algn="ctr"/>
                      <a:r>
                        <a:rPr lang="en-AU" sz="700" dirty="0"/>
                        <a:t>Categorical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Numerical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ANOVA</a:t>
                      </a:r>
                      <a:endParaRPr lang="en-AU" sz="7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4196829601"/>
                  </a:ext>
                </a:extLst>
              </a:tr>
              <a:tr h="172960">
                <a:tc>
                  <a:txBody>
                    <a:bodyPr/>
                    <a:lstStyle/>
                    <a:p>
                      <a:pPr algn="ctr"/>
                      <a:r>
                        <a:rPr lang="en-AU" sz="700" dirty="0"/>
                        <a:t>Categorical (Nominal)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Categorical</a:t>
                      </a:r>
                      <a:endParaRPr lang="en-AU" sz="700" dirty="0">
                        <a:latin typeface="Poppins" panose="00000500000000000000" pitchFamily="2" charset="0"/>
                        <a:cs typeface="Poppins" panose="00000500000000000000" pitchFamily="2" charset="0"/>
                      </a:endParaRPr>
                    </a:p>
                  </a:txBody>
                  <a:tcPr/>
                </a:tc>
                <a:tc>
                  <a:txBody>
                    <a:bodyPr/>
                    <a:lstStyle/>
                    <a:p>
                      <a:pPr algn="ctr"/>
                      <a:r>
                        <a:rPr lang="en-AU" sz="700" dirty="0"/>
                        <a:t>Chi Square</a:t>
                      </a:r>
                      <a:endParaRPr lang="en-AU" sz="700"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74630507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1467ae36a9_0_100"/>
          <p:cNvSpPr txBox="1"/>
          <p:nvPr/>
        </p:nvSpPr>
        <p:spPr>
          <a:xfrm>
            <a:off x="7836600" y="4665000"/>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
        <p:nvSpPr>
          <p:cNvPr id="162" name="Google Shape;162;g21467ae36a9_0_100"/>
          <p:cNvSpPr txBox="1"/>
          <p:nvPr/>
        </p:nvSpPr>
        <p:spPr>
          <a:xfrm>
            <a:off x="640669" y="2041763"/>
            <a:ext cx="7598475" cy="2649101"/>
          </a:xfrm>
          <a:prstGeom prst="rect">
            <a:avLst/>
          </a:prstGeom>
          <a:noFill/>
          <a:ln>
            <a:noFill/>
          </a:ln>
        </p:spPr>
        <p:txBody>
          <a:bodyPr spcFirstLastPara="1" wrap="square" lIns="68569" tIns="68569" rIns="68569" bIns="68569" anchor="t" anchorCtr="0">
            <a:spAutoFit/>
          </a:bodyPr>
          <a:lstStyle/>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Metode wrapper membuat subset fitur acak dari dataset dan melatih model machine learning menggunakan subset tersebut. Kemudian, model tersebut dievaluasi dan skornya dicatat. Selanjutnya, fitur yang kurang penting dalam subset tersebut dihapus dan model dilatih kembali menggunakan subset baru.</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Proses ini diulang beberapa kali, di mana fitur yang kurang penting dihapus dan fitur baru ditambahkan untuk meningkatkan performa model.</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Pros: </a:t>
            </a:r>
            <a:r>
              <a:rPr lang="en-US" sz="1125">
                <a:solidFill>
                  <a:schemeClr val="dk1"/>
                </a:solidFill>
                <a:latin typeface="Poppins"/>
                <a:ea typeface="Poppins"/>
                <a:cs typeface="Poppins"/>
                <a:sym typeface="Poppins"/>
              </a:rPr>
              <a:t>Mempertimbangkan hubungan antara fitur dan variabel target, sehingga dapat memberikan subset fitur yang lebih relevan dan dapat meningkatkan performa model.</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b="1">
                <a:solidFill>
                  <a:schemeClr val="dk1"/>
                </a:solidFill>
                <a:latin typeface="Poppins"/>
                <a:ea typeface="Poppins"/>
                <a:cs typeface="Poppins"/>
                <a:sym typeface="Poppins"/>
              </a:rPr>
              <a:t>Cons:</a:t>
            </a:r>
            <a:r>
              <a:rPr lang="en-US" sz="1125">
                <a:solidFill>
                  <a:schemeClr val="dk1"/>
                </a:solidFill>
                <a:latin typeface="Poppins"/>
                <a:ea typeface="Poppins"/>
                <a:cs typeface="Poppins"/>
                <a:sym typeface="Poppins"/>
              </a:rPr>
              <a:t> Waktu komputasi yang lebih lama karena harus melatih model pada setiap subset fitur. Selain itu, metode ini dapat menghasilkan subset fitur yang terlalu khusus untuk dataset tertentu, sehingga tidak dapat digeneralisasi pada dataset lain.</a:t>
            </a:r>
            <a:endParaRPr sz="1125">
              <a:solidFill>
                <a:schemeClr val="dk1"/>
              </a:solidFill>
              <a:latin typeface="Poppins"/>
              <a:ea typeface="Poppins"/>
              <a:cs typeface="Poppins"/>
              <a:sym typeface="Poppins"/>
            </a:endParaRPr>
          </a:p>
        </p:txBody>
      </p:sp>
      <p:sp>
        <p:nvSpPr>
          <p:cNvPr id="163" name="Google Shape;163;g21467ae36a9_0_100"/>
          <p:cNvSpPr txBox="1">
            <a:spLocks noGrp="1"/>
          </p:cNvSpPr>
          <p:nvPr>
            <p:ph type="title" idx="4294967295"/>
          </p:nvPr>
        </p:nvSpPr>
        <p:spPr>
          <a:xfrm>
            <a:off x="1343250" y="277856"/>
            <a:ext cx="6457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1950"/>
              <a:t>Wrapper Methods</a:t>
            </a:r>
            <a:endParaRPr sz="1950"/>
          </a:p>
        </p:txBody>
      </p:sp>
      <p:pic>
        <p:nvPicPr>
          <p:cNvPr id="164" name="Google Shape;164;g21467ae36a9_0_100"/>
          <p:cNvPicPr preferRelativeResize="0"/>
          <p:nvPr/>
        </p:nvPicPr>
        <p:blipFill>
          <a:blip r:embed="rId4">
            <a:alphaModFix/>
          </a:blip>
          <a:stretch>
            <a:fillRect/>
          </a:stretch>
        </p:blipFill>
        <p:spPr>
          <a:xfrm>
            <a:off x="2755969" y="937041"/>
            <a:ext cx="3632054" cy="10181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1467ae36a9_0_163"/>
          <p:cNvSpPr txBox="1"/>
          <p:nvPr/>
        </p:nvSpPr>
        <p:spPr>
          <a:xfrm>
            <a:off x="7836600" y="4665000"/>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
        <p:nvSpPr>
          <p:cNvPr id="170" name="Google Shape;170;g21467ae36a9_0_163"/>
          <p:cNvSpPr txBox="1"/>
          <p:nvPr/>
        </p:nvSpPr>
        <p:spPr>
          <a:xfrm>
            <a:off x="822188" y="2378213"/>
            <a:ext cx="7555275" cy="2051822"/>
          </a:xfrm>
          <a:prstGeom prst="rect">
            <a:avLst/>
          </a:prstGeom>
          <a:noFill/>
          <a:ln>
            <a:noFill/>
          </a:ln>
        </p:spPr>
        <p:txBody>
          <a:bodyPr spcFirstLastPara="1" wrap="square" lIns="68569" tIns="68569" rIns="68569" bIns="68569" anchor="t" anchorCtr="0">
            <a:spAutoFit/>
          </a:bodyPr>
          <a:lstStyle/>
          <a:p>
            <a:pPr>
              <a:lnSpc>
                <a:spcPct val="115000"/>
              </a:lnSpc>
              <a:spcBef>
                <a:spcPts val="450"/>
              </a:spcBef>
            </a:pPr>
            <a:r>
              <a:rPr lang="en-US" sz="1125">
                <a:solidFill>
                  <a:schemeClr val="dk1"/>
                </a:solidFill>
                <a:latin typeface="Poppins"/>
                <a:ea typeface="Poppins"/>
                <a:cs typeface="Poppins"/>
                <a:sym typeface="Poppins"/>
              </a:rPr>
              <a:t>Beberapa teknik yang umum digunakan dalam wrapper methods adalah:</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Forward Feature Selection:</a:t>
            </a:r>
            <a:r>
              <a:rPr lang="en-US" sz="1125">
                <a:solidFill>
                  <a:schemeClr val="dk1"/>
                </a:solidFill>
                <a:latin typeface="Poppins"/>
                <a:ea typeface="Poppins"/>
                <a:cs typeface="Poppins"/>
                <a:sym typeface="Poppins"/>
              </a:rPr>
              <a:t> Dimulai dengan tidak memiliki fitur dalam model, dan menambahkan fitur yang signifikan hingga penambahan variabel baru tidak meningkatkan kinerja model.</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Backward Feature Elimination:</a:t>
            </a:r>
            <a:r>
              <a:rPr lang="en-US" sz="1125">
                <a:solidFill>
                  <a:schemeClr val="dk1"/>
                </a:solidFill>
                <a:latin typeface="Poppins"/>
                <a:ea typeface="Poppins"/>
                <a:cs typeface="Poppins"/>
                <a:sym typeface="Poppins"/>
              </a:rPr>
              <a:t> Dimulai dengan semua fitur, dan menghapus fitur yang kurang signifikan pada setiap iterasi hingga tidak ada peningkatan yang diamati.</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b="1">
                <a:solidFill>
                  <a:schemeClr val="dk1"/>
                </a:solidFill>
                <a:latin typeface="Poppins"/>
                <a:ea typeface="Poppins"/>
                <a:cs typeface="Poppins"/>
                <a:sym typeface="Poppins"/>
              </a:rPr>
              <a:t>Recursive Feature Elimination:</a:t>
            </a:r>
            <a:r>
              <a:rPr lang="en-US" sz="1125">
                <a:solidFill>
                  <a:schemeClr val="dk1"/>
                </a:solidFill>
                <a:latin typeface="Poppins"/>
                <a:ea typeface="Poppins"/>
                <a:cs typeface="Poppins"/>
                <a:sym typeface="Poppins"/>
              </a:rPr>
              <a:t> Membuat model berulang kali dan menyimpan fitur terbaik atau terburuk pada setiap iterasi sampai semua fitur habis, lalu menilai fitur-fitur berdasarkan urutan eliminasi mereka.</a:t>
            </a:r>
            <a:endParaRPr sz="1125">
              <a:solidFill>
                <a:schemeClr val="dk1"/>
              </a:solidFill>
              <a:latin typeface="Poppins"/>
              <a:ea typeface="Poppins"/>
              <a:cs typeface="Poppins"/>
              <a:sym typeface="Poppins"/>
            </a:endParaRPr>
          </a:p>
        </p:txBody>
      </p:sp>
      <p:sp>
        <p:nvSpPr>
          <p:cNvPr id="171" name="Google Shape;171;g21467ae36a9_0_163"/>
          <p:cNvSpPr txBox="1">
            <a:spLocks noGrp="1"/>
          </p:cNvSpPr>
          <p:nvPr>
            <p:ph type="title" idx="4294967295"/>
          </p:nvPr>
        </p:nvSpPr>
        <p:spPr>
          <a:xfrm>
            <a:off x="1343250" y="312431"/>
            <a:ext cx="6457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1950"/>
              <a:t>Wrapper Methods</a:t>
            </a:r>
            <a:endParaRPr sz="1950"/>
          </a:p>
        </p:txBody>
      </p:sp>
      <p:pic>
        <p:nvPicPr>
          <p:cNvPr id="172" name="Google Shape;172;g21467ae36a9_0_163"/>
          <p:cNvPicPr preferRelativeResize="0"/>
          <p:nvPr/>
        </p:nvPicPr>
        <p:blipFill>
          <a:blip r:embed="rId4">
            <a:alphaModFix/>
          </a:blip>
          <a:stretch>
            <a:fillRect/>
          </a:stretch>
        </p:blipFill>
        <p:spPr>
          <a:xfrm>
            <a:off x="2755969" y="1151119"/>
            <a:ext cx="3632054" cy="10181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1467ae36a9_0_118"/>
          <p:cNvSpPr txBox="1"/>
          <p:nvPr/>
        </p:nvSpPr>
        <p:spPr>
          <a:xfrm>
            <a:off x="8009494" y="477245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
        <p:nvSpPr>
          <p:cNvPr id="178" name="Google Shape;178;g21467ae36a9_0_118"/>
          <p:cNvSpPr txBox="1"/>
          <p:nvPr/>
        </p:nvSpPr>
        <p:spPr>
          <a:xfrm>
            <a:off x="902363" y="2009119"/>
            <a:ext cx="7339275" cy="2649101"/>
          </a:xfrm>
          <a:prstGeom prst="rect">
            <a:avLst/>
          </a:prstGeom>
          <a:noFill/>
          <a:ln>
            <a:noFill/>
          </a:ln>
        </p:spPr>
        <p:txBody>
          <a:bodyPr spcFirstLastPara="1" wrap="square" lIns="68569" tIns="68569" rIns="68569" bIns="68569" anchor="t" anchorCtr="0">
            <a:spAutoFit/>
          </a:bodyPr>
          <a:lstStyle/>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Metode embedded  melibatkan pembuatan model machine learning dan pemilihan fitur dilakukan pada saat yang sama.</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Sebagai contoh, beberapa algoritma machine learning seperti Regresi Lasso dan </a:t>
            </a:r>
            <a:r>
              <a:rPr lang="en-US" sz="1125" i="1">
                <a:solidFill>
                  <a:schemeClr val="dk1"/>
                </a:solidFill>
                <a:latin typeface="Poppins"/>
                <a:ea typeface="Poppins"/>
                <a:cs typeface="Poppins"/>
                <a:sym typeface="Poppins"/>
              </a:rPr>
              <a:t>Decision Tree</a:t>
            </a:r>
            <a:r>
              <a:rPr lang="en-US" sz="1125">
                <a:solidFill>
                  <a:schemeClr val="dk1"/>
                </a:solidFill>
                <a:latin typeface="Poppins"/>
                <a:ea typeface="Poppins"/>
                <a:cs typeface="Poppins"/>
                <a:sym typeface="Poppins"/>
              </a:rPr>
              <a:t> memiliki kemampuan bawaan untuk memilih fitur yang paling signifikan selama proses training.</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Pros:</a:t>
            </a:r>
            <a:r>
              <a:rPr lang="en-US" sz="1125">
                <a:solidFill>
                  <a:schemeClr val="dk1"/>
                </a:solidFill>
                <a:latin typeface="Poppins"/>
                <a:ea typeface="Poppins"/>
                <a:cs typeface="Poppins"/>
                <a:sym typeface="Poppins"/>
              </a:rPr>
              <a:t> Dapat menangani dataset dengan jumlah fitur yang besar dengan lebih efisien, karena pemilihan fitur terjadi selama proses training.</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b="1">
                <a:solidFill>
                  <a:schemeClr val="dk1"/>
                </a:solidFill>
                <a:latin typeface="Poppins"/>
                <a:ea typeface="Poppins"/>
                <a:cs typeface="Poppins"/>
                <a:sym typeface="Poppins"/>
              </a:rPr>
              <a:t>Cons:</a:t>
            </a:r>
            <a:r>
              <a:rPr lang="en-US" sz="1125">
                <a:solidFill>
                  <a:schemeClr val="dk1"/>
                </a:solidFill>
                <a:latin typeface="Poppins"/>
                <a:ea typeface="Poppins"/>
                <a:cs typeface="Poppins"/>
                <a:sym typeface="Poppins"/>
              </a:rPr>
              <a:t> Cenderung memakan waktu yang cukup lama saat melatih model. Selain itu, embedded methods tergantung pada algoritma machine learning yang digunakan, di mana tidak semua algoritma machine learning memiliki kemampuan bawaan untuk melakukan pemilihan fitur secara otomatis.</a:t>
            </a:r>
            <a:endParaRPr sz="1125">
              <a:solidFill>
                <a:schemeClr val="dk1"/>
              </a:solidFill>
              <a:latin typeface="Poppins"/>
              <a:ea typeface="Poppins"/>
              <a:cs typeface="Poppins"/>
              <a:sym typeface="Poppins"/>
            </a:endParaRPr>
          </a:p>
        </p:txBody>
      </p:sp>
      <p:sp>
        <p:nvSpPr>
          <p:cNvPr id="179" name="Google Shape;179;g21467ae36a9_0_118"/>
          <p:cNvSpPr txBox="1">
            <a:spLocks noGrp="1"/>
          </p:cNvSpPr>
          <p:nvPr>
            <p:ph type="title" idx="4294967295"/>
          </p:nvPr>
        </p:nvSpPr>
        <p:spPr>
          <a:xfrm>
            <a:off x="1343250" y="277856"/>
            <a:ext cx="6457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1950"/>
              <a:t>Embedded Methods</a:t>
            </a:r>
            <a:endParaRPr sz="1950"/>
          </a:p>
        </p:txBody>
      </p:sp>
      <p:pic>
        <p:nvPicPr>
          <p:cNvPr id="180" name="Google Shape;180;g21467ae36a9_0_118"/>
          <p:cNvPicPr preferRelativeResize="0"/>
          <p:nvPr/>
        </p:nvPicPr>
        <p:blipFill>
          <a:blip r:embed="rId4">
            <a:alphaModFix/>
          </a:blip>
          <a:stretch>
            <a:fillRect/>
          </a:stretch>
        </p:blipFill>
        <p:spPr>
          <a:xfrm>
            <a:off x="2777588" y="850482"/>
            <a:ext cx="3588825" cy="11223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223217379e5_0_579"/>
          <p:cNvSpPr txBox="1"/>
          <p:nvPr/>
        </p:nvSpPr>
        <p:spPr>
          <a:xfrm>
            <a:off x="4102163" y="1035225"/>
            <a:ext cx="4446675" cy="2259699"/>
          </a:xfrm>
          <a:prstGeom prst="rect">
            <a:avLst/>
          </a:prstGeom>
          <a:noFill/>
          <a:ln>
            <a:noFill/>
          </a:ln>
        </p:spPr>
        <p:txBody>
          <a:bodyPr spcFirstLastPara="1" wrap="square" lIns="68569" tIns="68569" rIns="68569" bIns="68569" anchor="t" anchorCtr="0">
            <a:spAutoFit/>
          </a:bodyPr>
          <a:lstStyle/>
          <a:p>
            <a:pPr marL="257175" indent="-257175">
              <a:lnSpc>
                <a:spcPct val="115000"/>
              </a:lnSpc>
              <a:spcBef>
                <a:spcPts val="450"/>
              </a:spcBef>
              <a:buClr>
                <a:schemeClr val="dk1"/>
              </a:buClr>
              <a:buSzPts val="2100"/>
              <a:buAutoNum type="arabicPeriod"/>
            </a:pPr>
            <a:r>
              <a:rPr lang="en-US" sz="1575">
                <a:solidFill>
                  <a:schemeClr val="dk1"/>
                </a:solidFill>
                <a:latin typeface="Poppins Light"/>
                <a:ea typeface="Poppins Light"/>
                <a:cs typeface="Poppins Light"/>
                <a:sym typeface="Poppins Light"/>
              </a:rPr>
              <a:t>High Dimensionality Data</a:t>
            </a:r>
            <a:endParaRPr sz="1575">
              <a:solidFill>
                <a:schemeClr val="dk1"/>
              </a:solidFill>
              <a:latin typeface="Poppins Light"/>
              <a:ea typeface="Poppins Light"/>
              <a:cs typeface="Poppins Light"/>
              <a:sym typeface="Poppins Light"/>
            </a:endParaRPr>
          </a:p>
          <a:p>
            <a:pPr marL="257175" indent="-257175">
              <a:lnSpc>
                <a:spcPct val="115000"/>
              </a:lnSpc>
              <a:spcBef>
                <a:spcPts val="450"/>
              </a:spcBef>
              <a:buClr>
                <a:schemeClr val="dk1"/>
              </a:buClr>
              <a:buSzPts val="2100"/>
              <a:buAutoNum type="arabicPeriod"/>
            </a:pPr>
            <a:r>
              <a:rPr lang="en-US" sz="1575">
                <a:solidFill>
                  <a:schemeClr val="dk1"/>
                </a:solidFill>
                <a:latin typeface="Poppins Light"/>
                <a:ea typeface="Poppins Light"/>
                <a:cs typeface="Poppins Light"/>
                <a:sym typeface="Poppins Light"/>
              </a:rPr>
              <a:t>Dimensionality Reduction</a:t>
            </a:r>
            <a:endParaRPr sz="1575">
              <a:solidFill>
                <a:schemeClr val="dk1"/>
              </a:solidFill>
              <a:latin typeface="Poppins Light"/>
              <a:ea typeface="Poppins Light"/>
              <a:cs typeface="Poppins Light"/>
              <a:sym typeface="Poppins Light"/>
            </a:endParaRPr>
          </a:p>
          <a:p>
            <a:pPr marL="257175" indent="-257175">
              <a:lnSpc>
                <a:spcPct val="115000"/>
              </a:lnSpc>
              <a:spcBef>
                <a:spcPts val="450"/>
              </a:spcBef>
              <a:buClr>
                <a:schemeClr val="dk1"/>
              </a:buClr>
              <a:buSzPts val="2100"/>
              <a:buAutoNum type="arabicPeriod"/>
            </a:pPr>
            <a:r>
              <a:rPr lang="en-US" sz="1575">
                <a:solidFill>
                  <a:schemeClr val="dk1"/>
                </a:solidFill>
                <a:latin typeface="Poppins Light"/>
                <a:ea typeface="Poppins Light"/>
                <a:cs typeface="Poppins Light"/>
                <a:sym typeface="Poppins Light"/>
              </a:rPr>
              <a:t>Teknik Dimensionality Reduction</a:t>
            </a:r>
            <a:endParaRPr sz="1575">
              <a:solidFill>
                <a:schemeClr val="dk1"/>
              </a:solidFill>
              <a:latin typeface="Poppins Light"/>
              <a:ea typeface="Poppins Light"/>
              <a:cs typeface="Poppins Light"/>
              <a:sym typeface="Poppins Light"/>
            </a:endParaRPr>
          </a:p>
          <a:p>
            <a:pPr marL="257175" indent="-257175">
              <a:lnSpc>
                <a:spcPct val="115000"/>
              </a:lnSpc>
              <a:spcBef>
                <a:spcPts val="450"/>
              </a:spcBef>
              <a:buClr>
                <a:schemeClr val="dk1"/>
              </a:buClr>
              <a:buSzPts val="2100"/>
              <a:buAutoNum type="arabicPeriod"/>
            </a:pPr>
            <a:r>
              <a:rPr lang="en-US" sz="1575">
                <a:solidFill>
                  <a:schemeClr val="dk1"/>
                </a:solidFill>
                <a:latin typeface="Poppins Light"/>
                <a:ea typeface="Poppins Light"/>
                <a:cs typeface="Poppins Light"/>
                <a:sym typeface="Poppins Light"/>
              </a:rPr>
              <a:t>Principal Component Analysis (PCA)</a:t>
            </a:r>
            <a:endParaRPr sz="1575">
              <a:solidFill>
                <a:schemeClr val="dk1"/>
              </a:solidFill>
              <a:latin typeface="Poppins Light"/>
              <a:ea typeface="Poppins Light"/>
              <a:cs typeface="Poppins Light"/>
              <a:sym typeface="Poppins Light"/>
            </a:endParaRPr>
          </a:p>
          <a:p>
            <a:pPr marL="257175" indent="-257175">
              <a:lnSpc>
                <a:spcPct val="115000"/>
              </a:lnSpc>
              <a:spcBef>
                <a:spcPts val="450"/>
              </a:spcBef>
              <a:buClr>
                <a:schemeClr val="dk1"/>
              </a:buClr>
              <a:buSzPts val="2100"/>
              <a:buAutoNum type="arabicPeriod"/>
            </a:pPr>
            <a:r>
              <a:rPr lang="en-US" sz="1575">
                <a:solidFill>
                  <a:schemeClr val="dk1"/>
                </a:solidFill>
                <a:latin typeface="Poppins Light"/>
                <a:ea typeface="Poppins Light"/>
                <a:cs typeface="Poppins Light"/>
                <a:sym typeface="Poppins Light"/>
              </a:rPr>
              <a:t>Studi Kasus PCA</a:t>
            </a:r>
            <a:endParaRPr sz="1575">
              <a:solidFill>
                <a:schemeClr val="dk1"/>
              </a:solidFill>
              <a:latin typeface="Poppins Light"/>
              <a:ea typeface="Poppins Light"/>
              <a:cs typeface="Poppins Light"/>
              <a:sym typeface="Poppins Light"/>
            </a:endParaRPr>
          </a:p>
          <a:p>
            <a:pPr marL="257175" indent="-257175">
              <a:lnSpc>
                <a:spcPct val="115000"/>
              </a:lnSpc>
              <a:spcBef>
                <a:spcPts val="450"/>
              </a:spcBef>
              <a:spcAft>
                <a:spcPts val="450"/>
              </a:spcAft>
              <a:buClr>
                <a:schemeClr val="dk1"/>
              </a:buClr>
              <a:buSzPts val="2100"/>
              <a:buAutoNum type="arabicPeriod"/>
            </a:pPr>
            <a:r>
              <a:rPr lang="en-US" sz="1575">
                <a:solidFill>
                  <a:schemeClr val="dk1"/>
                </a:solidFill>
                <a:latin typeface="Poppins Light"/>
                <a:ea typeface="Poppins Light"/>
                <a:cs typeface="Poppins Light"/>
                <a:sym typeface="Poppins Light"/>
              </a:rPr>
              <a:t>Hands-on</a:t>
            </a:r>
            <a:endParaRPr sz="1575">
              <a:solidFill>
                <a:schemeClr val="dk1"/>
              </a:solidFill>
              <a:latin typeface="Poppins Light"/>
              <a:ea typeface="Poppins Light"/>
              <a:cs typeface="Poppins Light"/>
              <a:sym typeface="Poppins Light"/>
            </a:endParaRPr>
          </a:p>
        </p:txBody>
      </p:sp>
      <p:sp>
        <p:nvSpPr>
          <p:cNvPr id="57" name="Google Shape;57;g223217379e5_0_579"/>
          <p:cNvSpPr txBox="1">
            <a:spLocks noGrp="1"/>
          </p:cNvSpPr>
          <p:nvPr>
            <p:ph type="title"/>
          </p:nvPr>
        </p:nvSpPr>
        <p:spPr>
          <a:xfrm>
            <a:off x="265500" y="1425175"/>
            <a:ext cx="2638575" cy="1482300"/>
          </a:xfrm>
          <a:prstGeom prst="rect">
            <a:avLst/>
          </a:prstGeom>
          <a:noFill/>
          <a:ln>
            <a:noFill/>
          </a:ln>
        </p:spPr>
        <p:txBody>
          <a:bodyPr spcFirstLastPara="1" wrap="square" lIns="91425" tIns="91425" rIns="91425" bIns="91425" anchor="ctr" anchorCtr="0">
            <a:normAutofit/>
          </a:bodyPr>
          <a:lstStyle/>
          <a:p>
            <a:pPr>
              <a:buSzPts val="4400"/>
            </a:pPr>
            <a:r>
              <a:rPr lang="en-US"/>
              <a:t>Outline</a:t>
            </a:r>
            <a:endParaRPr/>
          </a:p>
        </p:txBody>
      </p:sp>
      <p:sp>
        <p:nvSpPr>
          <p:cNvPr id="58" name="Google Shape;58;g223217379e5_0_579"/>
          <p:cNvSpPr txBox="1">
            <a:spLocks noGrp="1"/>
          </p:cNvSpPr>
          <p:nvPr>
            <p:ph type="subTitle" idx="1"/>
          </p:nvPr>
        </p:nvSpPr>
        <p:spPr>
          <a:xfrm>
            <a:off x="265500" y="3144000"/>
            <a:ext cx="2386575" cy="767925"/>
          </a:xfrm>
          <a:prstGeom prst="rect">
            <a:avLst/>
          </a:prstGeom>
          <a:noFill/>
          <a:ln>
            <a:noFill/>
          </a:ln>
        </p:spPr>
        <p:txBody>
          <a:bodyPr spcFirstLastPara="1" wrap="square" lIns="91425" tIns="91425" rIns="91425" bIns="91425" anchor="t" anchorCtr="0">
            <a:normAutofit/>
          </a:bodyPr>
          <a:lstStyle/>
          <a:p>
            <a:pPr marL="0" indent="0">
              <a:buSzPts val="23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21467ae36a9_0_172"/>
          <p:cNvSpPr txBox="1"/>
          <p:nvPr/>
        </p:nvSpPr>
        <p:spPr>
          <a:xfrm>
            <a:off x="8009494" y="477245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
        <p:nvSpPr>
          <p:cNvPr id="186" name="Google Shape;186;g21467ae36a9_0_172"/>
          <p:cNvSpPr txBox="1"/>
          <p:nvPr/>
        </p:nvSpPr>
        <p:spPr>
          <a:xfrm>
            <a:off x="901463" y="2077162"/>
            <a:ext cx="7341075" cy="2912314"/>
          </a:xfrm>
          <a:prstGeom prst="rect">
            <a:avLst/>
          </a:prstGeom>
          <a:noFill/>
          <a:ln>
            <a:noFill/>
          </a:ln>
        </p:spPr>
        <p:txBody>
          <a:bodyPr spcFirstLastPara="1" wrap="square" lIns="68569" tIns="68569" rIns="68569" bIns="68569" anchor="t" anchorCtr="0">
            <a:spAutoFit/>
          </a:bodyPr>
          <a:lstStyle/>
          <a:p>
            <a:pPr>
              <a:lnSpc>
                <a:spcPct val="115000"/>
              </a:lnSpc>
              <a:spcBef>
                <a:spcPts val="450"/>
              </a:spcBef>
            </a:pPr>
            <a:r>
              <a:rPr lang="en-US" sz="1125">
                <a:solidFill>
                  <a:schemeClr val="dk1"/>
                </a:solidFill>
                <a:latin typeface="Poppins"/>
                <a:ea typeface="Poppins"/>
                <a:cs typeface="Poppins"/>
                <a:sym typeface="Poppins"/>
              </a:rPr>
              <a:t>Beberapa teknik yang umum digunakan dalam embedded methods adalah:</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Decision tree:</a:t>
            </a:r>
            <a:r>
              <a:rPr lang="en-US" sz="1125">
                <a:solidFill>
                  <a:schemeClr val="dk1"/>
                </a:solidFill>
                <a:latin typeface="Poppins"/>
                <a:ea typeface="Poppins"/>
                <a:cs typeface="Poppins"/>
                <a:sym typeface="Poppins"/>
              </a:rPr>
              <a:t> Membangun pohon keputusan yang optimal dengan menggunakan fitur-fitur yang paling signifikan pada setiap tingkat. Fitur-fitur yang kurang signifikan secara otomatis dihilangkan saat membangun model.</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L1 Regularization:</a:t>
            </a:r>
            <a:r>
              <a:rPr lang="en-US" sz="1125">
                <a:solidFill>
                  <a:schemeClr val="dk1"/>
                </a:solidFill>
                <a:latin typeface="Poppins"/>
                <a:ea typeface="Poppins"/>
                <a:cs typeface="Poppins"/>
                <a:sym typeface="Poppins"/>
              </a:rPr>
              <a:t> Menggunakan regularisasi L1 pada model regresi linear untuk menekan koefisien fitur yang tidak signifikan menjadi nol, sehingga fitur-fitur ini secara otomatis dihapus dari model.</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b="1">
                <a:solidFill>
                  <a:schemeClr val="dk1"/>
                </a:solidFill>
                <a:latin typeface="Poppins"/>
                <a:ea typeface="Poppins"/>
                <a:cs typeface="Poppins"/>
                <a:sym typeface="Poppins"/>
              </a:rPr>
              <a:t>L2 Regularization:</a:t>
            </a:r>
            <a:r>
              <a:rPr lang="en-US" sz="1125">
                <a:solidFill>
                  <a:schemeClr val="dk1"/>
                </a:solidFill>
                <a:latin typeface="Poppins"/>
                <a:ea typeface="Poppins"/>
                <a:cs typeface="Poppins"/>
                <a:sym typeface="Poppins"/>
              </a:rPr>
              <a:t> Menggunakan regularisasi L2 pada model regresi linear untuk menekan koefisien fitur yang tidak signifikan. Fitur-fitur dengan koefisien yang kecil secara otomatis dihapus dari model.</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b="1">
                <a:solidFill>
                  <a:schemeClr val="dk1"/>
                </a:solidFill>
                <a:latin typeface="Poppins"/>
                <a:ea typeface="Poppins"/>
                <a:cs typeface="Poppins"/>
                <a:sym typeface="Poppins"/>
              </a:rPr>
              <a:t>Elastic Net:</a:t>
            </a:r>
            <a:r>
              <a:rPr lang="en-US" sz="1125">
                <a:solidFill>
                  <a:schemeClr val="dk1"/>
                </a:solidFill>
                <a:latin typeface="Poppins"/>
                <a:ea typeface="Poppins"/>
                <a:cs typeface="Poppins"/>
                <a:sym typeface="Poppins"/>
              </a:rPr>
              <a:t> Menggabungkan regularisasi L1 dan L2 untuk menekan koefisien fitur yang tidak signifikan. Fitur-fitur dengan koefisien yang kecil secara otomatis dihapus dari model.</a:t>
            </a:r>
            <a:endParaRPr sz="1125">
              <a:solidFill>
                <a:schemeClr val="dk1"/>
              </a:solidFill>
              <a:latin typeface="Poppins"/>
              <a:ea typeface="Poppins"/>
              <a:cs typeface="Poppins"/>
              <a:sym typeface="Poppins"/>
            </a:endParaRPr>
          </a:p>
        </p:txBody>
      </p:sp>
      <p:sp>
        <p:nvSpPr>
          <p:cNvPr id="187" name="Google Shape;187;g21467ae36a9_0_172"/>
          <p:cNvSpPr txBox="1">
            <a:spLocks noGrp="1"/>
          </p:cNvSpPr>
          <p:nvPr>
            <p:ph type="title" idx="4294967295"/>
          </p:nvPr>
        </p:nvSpPr>
        <p:spPr>
          <a:xfrm>
            <a:off x="1343250" y="277856"/>
            <a:ext cx="6457500"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1950"/>
              <a:t>Embedded Methods</a:t>
            </a:r>
            <a:endParaRPr sz="1950"/>
          </a:p>
        </p:txBody>
      </p:sp>
      <p:pic>
        <p:nvPicPr>
          <p:cNvPr id="188" name="Google Shape;188;g21467ae36a9_0_172"/>
          <p:cNvPicPr preferRelativeResize="0"/>
          <p:nvPr/>
        </p:nvPicPr>
        <p:blipFill>
          <a:blip r:embed="rId4">
            <a:alphaModFix/>
          </a:blip>
          <a:stretch>
            <a:fillRect/>
          </a:stretch>
        </p:blipFill>
        <p:spPr>
          <a:xfrm>
            <a:off x="2788274" y="905972"/>
            <a:ext cx="3567451" cy="1115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2b778d3320_1_801"/>
          <p:cNvSpPr txBox="1">
            <a:spLocks noGrp="1"/>
          </p:cNvSpPr>
          <p:nvPr>
            <p:ph type="title"/>
          </p:nvPr>
        </p:nvSpPr>
        <p:spPr>
          <a:xfrm>
            <a:off x="265500" y="1425175"/>
            <a:ext cx="2638575" cy="1482300"/>
          </a:xfrm>
          <a:prstGeom prst="rect">
            <a:avLst/>
          </a:prstGeom>
          <a:noFill/>
          <a:ln>
            <a:noFill/>
          </a:ln>
        </p:spPr>
        <p:txBody>
          <a:bodyPr spcFirstLastPara="1" wrap="square" lIns="91425" tIns="91425" rIns="91425" bIns="91425" anchor="ctr" anchorCtr="0">
            <a:noAutofit/>
          </a:bodyPr>
          <a:lstStyle/>
          <a:p>
            <a:pPr>
              <a:buSzPts val="3960"/>
            </a:pPr>
            <a:r>
              <a:rPr lang="en-US" sz="2250"/>
              <a:t>Feature Extraction</a:t>
            </a:r>
            <a:endParaRPr sz="2250"/>
          </a:p>
        </p:txBody>
      </p:sp>
      <p:sp>
        <p:nvSpPr>
          <p:cNvPr id="194" name="Google Shape;194;g22b778d3320_1_801"/>
          <p:cNvSpPr txBox="1">
            <a:spLocks noGrp="1"/>
          </p:cNvSpPr>
          <p:nvPr>
            <p:ph type="subTitle" idx="1"/>
          </p:nvPr>
        </p:nvSpPr>
        <p:spPr>
          <a:xfrm>
            <a:off x="265500" y="3144000"/>
            <a:ext cx="2386575" cy="767925"/>
          </a:xfrm>
          <a:prstGeom prst="rect">
            <a:avLst/>
          </a:prstGeom>
          <a:noFill/>
          <a:ln>
            <a:noFill/>
          </a:ln>
        </p:spPr>
        <p:txBody>
          <a:bodyPr spcFirstLastPara="1" wrap="square" lIns="91425" tIns="91425" rIns="91425" bIns="91425" anchor="t" anchorCtr="0">
            <a:normAutofit/>
          </a:bodyPr>
          <a:lstStyle/>
          <a:p>
            <a:pPr marL="0" indent="0">
              <a:buSzPts val="2300"/>
            </a:pPr>
            <a:endParaRPr/>
          </a:p>
        </p:txBody>
      </p:sp>
      <p:sp>
        <p:nvSpPr>
          <p:cNvPr id="195" name="Google Shape;195;g22b778d3320_1_801"/>
          <p:cNvSpPr txBox="1">
            <a:spLocks noGrp="1"/>
          </p:cNvSpPr>
          <p:nvPr>
            <p:ph type="body" idx="2"/>
          </p:nvPr>
        </p:nvSpPr>
        <p:spPr>
          <a:xfrm>
            <a:off x="3803944" y="2351306"/>
            <a:ext cx="4828500" cy="2040075"/>
          </a:xfrm>
          <a:prstGeom prst="rect">
            <a:avLst/>
          </a:prstGeom>
          <a:noFill/>
          <a:ln>
            <a:noFill/>
          </a:ln>
        </p:spPr>
        <p:txBody>
          <a:bodyPr spcFirstLastPara="1" wrap="square" lIns="91425" tIns="91425" rIns="91425" bIns="91425" anchor="ctr" anchorCtr="0">
            <a:normAutofit/>
          </a:bodyPr>
          <a:lstStyle/>
          <a:p>
            <a:pPr marL="342900" indent="-244316">
              <a:buSzPts val="1530"/>
              <a:buFont typeface="Poppins"/>
              <a:buChar char="●"/>
            </a:pPr>
            <a:r>
              <a:rPr lang="en-US" sz="1148">
                <a:latin typeface="Poppins"/>
                <a:ea typeface="Poppins"/>
                <a:cs typeface="Poppins"/>
                <a:sym typeface="Poppins"/>
              </a:rPr>
              <a:t>Teknik yang menghasilkan fitur-fitur baru dari fitur yang ada, dengan tujuan mengurangi dimensi dataset. Dalam feature extraction, fitur-fitur baru yang lebih informatif dan ringkas dihasilkan dari fitur-fitur awal.</a:t>
            </a:r>
            <a:endParaRPr sz="1148">
              <a:latin typeface="Poppins"/>
              <a:ea typeface="Poppins"/>
              <a:cs typeface="Poppins"/>
              <a:sym typeface="Poppins"/>
            </a:endParaRPr>
          </a:p>
          <a:p>
            <a:pPr marL="342900" indent="-244316">
              <a:spcBef>
                <a:spcPts val="450"/>
              </a:spcBef>
              <a:spcAft>
                <a:spcPts val="450"/>
              </a:spcAft>
              <a:buSzPts val="1530"/>
              <a:buFont typeface="Poppins"/>
              <a:buChar char="●"/>
            </a:pPr>
            <a:r>
              <a:rPr lang="en-US" sz="1148">
                <a:latin typeface="Poppins"/>
                <a:ea typeface="Poppins"/>
                <a:cs typeface="Poppins"/>
                <a:sym typeface="Poppins"/>
              </a:rPr>
              <a:t>Beberapa metode yang umum digunakan dalam feature extraction, seperti Principal Component Analysis (PCA), Linear Discriminant Analysis (LDA), dan t-distributed Stochastic Neighbor Embedding (t-SNE).</a:t>
            </a:r>
            <a:endParaRPr sz="1148">
              <a:latin typeface="Poppins"/>
              <a:ea typeface="Poppins"/>
              <a:cs typeface="Poppins"/>
              <a:sym typeface="Poppins"/>
            </a:endParaRPr>
          </a:p>
        </p:txBody>
      </p:sp>
      <p:sp>
        <p:nvSpPr>
          <p:cNvPr id="196" name="Google Shape;196;g22b778d3320_1_801"/>
          <p:cNvSpPr txBox="1"/>
          <p:nvPr/>
        </p:nvSpPr>
        <p:spPr>
          <a:xfrm>
            <a:off x="7895288" y="462830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pic>
        <p:nvPicPr>
          <p:cNvPr id="197" name="Google Shape;197;g22b778d3320_1_801"/>
          <p:cNvPicPr preferRelativeResize="0"/>
          <p:nvPr/>
        </p:nvPicPr>
        <p:blipFill>
          <a:blip r:embed="rId4">
            <a:alphaModFix/>
          </a:blip>
          <a:stretch>
            <a:fillRect/>
          </a:stretch>
        </p:blipFill>
        <p:spPr>
          <a:xfrm>
            <a:off x="5272388" y="230756"/>
            <a:ext cx="1964025" cy="2120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g22b778d3320_1_839"/>
          <p:cNvSpPr txBox="1"/>
          <p:nvPr/>
        </p:nvSpPr>
        <p:spPr>
          <a:xfrm>
            <a:off x="1773788" y="436838"/>
            <a:ext cx="55964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Principal Component Analysis (PCA)</a:t>
            </a:r>
            <a:endParaRPr sz="1725" b="1">
              <a:latin typeface="Poppins"/>
              <a:ea typeface="Poppins"/>
              <a:cs typeface="Poppins"/>
              <a:sym typeface="Poppins"/>
            </a:endParaRPr>
          </a:p>
        </p:txBody>
      </p:sp>
      <p:sp>
        <p:nvSpPr>
          <p:cNvPr id="203" name="Google Shape;203;g22b778d3320_1_839"/>
          <p:cNvSpPr txBox="1"/>
          <p:nvPr/>
        </p:nvSpPr>
        <p:spPr>
          <a:xfrm>
            <a:off x="778969" y="1203310"/>
            <a:ext cx="4166550" cy="3445473"/>
          </a:xfrm>
          <a:prstGeom prst="rect">
            <a:avLst/>
          </a:prstGeom>
          <a:noFill/>
          <a:ln>
            <a:noFill/>
          </a:ln>
        </p:spPr>
        <p:txBody>
          <a:bodyPr spcFirstLastPara="1" wrap="square" lIns="68569" tIns="68569" rIns="68569" bIns="68569" anchor="t" anchorCtr="0">
            <a:spAutoFit/>
          </a:bodyPr>
          <a:lstStyle/>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PCA adalah teknik yang paling umum digunakan dalam </a:t>
            </a:r>
            <a:r>
              <a:rPr lang="en-US" sz="1125" i="1">
                <a:solidFill>
                  <a:schemeClr val="dk1"/>
                </a:solidFill>
                <a:latin typeface="Poppins"/>
                <a:ea typeface="Poppins"/>
                <a:cs typeface="Poppins"/>
                <a:sym typeface="Poppins"/>
              </a:rPr>
              <a:t>feature extraction</a:t>
            </a:r>
            <a:r>
              <a:rPr lang="en-US" sz="1125">
                <a:solidFill>
                  <a:schemeClr val="dk1"/>
                </a:solidFill>
                <a:latin typeface="Poppins"/>
                <a:ea typeface="Poppins"/>
                <a:cs typeface="Poppins"/>
                <a:sym typeface="Poppins"/>
              </a:rPr>
              <a:t>.</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PCA bertujuan untuk menemukan hubungan antara fitur-fitur pada data yang berdimensi tinggi, sehingga setiap data dapat direpresentasikan dengan sejumlah fitur yang lebih sedikit namun tetap menjaga informasi yang terkandung dalam data. </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PCA mengurangi dimensi data dengan cara menggabungkan beberapa fitur yang saling berkorelasi menjadi satu fitur baru yang disebut </a:t>
            </a:r>
            <a:r>
              <a:rPr lang="en-US" sz="1125" i="1">
                <a:solidFill>
                  <a:schemeClr val="dk1"/>
                </a:solidFill>
                <a:latin typeface="Poppins"/>
                <a:ea typeface="Poppins"/>
                <a:cs typeface="Poppins"/>
                <a:sym typeface="Poppins"/>
              </a:rPr>
              <a:t>principal component</a:t>
            </a:r>
            <a:r>
              <a:rPr lang="en-US" sz="1125">
                <a:solidFill>
                  <a:schemeClr val="dk1"/>
                </a:solidFill>
                <a:latin typeface="Poppins"/>
                <a:ea typeface="Poppins"/>
                <a:cs typeface="Poppins"/>
                <a:sym typeface="Poppins"/>
              </a:rPr>
              <a:t>.</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i="1">
                <a:solidFill>
                  <a:schemeClr val="dk1"/>
                </a:solidFill>
                <a:latin typeface="Poppins"/>
                <a:ea typeface="Poppins"/>
                <a:cs typeface="Poppins"/>
                <a:sym typeface="Poppins"/>
              </a:rPr>
              <a:t>Principal component</a:t>
            </a:r>
            <a:r>
              <a:rPr lang="en-US" sz="1125">
                <a:solidFill>
                  <a:schemeClr val="dk1"/>
                </a:solidFill>
                <a:latin typeface="Poppins"/>
                <a:ea typeface="Poppins"/>
                <a:cs typeface="Poppins"/>
                <a:sym typeface="Poppins"/>
              </a:rPr>
              <a:t> adalah kombinasi linear dari fitur awal yang menjelaskan sebagian besar variasi dalam data.</a:t>
            </a:r>
            <a:endParaRPr sz="1125">
              <a:solidFill>
                <a:schemeClr val="dk1"/>
              </a:solidFill>
              <a:latin typeface="Poppins"/>
              <a:ea typeface="Poppins"/>
              <a:cs typeface="Poppins"/>
              <a:sym typeface="Poppins"/>
            </a:endParaRPr>
          </a:p>
        </p:txBody>
      </p:sp>
      <p:pic>
        <p:nvPicPr>
          <p:cNvPr id="204" name="Google Shape;204;g22b778d3320_1_839"/>
          <p:cNvPicPr preferRelativeResize="0"/>
          <p:nvPr/>
        </p:nvPicPr>
        <p:blipFill>
          <a:blip r:embed="rId3">
            <a:alphaModFix/>
          </a:blip>
          <a:stretch>
            <a:fillRect/>
          </a:stretch>
        </p:blipFill>
        <p:spPr>
          <a:xfrm>
            <a:off x="5187676" y="1302966"/>
            <a:ext cx="3073556" cy="3073556"/>
          </a:xfrm>
          <a:prstGeom prst="rect">
            <a:avLst/>
          </a:prstGeom>
          <a:noFill/>
          <a:ln>
            <a:noFill/>
          </a:ln>
        </p:spPr>
      </p:pic>
      <p:sp>
        <p:nvSpPr>
          <p:cNvPr id="205" name="Google Shape;205;g22b778d3320_1_839"/>
          <p:cNvSpPr txBox="1"/>
          <p:nvPr/>
        </p:nvSpPr>
        <p:spPr>
          <a:xfrm>
            <a:off x="7895288" y="462830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4"/>
              </a:rPr>
              <a:t>Image Source</a:t>
            </a:r>
            <a:endParaRPr sz="675">
              <a:latin typeface="Poppins SemiBold"/>
              <a:ea typeface="Poppins SemiBold"/>
              <a:cs typeface="Poppins SemiBold"/>
              <a:sym typeface="Poppins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21467ae36a9_0_186"/>
          <p:cNvSpPr txBox="1"/>
          <p:nvPr/>
        </p:nvSpPr>
        <p:spPr>
          <a:xfrm>
            <a:off x="1773788" y="480057"/>
            <a:ext cx="5596425" cy="403935"/>
          </a:xfrm>
          <a:prstGeom prst="rect">
            <a:avLst/>
          </a:prstGeom>
          <a:noFill/>
          <a:ln>
            <a:noFill/>
          </a:ln>
        </p:spPr>
        <p:txBody>
          <a:bodyPr spcFirstLastPara="1" wrap="square" lIns="68569" tIns="68569" rIns="68569" bIns="68569" anchor="t" anchorCtr="0">
            <a:spAutoFit/>
          </a:bodyPr>
          <a:lstStyle/>
          <a:p>
            <a:pPr algn="ctr">
              <a:buClr>
                <a:schemeClr val="dk1"/>
              </a:buClr>
              <a:buSzPts val="2300"/>
            </a:pPr>
            <a:r>
              <a:rPr lang="en-US" sz="1725" b="1">
                <a:solidFill>
                  <a:schemeClr val="dk1"/>
                </a:solidFill>
                <a:latin typeface="Poppins"/>
                <a:ea typeface="Poppins"/>
                <a:cs typeface="Poppins"/>
                <a:sym typeface="Poppins"/>
              </a:rPr>
              <a:t>Linear Discriminant Analysis (LDA)</a:t>
            </a:r>
            <a:endParaRPr sz="1725" b="1">
              <a:latin typeface="Poppins"/>
              <a:ea typeface="Poppins"/>
              <a:cs typeface="Poppins"/>
              <a:sym typeface="Poppins"/>
            </a:endParaRPr>
          </a:p>
        </p:txBody>
      </p:sp>
      <p:sp>
        <p:nvSpPr>
          <p:cNvPr id="211" name="Google Shape;211;g21467ae36a9_0_186"/>
          <p:cNvSpPr txBox="1"/>
          <p:nvPr/>
        </p:nvSpPr>
        <p:spPr>
          <a:xfrm>
            <a:off x="804900" y="1274062"/>
            <a:ext cx="4166550" cy="3310499"/>
          </a:xfrm>
          <a:prstGeom prst="rect">
            <a:avLst/>
          </a:prstGeom>
          <a:noFill/>
          <a:ln>
            <a:noFill/>
          </a:ln>
        </p:spPr>
        <p:txBody>
          <a:bodyPr spcFirstLastPara="1" wrap="square" lIns="68569" tIns="68569" rIns="68569" bIns="68569" anchor="t" anchorCtr="0">
            <a:spAutoFit/>
          </a:bodyPr>
          <a:lstStyle/>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LDA adalah algoritma supervised yang didasarkan pada pencarian subspace fitur yang memaksimalkan pemisahan antara kelas-kelas yang berbeda</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LDA bertujuan untuk menemukan kombinasi linear dari fitur-fitur awal yang terkorelasi dan memproyeksikan data ke dalam ruang fitur yang baru sehingga jarak antara data dari kelas yang berbeda lebih jauh, sedangkan jarak antara data dari kelas yang sama lebih dekat.</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LDA didasarkan pada dua asumsi berikut:</a:t>
            </a:r>
            <a:endParaRPr sz="1125">
              <a:solidFill>
                <a:schemeClr val="dk1"/>
              </a:solidFill>
              <a:latin typeface="Poppins"/>
              <a:ea typeface="Poppins"/>
              <a:cs typeface="Poppins"/>
              <a:sym typeface="Poppins"/>
            </a:endParaRPr>
          </a:p>
          <a:p>
            <a:pPr marL="685800" lvl="1"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Data memiliki distribusi normal.</a:t>
            </a:r>
            <a:endParaRPr sz="1125">
              <a:solidFill>
                <a:schemeClr val="dk1"/>
              </a:solidFill>
              <a:latin typeface="Poppins"/>
              <a:ea typeface="Poppins"/>
              <a:cs typeface="Poppins"/>
              <a:sym typeface="Poppins"/>
            </a:endParaRPr>
          </a:p>
          <a:p>
            <a:pPr marL="685800" lvl="1" indent="-242888">
              <a:lnSpc>
                <a:spcPct val="115000"/>
              </a:lnSpc>
              <a:spcBef>
                <a:spcPts val="450"/>
              </a:spcBef>
              <a:spcAft>
                <a:spcPts val="450"/>
              </a:spcAft>
              <a:buClr>
                <a:schemeClr val="dk1"/>
              </a:buClr>
              <a:buSzPts val="1500"/>
              <a:buFont typeface="Poppins"/>
              <a:buChar char="○"/>
            </a:pPr>
            <a:r>
              <a:rPr lang="en-US" sz="1125">
                <a:solidFill>
                  <a:schemeClr val="dk1"/>
                </a:solidFill>
                <a:latin typeface="Poppins"/>
                <a:ea typeface="Poppins"/>
                <a:cs typeface="Poppins"/>
                <a:sym typeface="Poppins"/>
              </a:rPr>
              <a:t>Setiap kelas di dalam ruang fitur memiliki kovariansi yang identik.</a:t>
            </a:r>
            <a:endParaRPr sz="1125">
              <a:solidFill>
                <a:schemeClr val="dk1"/>
              </a:solidFill>
              <a:latin typeface="Poppins"/>
              <a:ea typeface="Poppins"/>
              <a:cs typeface="Poppins"/>
              <a:sym typeface="Poppins"/>
            </a:endParaRPr>
          </a:p>
        </p:txBody>
      </p:sp>
      <p:sp>
        <p:nvSpPr>
          <p:cNvPr id="212" name="Google Shape;212;g21467ae36a9_0_186"/>
          <p:cNvSpPr txBox="1"/>
          <p:nvPr/>
        </p:nvSpPr>
        <p:spPr>
          <a:xfrm>
            <a:off x="7895288" y="462830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pic>
        <p:nvPicPr>
          <p:cNvPr id="213" name="Google Shape;213;g21467ae36a9_0_186"/>
          <p:cNvPicPr preferRelativeResize="0"/>
          <p:nvPr/>
        </p:nvPicPr>
        <p:blipFill>
          <a:blip r:embed="rId4">
            <a:alphaModFix/>
          </a:blip>
          <a:stretch>
            <a:fillRect/>
          </a:stretch>
        </p:blipFill>
        <p:spPr>
          <a:xfrm>
            <a:off x="5226769" y="1367636"/>
            <a:ext cx="3297713" cy="294418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21467ae36a9_0_144"/>
          <p:cNvSpPr txBox="1"/>
          <p:nvPr/>
        </p:nvSpPr>
        <p:spPr>
          <a:xfrm>
            <a:off x="1773788" y="436838"/>
            <a:ext cx="55964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Perbedaan PCA dan LDA</a:t>
            </a:r>
            <a:endParaRPr sz="1725" b="1">
              <a:latin typeface="Poppins"/>
              <a:ea typeface="Poppins"/>
              <a:cs typeface="Poppins"/>
              <a:sym typeface="Poppins"/>
            </a:endParaRPr>
          </a:p>
        </p:txBody>
      </p:sp>
      <p:pic>
        <p:nvPicPr>
          <p:cNvPr id="219" name="Google Shape;219;g21467ae36a9_0_144"/>
          <p:cNvPicPr preferRelativeResize="0"/>
          <p:nvPr/>
        </p:nvPicPr>
        <p:blipFill>
          <a:blip r:embed="rId3">
            <a:alphaModFix/>
          </a:blip>
          <a:stretch>
            <a:fillRect/>
          </a:stretch>
        </p:blipFill>
        <p:spPr>
          <a:xfrm>
            <a:off x="1897641" y="1058982"/>
            <a:ext cx="5348718" cy="2435344"/>
          </a:xfrm>
          <a:prstGeom prst="rect">
            <a:avLst/>
          </a:prstGeom>
          <a:noFill/>
          <a:ln>
            <a:noFill/>
          </a:ln>
        </p:spPr>
      </p:pic>
      <p:sp>
        <p:nvSpPr>
          <p:cNvPr id="220" name="Google Shape;220;g21467ae36a9_0_144"/>
          <p:cNvSpPr txBox="1"/>
          <p:nvPr/>
        </p:nvSpPr>
        <p:spPr>
          <a:xfrm>
            <a:off x="7895288" y="462830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4"/>
              </a:rPr>
              <a:t>Image Source</a:t>
            </a:r>
            <a:endParaRPr sz="675">
              <a:latin typeface="Poppins SemiBold"/>
              <a:ea typeface="Poppins SemiBold"/>
              <a:cs typeface="Poppins SemiBold"/>
              <a:sym typeface="Poppins SemiBold"/>
            </a:endParaRPr>
          </a:p>
        </p:txBody>
      </p:sp>
      <p:sp>
        <p:nvSpPr>
          <p:cNvPr id="221" name="Google Shape;221;g21467ae36a9_0_144"/>
          <p:cNvSpPr txBox="1"/>
          <p:nvPr/>
        </p:nvSpPr>
        <p:spPr>
          <a:xfrm>
            <a:off x="943219" y="3788025"/>
            <a:ext cx="7235550" cy="863997"/>
          </a:xfrm>
          <a:prstGeom prst="rect">
            <a:avLst/>
          </a:prstGeom>
          <a:noFill/>
          <a:ln>
            <a:noFill/>
          </a:ln>
        </p:spPr>
        <p:txBody>
          <a:bodyPr spcFirstLastPara="1" wrap="square" lIns="68569" tIns="68569" rIns="68569" bIns="68569" anchor="t" anchorCtr="0">
            <a:spAutoFit/>
          </a:bodyPr>
          <a:lstStyle/>
          <a:p>
            <a:pPr algn="ctr">
              <a:lnSpc>
                <a:spcPct val="115000"/>
              </a:lnSpc>
              <a:spcBef>
                <a:spcPts val="450"/>
              </a:spcBef>
              <a:spcAft>
                <a:spcPts val="450"/>
              </a:spcAft>
            </a:pPr>
            <a:r>
              <a:rPr lang="en-US" sz="1125">
                <a:solidFill>
                  <a:schemeClr val="dk1"/>
                </a:solidFill>
                <a:latin typeface="Poppins"/>
                <a:ea typeface="Poppins"/>
                <a:cs typeface="Poppins"/>
                <a:sym typeface="Poppins"/>
              </a:rPr>
              <a:t>PCA adalah algoritma </a:t>
            </a:r>
            <a:r>
              <a:rPr lang="en-US" sz="1125" i="1">
                <a:solidFill>
                  <a:schemeClr val="dk1"/>
                </a:solidFill>
                <a:latin typeface="Poppins"/>
                <a:ea typeface="Poppins"/>
                <a:cs typeface="Poppins"/>
                <a:sym typeface="Poppins"/>
              </a:rPr>
              <a:t>unsupervised</a:t>
            </a:r>
            <a:r>
              <a:rPr lang="en-US" sz="1125">
                <a:solidFill>
                  <a:schemeClr val="dk1"/>
                </a:solidFill>
                <a:latin typeface="Poppins"/>
                <a:ea typeface="Poppins"/>
                <a:cs typeface="Poppins"/>
                <a:sym typeface="Poppins"/>
              </a:rPr>
              <a:t> yang memaksimalkan varians antara fitur-fitur dataset, sedangkan LDA adalah algoritma </a:t>
            </a:r>
            <a:r>
              <a:rPr lang="en-US" sz="1125" i="1">
                <a:solidFill>
                  <a:schemeClr val="dk1"/>
                </a:solidFill>
                <a:latin typeface="Poppins"/>
                <a:ea typeface="Poppins"/>
                <a:cs typeface="Poppins"/>
                <a:sym typeface="Poppins"/>
              </a:rPr>
              <a:t>supervised</a:t>
            </a:r>
            <a:r>
              <a:rPr lang="en-US" sz="1125">
                <a:solidFill>
                  <a:schemeClr val="dk1"/>
                </a:solidFill>
                <a:latin typeface="Poppins"/>
                <a:ea typeface="Poppins"/>
                <a:cs typeface="Poppins"/>
                <a:sym typeface="Poppins"/>
              </a:rPr>
              <a:t> yang memaksimalkan pemisahan antara kelas-kelas yang berbeda.</a:t>
            </a:r>
            <a:endParaRPr sz="1125">
              <a:solidFill>
                <a:schemeClr val="dk1"/>
              </a:solidFill>
              <a:latin typeface="Poppins"/>
              <a:ea typeface="Poppins"/>
              <a:cs typeface="Poppins"/>
              <a:sym typeface="Poppi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g21467ae36a9_0_149"/>
          <p:cNvSpPr txBox="1"/>
          <p:nvPr/>
        </p:nvSpPr>
        <p:spPr>
          <a:xfrm>
            <a:off x="1483875" y="445500"/>
            <a:ext cx="6176250"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t-distributed Stochastic Neighbor Embedding (t-SNE)</a:t>
            </a:r>
            <a:endParaRPr sz="1725" b="1">
              <a:latin typeface="Poppins"/>
              <a:ea typeface="Poppins"/>
              <a:cs typeface="Poppins"/>
              <a:sym typeface="Poppins"/>
            </a:endParaRPr>
          </a:p>
        </p:txBody>
      </p:sp>
      <p:sp>
        <p:nvSpPr>
          <p:cNvPr id="227" name="Google Shape;227;g21467ae36a9_0_149"/>
          <p:cNvSpPr txBox="1"/>
          <p:nvPr/>
        </p:nvSpPr>
        <p:spPr>
          <a:xfrm>
            <a:off x="7895288" y="462830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
        <p:nvSpPr>
          <p:cNvPr id="228" name="Google Shape;228;g21467ae36a9_0_149"/>
          <p:cNvSpPr txBox="1"/>
          <p:nvPr/>
        </p:nvSpPr>
        <p:spPr>
          <a:xfrm>
            <a:off x="919688" y="2608031"/>
            <a:ext cx="7304625" cy="2186795"/>
          </a:xfrm>
          <a:prstGeom prst="rect">
            <a:avLst/>
          </a:prstGeom>
          <a:noFill/>
          <a:ln>
            <a:noFill/>
          </a:ln>
        </p:spPr>
        <p:txBody>
          <a:bodyPr spcFirstLastPara="1" wrap="square" lIns="68569" tIns="68569" rIns="68569" bIns="68569" anchor="t" anchorCtr="0">
            <a:spAutoFit/>
          </a:bodyPr>
          <a:lstStyle/>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t-SNE adalah algoritma </a:t>
            </a:r>
            <a:r>
              <a:rPr lang="en-US" sz="1125" i="1">
                <a:solidFill>
                  <a:schemeClr val="dk1"/>
                </a:solidFill>
                <a:latin typeface="Poppins"/>
                <a:ea typeface="Poppins"/>
                <a:cs typeface="Poppins"/>
                <a:sym typeface="Poppins"/>
              </a:rPr>
              <a:t>dimensionality reduction</a:t>
            </a:r>
            <a:r>
              <a:rPr lang="en-US" sz="1125">
                <a:solidFill>
                  <a:schemeClr val="dk1"/>
                </a:solidFill>
                <a:latin typeface="Poppins"/>
                <a:ea typeface="Poppins"/>
                <a:cs typeface="Poppins"/>
                <a:sym typeface="Poppins"/>
              </a:rPr>
              <a:t> yang digunakan ketika data asli berdimensi tinggi mengandung hubungan non-linier.</a:t>
            </a:r>
            <a:endParaRPr sz="1125">
              <a:solidFill>
                <a:schemeClr val="dk1"/>
              </a:solidFill>
              <a:latin typeface="Poppins"/>
              <a:ea typeface="Poppins"/>
              <a:cs typeface="Poppins"/>
              <a:sym typeface="Poppins"/>
            </a:endParaRPr>
          </a:p>
          <a:p>
            <a:pPr marL="342900" indent="-242888">
              <a:lnSpc>
                <a:spcPct val="115000"/>
              </a:lnSpc>
              <a:spcBef>
                <a:spcPts val="450"/>
              </a:spcBef>
              <a:buClr>
                <a:schemeClr val="dk1"/>
              </a:buClr>
              <a:buSzPts val="1500"/>
              <a:buFont typeface="Poppins"/>
              <a:buChar char="●"/>
            </a:pPr>
            <a:r>
              <a:rPr lang="en-US" sz="1125">
                <a:solidFill>
                  <a:schemeClr val="dk1"/>
                </a:solidFill>
                <a:latin typeface="Poppins"/>
                <a:ea typeface="Poppins"/>
                <a:cs typeface="Poppins"/>
                <a:sym typeface="Poppins"/>
              </a:rPr>
              <a:t>Proses t-SNE dilakukan dengan mengambil data dalam bentuk matriks dengan banyak fitur/kolom. Kemudian, teknik ini mencari jarak antara tiap pasangan data dalam matriks, dan membuat ulang jarak tersebut dalam dimensi yang lebih rendah (biasanya dua dimensi) sehingga dapat divisualisasikan.</a:t>
            </a:r>
            <a:endParaRPr sz="1125">
              <a:solidFill>
                <a:schemeClr val="dk1"/>
              </a:solidFill>
              <a:latin typeface="Poppins"/>
              <a:ea typeface="Poppins"/>
              <a:cs typeface="Poppins"/>
              <a:sym typeface="Poppins"/>
            </a:endParaRPr>
          </a:p>
          <a:p>
            <a:pPr marL="342900" indent="-242888">
              <a:lnSpc>
                <a:spcPct val="115000"/>
              </a:lnSpc>
              <a:spcBef>
                <a:spcPts val="450"/>
              </a:spcBef>
              <a:spcAft>
                <a:spcPts val="450"/>
              </a:spcAft>
              <a:buClr>
                <a:schemeClr val="dk1"/>
              </a:buClr>
              <a:buSzPts val="1500"/>
              <a:buFont typeface="Poppins"/>
              <a:buChar char="●"/>
            </a:pPr>
            <a:r>
              <a:rPr lang="en-US" sz="1125">
                <a:solidFill>
                  <a:schemeClr val="dk1"/>
                </a:solidFill>
                <a:latin typeface="Poppins"/>
                <a:ea typeface="Poppins"/>
                <a:cs typeface="Poppins"/>
                <a:sym typeface="Poppins"/>
              </a:rPr>
              <a:t>Dalam hal ini, t-SNE menggunakan distribusi normal di dimensi tinggi dan distribusi t-distribusi di dimensi rendah. Tujuannya adalah untuk menyebar data titik di dimensi rendah secara lebih jarang sehingga dapat menghasilkan visualisasi yang lebih baik.</a:t>
            </a:r>
            <a:endParaRPr sz="1125">
              <a:solidFill>
                <a:schemeClr val="dk1"/>
              </a:solidFill>
              <a:latin typeface="Poppins"/>
              <a:ea typeface="Poppins"/>
              <a:cs typeface="Poppins"/>
              <a:sym typeface="Poppins"/>
            </a:endParaRPr>
          </a:p>
        </p:txBody>
      </p:sp>
      <p:pic>
        <p:nvPicPr>
          <p:cNvPr id="229" name="Google Shape;229;g21467ae36a9_0_149"/>
          <p:cNvPicPr preferRelativeResize="0"/>
          <p:nvPr/>
        </p:nvPicPr>
        <p:blipFill>
          <a:blip r:embed="rId4">
            <a:alphaModFix/>
          </a:blip>
          <a:stretch>
            <a:fillRect/>
          </a:stretch>
        </p:blipFill>
        <p:spPr>
          <a:xfrm>
            <a:off x="2119106" y="963901"/>
            <a:ext cx="4905788" cy="15298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229f7477b95_0_4"/>
          <p:cNvSpPr txBox="1">
            <a:spLocks noGrp="1"/>
          </p:cNvSpPr>
          <p:nvPr>
            <p:ph type="title"/>
          </p:nvPr>
        </p:nvSpPr>
        <p:spPr>
          <a:xfrm>
            <a:off x="1080000" y="1958850"/>
            <a:ext cx="6984000" cy="1074825"/>
          </a:xfrm>
          <a:prstGeom prst="rect">
            <a:avLst/>
          </a:prstGeom>
          <a:noFill/>
          <a:ln>
            <a:noFill/>
          </a:ln>
        </p:spPr>
        <p:txBody>
          <a:bodyPr spcFirstLastPara="1" wrap="square" lIns="91425" tIns="91425" rIns="91425" bIns="91425" anchor="ctr" anchorCtr="0">
            <a:normAutofit fontScale="90000"/>
          </a:bodyPr>
          <a:lstStyle/>
          <a:p>
            <a:pPr>
              <a:buSzPct val="100000"/>
            </a:pPr>
            <a:r>
              <a:rPr lang="en-US"/>
              <a:t>Principal Component Analysis (PCA)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g2107a875000_1_241"/>
          <p:cNvSpPr txBox="1">
            <a:spLocks noGrp="1"/>
          </p:cNvSpPr>
          <p:nvPr>
            <p:ph type="title"/>
          </p:nvPr>
        </p:nvSpPr>
        <p:spPr>
          <a:xfrm>
            <a:off x="372094" y="328144"/>
            <a:ext cx="819562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a:t>Dimensionality Reduction dengan PCA</a:t>
            </a:r>
            <a:endParaRPr sz="2025"/>
          </a:p>
        </p:txBody>
      </p:sp>
      <p:sp>
        <p:nvSpPr>
          <p:cNvPr id="240" name="Google Shape;240;g2107a875000_1_241"/>
          <p:cNvSpPr txBox="1">
            <a:spLocks noGrp="1"/>
          </p:cNvSpPr>
          <p:nvPr>
            <p:ph type="body" idx="1"/>
          </p:nvPr>
        </p:nvSpPr>
        <p:spPr>
          <a:xfrm>
            <a:off x="982800" y="1078856"/>
            <a:ext cx="7178400" cy="3313800"/>
          </a:xfrm>
          <a:prstGeom prst="rect">
            <a:avLst/>
          </a:prstGeom>
          <a:noFill/>
          <a:ln>
            <a:noFill/>
          </a:ln>
        </p:spPr>
        <p:txBody>
          <a:bodyPr spcFirstLastPara="1" wrap="square" lIns="91425" tIns="91425" rIns="91425" bIns="91425" anchor="t" anchorCtr="0">
            <a:noAutofit/>
          </a:bodyPr>
          <a:lstStyle/>
          <a:p>
            <a:pPr marL="342900" indent="-242888">
              <a:spcBef>
                <a:spcPts val="750"/>
              </a:spcBef>
              <a:buClr>
                <a:schemeClr val="dk1"/>
              </a:buClr>
              <a:buSzPts val="1500"/>
              <a:buFont typeface="Poppins"/>
              <a:buChar char="●"/>
            </a:pPr>
            <a:r>
              <a:rPr lang="en-US" sz="1125">
                <a:solidFill>
                  <a:schemeClr val="dk1"/>
                </a:solidFill>
                <a:latin typeface="Poppins"/>
                <a:ea typeface="Poppins"/>
                <a:cs typeface="Poppins"/>
                <a:sym typeface="Poppins"/>
              </a:rPr>
              <a:t>Dalam dimensionality reduction, tujuan yang diinginkan adalah untuk mengurangi dimensi dari dataset dengan </a:t>
            </a:r>
            <a:r>
              <a:rPr lang="en-US" sz="1125" i="1">
                <a:solidFill>
                  <a:schemeClr val="dk1"/>
                </a:solidFill>
                <a:latin typeface="Poppins"/>
                <a:ea typeface="Poppins"/>
                <a:cs typeface="Poppins"/>
                <a:sym typeface="Poppins"/>
              </a:rPr>
              <a:t>d</a:t>
            </a:r>
            <a:r>
              <a:rPr lang="en-US" sz="1125">
                <a:solidFill>
                  <a:schemeClr val="dk1"/>
                </a:solidFill>
                <a:latin typeface="Poppins"/>
                <a:ea typeface="Poppins"/>
                <a:cs typeface="Poppins"/>
                <a:sym typeface="Poppins"/>
              </a:rPr>
              <a:t> dimensi dengan memproyeksikannya ke dalam suatu subruang dengan </a:t>
            </a:r>
            <a:r>
              <a:rPr lang="en-US" sz="1125" i="1">
                <a:solidFill>
                  <a:schemeClr val="dk1"/>
                </a:solidFill>
                <a:latin typeface="Poppins"/>
                <a:ea typeface="Poppins"/>
                <a:cs typeface="Poppins"/>
                <a:sym typeface="Poppins"/>
              </a:rPr>
              <a:t>k</a:t>
            </a:r>
            <a:r>
              <a:rPr lang="en-US" sz="1125">
                <a:solidFill>
                  <a:schemeClr val="dk1"/>
                </a:solidFill>
                <a:latin typeface="Poppins"/>
                <a:ea typeface="Poppins"/>
                <a:cs typeface="Poppins"/>
                <a:sym typeface="Poppins"/>
              </a:rPr>
              <a:t> dimensi (di mana k &lt; d) untuk meningkatkan efisiensi komputasi sambil mempertahankan sebagian besar informasi.</a:t>
            </a:r>
            <a:endParaRPr sz="1125">
              <a:solidFill>
                <a:schemeClr val="dk1"/>
              </a:solidFill>
              <a:latin typeface="Poppins"/>
              <a:ea typeface="Poppins"/>
              <a:cs typeface="Poppins"/>
              <a:sym typeface="Poppins"/>
            </a:endParaRPr>
          </a:p>
          <a:p>
            <a:pPr marL="342900" indent="-242888">
              <a:spcBef>
                <a:spcPts val="750"/>
              </a:spcBef>
              <a:buClr>
                <a:schemeClr val="dk1"/>
              </a:buClr>
              <a:buSzPts val="1500"/>
              <a:buFont typeface="Poppins"/>
              <a:buChar char="●"/>
            </a:pPr>
            <a:r>
              <a:rPr lang="en-US" sz="1125">
                <a:solidFill>
                  <a:schemeClr val="dk1"/>
                </a:solidFill>
                <a:latin typeface="Poppins"/>
                <a:ea typeface="Poppins"/>
                <a:cs typeface="Poppins"/>
                <a:sym typeface="Poppins"/>
              </a:rPr>
              <a:t>Pertanyaan pentingnya adalah: </a:t>
            </a:r>
            <a:r>
              <a:rPr lang="en-US" sz="1125" b="1" i="1">
                <a:solidFill>
                  <a:schemeClr val="dk1"/>
                </a:solidFill>
                <a:latin typeface="Poppins"/>
                <a:ea typeface="Poppins"/>
                <a:cs typeface="Poppins"/>
                <a:sym typeface="Poppins"/>
              </a:rPr>
              <a:t>"Berapa ukuran k yang mewakili data dengan 'baik'?"</a:t>
            </a:r>
            <a:endParaRPr sz="1125" b="1" i="1">
              <a:solidFill>
                <a:schemeClr val="dk1"/>
              </a:solidFill>
              <a:latin typeface="Poppins"/>
              <a:ea typeface="Poppins"/>
              <a:cs typeface="Poppins"/>
              <a:sym typeface="Poppins"/>
            </a:endParaRPr>
          </a:p>
          <a:p>
            <a:pPr marL="342900" indent="-242888">
              <a:spcBef>
                <a:spcPts val="750"/>
              </a:spcBef>
              <a:buClr>
                <a:schemeClr val="dk1"/>
              </a:buClr>
              <a:buSzPts val="1500"/>
              <a:buFont typeface="Poppins"/>
              <a:buChar char="●"/>
            </a:pPr>
            <a:r>
              <a:rPr lang="en-US" sz="1125">
                <a:solidFill>
                  <a:schemeClr val="dk1"/>
                </a:solidFill>
                <a:latin typeface="Poppins"/>
                <a:ea typeface="Poppins"/>
                <a:cs typeface="Poppins"/>
                <a:sym typeface="Poppins"/>
              </a:rPr>
              <a:t>Dalam hal ini, kita akan menghitung eigenvector (</a:t>
            </a:r>
            <a:r>
              <a:rPr lang="en-US" sz="1125" i="1">
                <a:solidFill>
                  <a:schemeClr val="dk1"/>
                </a:solidFill>
                <a:latin typeface="Poppins"/>
                <a:ea typeface="Poppins"/>
                <a:cs typeface="Poppins"/>
                <a:sym typeface="Poppins"/>
              </a:rPr>
              <a:t>principal component</a:t>
            </a:r>
            <a:r>
              <a:rPr lang="en-US" sz="1125">
                <a:solidFill>
                  <a:schemeClr val="dk1"/>
                </a:solidFill>
                <a:latin typeface="Poppins"/>
                <a:ea typeface="Poppins"/>
                <a:cs typeface="Poppins"/>
                <a:sym typeface="Poppins"/>
              </a:rPr>
              <a:t>) dari sebuah dataset dan mengumpulkannya dalam sebuah matriks proyeksi.</a:t>
            </a:r>
            <a:endParaRPr sz="1125">
              <a:solidFill>
                <a:schemeClr val="dk1"/>
              </a:solidFill>
              <a:latin typeface="Poppins"/>
              <a:ea typeface="Poppins"/>
              <a:cs typeface="Poppins"/>
              <a:sym typeface="Poppins"/>
            </a:endParaRPr>
          </a:p>
          <a:p>
            <a:pPr marL="342900" indent="-242888">
              <a:spcBef>
                <a:spcPts val="750"/>
              </a:spcBef>
              <a:buClr>
                <a:schemeClr val="dk1"/>
              </a:buClr>
              <a:buSzPts val="1500"/>
              <a:buFont typeface="Poppins"/>
              <a:buChar char="●"/>
            </a:pPr>
            <a:r>
              <a:rPr lang="en-US" sz="1125">
                <a:solidFill>
                  <a:schemeClr val="dk1"/>
                </a:solidFill>
                <a:latin typeface="Poppins"/>
                <a:ea typeface="Poppins"/>
                <a:cs typeface="Poppins"/>
                <a:sym typeface="Poppins"/>
              </a:rPr>
              <a:t>Setiap eigenvector ini terkait dengan sebuah </a:t>
            </a:r>
            <a:r>
              <a:rPr lang="en-US" sz="1125" i="1">
                <a:solidFill>
                  <a:schemeClr val="dk1"/>
                </a:solidFill>
                <a:latin typeface="Poppins"/>
                <a:ea typeface="Poppins"/>
                <a:cs typeface="Poppins"/>
                <a:sym typeface="Poppins"/>
              </a:rPr>
              <a:t>eigenvalue</a:t>
            </a:r>
            <a:r>
              <a:rPr lang="en-US" sz="1125">
                <a:solidFill>
                  <a:schemeClr val="dk1"/>
                </a:solidFill>
                <a:latin typeface="Poppins"/>
                <a:ea typeface="Poppins"/>
                <a:cs typeface="Poppins"/>
                <a:sym typeface="Poppins"/>
              </a:rPr>
              <a:t> yang dapat diinterpretasikan sebagai "panjang" atau "besarnya" eigenvector yang sesuai.</a:t>
            </a:r>
            <a:endParaRPr sz="1125">
              <a:solidFill>
                <a:schemeClr val="dk1"/>
              </a:solidFill>
              <a:latin typeface="Poppins"/>
              <a:ea typeface="Poppins"/>
              <a:cs typeface="Poppins"/>
              <a:sym typeface="Poppins"/>
            </a:endParaRPr>
          </a:p>
          <a:p>
            <a:pPr marL="342900" indent="-242888">
              <a:spcBef>
                <a:spcPts val="750"/>
              </a:spcBef>
              <a:spcAft>
                <a:spcPts val="750"/>
              </a:spcAft>
              <a:buClr>
                <a:schemeClr val="dk1"/>
              </a:buClr>
              <a:buSzPts val="1500"/>
              <a:buFont typeface="Poppins"/>
              <a:buChar char="●"/>
            </a:pPr>
            <a:r>
              <a:rPr lang="en-US" sz="1125">
                <a:solidFill>
                  <a:schemeClr val="dk1"/>
                </a:solidFill>
                <a:latin typeface="Poppins"/>
                <a:ea typeface="Poppins"/>
                <a:cs typeface="Poppins"/>
                <a:sym typeface="Poppins"/>
              </a:rPr>
              <a:t>Jika beberapa eigenvalues memiliki magnitudo yang signifikan lebih besar dari yang lain, maka kita dapat melakukan pengurangan dataset melalui PCA ke dalam subruang dimensional yang lebih kecil dengan menghapus pasangan eigen yang bernilai kecil atau "kurang informatif".</a:t>
            </a:r>
            <a:endParaRPr sz="1125">
              <a:solidFill>
                <a:schemeClr val="dk1"/>
              </a:solidFill>
              <a:latin typeface="Poppins"/>
              <a:ea typeface="Poppins"/>
              <a:cs typeface="Poppins"/>
              <a:sym typeface="Poppins"/>
            </a:endParaRPr>
          </a:p>
        </p:txBody>
      </p:sp>
      <p:sp>
        <p:nvSpPr>
          <p:cNvPr id="241" name="Google Shape;241;g2107a875000_1_241"/>
          <p:cNvSpPr txBox="1"/>
          <p:nvPr/>
        </p:nvSpPr>
        <p:spPr>
          <a:xfrm>
            <a:off x="7785356" y="439265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F806853-13DD-5EEA-15AC-7339C8C9C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634104"/>
            <a:ext cx="7825832" cy="34711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2B2D20-CB67-18C8-772B-013EE8F298D7}"/>
              </a:ext>
            </a:extLst>
          </p:cNvPr>
          <p:cNvSpPr txBox="1"/>
          <p:nvPr/>
        </p:nvSpPr>
        <p:spPr>
          <a:xfrm>
            <a:off x="1381562" y="1110884"/>
            <a:ext cx="2843939" cy="523220"/>
          </a:xfrm>
          <a:prstGeom prst="rect">
            <a:avLst/>
          </a:prstGeom>
          <a:noFill/>
        </p:spPr>
        <p:txBody>
          <a:bodyPr wrap="square">
            <a:spAutoFit/>
          </a:bodyPr>
          <a:lstStyle/>
          <a:p>
            <a:pPr algn="ctr"/>
            <a:r>
              <a:rPr lang="en-US" dirty="0" err="1">
                <a:solidFill>
                  <a:srgbClr val="757575"/>
                </a:solidFill>
                <a:latin typeface="sohne"/>
              </a:rPr>
              <a:t>Panah</a:t>
            </a:r>
            <a:r>
              <a:rPr lang="en-US" dirty="0">
                <a:solidFill>
                  <a:srgbClr val="757575"/>
                </a:solidFill>
                <a:latin typeface="sohne"/>
              </a:rPr>
              <a:t> </a:t>
            </a:r>
            <a:r>
              <a:rPr lang="en-US" dirty="0" err="1">
                <a:solidFill>
                  <a:srgbClr val="757575"/>
                </a:solidFill>
                <a:latin typeface="sohne"/>
              </a:rPr>
              <a:t>merah</a:t>
            </a:r>
            <a:r>
              <a:rPr lang="en-US" dirty="0">
                <a:solidFill>
                  <a:srgbClr val="757575"/>
                </a:solidFill>
                <a:latin typeface="sohne"/>
              </a:rPr>
              <a:t> dan </a:t>
            </a:r>
            <a:r>
              <a:rPr lang="en-US" dirty="0" err="1">
                <a:solidFill>
                  <a:srgbClr val="757575"/>
                </a:solidFill>
                <a:latin typeface="sohne"/>
              </a:rPr>
              <a:t>hijau</a:t>
            </a:r>
            <a:r>
              <a:rPr lang="en-US" dirty="0">
                <a:solidFill>
                  <a:srgbClr val="757575"/>
                </a:solidFill>
                <a:latin typeface="sohne"/>
              </a:rPr>
              <a:t> </a:t>
            </a:r>
            <a:r>
              <a:rPr lang="en-US" dirty="0" err="1">
                <a:solidFill>
                  <a:srgbClr val="757575"/>
                </a:solidFill>
                <a:latin typeface="sohne"/>
              </a:rPr>
              <a:t>adalah</a:t>
            </a:r>
            <a:r>
              <a:rPr lang="en-US" dirty="0">
                <a:solidFill>
                  <a:srgbClr val="757575"/>
                </a:solidFill>
                <a:latin typeface="sohne"/>
              </a:rPr>
              <a:t> axis PCA yang </a:t>
            </a:r>
            <a:r>
              <a:rPr lang="en-US" dirty="0" err="1">
                <a:solidFill>
                  <a:srgbClr val="757575"/>
                </a:solidFill>
                <a:latin typeface="sohne"/>
              </a:rPr>
              <a:t>diplot</a:t>
            </a:r>
            <a:r>
              <a:rPr lang="en-US" dirty="0">
                <a:solidFill>
                  <a:srgbClr val="757575"/>
                </a:solidFill>
                <a:latin typeface="sohne"/>
              </a:rPr>
              <a:t> pada data original</a:t>
            </a:r>
            <a:endParaRPr lang="en-US" b="0" i="0" dirty="0">
              <a:solidFill>
                <a:srgbClr val="757575"/>
              </a:solidFill>
              <a:effectLst/>
              <a:latin typeface="sohne"/>
            </a:endParaRPr>
          </a:p>
        </p:txBody>
      </p:sp>
      <p:sp>
        <p:nvSpPr>
          <p:cNvPr id="11" name="TextBox 10">
            <a:extLst>
              <a:ext uri="{FF2B5EF4-FFF2-40B4-BE49-F238E27FC236}">
                <a16:creationId xmlns:a16="http://schemas.microsoft.com/office/drawing/2014/main" id="{0BF538F3-68F1-3C80-4883-7EBA6A2E9B90}"/>
              </a:ext>
            </a:extLst>
          </p:cNvPr>
          <p:cNvSpPr txBox="1"/>
          <p:nvPr/>
        </p:nvSpPr>
        <p:spPr>
          <a:xfrm>
            <a:off x="5190543" y="1158090"/>
            <a:ext cx="2843939" cy="523220"/>
          </a:xfrm>
          <a:prstGeom prst="rect">
            <a:avLst/>
          </a:prstGeom>
          <a:noFill/>
        </p:spPr>
        <p:txBody>
          <a:bodyPr wrap="square">
            <a:spAutoFit/>
          </a:bodyPr>
          <a:lstStyle/>
          <a:p>
            <a:pPr algn="ctr"/>
            <a:r>
              <a:rPr lang="en-US" b="0" i="0" dirty="0" err="1">
                <a:solidFill>
                  <a:srgbClr val="757575"/>
                </a:solidFill>
                <a:effectLst/>
                <a:latin typeface="sohne"/>
              </a:rPr>
              <a:t>Arah</a:t>
            </a:r>
            <a:r>
              <a:rPr lang="en-US" b="0" i="0" dirty="0">
                <a:solidFill>
                  <a:srgbClr val="757575"/>
                </a:solidFill>
                <a:effectLst/>
                <a:latin typeface="sohne"/>
              </a:rPr>
              <a:t> axis PCA </a:t>
            </a:r>
            <a:r>
              <a:rPr lang="en-US" b="0" i="0" dirty="0" err="1">
                <a:solidFill>
                  <a:srgbClr val="757575"/>
                </a:solidFill>
                <a:effectLst/>
                <a:latin typeface="sohne"/>
              </a:rPr>
              <a:t>tersebut</a:t>
            </a:r>
            <a:r>
              <a:rPr lang="en-US" b="0" i="0" dirty="0">
                <a:solidFill>
                  <a:srgbClr val="757575"/>
                </a:solidFill>
                <a:effectLst/>
                <a:latin typeface="sohne"/>
              </a:rPr>
              <a:t> </a:t>
            </a:r>
            <a:r>
              <a:rPr lang="en-US" b="0" i="0" dirty="0" err="1">
                <a:solidFill>
                  <a:srgbClr val="757575"/>
                </a:solidFill>
                <a:effectLst/>
                <a:latin typeface="sohne"/>
              </a:rPr>
              <a:t>diputar</a:t>
            </a:r>
            <a:r>
              <a:rPr lang="en-US" b="0" i="0" dirty="0">
                <a:solidFill>
                  <a:srgbClr val="757575"/>
                </a:solidFill>
                <a:effectLst/>
                <a:latin typeface="sohne"/>
              </a:rPr>
              <a:t> </a:t>
            </a:r>
            <a:r>
              <a:rPr lang="en-US" b="0" i="0" dirty="0" err="1">
                <a:solidFill>
                  <a:srgbClr val="757575"/>
                </a:solidFill>
                <a:effectLst/>
                <a:latin typeface="sohne"/>
              </a:rPr>
              <a:t>sehingga</a:t>
            </a:r>
            <a:r>
              <a:rPr lang="en-US" b="0" i="0" dirty="0">
                <a:solidFill>
                  <a:srgbClr val="757575"/>
                </a:solidFill>
                <a:effectLst/>
                <a:latin typeface="sohne"/>
              </a:rPr>
              <a:t> </a:t>
            </a:r>
            <a:r>
              <a:rPr lang="en-US" b="0" i="0" dirty="0" err="1">
                <a:solidFill>
                  <a:srgbClr val="757575"/>
                </a:solidFill>
                <a:effectLst/>
                <a:latin typeface="sohne"/>
              </a:rPr>
              <a:t>menjad</a:t>
            </a:r>
            <a:r>
              <a:rPr lang="en-US" dirty="0" err="1">
                <a:solidFill>
                  <a:srgbClr val="757575"/>
                </a:solidFill>
                <a:latin typeface="sohne"/>
              </a:rPr>
              <a:t>i</a:t>
            </a:r>
            <a:r>
              <a:rPr lang="en-US" dirty="0">
                <a:solidFill>
                  <a:srgbClr val="757575"/>
                </a:solidFill>
                <a:latin typeface="sohne"/>
              </a:rPr>
              <a:t> x dan y axis </a:t>
            </a:r>
            <a:r>
              <a:rPr lang="en-US" dirty="0" err="1">
                <a:solidFill>
                  <a:srgbClr val="757575"/>
                </a:solidFill>
                <a:latin typeface="sohne"/>
              </a:rPr>
              <a:t>baru</a:t>
            </a:r>
            <a:endParaRPr lang="en-US" b="0" i="0" dirty="0">
              <a:solidFill>
                <a:srgbClr val="757575"/>
              </a:solidFill>
              <a:effectLst/>
              <a:latin typeface="sohne"/>
            </a:endParaRPr>
          </a:p>
        </p:txBody>
      </p:sp>
      <p:sp>
        <p:nvSpPr>
          <p:cNvPr id="16" name="Google Shape;246;g22b778d3320_1_873">
            <a:extLst>
              <a:ext uri="{FF2B5EF4-FFF2-40B4-BE49-F238E27FC236}">
                <a16:creationId xmlns:a16="http://schemas.microsoft.com/office/drawing/2014/main" id="{63FF9FC3-92F3-566D-44A3-D736DCE54F0B}"/>
              </a:ext>
            </a:extLst>
          </p:cNvPr>
          <p:cNvSpPr txBox="1">
            <a:spLocks/>
          </p:cNvSpPr>
          <p:nvPr/>
        </p:nvSpPr>
        <p:spPr>
          <a:xfrm>
            <a:off x="363431" y="189825"/>
            <a:ext cx="8195625" cy="57262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algn="ctr">
              <a:spcBef>
                <a:spcPts val="450"/>
              </a:spcBef>
              <a:buClr>
                <a:srgbClr val="159AB1"/>
              </a:buClr>
              <a:buSzPts val="1100"/>
              <a:buFont typeface="Poppins"/>
              <a:buNone/>
              <a:defRPr sz="2025" b="1">
                <a:solidFill>
                  <a:srgbClr val="159AB1"/>
                </a:solidFill>
                <a:latin typeface="Poppins"/>
                <a:ea typeface="Poppins"/>
                <a:cs typeface="Poppins"/>
                <a:sym typeface="Poppins"/>
              </a:defRPr>
            </a:lvl1pPr>
            <a:lvl2pPr>
              <a:buClr>
                <a:srgbClr val="159AB1"/>
              </a:buClr>
              <a:buSzPts val="2800"/>
              <a:buNone/>
              <a:defRPr sz="2800">
                <a:solidFill>
                  <a:srgbClr val="159AB1"/>
                </a:solidFill>
              </a:defRPr>
            </a:lvl2pPr>
            <a:lvl3pPr>
              <a:buClr>
                <a:srgbClr val="159AB1"/>
              </a:buClr>
              <a:buSzPts val="2800"/>
              <a:buNone/>
              <a:defRPr sz="2800">
                <a:solidFill>
                  <a:srgbClr val="159AB1"/>
                </a:solidFill>
              </a:defRPr>
            </a:lvl3pPr>
            <a:lvl4pPr>
              <a:buClr>
                <a:srgbClr val="159AB1"/>
              </a:buClr>
              <a:buSzPts val="2800"/>
              <a:buNone/>
              <a:defRPr sz="2800">
                <a:solidFill>
                  <a:srgbClr val="159AB1"/>
                </a:solidFill>
              </a:defRPr>
            </a:lvl4pPr>
            <a:lvl5pPr>
              <a:buClr>
                <a:srgbClr val="159AB1"/>
              </a:buClr>
              <a:buSzPts val="2800"/>
              <a:buNone/>
              <a:defRPr sz="2800">
                <a:solidFill>
                  <a:srgbClr val="159AB1"/>
                </a:solidFill>
              </a:defRPr>
            </a:lvl5pPr>
            <a:lvl6pPr>
              <a:buClr>
                <a:srgbClr val="159AB1"/>
              </a:buClr>
              <a:buSzPts val="2800"/>
              <a:buNone/>
              <a:defRPr sz="2800">
                <a:solidFill>
                  <a:srgbClr val="159AB1"/>
                </a:solidFill>
              </a:defRPr>
            </a:lvl6pPr>
            <a:lvl7pPr>
              <a:buClr>
                <a:srgbClr val="159AB1"/>
              </a:buClr>
              <a:buSzPts val="2800"/>
              <a:buNone/>
              <a:defRPr sz="2800">
                <a:solidFill>
                  <a:srgbClr val="159AB1"/>
                </a:solidFill>
              </a:defRPr>
            </a:lvl7pPr>
            <a:lvl8pPr>
              <a:buClr>
                <a:srgbClr val="159AB1"/>
              </a:buClr>
              <a:buSzPts val="2800"/>
              <a:buNone/>
              <a:defRPr sz="2800">
                <a:solidFill>
                  <a:srgbClr val="159AB1"/>
                </a:solidFill>
              </a:defRPr>
            </a:lvl8pPr>
            <a:lvl9pPr>
              <a:buClr>
                <a:srgbClr val="159AB1"/>
              </a:buClr>
              <a:buSzPts val="2800"/>
              <a:buNone/>
              <a:defRPr sz="2800">
                <a:solidFill>
                  <a:srgbClr val="159AB1"/>
                </a:solidFill>
              </a:defRPr>
            </a:lvl9pPr>
          </a:lstStyle>
          <a:p>
            <a:r>
              <a:rPr lang="en-US" dirty="0" err="1"/>
              <a:t>Bagaimana</a:t>
            </a:r>
            <a:r>
              <a:rPr lang="en-US" dirty="0"/>
              <a:t> PCA </a:t>
            </a:r>
            <a:r>
              <a:rPr lang="en-US" dirty="0" err="1"/>
              <a:t>Bekerja</a:t>
            </a:r>
            <a:r>
              <a:rPr lang="en-US" dirty="0"/>
              <a:t>?</a:t>
            </a:r>
          </a:p>
        </p:txBody>
      </p:sp>
    </p:spTree>
    <p:extLst>
      <p:ext uri="{BB962C8B-B14F-4D97-AF65-F5344CB8AC3E}">
        <p14:creationId xmlns:p14="http://schemas.microsoft.com/office/powerpoint/2010/main" val="1349805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2b778d3320_1_873"/>
          <p:cNvSpPr txBox="1">
            <a:spLocks noGrp="1"/>
          </p:cNvSpPr>
          <p:nvPr>
            <p:ph type="title"/>
          </p:nvPr>
        </p:nvSpPr>
        <p:spPr>
          <a:xfrm>
            <a:off x="363431" y="189825"/>
            <a:ext cx="819562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dirty="0"/>
              <a:t>Langkah </a:t>
            </a:r>
            <a:r>
              <a:rPr lang="en-US" sz="2025" dirty="0" err="1"/>
              <a:t>Perhitungan</a:t>
            </a:r>
            <a:r>
              <a:rPr lang="en-US" sz="2025" dirty="0"/>
              <a:t> PCA</a:t>
            </a:r>
            <a:endParaRPr sz="2025" dirty="0"/>
          </a:p>
        </p:txBody>
      </p:sp>
      <p:sp>
        <p:nvSpPr>
          <p:cNvPr id="247" name="Google Shape;247;g22b778d3320_1_873"/>
          <p:cNvSpPr txBox="1">
            <a:spLocks noGrp="1"/>
          </p:cNvSpPr>
          <p:nvPr>
            <p:ph type="body" idx="1"/>
          </p:nvPr>
        </p:nvSpPr>
        <p:spPr>
          <a:xfrm>
            <a:off x="640650" y="911025"/>
            <a:ext cx="4590225" cy="3321450"/>
          </a:xfrm>
          <a:prstGeom prst="rect">
            <a:avLst/>
          </a:prstGeom>
          <a:noFill/>
          <a:ln>
            <a:noFill/>
          </a:ln>
        </p:spPr>
        <p:txBody>
          <a:bodyPr spcFirstLastPara="1" wrap="square" lIns="91425" tIns="91425" rIns="91425" bIns="91425" anchor="t" anchorCtr="0">
            <a:noAutofit/>
          </a:bodyPr>
          <a:lstStyle/>
          <a:p>
            <a:pPr marL="0" indent="0">
              <a:buNone/>
            </a:pPr>
            <a:r>
              <a:rPr lang="en-US" sz="1050" dirty="0">
                <a:solidFill>
                  <a:schemeClr val="dk1"/>
                </a:solidFill>
                <a:latin typeface="Poppins"/>
                <a:ea typeface="Poppins"/>
                <a:cs typeface="Poppins"/>
                <a:sym typeface="Poppins"/>
              </a:rPr>
              <a:t>Langkah-</a:t>
            </a:r>
            <a:r>
              <a:rPr lang="en-US" sz="1050" dirty="0" err="1">
                <a:solidFill>
                  <a:schemeClr val="dk1"/>
                </a:solidFill>
                <a:latin typeface="Poppins"/>
                <a:ea typeface="Poppins"/>
                <a:cs typeface="Poppins"/>
                <a:sym typeface="Poppins"/>
              </a:rPr>
              <a:t>langkah</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dalam</a:t>
            </a:r>
            <a:r>
              <a:rPr lang="en-US" sz="1050" dirty="0">
                <a:solidFill>
                  <a:schemeClr val="dk1"/>
                </a:solidFill>
                <a:latin typeface="Poppins"/>
                <a:ea typeface="Poppins"/>
                <a:cs typeface="Poppins"/>
                <a:sym typeface="Poppins"/>
              </a:rPr>
              <a:t> PCA </a:t>
            </a:r>
            <a:r>
              <a:rPr lang="en-US" sz="1050" dirty="0" err="1">
                <a:solidFill>
                  <a:schemeClr val="dk1"/>
                </a:solidFill>
                <a:latin typeface="Poppins"/>
                <a:ea typeface="Poppins"/>
                <a:cs typeface="Poppins"/>
                <a:sym typeface="Poppins"/>
              </a:rPr>
              <a:t>adalah</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sebagai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berikut</a:t>
            </a:r>
            <a:r>
              <a:rPr lang="en-US" sz="1050" dirty="0">
                <a:solidFill>
                  <a:schemeClr val="dk1"/>
                </a:solidFill>
                <a:latin typeface="Poppins"/>
                <a:ea typeface="Poppins"/>
                <a:cs typeface="Poppins"/>
                <a:sym typeface="Poppins"/>
              </a:rPr>
              <a:t>:</a:t>
            </a:r>
            <a:endParaRPr sz="1050" dirty="0">
              <a:solidFill>
                <a:schemeClr val="dk1"/>
              </a:solidFill>
              <a:latin typeface="Poppins"/>
              <a:ea typeface="Poppins"/>
              <a:cs typeface="Poppins"/>
              <a:sym typeface="Poppins"/>
            </a:endParaRPr>
          </a:p>
          <a:p>
            <a:pPr marL="342900" indent="-238125">
              <a:spcBef>
                <a:spcPts val="450"/>
              </a:spcBef>
              <a:buClr>
                <a:schemeClr val="dk1"/>
              </a:buClr>
              <a:buFont typeface="Poppins"/>
              <a:buAutoNum type="arabicPeriod"/>
            </a:pPr>
            <a:r>
              <a:rPr lang="en-US" sz="1050" dirty="0" err="1">
                <a:solidFill>
                  <a:schemeClr val="dk1"/>
                </a:solidFill>
                <a:latin typeface="Poppins"/>
                <a:ea typeface="Poppins"/>
                <a:cs typeface="Poppins"/>
                <a:sym typeface="Poppins"/>
              </a:rPr>
              <a:t>Menstandarisasi</a:t>
            </a:r>
            <a:r>
              <a:rPr lang="en-US" sz="1050" dirty="0">
                <a:solidFill>
                  <a:schemeClr val="dk1"/>
                </a:solidFill>
                <a:latin typeface="Poppins"/>
                <a:ea typeface="Poppins"/>
                <a:cs typeface="Poppins"/>
                <a:sym typeface="Poppins"/>
              </a:rPr>
              <a:t> data </a:t>
            </a:r>
            <a:r>
              <a:rPr lang="en-US" sz="1050" dirty="0" err="1">
                <a:solidFill>
                  <a:schemeClr val="dk1"/>
                </a:solidFill>
                <a:latin typeface="Poppins"/>
                <a:ea typeface="Poppins"/>
                <a:cs typeface="Poppins"/>
                <a:sym typeface="Poppins"/>
              </a:rPr>
              <a:t>untuk</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memastikan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bahwa</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setiap</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variabel</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memiliki</a:t>
            </a:r>
            <a:r>
              <a:rPr lang="en-US" sz="1050" dirty="0">
                <a:solidFill>
                  <a:schemeClr val="dk1"/>
                </a:solidFill>
                <a:latin typeface="Poppins"/>
                <a:ea typeface="Poppins"/>
                <a:cs typeface="Poppins"/>
                <a:sym typeface="Poppins"/>
              </a:rPr>
              <a:t> mean 0 dan variance 1.</a:t>
            </a:r>
            <a:endParaRPr sz="1050" dirty="0">
              <a:solidFill>
                <a:schemeClr val="dk1"/>
              </a:solidFill>
              <a:latin typeface="Poppins"/>
              <a:ea typeface="Poppins"/>
              <a:cs typeface="Poppins"/>
              <a:sym typeface="Poppins"/>
            </a:endParaRPr>
          </a:p>
          <a:p>
            <a:pPr marL="342900" indent="-238125">
              <a:spcBef>
                <a:spcPts val="450"/>
              </a:spcBef>
              <a:buClr>
                <a:schemeClr val="dk1"/>
              </a:buClr>
              <a:buFont typeface="Poppins"/>
              <a:buAutoNum type="arabicPeriod"/>
            </a:pPr>
            <a:r>
              <a:rPr lang="en-US" sz="1050" dirty="0" err="1">
                <a:solidFill>
                  <a:schemeClr val="dk1"/>
                </a:solidFill>
                <a:latin typeface="Poppins"/>
                <a:ea typeface="Poppins"/>
                <a:cs typeface="Poppins"/>
                <a:sym typeface="Poppins"/>
              </a:rPr>
              <a:t>Menghitung</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matriks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kovarians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atau</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matriks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korelasi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untuk</a:t>
            </a:r>
            <a:r>
              <a:rPr lang="en-US" sz="1050" dirty="0">
                <a:solidFill>
                  <a:schemeClr val="dk1"/>
                </a:solidFill>
                <a:latin typeface="Poppins"/>
                <a:ea typeface="Poppins"/>
                <a:cs typeface="Poppins"/>
                <a:sym typeface="Poppins"/>
              </a:rPr>
              <a:t> dataset yang </a:t>
            </a:r>
            <a:r>
              <a:rPr lang="en-US" sz="1050" dirty="0" err="1">
                <a:solidFill>
                  <a:schemeClr val="dk1"/>
                </a:solidFill>
                <a:latin typeface="Poppins"/>
                <a:ea typeface="Poppins"/>
                <a:cs typeface="Poppins"/>
                <a:sym typeface="Poppins"/>
              </a:rPr>
              <a:t>telah</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distandarisasi</a:t>
            </a:r>
            <a:r>
              <a:rPr lang="en-US" sz="1050" dirty="0">
                <a:solidFill>
                  <a:schemeClr val="dk1"/>
                </a:solidFill>
                <a:latin typeface="Poppins"/>
                <a:ea typeface="Poppins"/>
                <a:cs typeface="Poppins"/>
                <a:sym typeface="Poppins"/>
              </a:rPr>
              <a:t>.</a:t>
            </a:r>
            <a:endParaRPr sz="1050" dirty="0">
              <a:solidFill>
                <a:schemeClr val="dk1"/>
              </a:solidFill>
              <a:latin typeface="Poppins"/>
              <a:ea typeface="Poppins"/>
              <a:cs typeface="Poppins"/>
              <a:sym typeface="Poppins"/>
            </a:endParaRPr>
          </a:p>
          <a:p>
            <a:pPr marL="342900" indent="-238125">
              <a:spcBef>
                <a:spcPts val="450"/>
              </a:spcBef>
              <a:buClr>
                <a:schemeClr val="dk1"/>
              </a:buClr>
              <a:buFont typeface="Poppins"/>
              <a:buAutoNum type="arabicPeriod"/>
            </a:pPr>
            <a:r>
              <a:rPr lang="en-US" sz="1050" dirty="0" err="1">
                <a:solidFill>
                  <a:schemeClr val="dk1"/>
                </a:solidFill>
                <a:latin typeface="Poppins"/>
                <a:ea typeface="Poppins"/>
                <a:cs typeface="Poppins"/>
                <a:sym typeface="Poppins"/>
              </a:rPr>
              <a:t>Menghitung</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eigenvector</a:t>
            </a:r>
            <a:r>
              <a:rPr lang="en-US" sz="1050" dirty="0">
                <a:solidFill>
                  <a:schemeClr val="dk1"/>
                </a:solidFill>
                <a:latin typeface="Poppins"/>
                <a:ea typeface="Poppins"/>
                <a:cs typeface="Poppins"/>
                <a:sym typeface="Poppins"/>
              </a:rPr>
              <a:t> dan </a:t>
            </a:r>
            <a:r>
              <a:rPr lang="en-US" sz="1050" i="1" dirty="0">
                <a:solidFill>
                  <a:schemeClr val="dk1"/>
                </a:solidFill>
                <a:latin typeface="Poppins"/>
                <a:ea typeface="Poppins"/>
                <a:cs typeface="Poppins"/>
                <a:sym typeface="Poppins"/>
              </a:rPr>
              <a:t>eigenvalue</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dari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matriks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kovarians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atau</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korelasi</a:t>
            </a:r>
            <a:r>
              <a:rPr lang="en-US" sz="1050" dirty="0">
                <a:solidFill>
                  <a:schemeClr val="dk1"/>
                </a:solidFill>
                <a:latin typeface="Poppins"/>
                <a:ea typeface="Poppins"/>
                <a:cs typeface="Poppins"/>
                <a:sym typeface="Poppins"/>
              </a:rPr>
              <a:t>. </a:t>
            </a:r>
            <a:endParaRPr sz="1050" dirty="0">
              <a:solidFill>
                <a:schemeClr val="dk1"/>
              </a:solidFill>
              <a:latin typeface="Poppins"/>
              <a:ea typeface="Poppins"/>
              <a:cs typeface="Poppins"/>
              <a:sym typeface="Poppins"/>
            </a:endParaRPr>
          </a:p>
          <a:p>
            <a:pPr marL="342900" indent="-238125">
              <a:spcBef>
                <a:spcPts val="450"/>
              </a:spcBef>
              <a:buClr>
                <a:schemeClr val="dk1"/>
              </a:buClr>
              <a:buFont typeface="Poppins"/>
              <a:buAutoNum type="arabicPeriod"/>
            </a:pPr>
            <a:r>
              <a:rPr lang="en-US" sz="1050" dirty="0" err="1">
                <a:solidFill>
                  <a:schemeClr val="dk1"/>
                </a:solidFill>
                <a:latin typeface="Poppins"/>
                <a:ea typeface="Poppins"/>
                <a:cs typeface="Poppins"/>
                <a:sym typeface="Poppins"/>
              </a:rPr>
              <a:t>Mengurutkan</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eigenvalues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dalam</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urutan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menurun</a:t>
            </a:r>
            <a:r>
              <a:rPr lang="en-US" sz="1050" dirty="0">
                <a:solidFill>
                  <a:schemeClr val="dk1"/>
                </a:solidFill>
                <a:latin typeface="Poppins"/>
                <a:ea typeface="Poppins"/>
                <a:cs typeface="Poppins"/>
                <a:sym typeface="Poppins"/>
              </a:rPr>
              <a:t> dan </a:t>
            </a:r>
            <a:r>
              <a:rPr lang="en-US" sz="1050" dirty="0" err="1">
                <a:solidFill>
                  <a:schemeClr val="dk1"/>
                </a:solidFill>
                <a:latin typeface="Poppins"/>
                <a:ea typeface="Poppins"/>
                <a:cs typeface="Poppins"/>
                <a:sym typeface="Poppins"/>
              </a:rPr>
              <a:t>memilih</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k eigenvector</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terbesar</a:t>
            </a:r>
            <a:r>
              <a:rPr lang="en-US" sz="1050" dirty="0">
                <a:solidFill>
                  <a:schemeClr val="dk1"/>
                </a:solidFill>
                <a:latin typeface="Poppins"/>
                <a:ea typeface="Poppins"/>
                <a:cs typeface="Poppins"/>
                <a:sym typeface="Poppins"/>
              </a:rPr>
              <a:t> yang </a:t>
            </a:r>
            <a:r>
              <a:rPr lang="en-US" sz="1050" dirty="0" err="1">
                <a:solidFill>
                  <a:schemeClr val="dk1"/>
                </a:solidFill>
                <a:latin typeface="Poppins"/>
                <a:ea typeface="Poppins"/>
                <a:cs typeface="Poppins"/>
                <a:sym typeface="Poppins"/>
              </a:rPr>
              <a:t>sesuai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dengan</a:t>
            </a:r>
            <a:r>
              <a:rPr lang="en-US" sz="1050" dirty="0">
                <a:solidFill>
                  <a:schemeClr val="dk1"/>
                </a:solidFill>
                <a:latin typeface="Poppins"/>
                <a:ea typeface="Poppins"/>
                <a:cs typeface="Poppins"/>
                <a:sym typeface="Poppins"/>
              </a:rPr>
              <a:t> k eigenvalues </a:t>
            </a:r>
            <a:r>
              <a:rPr lang="en-US" sz="1050" dirty="0" err="1">
                <a:solidFill>
                  <a:schemeClr val="dk1"/>
                </a:solidFill>
                <a:latin typeface="Poppins"/>
                <a:ea typeface="Poppins"/>
                <a:cs typeface="Poppins"/>
                <a:sym typeface="Poppins"/>
              </a:rPr>
              <a:t>terbesar</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Jumlah</a:t>
            </a:r>
            <a:r>
              <a:rPr lang="en-US" sz="1050" dirty="0">
                <a:solidFill>
                  <a:schemeClr val="dk1"/>
                </a:solidFill>
                <a:latin typeface="Poppins"/>
                <a:ea typeface="Poppins"/>
                <a:cs typeface="Poppins"/>
                <a:sym typeface="Poppins"/>
              </a:rPr>
              <a:t> k </a:t>
            </a:r>
            <a:r>
              <a:rPr lang="en-US" sz="1050" dirty="0" err="1">
                <a:solidFill>
                  <a:schemeClr val="dk1"/>
                </a:solidFill>
                <a:latin typeface="Poppins"/>
                <a:ea typeface="Poppins"/>
                <a:cs typeface="Poppins"/>
                <a:sym typeface="Poppins"/>
              </a:rPr>
              <a:t>ini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merupakan</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jumlah</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dimensi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dari</a:t>
            </a:r>
            <a:r>
              <a:rPr lang="en-US" sz="1050" dirty="0">
                <a:solidFill>
                  <a:schemeClr val="dk1"/>
                </a:solidFill>
                <a:latin typeface="Poppins"/>
                <a:ea typeface="Poppins"/>
                <a:cs typeface="Poppins"/>
                <a:sym typeface="Poppins"/>
              </a:rPr>
              <a:t> subspace </a:t>
            </a:r>
            <a:r>
              <a:rPr lang="en-US" sz="1050" dirty="0" err="1">
                <a:solidFill>
                  <a:schemeClr val="dk1"/>
                </a:solidFill>
                <a:latin typeface="Poppins"/>
                <a:ea typeface="Poppins"/>
                <a:cs typeface="Poppins"/>
                <a:sym typeface="Poppins"/>
              </a:rPr>
              <a:t>fitur</a:t>
            </a:r>
            <a:r>
              <a:rPr lang="en-US" sz="1050" dirty="0">
                <a:solidFill>
                  <a:schemeClr val="dk1"/>
                </a:solidFill>
                <a:latin typeface="Poppins"/>
                <a:ea typeface="Poppins"/>
                <a:cs typeface="Poppins"/>
                <a:sym typeface="Poppins"/>
              </a:rPr>
              <a:t> yang </a:t>
            </a:r>
            <a:r>
              <a:rPr lang="en-US" sz="1050" dirty="0" err="1">
                <a:solidFill>
                  <a:schemeClr val="dk1"/>
                </a:solidFill>
                <a:latin typeface="Poppins"/>
                <a:ea typeface="Poppins"/>
                <a:cs typeface="Poppins"/>
                <a:sym typeface="Poppins"/>
              </a:rPr>
              <a:t>baru</a:t>
            </a:r>
            <a:r>
              <a:rPr lang="en-US" sz="1050" dirty="0">
                <a:solidFill>
                  <a:schemeClr val="dk1"/>
                </a:solidFill>
                <a:latin typeface="Poppins"/>
                <a:ea typeface="Poppins"/>
                <a:cs typeface="Poppins"/>
                <a:sym typeface="Poppins"/>
              </a:rPr>
              <a:t>, dan </a:t>
            </a:r>
            <a:r>
              <a:rPr lang="en-US" sz="1050" dirty="0" err="1">
                <a:solidFill>
                  <a:schemeClr val="dk1"/>
                </a:solidFill>
                <a:latin typeface="Poppins"/>
                <a:ea typeface="Poppins"/>
                <a:cs typeface="Poppins"/>
                <a:sym typeface="Poppins"/>
              </a:rPr>
              <a:t>harus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kurang</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dari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jumlah</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dimensi</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asli</a:t>
            </a:r>
            <a:r>
              <a:rPr lang="en-US" sz="1050" dirty="0">
                <a:solidFill>
                  <a:schemeClr val="dk1"/>
                </a:solidFill>
                <a:latin typeface="Poppins"/>
                <a:ea typeface="Poppins"/>
                <a:cs typeface="Poppins"/>
                <a:sym typeface="Poppins"/>
              </a:rPr>
              <a:t> dataset.</a:t>
            </a:r>
            <a:endParaRPr sz="1050" dirty="0">
              <a:solidFill>
                <a:schemeClr val="dk1"/>
              </a:solidFill>
              <a:latin typeface="Poppins"/>
              <a:ea typeface="Poppins"/>
              <a:cs typeface="Poppins"/>
              <a:sym typeface="Poppins"/>
            </a:endParaRPr>
          </a:p>
          <a:p>
            <a:pPr marL="342900" indent="-238125">
              <a:spcBef>
                <a:spcPts val="450"/>
              </a:spcBef>
              <a:buClr>
                <a:schemeClr val="dk1"/>
              </a:buClr>
              <a:buFont typeface="Poppins"/>
              <a:buAutoNum type="arabicPeriod"/>
            </a:pPr>
            <a:r>
              <a:rPr lang="en-US" sz="1050" dirty="0" err="1">
                <a:solidFill>
                  <a:schemeClr val="dk1"/>
                </a:solidFill>
                <a:latin typeface="Poppins"/>
                <a:ea typeface="Poppins"/>
                <a:cs typeface="Poppins"/>
                <a:sym typeface="Poppins"/>
              </a:rPr>
              <a:t>Membuat</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matriks</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proyeksi</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W</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dari</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k</a:t>
            </a:r>
            <a:r>
              <a:rPr lang="en-US" sz="1050" dirty="0">
                <a:solidFill>
                  <a:schemeClr val="dk1"/>
                </a:solidFill>
                <a:latin typeface="Poppins"/>
                <a:ea typeface="Poppins"/>
                <a:cs typeface="Poppins"/>
                <a:sym typeface="Poppins"/>
              </a:rPr>
              <a:t> eigenvector yang </a:t>
            </a:r>
            <a:r>
              <a:rPr lang="en-US" sz="1050" dirty="0" err="1">
                <a:solidFill>
                  <a:schemeClr val="dk1"/>
                </a:solidFill>
                <a:latin typeface="Poppins"/>
                <a:ea typeface="Poppins"/>
                <a:cs typeface="Poppins"/>
                <a:sym typeface="Poppins"/>
              </a:rPr>
              <a:t>dipilih</a:t>
            </a:r>
            <a:r>
              <a:rPr lang="en-US" sz="1050" dirty="0">
                <a:solidFill>
                  <a:schemeClr val="dk1"/>
                </a:solidFill>
                <a:latin typeface="Poppins"/>
                <a:ea typeface="Poppins"/>
                <a:cs typeface="Poppins"/>
                <a:sym typeface="Poppins"/>
              </a:rPr>
              <a:t>.</a:t>
            </a:r>
            <a:endParaRPr sz="1050" dirty="0">
              <a:solidFill>
                <a:schemeClr val="dk1"/>
              </a:solidFill>
              <a:latin typeface="Poppins"/>
              <a:ea typeface="Poppins"/>
              <a:cs typeface="Poppins"/>
              <a:sym typeface="Poppins"/>
            </a:endParaRPr>
          </a:p>
          <a:p>
            <a:pPr marL="342900" indent="-238125">
              <a:spcBef>
                <a:spcPts val="450"/>
              </a:spcBef>
              <a:spcAft>
                <a:spcPts val="450"/>
              </a:spcAft>
              <a:buClr>
                <a:schemeClr val="dk1"/>
              </a:buClr>
              <a:buFont typeface="Poppins"/>
              <a:buAutoNum type="arabicPeriod"/>
            </a:pPr>
            <a:r>
              <a:rPr lang="en-US" sz="1050" dirty="0" err="1">
                <a:solidFill>
                  <a:schemeClr val="dk1"/>
                </a:solidFill>
                <a:latin typeface="Poppins"/>
                <a:ea typeface="Poppins"/>
                <a:cs typeface="Poppins"/>
                <a:sym typeface="Poppins"/>
              </a:rPr>
              <a:t>Mengubah</a:t>
            </a:r>
            <a:r>
              <a:rPr lang="en-US" sz="1050" dirty="0">
                <a:solidFill>
                  <a:schemeClr val="dk1"/>
                </a:solidFill>
                <a:latin typeface="Poppins"/>
                <a:ea typeface="Poppins"/>
                <a:cs typeface="Poppins"/>
                <a:sym typeface="Poppins"/>
              </a:rPr>
              <a:t> dataset </a:t>
            </a:r>
            <a:r>
              <a:rPr lang="en-US" sz="1050" dirty="0" err="1">
                <a:solidFill>
                  <a:schemeClr val="dk1"/>
                </a:solidFill>
                <a:latin typeface="Poppins"/>
                <a:ea typeface="Poppins"/>
                <a:cs typeface="Poppins"/>
                <a:sym typeface="Poppins"/>
              </a:rPr>
              <a:t>asli</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X</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melalui</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W</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untuk</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mendapatkan</a:t>
            </a:r>
            <a:r>
              <a:rPr lang="en-US" sz="1050" dirty="0">
                <a:solidFill>
                  <a:schemeClr val="dk1"/>
                </a:solidFill>
                <a:latin typeface="Poppins"/>
                <a:ea typeface="Poppins"/>
                <a:cs typeface="Poppins"/>
                <a:sym typeface="Poppins"/>
              </a:rPr>
              <a:t> subspace </a:t>
            </a:r>
            <a:r>
              <a:rPr lang="en-US" sz="1050" dirty="0" err="1">
                <a:solidFill>
                  <a:schemeClr val="dk1"/>
                </a:solidFill>
                <a:latin typeface="Poppins"/>
                <a:ea typeface="Poppins"/>
                <a:cs typeface="Poppins"/>
                <a:sym typeface="Poppins"/>
              </a:rPr>
              <a:t>fitur</a:t>
            </a:r>
            <a:r>
              <a:rPr lang="en-US" sz="1050" dirty="0">
                <a:solidFill>
                  <a:schemeClr val="dk1"/>
                </a:solidFill>
                <a:latin typeface="Poppins"/>
                <a:ea typeface="Poppins"/>
                <a:cs typeface="Poppins"/>
                <a:sym typeface="Poppins"/>
              </a:rPr>
              <a:t> </a:t>
            </a:r>
            <a:r>
              <a:rPr lang="en-US" sz="1050" dirty="0" err="1">
                <a:solidFill>
                  <a:schemeClr val="dk1"/>
                </a:solidFill>
                <a:latin typeface="Poppins"/>
                <a:ea typeface="Poppins"/>
                <a:cs typeface="Poppins"/>
                <a:sym typeface="Poppins"/>
              </a:rPr>
              <a:t>baru</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Y</a:t>
            </a:r>
            <a:r>
              <a:rPr lang="en-US" sz="1050" dirty="0">
                <a:solidFill>
                  <a:schemeClr val="dk1"/>
                </a:solidFill>
                <a:latin typeface="Poppins"/>
                <a:ea typeface="Poppins"/>
                <a:cs typeface="Poppins"/>
                <a:sym typeface="Poppins"/>
              </a:rPr>
              <a:t> yang </a:t>
            </a:r>
            <a:r>
              <a:rPr lang="en-US" sz="1050" dirty="0" err="1">
                <a:solidFill>
                  <a:schemeClr val="dk1"/>
                </a:solidFill>
                <a:latin typeface="Poppins"/>
                <a:ea typeface="Poppins"/>
                <a:cs typeface="Poppins"/>
                <a:sym typeface="Poppins"/>
              </a:rPr>
              <a:t>berdimensi</a:t>
            </a:r>
            <a:r>
              <a:rPr lang="en-US" sz="1050" dirty="0">
                <a:solidFill>
                  <a:schemeClr val="dk1"/>
                </a:solidFill>
                <a:latin typeface="Poppins"/>
                <a:ea typeface="Poppins"/>
                <a:cs typeface="Poppins"/>
                <a:sym typeface="Poppins"/>
              </a:rPr>
              <a:t> </a:t>
            </a:r>
            <a:r>
              <a:rPr lang="en-US" sz="1050" i="1" dirty="0">
                <a:solidFill>
                  <a:schemeClr val="dk1"/>
                </a:solidFill>
                <a:latin typeface="Poppins"/>
                <a:ea typeface="Poppins"/>
                <a:cs typeface="Poppins"/>
                <a:sym typeface="Poppins"/>
              </a:rPr>
              <a:t>k</a:t>
            </a:r>
            <a:r>
              <a:rPr lang="en-US" sz="1050" dirty="0">
                <a:solidFill>
                  <a:schemeClr val="dk1"/>
                </a:solidFill>
                <a:latin typeface="Poppins"/>
                <a:ea typeface="Poppins"/>
                <a:cs typeface="Poppins"/>
                <a:sym typeface="Poppins"/>
              </a:rPr>
              <a:t>.</a:t>
            </a:r>
            <a:endParaRPr sz="1050" dirty="0">
              <a:solidFill>
                <a:schemeClr val="dk1"/>
              </a:solidFill>
              <a:latin typeface="Poppins"/>
              <a:ea typeface="Poppins"/>
              <a:cs typeface="Poppins"/>
              <a:sym typeface="Poppins"/>
            </a:endParaRPr>
          </a:p>
        </p:txBody>
      </p:sp>
      <p:pic>
        <p:nvPicPr>
          <p:cNvPr id="248" name="Google Shape;248;g22b778d3320_1_873"/>
          <p:cNvPicPr preferRelativeResize="0"/>
          <p:nvPr/>
        </p:nvPicPr>
        <p:blipFill rotWithShape="1">
          <a:blip r:embed="rId3">
            <a:alphaModFix/>
          </a:blip>
          <a:srcRect l="30461" r="29352"/>
          <a:stretch/>
        </p:blipFill>
        <p:spPr>
          <a:xfrm>
            <a:off x="5452856" y="1159238"/>
            <a:ext cx="2838225" cy="282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1f495a2dfaa_1_101"/>
          <p:cNvSpPr txBox="1">
            <a:spLocks noGrp="1"/>
          </p:cNvSpPr>
          <p:nvPr>
            <p:ph type="title"/>
          </p:nvPr>
        </p:nvSpPr>
        <p:spPr>
          <a:xfrm>
            <a:off x="1080000" y="1958850"/>
            <a:ext cx="6984000" cy="1074825"/>
          </a:xfrm>
          <a:prstGeom prst="rect">
            <a:avLst/>
          </a:prstGeom>
          <a:noFill/>
          <a:ln>
            <a:noFill/>
          </a:ln>
        </p:spPr>
        <p:txBody>
          <a:bodyPr spcFirstLastPara="1" wrap="square" lIns="91425" tIns="91425" rIns="91425" bIns="91425" anchor="ctr" anchorCtr="0">
            <a:normAutofit/>
          </a:bodyPr>
          <a:lstStyle/>
          <a:p>
            <a:pPr>
              <a:buSzPts val="4300"/>
            </a:pPr>
            <a:r>
              <a:rPr lang="en-US"/>
              <a:t>High Dimensionality Data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04C3-BCEE-1017-290A-46581A14B0C2}"/>
              </a:ext>
            </a:extLst>
          </p:cNvPr>
          <p:cNvSpPr>
            <a:spLocks noGrp="1"/>
          </p:cNvSpPr>
          <p:nvPr>
            <p:ph type="title"/>
          </p:nvPr>
        </p:nvSpPr>
        <p:spPr>
          <a:xfrm>
            <a:off x="1900276" y="0"/>
            <a:ext cx="5484300" cy="572700"/>
          </a:xfrm>
        </p:spPr>
        <p:txBody>
          <a:bodyPr>
            <a:normAutofit fontScale="90000"/>
          </a:bodyPr>
          <a:lstStyle/>
          <a:p>
            <a:r>
              <a:rPr lang="en-AU" dirty="0"/>
              <a:t>PCA Explained Variance</a:t>
            </a:r>
          </a:p>
        </p:txBody>
      </p:sp>
      <p:sp>
        <p:nvSpPr>
          <p:cNvPr id="6" name="TextBox 5">
            <a:extLst>
              <a:ext uri="{FF2B5EF4-FFF2-40B4-BE49-F238E27FC236}">
                <a16:creationId xmlns:a16="http://schemas.microsoft.com/office/drawing/2014/main" id="{31A41468-297C-B454-A74C-E965FAA4BEC0}"/>
              </a:ext>
            </a:extLst>
          </p:cNvPr>
          <p:cNvSpPr txBox="1"/>
          <p:nvPr/>
        </p:nvSpPr>
        <p:spPr>
          <a:xfrm>
            <a:off x="139484" y="960935"/>
            <a:ext cx="3835831" cy="32216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nSpc>
                <a:spcPct val="115000"/>
              </a:lnSpc>
              <a:buClr>
                <a:schemeClr val="accent2"/>
              </a:buClr>
              <a:buSzPts val="1400"/>
              <a:buFont typeface="Poppins SemiBold"/>
              <a:buNone/>
              <a:defRPr sz="1050">
                <a:solidFill>
                  <a:schemeClr val="dk1"/>
                </a:solidFill>
                <a:latin typeface="Poppins"/>
                <a:ea typeface="Poppins"/>
                <a:cs typeface="Poppins"/>
                <a:sym typeface="Poppins SemiBold"/>
              </a:defRPr>
            </a:lvl1pPr>
            <a:lvl2pPr marL="9144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2pPr>
            <a:lvl3pPr marL="13716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3pPr>
            <a:lvl4pPr marL="18288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4pPr>
            <a:lvl5pPr marL="22860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5pPr>
            <a:lvl6pPr marL="27432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6pPr>
            <a:lvl7pPr marL="32004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7pPr>
            <a:lvl8pPr marL="36576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8pPr>
            <a:lvl9pPr marL="4114800" indent="-304800">
              <a:lnSpc>
                <a:spcPct val="115000"/>
              </a:lnSpc>
              <a:buClr>
                <a:schemeClr val="accent2"/>
              </a:buClr>
              <a:buSzPts val="1200"/>
              <a:buFont typeface="Poppins"/>
              <a:buChar char="■"/>
              <a:defRPr sz="1200">
                <a:solidFill>
                  <a:schemeClr val="accent2"/>
                </a:solidFill>
                <a:latin typeface="Poppins"/>
                <a:ea typeface="Poppins"/>
                <a:cs typeface="Poppins"/>
                <a:sym typeface="Poppins"/>
              </a:defRPr>
            </a:lvl9pPr>
          </a:lstStyle>
          <a:p>
            <a:pPr marL="171450" indent="-171450">
              <a:buFont typeface="Arial" panose="020B0604020202020204" pitchFamily="34" charset="0"/>
              <a:buChar char="•"/>
            </a:pPr>
            <a:r>
              <a:rPr lang="en-AU" sz="1400" dirty="0"/>
              <a:t>Explained Variance </a:t>
            </a:r>
            <a:r>
              <a:rPr lang="en-AU" sz="1400" dirty="0" err="1"/>
              <a:t>adalah</a:t>
            </a:r>
            <a:r>
              <a:rPr lang="en-AU" sz="1400" dirty="0"/>
              <a:t> </a:t>
            </a:r>
            <a:r>
              <a:rPr lang="en-AU" sz="1400" dirty="0" err="1"/>
              <a:t>ukuran</a:t>
            </a:r>
            <a:r>
              <a:rPr lang="en-AU" sz="1400" dirty="0"/>
              <a:t> </a:t>
            </a:r>
            <a:r>
              <a:rPr lang="en-AU" sz="1400" dirty="0" err="1"/>
              <a:t>statistik</a:t>
            </a:r>
            <a:r>
              <a:rPr lang="en-AU" sz="1400" dirty="0"/>
              <a:t> </a:t>
            </a:r>
            <a:r>
              <a:rPr lang="en-AU" sz="1400" dirty="0" err="1"/>
              <a:t>dari</a:t>
            </a:r>
            <a:r>
              <a:rPr lang="en-AU" sz="1400" dirty="0"/>
              <a:t> </a:t>
            </a:r>
            <a:r>
              <a:rPr lang="en-AU" sz="1400" dirty="0" err="1"/>
              <a:t>berapa</a:t>
            </a:r>
            <a:r>
              <a:rPr lang="en-AU" sz="1400" dirty="0"/>
              <a:t> </a:t>
            </a:r>
            <a:r>
              <a:rPr lang="en-AU" sz="1400" dirty="0" err="1"/>
              <a:t>banyak</a:t>
            </a:r>
            <a:r>
              <a:rPr lang="en-AU" sz="1400" dirty="0"/>
              <a:t> </a:t>
            </a:r>
            <a:r>
              <a:rPr lang="en-AU" sz="1400" dirty="0" err="1"/>
              <a:t>variasi</a:t>
            </a:r>
            <a:r>
              <a:rPr lang="en-AU" sz="1400" dirty="0"/>
              <a:t> </a:t>
            </a:r>
            <a:r>
              <a:rPr lang="en-AU" sz="1400" dirty="0" err="1"/>
              <a:t>dalam</a:t>
            </a:r>
            <a:r>
              <a:rPr lang="en-AU" sz="1400" dirty="0"/>
              <a:t> dataset </a:t>
            </a:r>
            <a:r>
              <a:rPr lang="en-AU" sz="1400" dirty="0" err="1"/>
              <a:t>dapat</a:t>
            </a:r>
            <a:r>
              <a:rPr lang="en-AU" sz="1400" dirty="0"/>
              <a:t> </a:t>
            </a:r>
            <a:r>
              <a:rPr lang="en-AU" sz="1400" dirty="0" err="1"/>
              <a:t>dikaitkan</a:t>
            </a:r>
            <a:r>
              <a:rPr lang="en-AU" sz="1400" dirty="0"/>
              <a:t> </a:t>
            </a:r>
            <a:r>
              <a:rPr lang="en-AU" sz="1400" dirty="0" err="1"/>
              <a:t>dengan</a:t>
            </a:r>
            <a:r>
              <a:rPr lang="en-AU" sz="1400" dirty="0"/>
              <a:t> masing-masing </a:t>
            </a:r>
            <a:r>
              <a:rPr lang="en-AU" sz="1400" i="1" dirty="0"/>
              <a:t>principal component </a:t>
            </a:r>
            <a:r>
              <a:rPr lang="en-AU" sz="1400" dirty="0"/>
              <a:t>yang </a:t>
            </a:r>
            <a:r>
              <a:rPr lang="en-AU" sz="1400" dirty="0" err="1"/>
              <a:t>dihasilkan</a:t>
            </a:r>
            <a:r>
              <a:rPr lang="en-AU" sz="1400" dirty="0"/>
              <a:t> oleh </a:t>
            </a:r>
            <a:r>
              <a:rPr lang="en-AU" sz="1400" dirty="0" err="1"/>
              <a:t>metode</a:t>
            </a:r>
            <a:r>
              <a:rPr lang="en-AU" sz="1400" dirty="0"/>
              <a:t> PCA</a:t>
            </a:r>
          </a:p>
          <a:p>
            <a:pPr marL="171450" indent="-171450">
              <a:buFont typeface="Arial" panose="020B0604020202020204" pitchFamily="34" charset="0"/>
              <a:buChar char="•"/>
            </a:pPr>
            <a:endParaRPr lang="en-AU" sz="1400" dirty="0"/>
          </a:p>
          <a:p>
            <a:pPr marL="171450" indent="-171450">
              <a:buFont typeface="Arial" panose="020B0604020202020204" pitchFamily="34" charset="0"/>
              <a:buChar char="•"/>
            </a:pPr>
            <a:r>
              <a:rPr lang="en-AU" sz="1400" dirty="0"/>
              <a:t>Diagram Cumulative Explained Variance </a:t>
            </a:r>
            <a:r>
              <a:rPr lang="en-AU" sz="1400" dirty="0" err="1"/>
              <a:t>menggambarkan</a:t>
            </a:r>
            <a:r>
              <a:rPr lang="en-AU" sz="1400" dirty="0"/>
              <a:t> </a:t>
            </a:r>
            <a:r>
              <a:rPr lang="en-AU" sz="1400" dirty="0" err="1"/>
              <a:t>seberapa</a:t>
            </a:r>
            <a:r>
              <a:rPr lang="en-AU" sz="1400" dirty="0"/>
              <a:t> </a:t>
            </a:r>
            <a:r>
              <a:rPr lang="en-AU" sz="1400" dirty="0" err="1"/>
              <a:t>banyak</a:t>
            </a:r>
            <a:r>
              <a:rPr lang="en-AU" sz="1400" dirty="0"/>
              <a:t> </a:t>
            </a:r>
            <a:r>
              <a:rPr lang="en-AU" sz="1400" dirty="0" err="1"/>
              <a:t>informasi</a:t>
            </a:r>
            <a:r>
              <a:rPr lang="en-AU" sz="1400" dirty="0"/>
              <a:t> </a:t>
            </a:r>
            <a:r>
              <a:rPr lang="en-AU" sz="1400" dirty="0" err="1"/>
              <a:t>dari</a:t>
            </a:r>
            <a:r>
              <a:rPr lang="en-AU" sz="1400" dirty="0"/>
              <a:t> data yang </a:t>
            </a:r>
            <a:r>
              <a:rPr lang="en-AU" sz="1400" dirty="0" err="1"/>
              <a:t>dapat</a:t>
            </a:r>
            <a:r>
              <a:rPr lang="en-AU" sz="1400" dirty="0"/>
              <a:t> </a:t>
            </a:r>
            <a:r>
              <a:rPr lang="en-AU" sz="1400" dirty="0" err="1"/>
              <a:t>dijelaskan</a:t>
            </a:r>
            <a:r>
              <a:rPr lang="en-AU" sz="1400" dirty="0"/>
              <a:t> </a:t>
            </a:r>
            <a:r>
              <a:rPr lang="en-AU" sz="1400" dirty="0" err="1"/>
              <a:t>dengan</a:t>
            </a:r>
            <a:r>
              <a:rPr lang="en-AU" sz="1400" dirty="0"/>
              <a:t> </a:t>
            </a:r>
            <a:r>
              <a:rPr lang="en-AU" sz="1400" dirty="0" err="1"/>
              <a:t>hanya</a:t>
            </a:r>
            <a:r>
              <a:rPr lang="en-AU" sz="1400" dirty="0"/>
              <a:t> </a:t>
            </a:r>
            <a:r>
              <a:rPr lang="en-AU" sz="1400" dirty="0" err="1"/>
              <a:t>menggunakan</a:t>
            </a:r>
            <a:r>
              <a:rPr lang="en-AU" sz="1400" dirty="0"/>
              <a:t> </a:t>
            </a:r>
            <a:r>
              <a:rPr lang="en-AU" sz="1400" dirty="0" err="1"/>
              <a:t>beberapa</a:t>
            </a:r>
            <a:r>
              <a:rPr lang="en-AU" sz="1400" dirty="0"/>
              <a:t> PC</a:t>
            </a:r>
          </a:p>
        </p:txBody>
      </p:sp>
      <p:pic>
        <p:nvPicPr>
          <p:cNvPr id="3076" name="Picture 4" descr="Explained Variance using sklearn PCA">
            <a:extLst>
              <a:ext uri="{FF2B5EF4-FFF2-40B4-BE49-F238E27FC236}">
                <a16:creationId xmlns:a16="http://schemas.microsoft.com/office/drawing/2014/main" id="{7CEACEE0-8D89-EA5A-EC03-607EE97525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828"/>
          <a:stretch/>
        </p:blipFill>
        <p:spPr bwMode="auto">
          <a:xfrm>
            <a:off x="3975315" y="960935"/>
            <a:ext cx="4726594" cy="32216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407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21467ae36a9_0_279"/>
          <p:cNvSpPr txBox="1">
            <a:spLocks noGrp="1"/>
          </p:cNvSpPr>
          <p:nvPr>
            <p:ph type="title"/>
          </p:nvPr>
        </p:nvSpPr>
        <p:spPr>
          <a:xfrm>
            <a:off x="1080000" y="1958850"/>
            <a:ext cx="6984000" cy="1074825"/>
          </a:xfrm>
          <a:prstGeom prst="rect">
            <a:avLst/>
          </a:prstGeom>
          <a:noFill/>
          <a:ln>
            <a:noFill/>
          </a:ln>
        </p:spPr>
        <p:txBody>
          <a:bodyPr spcFirstLastPara="1" wrap="square" lIns="91425" tIns="91425" rIns="91425" bIns="91425" anchor="ctr" anchorCtr="0">
            <a:normAutofit/>
          </a:bodyPr>
          <a:lstStyle/>
          <a:p>
            <a:pPr>
              <a:buSzPts val="4300"/>
            </a:pPr>
            <a:r>
              <a:rPr lang="en-US"/>
              <a:t>Studi Kasus PCA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g22b778d3320_1_925"/>
          <p:cNvSpPr txBox="1"/>
          <p:nvPr/>
        </p:nvSpPr>
        <p:spPr>
          <a:xfrm>
            <a:off x="7792763" y="4684556"/>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Source</a:t>
            </a:r>
            <a:endParaRPr sz="675">
              <a:latin typeface="Poppins SemiBold"/>
              <a:ea typeface="Poppins SemiBold"/>
              <a:cs typeface="Poppins SemiBold"/>
              <a:sym typeface="Poppins SemiBold"/>
            </a:endParaRPr>
          </a:p>
        </p:txBody>
      </p:sp>
      <p:sp>
        <p:nvSpPr>
          <p:cNvPr id="259" name="Google Shape;259;g22b778d3320_1_925"/>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260" name="Google Shape;260;g22b778d3320_1_925"/>
          <p:cNvSpPr txBox="1"/>
          <p:nvPr/>
        </p:nvSpPr>
        <p:spPr>
          <a:xfrm>
            <a:off x="857025" y="4156838"/>
            <a:ext cx="7429950" cy="401691"/>
          </a:xfrm>
          <a:prstGeom prst="rect">
            <a:avLst/>
          </a:prstGeom>
          <a:noFill/>
          <a:ln>
            <a:noFill/>
          </a:ln>
        </p:spPr>
        <p:txBody>
          <a:bodyPr spcFirstLastPara="1" wrap="square" lIns="68569" tIns="68569" rIns="68569" bIns="68569" anchor="t" anchorCtr="0">
            <a:spAutoFit/>
          </a:bodyPr>
          <a:lstStyle/>
          <a:p>
            <a:pPr algn="ctr">
              <a:lnSpc>
                <a:spcPct val="115000"/>
              </a:lnSpc>
              <a:spcAft>
                <a:spcPts val="450"/>
              </a:spcAft>
              <a:buSzPts val="1500"/>
            </a:pPr>
            <a:r>
              <a:rPr lang="en-US" sz="1125">
                <a:latin typeface="Poppins"/>
                <a:ea typeface="Poppins"/>
                <a:cs typeface="Poppins"/>
                <a:sym typeface="Poppins"/>
              </a:rPr>
              <a:t>Kita akan mencoba mengimplementasikan step-by-step PCA dengan menggunakan iris dataset.</a:t>
            </a:r>
            <a:endParaRPr sz="1125">
              <a:latin typeface="Poppins"/>
              <a:ea typeface="Poppins"/>
              <a:cs typeface="Poppins"/>
              <a:sym typeface="Poppins"/>
            </a:endParaRPr>
          </a:p>
        </p:txBody>
      </p:sp>
      <p:pic>
        <p:nvPicPr>
          <p:cNvPr id="261" name="Google Shape;261;g22b778d3320_1_925"/>
          <p:cNvPicPr preferRelativeResize="0"/>
          <p:nvPr/>
        </p:nvPicPr>
        <p:blipFill>
          <a:blip r:embed="rId4">
            <a:alphaModFix/>
          </a:blip>
          <a:stretch>
            <a:fillRect/>
          </a:stretch>
        </p:blipFill>
        <p:spPr>
          <a:xfrm>
            <a:off x="2391412" y="782250"/>
            <a:ext cx="4361177" cy="32708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2b778d3320_1_1043"/>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267" name="Google Shape;267;g22b778d3320_1_1043"/>
          <p:cNvSpPr txBox="1"/>
          <p:nvPr/>
        </p:nvSpPr>
        <p:spPr>
          <a:xfrm>
            <a:off x="608231" y="1129379"/>
            <a:ext cx="7429950" cy="401691"/>
          </a:xfrm>
          <a:prstGeom prst="rect">
            <a:avLst/>
          </a:prstGeom>
          <a:noFill/>
          <a:ln>
            <a:noFill/>
          </a:ln>
        </p:spPr>
        <p:txBody>
          <a:bodyPr spcFirstLastPara="1" wrap="square" lIns="68569" tIns="68569" rIns="68569" bIns="68569" anchor="t" anchorCtr="0">
            <a:spAutoFit/>
          </a:bodyPr>
          <a:lstStyle/>
          <a:p>
            <a:pPr>
              <a:lnSpc>
                <a:spcPct val="115000"/>
              </a:lnSpc>
              <a:spcAft>
                <a:spcPts val="450"/>
              </a:spcAft>
              <a:buSzPts val="1500"/>
            </a:pPr>
            <a:r>
              <a:rPr lang="en-US" sz="1125" b="1">
                <a:latin typeface="Poppins"/>
                <a:ea typeface="Poppins"/>
                <a:cs typeface="Poppins"/>
                <a:sym typeface="Poppins"/>
              </a:rPr>
              <a:t>Langkah 1:</a:t>
            </a:r>
            <a:r>
              <a:rPr lang="en-US" sz="1125">
                <a:latin typeface="Poppins"/>
                <a:ea typeface="Poppins"/>
                <a:cs typeface="Poppins"/>
                <a:sym typeface="Poppins"/>
              </a:rPr>
              <a:t> Load iris dataset.</a:t>
            </a:r>
            <a:endParaRPr sz="1125">
              <a:latin typeface="Poppins"/>
              <a:ea typeface="Poppins"/>
              <a:cs typeface="Poppins"/>
              <a:sym typeface="Poppins"/>
            </a:endParaRPr>
          </a:p>
        </p:txBody>
      </p:sp>
      <p:sp>
        <p:nvSpPr>
          <p:cNvPr id="268" name="Google Shape;268;g22b778d3320_1_1043"/>
          <p:cNvSpPr txBox="1"/>
          <p:nvPr/>
        </p:nvSpPr>
        <p:spPr>
          <a:xfrm>
            <a:off x="770325" y="3606694"/>
            <a:ext cx="7477425" cy="863997"/>
          </a:xfrm>
          <a:prstGeom prst="rect">
            <a:avLst/>
          </a:prstGeom>
          <a:noFill/>
          <a:ln>
            <a:noFill/>
          </a:ln>
        </p:spPr>
        <p:txBody>
          <a:bodyPr spcFirstLastPara="1" wrap="square" lIns="68569" tIns="68569" rIns="68569" bIns="68569" anchor="t" anchorCtr="0">
            <a:spAutoFit/>
          </a:bodyPr>
          <a:lstStyle/>
          <a:p>
            <a:pPr algn="ctr">
              <a:lnSpc>
                <a:spcPct val="115000"/>
              </a:lnSpc>
            </a:pPr>
            <a:r>
              <a:rPr lang="en-US" sz="1125">
                <a:latin typeface="Poppins"/>
                <a:ea typeface="Poppins"/>
                <a:cs typeface="Poppins"/>
                <a:sym typeface="Poppins"/>
              </a:rPr>
              <a:t>Dataset iris tersimpan dalam bentuk matriks 150 x 4, di mana setiap kolom adalah fitur yang berbeda, dan setiap baris mewakili sampel bunga yang terpisah.</a:t>
            </a:r>
            <a:endParaRPr sz="1125">
              <a:latin typeface="Poppins"/>
              <a:ea typeface="Poppins"/>
              <a:cs typeface="Poppins"/>
              <a:sym typeface="Poppins"/>
            </a:endParaRPr>
          </a:p>
          <a:p>
            <a:pPr algn="ctr">
              <a:lnSpc>
                <a:spcPct val="115000"/>
              </a:lnSpc>
              <a:spcBef>
                <a:spcPts val="450"/>
              </a:spcBef>
              <a:spcAft>
                <a:spcPts val="450"/>
              </a:spcAft>
            </a:pPr>
            <a:r>
              <a:rPr lang="en-US" sz="1125">
                <a:latin typeface="Poppins"/>
                <a:ea typeface="Poppins"/>
                <a:cs typeface="Poppins"/>
                <a:sym typeface="Poppins"/>
              </a:rPr>
              <a:t>Setiap baris sampel dapat digambarkan sebagai vektor 4-dimensi.</a:t>
            </a:r>
            <a:endParaRPr sz="1125">
              <a:latin typeface="Poppins"/>
              <a:ea typeface="Poppins"/>
              <a:cs typeface="Poppins"/>
              <a:sym typeface="Poppins"/>
            </a:endParaRPr>
          </a:p>
        </p:txBody>
      </p:sp>
      <p:pic>
        <p:nvPicPr>
          <p:cNvPr id="269" name="Google Shape;269;g22b778d3320_1_1043"/>
          <p:cNvPicPr preferRelativeResize="0"/>
          <p:nvPr/>
        </p:nvPicPr>
        <p:blipFill>
          <a:blip r:embed="rId3">
            <a:alphaModFix/>
          </a:blip>
          <a:stretch>
            <a:fillRect/>
          </a:stretch>
        </p:blipFill>
        <p:spPr>
          <a:xfrm>
            <a:off x="1047900" y="1628785"/>
            <a:ext cx="4234341" cy="1790128"/>
          </a:xfrm>
          <a:prstGeom prst="rect">
            <a:avLst/>
          </a:prstGeom>
          <a:noFill/>
          <a:ln>
            <a:noFill/>
          </a:ln>
        </p:spPr>
      </p:pic>
      <p:pic>
        <p:nvPicPr>
          <p:cNvPr id="270" name="Google Shape;270;g22b778d3320_1_1043"/>
          <p:cNvPicPr preferRelativeResize="0"/>
          <p:nvPr/>
        </p:nvPicPr>
        <p:blipFill>
          <a:blip r:embed="rId4">
            <a:alphaModFix/>
          </a:blip>
          <a:stretch>
            <a:fillRect/>
          </a:stretch>
        </p:blipFill>
        <p:spPr>
          <a:xfrm>
            <a:off x="5663119" y="2045896"/>
            <a:ext cx="2375063" cy="105171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g22b778d3320_1_964"/>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276" name="Google Shape;276;g22b778d3320_1_964"/>
          <p:cNvSpPr txBox="1"/>
          <p:nvPr/>
        </p:nvSpPr>
        <p:spPr>
          <a:xfrm>
            <a:off x="734850" y="1050788"/>
            <a:ext cx="7674300" cy="401691"/>
          </a:xfrm>
          <a:prstGeom prst="rect">
            <a:avLst/>
          </a:prstGeom>
          <a:noFill/>
          <a:ln>
            <a:noFill/>
          </a:ln>
        </p:spPr>
        <p:txBody>
          <a:bodyPr spcFirstLastPara="1" wrap="square" lIns="68569" tIns="68569" rIns="68569" bIns="68569" anchor="t" anchorCtr="0">
            <a:spAutoFit/>
          </a:bodyPr>
          <a:lstStyle/>
          <a:p>
            <a:pPr>
              <a:lnSpc>
                <a:spcPct val="115000"/>
              </a:lnSpc>
              <a:spcAft>
                <a:spcPts val="450"/>
              </a:spcAft>
              <a:buSzPts val="1500"/>
            </a:pPr>
            <a:r>
              <a:rPr lang="en-US" sz="1125" b="1">
                <a:latin typeface="Poppins"/>
                <a:ea typeface="Poppins"/>
                <a:cs typeface="Poppins"/>
                <a:sym typeface="Poppins"/>
              </a:rPr>
              <a:t>Langkah 2:</a:t>
            </a:r>
            <a:r>
              <a:rPr lang="en-US" sz="1125">
                <a:latin typeface="Poppins"/>
                <a:ea typeface="Poppins"/>
                <a:cs typeface="Poppins"/>
                <a:sym typeface="Poppins"/>
              </a:rPr>
              <a:t> Menghitung matriks kovarians atau matriks korelasi untuk dataset yang telah distandarisasi.</a:t>
            </a:r>
            <a:endParaRPr sz="1125">
              <a:latin typeface="Poppins"/>
              <a:ea typeface="Poppins"/>
              <a:cs typeface="Poppins"/>
              <a:sym typeface="Poppins"/>
            </a:endParaRPr>
          </a:p>
        </p:txBody>
      </p:sp>
      <p:grpSp>
        <p:nvGrpSpPr>
          <p:cNvPr id="277" name="Google Shape;277;g22b778d3320_1_964"/>
          <p:cNvGrpSpPr/>
          <p:nvPr/>
        </p:nvGrpSpPr>
        <p:grpSpPr>
          <a:xfrm>
            <a:off x="977794" y="1459894"/>
            <a:ext cx="3007519" cy="2097356"/>
            <a:chOff x="1303725" y="2096375"/>
            <a:chExt cx="4010025" cy="2796475"/>
          </a:xfrm>
        </p:grpSpPr>
        <p:pic>
          <p:nvPicPr>
            <p:cNvPr id="278" name="Google Shape;278;g22b778d3320_1_964"/>
            <p:cNvPicPr preferRelativeResize="0"/>
            <p:nvPr/>
          </p:nvPicPr>
          <p:blipFill>
            <a:blip r:embed="rId3">
              <a:alphaModFix/>
            </a:blip>
            <a:stretch>
              <a:fillRect/>
            </a:stretch>
          </p:blipFill>
          <p:spPr>
            <a:xfrm>
              <a:off x="1303725" y="2549700"/>
              <a:ext cx="4010025" cy="2343150"/>
            </a:xfrm>
            <a:prstGeom prst="rect">
              <a:avLst/>
            </a:prstGeom>
            <a:noFill/>
            <a:ln>
              <a:noFill/>
            </a:ln>
          </p:spPr>
        </p:pic>
        <p:sp>
          <p:nvSpPr>
            <p:cNvPr id="279" name="Google Shape;279;g22b778d3320_1_964"/>
            <p:cNvSpPr txBox="1"/>
            <p:nvPr/>
          </p:nvSpPr>
          <p:spPr>
            <a:xfrm>
              <a:off x="2087502" y="2096375"/>
              <a:ext cx="2194500" cy="517889"/>
            </a:xfrm>
            <a:prstGeom prst="rect">
              <a:avLst/>
            </a:prstGeom>
            <a:noFill/>
            <a:ln>
              <a:noFill/>
            </a:ln>
          </p:spPr>
          <p:txBody>
            <a:bodyPr spcFirstLastPara="1" wrap="square" lIns="68569" tIns="68569" rIns="68569" bIns="68569" anchor="t" anchorCtr="0">
              <a:spAutoFit/>
            </a:bodyPr>
            <a:lstStyle/>
            <a:p>
              <a:pPr algn="ctr">
                <a:lnSpc>
                  <a:spcPct val="115000"/>
                </a:lnSpc>
                <a:spcAft>
                  <a:spcPts val="450"/>
                </a:spcAft>
                <a:buSzPts val="1400"/>
              </a:pPr>
              <a:r>
                <a:rPr lang="en-US" sz="1050" b="1">
                  <a:latin typeface="Poppins"/>
                  <a:ea typeface="Poppins"/>
                  <a:cs typeface="Poppins"/>
                  <a:sym typeface="Poppins"/>
                </a:rPr>
                <a:t>Covariance matrix:</a:t>
              </a:r>
              <a:endParaRPr sz="1050">
                <a:latin typeface="Poppins"/>
                <a:ea typeface="Poppins"/>
                <a:cs typeface="Poppins"/>
                <a:sym typeface="Poppins"/>
              </a:endParaRPr>
            </a:p>
          </p:txBody>
        </p:sp>
      </p:grpSp>
      <p:grpSp>
        <p:nvGrpSpPr>
          <p:cNvPr id="280" name="Google Shape;280;g22b778d3320_1_964"/>
          <p:cNvGrpSpPr/>
          <p:nvPr/>
        </p:nvGrpSpPr>
        <p:grpSpPr>
          <a:xfrm>
            <a:off x="4488619" y="1459894"/>
            <a:ext cx="3430744" cy="2023594"/>
            <a:chOff x="6007875" y="2129150"/>
            <a:chExt cx="4574325" cy="2698125"/>
          </a:xfrm>
        </p:grpSpPr>
        <p:pic>
          <p:nvPicPr>
            <p:cNvPr id="281" name="Google Shape;281;g22b778d3320_1_964"/>
            <p:cNvPicPr preferRelativeResize="0"/>
            <p:nvPr/>
          </p:nvPicPr>
          <p:blipFill>
            <a:blip r:embed="rId4">
              <a:alphaModFix/>
            </a:blip>
            <a:stretch>
              <a:fillRect/>
            </a:stretch>
          </p:blipFill>
          <p:spPr>
            <a:xfrm>
              <a:off x="6007875" y="2615275"/>
              <a:ext cx="4574325" cy="2212000"/>
            </a:xfrm>
            <a:prstGeom prst="rect">
              <a:avLst/>
            </a:prstGeom>
            <a:noFill/>
            <a:ln>
              <a:noFill/>
            </a:ln>
          </p:spPr>
        </p:pic>
        <p:sp>
          <p:nvSpPr>
            <p:cNvPr id="282" name="Google Shape;282;g22b778d3320_1_964"/>
            <p:cNvSpPr txBox="1"/>
            <p:nvPr/>
          </p:nvSpPr>
          <p:spPr>
            <a:xfrm>
              <a:off x="7197790" y="2129150"/>
              <a:ext cx="2194500" cy="517889"/>
            </a:xfrm>
            <a:prstGeom prst="rect">
              <a:avLst/>
            </a:prstGeom>
            <a:noFill/>
            <a:ln>
              <a:noFill/>
            </a:ln>
          </p:spPr>
          <p:txBody>
            <a:bodyPr spcFirstLastPara="1" wrap="square" lIns="68569" tIns="68569" rIns="68569" bIns="68569" anchor="t" anchorCtr="0">
              <a:spAutoFit/>
            </a:bodyPr>
            <a:lstStyle/>
            <a:p>
              <a:pPr algn="ctr">
                <a:lnSpc>
                  <a:spcPct val="115000"/>
                </a:lnSpc>
                <a:spcAft>
                  <a:spcPts val="450"/>
                </a:spcAft>
                <a:buSzPts val="1400"/>
              </a:pPr>
              <a:r>
                <a:rPr lang="en-US" sz="1050" b="1">
                  <a:latin typeface="Poppins"/>
                  <a:ea typeface="Poppins"/>
                  <a:cs typeface="Poppins"/>
                  <a:sym typeface="Poppins"/>
                </a:rPr>
                <a:t>Correlation matrix:</a:t>
              </a:r>
              <a:endParaRPr sz="1050">
                <a:latin typeface="Poppins"/>
                <a:ea typeface="Poppins"/>
                <a:cs typeface="Poppins"/>
                <a:sym typeface="Poppins"/>
              </a:endParaRPr>
            </a:p>
          </p:txBody>
        </p:sp>
      </p:grpSp>
      <p:sp>
        <p:nvSpPr>
          <p:cNvPr id="283" name="Google Shape;283;g22b778d3320_1_964"/>
          <p:cNvSpPr txBox="1"/>
          <p:nvPr/>
        </p:nvSpPr>
        <p:spPr>
          <a:xfrm>
            <a:off x="486056" y="3775781"/>
            <a:ext cx="7674300" cy="1195818"/>
          </a:xfrm>
          <a:prstGeom prst="rect">
            <a:avLst/>
          </a:prstGeom>
          <a:noFill/>
          <a:ln>
            <a:noFill/>
          </a:ln>
        </p:spPr>
        <p:txBody>
          <a:bodyPr spcFirstLastPara="1" wrap="square" lIns="68569" tIns="68569" rIns="68569" bIns="68569" anchor="t" anchorCtr="0">
            <a:spAutoFit/>
          </a:bodyPr>
          <a:lstStyle/>
          <a:p>
            <a:pPr algn="ctr">
              <a:lnSpc>
                <a:spcPct val="115000"/>
              </a:lnSpc>
              <a:buClr>
                <a:schemeClr val="dk1"/>
              </a:buClr>
              <a:buSzPts val="1100"/>
            </a:pPr>
            <a:r>
              <a:rPr lang="en-US" sz="1050" i="1">
                <a:latin typeface="Poppins"/>
                <a:ea typeface="Poppins"/>
                <a:cs typeface="Poppins"/>
                <a:sym typeface="Poppins"/>
              </a:rPr>
              <a:t>Covariance matrix</a:t>
            </a:r>
            <a:r>
              <a:rPr lang="en-US" sz="1050">
                <a:latin typeface="Poppins"/>
                <a:ea typeface="Poppins"/>
                <a:cs typeface="Poppins"/>
                <a:sym typeface="Poppins"/>
              </a:rPr>
              <a:t> menunjukkan seberapa besar perubahan dari dua random variabel secara bersama-sama, sedangkan </a:t>
            </a:r>
            <a:r>
              <a:rPr lang="en-US" sz="1050" i="1">
                <a:latin typeface="Poppins"/>
                <a:ea typeface="Poppins"/>
                <a:cs typeface="Poppins"/>
                <a:sym typeface="Poppins"/>
              </a:rPr>
              <a:t>correlation matrix</a:t>
            </a:r>
            <a:r>
              <a:rPr lang="en-US" sz="1050">
                <a:latin typeface="Poppins"/>
                <a:ea typeface="Poppins"/>
                <a:cs typeface="Poppins"/>
                <a:sym typeface="Poppins"/>
              </a:rPr>
              <a:t> menunjukkan hubungan antara dua random variabel secara linear. Dalam hal ini, </a:t>
            </a:r>
            <a:r>
              <a:rPr lang="en-US" sz="1050" i="1">
                <a:latin typeface="Poppins"/>
                <a:ea typeface="Poppins"/>
                <a:cs typeface="Poppins"/>
                <a:sym typeface="Poppins"/>
              </a:rPr>
              <a:t>correlation</a:t>
            </a:r>
            <a:r>
              <a:rPr lang="en-US" sz="1050">
                <a:latin typeface="Poppins"/>
                <a:ea typeface="Poppins"/>
                <a:cs typeface="Poppins"/>
                <a:sym typeface="Poppins"/>
              </a:rPr>
              <a:t> itu adalah bentuk normalisasi dari </a:t>
            </a:r>
            <a:r>
              <a:rPr lang="en-US" sz="1050" i="1">
                <a:latin typeface="Poppins"/>
                <a:ea typeface="Poppins"/>
                <a:cs typeface="Poppins"/>
                <a:sym typeface="Poppins"/>
              </a:rPr>
              <a:t>covariance</a:t>
            </a:r>
            <a:r>
              <a:rPr lang="en-US" sz="1050">
                <a:latin typeface="Poppins"/>
                <a:ea typeface="Poppins"/>
                <a:cs typeface="Poppins"/>
                <a:sym typeface="Poppins"/>
              </a:rPr>
              <a:t>.</a:t>
            </a:r>
            <a:endParaRPr sz="1050">
              <a:latin typeface="Poppins"/>
              <a:ea typeface="Poppins"/>
              <a:cs typeface="Poppins"/>
              <a:sym typeface="Poppins"/>
            </a:endParaRPr>
          </a:p>
          <a:p>
            <a:pPr algn="ctr">
              <a:lnSpc>
                <a:spcPct val="115000"/>
              </a:lnSpc>
              <a:spcBef>
                <a:spcPts val="450"/>
              </a:spcBef>
              <a:spcAft>
                <a:spcPts val="450"/>
              </a:spcAft>
              <a:buClr>
                <a:schemeClr val="dk1"/>
              </a:buClr>
              <a:buSzPts val="1100"/>
            </a:pPr>
            <a:r>
              <a:rPr lang="en-US" sz="1050">
                <a:latin typeface="Poppins"/>
                <a:ea typeface="Poppins"/>
                <a:cs typeface="Poppins"/>
                <a:sym typeface="Poppins"/>
              </a:rPr>
              <a:t>Jadi, jika </a:t>
            </a:r>
            <a:r>
              <a:rPr lang="en-US" sz="1050" i="1">
                <a:latin typeface="Poppins"/>
                <a:ea typeface="Poppins"/>
                <a:cs typeface="Poppins"/>
                <a:sym typeface="Poppins"/>
              </a:rPr>
              <a:t>covariance</a:t>
            </a:r>
            <a:r>
              <a:rPr lang="en-US" sz="1050">
                <a:latin typeface="Poppins"/>
                <a:ea typeface="Poppins"/>
                <a:cs typeface="Poppins"/>
                <a:sym typeface="Poppins"/>
              </a:rPr>
              <a:t> tidak punya batas maksimal dan minimal, </a:t>
            </a:r>
            <a:r>
              <a:rPr lang="en-US" sz="1050" i="1">
                <a:latin typeface="Poppins"/>
                <a:ea typeface="Poppins"/>
                <a:cs typeface="Poppins"/>
                <a:sym typeface="Poppins"/>
              </a:rPr>
              <a:t>correlation</a:t>
            </a:r>
            <a:r>
              <a:rPr lang="en-US" sz="1050">
                <a:latin typeface="Poppins"/>
                <a:ea typeface="Poppins"/>
                <a:cs typeface="Poppins"/>
                <a:sym typeface="Poppins"/>
              </a:rPr>
              <a:t> punya batas [-1, 1] yang membantu kita untuk membuat derajat hubungan antara satu variabel dengan variabel yang lain.</a:t>
            </a:r>
            <a:endParaRPr sz="1050">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2b778d3320_1_974"/>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289" name="Google Shape;289;g22b778d3320_1_974"/>
          <p:cNvSpPr txBox="1"/>
          <p:nvPr/>
        </p:nvSpPr>
        <p:spPr>
          <a:xfrm>
            <a:off x="608231" y="1341807"/>
            <a:ext cx="7429950" cy="401691"/>
          </a:xfrm>
          <a:prstGeom prst="rect">
            <a:avLst/>
          </a:prstGeom>
          <a:noFill/>
          <a:ln>
            <a:noFill/>
          </a:ln>
        </p:spPr>
        <p:txBody>
          <a:bodyPr spcFirstLastPara="1" wrap="square" lIns="68569" tIns="68569" rIns="68569" bIns="68569" anchor="t" anchorCtr="0">
            <a:spAutoFit/>
          </a:bodyPr>
          <a:lstStyle/>
          <a:p>
            <a:pPr>
              <a:lnSpc>
                <a:spcPct val="115000"/>
              </a:lnSpc>
              <a:spcAft>
                <a:spcPts val="450"/>
              </a:spcAft>
              <a:buSzPts val="1500"/>
            </a:pPr>
            <a:r>
              <a:rPr lang="en-US" sz="1125" b="1">
                <a:latin typeface="Poppins"/>
                <a:ea typeface="Poppins"/>
                <a:cs typeface="Poppins"/>
                <a:sym typeface="Poppins"/>
              </a:rPr>
              <a:t>Langkah 3:</a:t>
            </a:r>
            <a:r>
              <a:rPr lang="en-US" sz="1125">
                <a:latin typeface="Poppins"/>
                <a:ea typeface="Poppins"/>
                <a:cs typeface="Poppins"/>
                <a:sym typeface="Poppins"/>
              </a:rPr>
              <a:t> </a:t>
            </a:r>
            <a:r>
              <a:rPr lang="en-US" sz="1125">
                <a:solidFill>
                  <a:schemeClr val="dk1"/>
                </a:solidFill>
                <a:latin typeface="Poppins"/>
                <a:ea typeface="Poppins"/>
                <a:cs typeface="Poppins"/>
                <a:sym typeface="Poppins"/>
              </a:rPr>
              <a:t>Menghitung </a:t>
            </a:r>
            <a:r>
              <a:rPr lang="en-US" sz="1125" i="1">
                <a:solidFill>
                  <a:schemeClr val="dk1"/>
                </a:solidFill>
                <a:latin typeface="Poppins"/>
                <a:ea typeface="Poppins"/>
                <a:cs typeface="Poppins"/>
                <a:sym typeface="Poppins"/>
              </a:rPr>
              <a:t>eigenvector</a:t>
            </a:r>
            <a:r>
              <a:rPr lang="en-US" sz="1125">
                <a:solidFill>
                  <a:schemeClr val="dk1"/>
                </a:solidFill>
                <a:latin typeface="Poppins"/>
                <a:ea typeface="Poppins"/>
                <a:cs typeface="Poppins"/>
                <a:sym typeface="Poppins"/>
              </a:rPr>
              <a:t> dan </a:t>
            </a:r>
            <a:r>
              <a:rPr lang="en-US" sz="1125" i="1">
                <a:solidFill>
                  <a:schemeClr val="dk1"/>
                </a:solidFill>
                <a:latin typeface="Poppins"/>
                <a:ea typeface="Poppins"/>
                <a:cs typeface="Poppins"/>
                <a:sym typeface="Poppins"/>
              </a:rPr>
              <a:t>eigenvalue</a:t>
            </a:r>
            <a:r>
              <a:rPr lang="en-US" sz="1125">
                <a:solidFill>
                  <a:schemeClr val="dk1"/>
                </a:solidFill>
                <a:latin typeface="Poppins"/>
                <a:ea typeface="Poppins"/>
                <a:cs typeface="Poppins"/>
                <a:sym typeface="Poppins"/>
              </a:rPr>
              <a:t> dari matriks kovarians atau korelasi.</a:t>
            </a:r>
            <a:endParaRPr sz="1125">
              <a:latin typeface="Poppins"/>
              <a:ea typeface="Poppins"/>
              <a:cs typeface="Poppins"/>
              <a:sym typeface="Poppins"/>
            </a:endParaRPr>
          </a:p>
        </p:txBody>
      </p:sp>
      <p:pic>
        <p:nvPicPr>
          <p:cNvPr id="290" name="Google Shape;290;g22b778d3320_1_974"/>
          <p:cNvPicPr preferRelativeResize="0"/>
          <p:nvPr/>
        </p:nvPicPr>
        <p:blipFill>
          <a:blip r:embed="rId3">
            <a:alphaModFix/>
          </a:blip>
          <a:stretch>
            <a:fillRect/>
          </a:stretch>
        </p:blipFill>
        <p:spPr>
          <a:xfrm>
            <a:off x="608232" y="2044032"/>
            <a:ext cx="3629756" cy="1821581"/>
          </a:xfrm>
          <a:prstGeom prst="rect">
            <a:avLst/>
          </a:prstGeom>
          <a:noFill/>
          <a:ln>
            <a:noFill/>
          </a:ln>
        </p:spPr>
      </p:pic>
      <p:pic>
        <p:nvPicPr>
          <p:cNvPr id="291" name="Google Shape;291;g22b778d3320_1_974"/>
          <p:cNvPicPr preferRelativeResize="0"/>
          <p:nvPr/>
        </p:nvPicPr>
        <p:blipFill>
          <a:blip r:embed="rId4">
            <a:alphaModFix/>
          </a:blip>
          <a:stretch>
            <a:fillRect/>
          </a:stretch>
        </p:blipFill>
        <p:spPr>
          <a:xfrm>
            <a:off x="4532719" y="2044032"/>
            <a:ext cx="4081960" cy="1821581"/>
          </a:xfrm>
          <a:prstGeom prst="rect">
            <a:avLst/>
          </a:prstGeom>
          <a:noFill/>
          <a:ln>
            <a:noFill/>
          </a:ln>
        </p:spPr>
      </p:pic>
      <p:sp>
        <p:nvSpPr>
          <p:cNvPr id="292" name="Google Shape;292;g22b778d3320_1_974"/>
          <p:cNvSpPr txBox="1"/>
          <p:nvPr/>
        </p:nvSpPr>
        <p:spPr>
          <a:xfrm>
            <a:off x="486056" y="4147500"/>
            <a:ext cx="7674300" cy="600783"/>
          </a:xfrm>
          <a:prstGeom prst="rect">
            <a:avLst/>
          </a:prstGeom>
          <a:noFill/>
          <a:ln>
            <a:noFill/>
          </a:ln>
        </p:spPr>
        <p:txBody>
          <a:bodyPr spcFirstLastPara="1" wrap="square" lIns="68569" tIns="68569" rIns="68569" bIns="68569" anchor="t" anchorCtr="0">
            <a:spAutoFit/>
          </a:bodyPr>
          <a:lstStyle/>
          <a:p>
            <a:pPr algn="ctr">
              <a:lnSpc>
                <a:spcPct val="115000"/>
              </a:lnSpc>
              <a:spcAft>
                <a:spcPts val="450"/>
              </a:spcAft>
              <a:buClr>
                <a:schemeClr val="dk1"/>
              </a:buClr>
              <a:buSzPts val="1100"/>
            </a:pPr>
            <a:r>
              <a:rPr lang="en-US" sz="1125">
                <a:latin typeface="Poppins"/>
                <a:ea typeface="Poppins"/>
                <a:cs typeface="Poppins"/>
                <a:sym typeface="Poppins"/>
              </a:rPr>
              <a:t>Kita dapat melihat bahwa kedua pendekatan tersebut menghasilkan pasangan </a:t>
            </a:r>
            <a:r>
              <a:rPr lang="en-US" sz="1125" i="1">
                <a:latin typeface="Poppins"/>
                <a:ea typeface="Poppins"/>
                <a:cs typeface="Poppins"/>
                <a:sym typeface="Poppins"/>
              </a:rPr>
              <a:t>eigenvector</a:t>
            </a:r>
            <a:r>
              <a:rPr lang="en-US" sz="1125">
                <a:latin typeface="Poppins"/>
                <a:ea typeface="Poppins"/>
                <a:cs typeface="Poppins"/>
                <a:sym typeface="Poppins"/>
              </a:rPr>
              <a:t> dan </a:t>
            </a:r>
            <a:r>
              <a:rPr lang="en-US" sz="1125" i="1">
                <a:latin typeface="Poppins"/>
                <a:ea typeface="Poppins"/>
                <a:cs typeface="Poppins"/>
                <a:sym typeface="Poppins"/>
              </a:rPr>
              <a:t>eigenvalue</a:t>
            </a:r>
            <a:r>
              <a:rPr lang="en-US" sz="1125">
                <a:latin typeface="Poppins"/>
                <a:ea typeface="Poppins"/>
                <a:cs typeface="Poppins"/>
                <a:sym typeface="Poppins"/>
              </a:rPr>
              <a:t> yang nilainya hampir sama.</a:t>
            </a:r>
            <a:endParaRPr sz="1125">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g22b778d3320_1_993"/>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298" name="Google Shape;298;g22b778d3320_1_993"/>
          <p:cNvSpPr txBox="1"/>
          <p:nvPr/>
        </p:nvSpPr>
        <p:spPr>
          <a:xfrm>
            <a:off x="608231" y="1220794"/>
            <a:ext cx="7572375" cy="600783"/>
          </a:xfrm>
          <a:prstGeom prst="rect">
            <a:avLst/>
          </a:prstGeom>
          <a:noFill/>
          <a:ln>
            <a:noFill/>
          </a:ln>
        </p:spPr>
        <p:txBody>
          <a:bodyPr spcFirstLastPara="1" wrap="square" lIns="68569" tIns="68569" rIns="68569" bIns="68569" anchor="t" anchorCtr="0">
            <a:spAutoFit/>
          </a:bodyPr>
          <a:lstStyle/>
          <a:p>
            <a:pPr marL="857250" indent="-857250">
              <a:lnSpc>
                <a:spcPct val="115000"/>
              </a:lnSpc>
              <a:spcAft>
                <a:spcPts val="450"/>
              </a:spcAft>
              <a:buSzPts val="1500"/>
            </a:pPr>
            <a:r>
              <a:rPr lang="en-US" sz="1125" b="1">
                <a:latin typeface="Poppins"/>
                <a:ea typeface="Poppins"/>
                <a:cs typeface="Poppins"/>
                <a:sym typeface="Poppins"/>
              </a:rPr>
              <a:t>Langkah 4:</a:t>
            </a:r>
            <a:r>
              <a:rPr lang="en-US" sz="1125">
                <a:latin typeface="Poppins"/>
                <a:ea typeface="Poppins"/>
                <a:cs typeface="Poppins"/>
                <a:sym typeface="Poppins"/>
              </a:rPr>
              <a:t> </a:t>
            </a:r>
            <a:r>
              <a:rPr lang="en-US" sz="1125">
                <a:solidFill>
                  <a:schemeClr val="dk1"/>
                </a:solidFill>
                <a:latin typeface="Poppins"/>
                <a:ea typeface="Poppins"/>
                <a:cs typeface="Poppins"/>
                <a:sym typeface="Poppins"/>
              </a:rPr>
              <a:t>Mengurutkan </a:t>
            </a:r>
            <a:r>
              <a:rPr lang="en-US" sz="1125" i="1">
                <a:solidFill>
                  <a:schemeClr val="dk1"/>
                </a:solidFill>
                <a:latin typeface="Poppins"/>
                <a:ea typeface="Poppins"/>
                <a:cs typeface="Poppins"/>
                <a:sym typeface="Poppins"/>
              </a:rPr>
              <a:t>eigenvalues</a:t>
            </a:r>
            <a:r>
              <a:rPr lang="en-US" sz="1125">
                <a:solidFill>
                  <a:schemeClr val="dk1"/>
                </a:solidFill>
                <a:latin typeface="Poppins"/>
                <a:ea typeface="Poppins"/>
                <a:cs typeface="Poppins"/>
                <a:sym typeface="Poppins"/>
              </a:rPr>
              <a:t> dalam urutan menurun dan memilih </a:t>
            </a:r>
            <a:r>
              <a:rPr lang="en-US" sz="1125" i="1">
                <a:solidFill>
                  <a:schemeClr val="dk1"/>
                </a:solidFill>
                <a:latin typeface="Poppins"/>
                <a:ea typeface="Poppins"/>
                <a:cs typeface="Poppins"/>
                <a:sym typeface="Poppins"/>
              </a:rPr>
              <a:t>k eigenvector</a:t>
            </a:r>
            <a:r>
              <a:rPr lang="en-US" sz="1125">
                <a:solidFill>
                  <a:schemeClr val="dk1"/>
                </a:solidFill>
                <a:latin typeface="Poppins"/>
                <a:ea typeface="Poppins"/>
                <a:cs typeface="Poppins"/>
                <a:sym typeface="Poppins"/>
              </a:rPr>
              <a:t> terbesar yang sesuai dengan k eigenvalues terbesar.</a:t>
            </a:r>
            <a:endParaRPr sz="1125">
              <a:latin typeface="Poppins"/>
              <a:ea typeface="Poppins"/>
              <a:cs typeface="Poppins"/>
              <a:sym typeface="Poppins"/>
            </a:endParaRPr>
          </a:p>
        </p:txBody>
      </p:sp>
      <p:pic>
        <p:nvPicPr>
          <p:cNvPr id="299" name="Google Shape;299;g22b778d3320_1_993"/>
          <p:cNvPicPr preferRelativeResize="0"/>
          <p:nvPr/>
        </p:nvPicPr>
        <p:blipFill>
          <a:blip r:embed="rId3">
            <a:alphaModFix/>
          </a:blip>
          <a:stretch>
            <a:fillRect/>
          </a:stretch>
        </p:blipFill>
        <p:spPr>
          <a:xfrm>
            <a:off x="2072925" y="1975519"/>
            <a:ext cx="4500563" cy="222170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g22b778d3320_1_1007"/>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305" name="Google Shape;305;g22b778d3320_1_1007"/>
          <p:cNvSpPr txBox="1"/>
          <p:nvPr/>
        </p:nvSpPr>
        <p:spPr>
          <a:xfrm>
            <a:off x="608231" y="1220794"/>
            <a:ext cx="7429950" cy="401691"/>
          </a:xfrm>
          <a:prstGeom prst="rect">
            <a:avLst/>
          </a:prstGeom>
          <a:noFill/>
          <a:ln>
            <a:noFill/>
          </a:ln>
        </p:spPr>
        <p:txBody>
          <a:bodyPr spcFirstLastPara="1" wrap="square" lIns="68569" tIns="68569" rIns="68569" bIns="68569" anchor="t" anchorCtr="0">
            <a:spAutoFit/>
          </a:bodyPr>
          <a:lstStyle/>
          <a:p>
            <a:pPr>
              <a:lnSpc>
                <a:spcPct val="115000"/>
              </a:lnSpc>
              <a:spcAft>
                <a:spcPts val="450"/>
              </a:spcAft>
              <a:buSzPts val="1500"/>
            </a:pPr>
            <a:r>
              <a:rPr lang="en-US" sz="1125" b="1">
                <a:latin typeface="Poppins"/>
                <a:ea typeface="Poppins"/>
                <a:cs typeface="Poppins"/>
                <a:sym typeface="Poppins"/>
              </a:rPr>
              <a:t>Langkah 5:</a:t>
            </a:r>
            <a:r>
              <a:rPr lang="en-US" sz="1125">
                <a:latin typeface="Poppins"/>
                <a:ea typeface="Poppins"/>
                <a:cs typeface="Poppins"/>
                <a:sym typeface="Poppins"/>
              </a:rPr>
              <a:t> </a:t>
            </a:r>
            <a:r>
              <a:rPr lang="en-US" sz="1125">
                <a:solidFill>
                  <a:schemeClr val="dk1"/>
                </a:solidFill>
                <a:latin typeface="Poppins"/>
                <a:ea typeface="Poppins"/>
                <a:cs typeface="Poppins"/>
                <a:sym typeface="Poppins"/>
              </a:rPr>
              <a:t>Menghitung explained variance.</a:t>
            </a:r>
            <a:endParaRPr sz="1125">
              <a:solidFill>
                <a:schemeClr val="dk1"/>
              </a:solidFill>
              <a:latin typeface="Poppins"/>
              <a:ea typeface="Poppins"/>
              <a:cs typeface="Poppins"/>
              <a:sym typeface="Poppins"/>
            </a:endParaRPr>
          </a:p>
        </p:txBody>
      </p:sp>
      <p:sp>
        <p:nvSpPr>
          <p:cNvPr id="306" name="Google Shape;306;g22b778d3320_1_1007"/>
          <p:cNvSpPr txBox="1"/>
          <p:nvPr/>
        </p:nvSpPr>
        <p:spPr>
          <a:xfrm>
            <a:off x="455794" y="4015650"/>
            <a:ext cx="7734825" cy="1009998"/>
          </a:xfrm>
          <a:prstGeom prst="rect">
            <a:avLst/>
          </a:prstGeom>
          <a:noFill/>
          <a:ln>
            <a:noFill/>
          </a:ln>
        </p:spPr>
        <p:txBody>
          <a:bodyPr spcFirstLastPara="1" wrap="square" lIns="68569" tIns="68569" rIns="68569" bIns="68569" anchor="t" anchorCtr="0">
            <a:spAutoFit/>
          </a:bodyPr>
          <a:lstStyle/>
          <a:p>
            <a:pPr algn="ctr">
              <a:lnSpc>
                <a:spcPct val="115000"/>
              </a:lnSpc>
              <a:spcBef>
                <a:spcPts val="450"/>
              </a:spcBef>
              <a:spcAft>
                <a:spcPts val="450"/>
              </a:spcAft>
              <a:buClr>
                <a:schemeClr val="dk1"/>
              </a:buClr>
              <a:buSzPts val="1100"/>
            </a:pPr>
            <a:r>
              <a:rPr lang="en-US" sz="1050">
                <a:latin typeface="Poppins"/>
                <a:ea typeface="Poppins"/>
                <a:cs typeface="Poppins"/>
                <a:sym typeface="Poppins"/>
              </a:rPr>
              <a:t>Grafik di atas menunjukkan bahwa sebagian besar variansi (72,77% dari variansi secara tepat) dapat dijelaskan oleh PC1 saja. PC2 masih memiliki informasi yang signifikan (23,03%), sementara PC3 dan PC5 dapat dihilangkan tanpa kehilangan terlalu banyak informasi. Dengan demikian, PC1 dan PC2 secara bersama-sama mengandung 95,8% informasi.</a:t>
            </a:r>
            <a:endParaRPr sz="1050" b="1">
              <a:latin typeface="Poppins"/>
              <a:ea typeface="Poppins"/>
              <a:cs typeface="Poppins"/>
              <a:sym typeface="Poppins"/>
            </a:endParaRPr>
          </a:p>
        </p:txBody>
      </p:sp>
      <p:pic>
        <p:nvPicPr>
          <p:cNvPr id="307" name="Google Shape;307;g22b778d3320_1_1007"/>
          <p:cNvPicPr preferRelativeResize="0"/>
          <p:nvPr/>
        </p:nvPicPr>
        <p:blipFill>
          <a:blip r:embed="rId3">
            <a:alphaModFix/>
          </a:blip>
          <a:stretch>
            <a:fillRect/>
          </a:stretch>
        </p:blipFill>
        <p:spPr>
          <a:xfrm>
            <a:off x="728063" y="1715888"/>
            <a:ext cx="3354582" cy="2159550"/>
          </a:xfrm>
          <a:prstGeom prst="rect">
            <a:avLst/>
          </a:prstGeom>
          <a:noFill/>
          <a:ln>
            <a:noFill/>
          </a:ln>
        </p:spPr>
      </p:pic>
      <p:pic>
        <p:nvPicPr>
          <p:cNvPr id="308" name="Google Shape;308;g22b778d3320_1_1007"/>
          <p:cNvPicPr preferRelativeResize="0"/>
          <p:nvPr/>
        </p:nvPicPr>
        <p:blipFill>
          <a:blip r:embed="rId4">
            <a:alphaModFix/>
          </a:blip>
          <a:stretch>
            <a:fillRect/>
          </a:stretch>
        </p:blipFill>
        <p:spPr>
          <a:xfrm>
            <a:off x="4672388" y="1715888"/>
            <a:ext cx="3267012" cy="21595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g21467ae36a9_0_285"/>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314" name="Google Shape;314;g21467ae36a9_0_285"/>
          <p:cNvSpPr txBox="1"/>
          <p:nvPr/>
        </p:nvSpPr>
        <p:spPr>
          <a:xfrm>
            <a:off x="608231" y="1220794"/>
            <a:ext cx="7429950" cy="401691"/>
          </a:xfrm>
          <a:prstGeom prst="rect">
            <a:avLst/>
          </a:prstGeom>
          <a:noFill/>
          <a:ln>
            <a:noFill/>
          </a:ln>
        </p:spPr>
        <p:txBody>
          <a:bodyPr spcFirstLastPara="1" wrap="square" lIns="68569" tIns="68569" rIns="68569" bIns="68569" anchor="t" anchorCtr="0">
            <a:spAutoFit/>
          </a:bodyPr>
          <a:lstStyle/>
          <a:p>
            <a:pPr>
              <a:lnSpc>
                <a:spcPct val="115000"/>
              </a:lnSpc>
              <a:spcAft>
                <a:spcPts val="450"/>
              </a:spcAft>
              <a:buSzPts val="1500"/>
            </a:pPr>
            <a:r>
              <a:rPr lang="en-US" sz="1125" b="1">
                <a:latin typeface="Poppins"/>
                <a:ea typeface="Poppins"/>
                <a:cs typeface="Poppins"/>
                <a:sym typeface="Poppins"/>
              </a:rPr>
              <a:t>Langkah 6:</a:t>
            </a:r>
            <a:r>
              <a:rPr lang="en-US" sz="1125">
                <a:latin typeface="Poppins"/>
                <a:ea typeface="Poppins"/>
                <a:cs typeface="Poppins"/>
                <a:sym typeface="Poppins"/>
              </a:rPr>
              <a:t> </a:t>
            </a:r>
            <a:r>
              <a:rPr lang="en-US" sz="1125">
                <a:solidFill>
                  <a:schemeClr val="dk1"/>
                </a:solidFill>
                <a:latin typeface="Poppins"/>
                <a:ea typeface="Poppins"/>
                <a:cs typeface="Poppins"/>
                <a:sym typeface="Poppins"/>
              </a:rPr>
              <a:t>Membuat matriks proyeksi </a:t>
            </a:r>
            <a:r>
              <a:rPr lang="en-US" sz="1125" i="1">
                <a:solidFill>
                  <a:schemeClr val="dk1"/>
                </a:solidFill>
                <a:latin typeface="Poppins"/>
                <a:ea typeface="Poppins"/>
                <a:cs typeface="Poppins"/>
                <a:sym typeface="Poppins"/>
              </a:rPr>
              <a:t>W</a:t>
            </a:r>
            <a:r>
              <a:rPr lang="en-US" sz="1125">
                <a:solidFill>
                  <a:schemeClr val="dk1"/>
                </a:solidFill>
                <a:latin typeface="Poppins"/>
                <a:ea typeface="Poppins"/>
                <a:cs typeface="Poppins"/>
                <a:sym typeface="Poppins"/>
              </a:rPr>
              <a:t> dari </a:t>
            </a:r>
            <a:r>
              <a:rPr lang="en-US" sz="1125" i="1">
                <a:solidFill>
                  <a:schemeClr val="dk1"/>
                </a:solidFill>
                <a:latin typeface="Poppins"/>
                <a:ea typeface="Poppins"/>
                <a:cs typeface="Poppins"/>
                <a:sym typeface="Poppins"/>
              </a:rPr>
              <a:t>k</a:t>
            </a:r>
            <a:r>
              <a:rPr lang="en-US" sz="1125">
                <a:solidFill>
                  <a:schemeClr val="dk1"/>
                </a:solidFill>
                <a:latin typeface="Poppins"/>
                <a:ea typeface="Poppins"/>
                <a:cs typeface="Poppins"/>
                <a:sym typeface="Poppins"/>
              </a:rPr>
              <a:t> eigenvector yang dipilih.</a:t>
            </a:r>
            <a:endParaRPr sz="1125">
              <a:latin typeface="Poppins"/>
              <a:ea typeface="Poppins"/>
              <a:cs typeface="Poppins"/>
              <a:sym typeface="Poppins"/>
            </a:endParaRPr>
          </a:p>
        </p:txBody>
      </p:sp>
      <p:sp>
        <p:nvSpPr>
          <p:cNvPr id="315" name="Google Shape;315;g21467ae36a9_0_285"/>
          <p:cNvSpPr txBox="1"/>
          <p:nvPr/>
        </p:nvSpPr>
        <p:spPr>
          <a:xfrm>
            <a:off x="455794" y="3920569"/>
            <a:ext cx="7734825" cy="638358"/>
          </a:xfrm>
          <a:prstGeom prst="rect">
            <a:avLst/>
          </a:prstGeom>
          <a:noFill/>
          <a:ln>
            <a:noFill/>
          </a:ln>
        </p:spPr>
        <p:txBody>
          <a:bodyPr spcFirstLastPara="1" wrap="square" lIns="68569" tIns="68569" rIns="68569" bIns="68569" anchor="t" anchorCtr="0">
            <a:spAutoFit/>
          </a:bodyPr>
          <a:lstStyle/>
          <a:p>
            <a:pPr algn="ctr">
              <a:lnSpc>
                <a:spcPct val="115000"/>
              </a:lnSpc>
              <a:spcBef>
                <a:spcPts val="450"/>
              </a:spcBef>
              <a:spcAft>
                <a:spcPts val="450"/>
              </a:spcAft>
              <a:buClr>
                <a:schemeClr val="dk1"/>
              </a:buClr>
              <a:buSzPts val="1100"/>
            </a:pPr>
            <a:r>
              <a:rPr lang="en-US" sz="1050">
                <a:latin typeface="Poppins"/>
                <a:ea typeface="Poppins"/>
                <a:cs typeface="Poppins"/>
                <a:sym typeface="Poppins"/>
              </a:rPr>
              <a:t>Di sini, kita mengurangi ruang fitur 4-dimensi menjadi subruang fitur 2-dimensi, dengan memilih dua eigenvector teratas dengan eigenvalue tertinggi untuk membuat matriks eigenvector d × k-dimensi kita yaitu W.</a:t>
            </a:r>
            <a:endParaRPr sz="1050" b="1">
              <a:latin typeface="Poppins"/>
              <a:ea typeface="Poppins"/>
              <a:cs typeface="Poppins"/>
              <a:sym typeface="Poppins"/>
            </a:endParaRPr>
          </a:p>
        </p:txBody>
      </p:sp>
      <p:pic>
        <p:nvPicPr>
          <p:cNvPr id="316" name="Google Shape;316;g21467ae36a9_0_285"/>
          <p:cNvPicPr preferRelativeResize="0"/>
          <p:nvPr/>
        </p:nvPicPr>
        <p:blipFill>
          <a:blip r:embed="rId3">
            <a:alphaModFix/>
          </a:blip>
          <a:stretch>
            <a:fillRect/>
          </a:stretch>
        </p:blipFill>
        <p:spPr>
          <a:xfrm>
            <a:off x="2582401" y="1834894"/>
            <a:ext cx="3892763" cy="178318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22b778d3320_1_1020"/>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Studi Kasus</a:t>
            </a:r>
            <a:endParaRPr sz="1725" b="1">
              <a:latin typeface="Poppins"/>
              <a:ea typeface="Poppins"/>
              <a:cs typeface="Poppins"/>
              <a:sym typeface="Poppins"/>
            </a:endParaRPr>
          </a:p>
        </p:txBody>
      </p:sp>
      <p:sp>
        <p:nvSpPr>
          <p:cNvPr id="322" name="Google Shape;322;g22b778d3320_1_1020"/>
          <p:cNvSpPr txBox="1"/>
          <p:nvPr/>
        </p:nvSpPr>
        <p:spPr>
          <a:xfrm>
            <a:off x="608231" y="1220794"/>
            <a:ext cx="7572375" cy="401691"/>
          </a:xfrm>
          <a:prstGeom prst="rect">
            <a:avLst/>
          </a:prstGeom>
          <a:noFill/>
          <a:ln>
            <a:noFill/>
          </a:ln>
        </p:spPr>
        <p:txBody>
          <a:bodyPr spcFirstLastPara="1" wrap="square" lIns="68569" tIns="68569" rIns="68569" bIns="68569" anchor="t" anchorCtr="0">
            <a:spAutoFit/>
          </a:bodyPr>
          <a:lstStyle/>
          <a:p>
            <a:pPr marL="857250" indent="-857250">
              <a:lnSpc>
                <a:spcPct val="115000"/>
              </a:lnSpc>
              <a:spcAft>
                <a:spcPts val="450"/>
              </a:spcAft>
              <a:buSzPts val="1500"/>
            </a:pPr>
            <a:r>
              <a:rPr lang="en-US" sz="1125" b="1">
                <a:latin typeface="Poppins"/>
                <a:ea typeface="Poppins"/>
                <a:cs typeface="Poppins"/>
                <a:sym typeface="Poppins"/>
              </a:rPr>
              <a:t>Langkah 7:</a:t>
            </a:r>
            <a:r>
              <a:rPr lang="en-US" sz="1125">
                <a:latin typeface="Poppins"/>
                <a:ea typeface="Poppins"/>
                <a:cs typeface="Poppins"/>
                <a:sym typeface="Poppins"/>
              </a:rPr>
              <a:t> </a:t>
            </a:r>
            <a:r>
              <a:rPr lang="en-US" sz="1050">
                <a:solidFill>
                  <a:schemeClr val="dk1"/>
                </a:solidFill>
                <a:latin typeface="Poppins"/>
                <a:ea typeface="Poppins"/>
                <a:cs typeface="Poppins"/>
                <a:sym typeface="Poppins"/>
              </a:rPr>
              <a:t>Mengubah dataset asli </a:t>
            </a:r>
            <a:r>
              <a:rPr lang="en-US" sz="1050" i="1">
                <a:solidFill>
                  <a:schemeClr val="dk1"/>
                </a:solidFill>
                <a:latin typeface="Poppins"/>
                <a:ea typeface="Poppins"/>
                <a:cs typeface="Poppins"/>
                <a:sym typeface="Poppins"/>
              </a:rPr>
              <a:t>X</a:t>
            </a:r>
            <a:r>
              <a:rPr lang="en-US" sz="1050">
                <a:solidFill>
                  <a:schemeClr val="dk1"/>
                </a:solidFill>
                <a:latin typeface="Poppins"/>
                <a:ea typeface="Poppins"/>
                <a:cs typeface="Poppins"/>
                <a:sym typeface="Poppins"/>
              </a:rPr>
              <a:t> melalui </a:t>
            </a:r>
            <a:r>
              <a:rPr lang="en-US" sz="1050" i="1">
                <a:solidFill>
                  <a:schemeClr val="dk1"/>
                </a:solidFill>
                <a:latin typeface="Poppins"/>
                <a:ea typeface="Poppins"/>
                <a:cs typeface="Poppins"/>
                <a:sym typeface="Poppins"/>
              </a:rPr>
              <a:t>W</a:t>
            </a:r>
            <a:r>
              <a:rPr lang="en-US" sz="1050">
                <a:solidFill>
                  <a:schemeClr val="dk1"/>
                </a:solidFill>
                <a:latin typeface="Poppins"/>
                <a:ea typeface="Poppins"/>
                <a:cs typeface="Poppins"/>
                <a:sym typeface="Poppins"/>
              </a:rPr>
              <a:t> untuk mendapatkan subspace fitur baru </a:t>
            </a:r>
            <a:r>
              <a:rPr lang="en-US" sz="1050" i="1">
                <a:solidFill>
                  <a:schemeClr val="dk1"/>
                </a:solidFill>
                <a:latin typeface="Poppins"/>
                <a:ea typeface="Poppins"/>
                <a:cs typeface="Poppins"/>
                <a:sym typeface="Poppins"/>
              </a:rPr>
              <a:t>Y</a:t>
            </a:r>
            <a:r>
              <a:rPr lang="en-US" sz="1050">
                <a:solidFill>
                  <a:schemeClr val="dk1"/>
                </a:solidFill>
                <a:latin typeface="Poppins"/>
                <a:ea typeface="Poppins"/>
                <a:cs typeface="Poppins"/>
                <a:sym typeface="Poppins"/>
              </a:rPr>
              <a:t> yang berdimensi </a:t>
            </a:r>
            <a:r>
              <a:rPr lang="en-US" sz="1050" i="1">
                <a:solidFill>
                  <a:schemeClr val="dk1"/>
                </a:solidFill>
                <a:latin typeface="Poppins"/>
                <a:ea typeface="Poppins"/>
                <a:cs typeface="Poppins"/>
                <a:sym typeface="Poppins"/>
              </a:rPr>
              <a:t>k</a:t>
            </a:r>
            <a:r>
              <a:rPr lang="en-US" sz="1050">
                <a:solidFill>
                  <a:schemeClr val="dk1"/>
                </a:solidFill>
                <a:latin typeface="Poppins"/>
                <a:ea typeface="Poppins"/>
                <a:cs typeface="Poppins"/>
                <a:sym typeface="Poppins"/>
              </a:rPr>
              <a:t>.</a:t>
            </a:r>
            <a:endParaRPr sz="1125">
              <a:latin typeface="Poppins"/>
              <a:ea typeface="Poppins"/>
              <a:cs typeface="Poppins"/>
              <a:sym typeface="Poppins"/>
            </a:endParaRPr>
          </a:p>
        </p:txBody>
      </p:sp>
      <p:pic>
        <p:nvPicPr>
          <p:cNvPr id="323" name="Google Shape;323;g22b778d3320_1_1020"/>
          <p:cNvPicPr preferRelativeResize="0"/>
          <p:nvPr/>
        </p:nvPicPr>
        <p:blipFill>
          <a:blip r:embed="rId3">
            <a:alphaModFix/>
          </a:blip>
          <a:stretch>
            <a:fillRect/>
          </a:stretch>
        </p:blipFill>
        <p:spPr>
          <a:xfrm>
            <a:off x="650251" y="1871476"/>
            <a:ext cx="3164681" cy="2678906"/>
          </a:xfrm>
          <a:prstGeom prst="rect">
            <a:avLst/>
          </a:prstGeom>
          <a:noFill/>
          <a:ln>
            <a:noFill/>
          </a:ln>
        </p:spPr>
      </p:pic>
      <p:pic>
        <p:nvPicPr>
          <p:cNvPr id="324" name="Google Shape;324;g22b778d3320_1_1020"/>
          <p:cNvPicPr preferRelativeResize="0"/>
          <p:nvPr/>
        </p:nvPicPr>
        <p:blipFill>
          <a:blip r:embed="rId4">
            <a:alphaModFix/>
          </a:blip>
          <a:stretch>
            <a:fillRect/>
          </a:stretch>
        </p:blipFill>
        <p:spPr>
          <a:xfrm>
            <a:off x="4093462" y="1817897"/>
            <a:ext cx="4214813" cy="27860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1467ae36a9_0_5"/>
          <p:cNvSpPr txBox="1">
            <a:spLocks noGrp="1"/>
          </p:cNvSpPr>
          <p:nvPr>
            <p:ph type="title"/>
          </p:nvPr>
        </p:nvSpPr>
        <p:spPr>
          <a:xfrm>
            <a:off x="1829813" y="580187"/>
            <a:ext cx="548437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a:t>Apa itu </a:t>
            </a:r>
            <a:r>
              <a:rPr lang="en-US" sz="2025" i="1"/>
              <a:t>Dimensionality</a:t>
            </a:r>
            <a:r>
              <a:rPr lang="en-US" sz="2025"/>
              <a:t>?</a:t>
            </a:r>
            <a:endParaRPr sz="2025"/>
          </a:p>
        </p:txBody>
      </p:sp>
      <p:sp>
        <p:nvSpPr>
          <p:cNvPr id="77" name="Google Shape;77;g21467ae36a9_0_5"/>
          <p:cNvSpPr txBox="1">
            <a:spLocks noGrp="1"/>
          </p:cNvSpPr>
          <p:nvPr>
            <p:ph type="body" idx="1"/>
          </p:nvPr>
        </p:nvSpPr>
        <p:spPr>
          <a:xfrm>
            <a:off x="867825" y="1514719"/>
            <a:ext cx="7408350" cy="665550"/>
          </a:xfrm>
          <a:prstGeom prst="rect">
            <a:avLst/>
          </a:prstGeom>
          <a:noFill/>
          <a:ln>
            <a:noFill/>
          </a:ln>
        </p:spPr>
        <p:txBody>
          <a:bodyPr spcFirstLastPara="1" wrap="square" lIns="91425" tIns="91425" rIns="91425" bIns="91425" anchor="t" anchorCtr="0">
            <a:noAutofit/>
          </a:bodyPr>
          <a:lstStyle/>
          <a:p>
            <a:pPr marL="0" indent="0" algn="ctr">
              <a:spcAft>
                <a:spcPts val="450"/>
              </a:spcAft>
              <a:buNone/>
            </a:pPr>
            <a:r>
              <a:rPr lang="en-US" sz="1275" i="1">
                <a:solidFill>
                  <a:schemeClr val="dk1"/>
                </a:solidFill>
                <a:latin typeface="Poppins"/>
                <a:ea typeface="Poppins"/>
                <a:cs typeface="Poppins"/>
                <a:sym typeface="Poppins"/>
              </a:rPr>
              <a:t>Dimensionality</a:t>
            </a:r>
            <a:r>
              <a:rPr lang="en-US" sz="1275">
                <a:solidFill>
                  <a:schemeClr val="dk1"/>
                </a:solidFill>
                <a:latin typeface="Poppins"/>
                <a:ea typeface="Poppins"/>
                <a:cs typeface="Poppins"/>
                <a:sym typeface="Poppins"/>
              </a:rPr>
              <a:t> dalam </a:t>
            </a:r>
            <a:r>
              <a:rPr lang="en-US" sz="1275" i="1">
                <a:solidFill>
                  <a:schemeClr val="dk1"/>
                </a:solidFill>
                <a:latin typeface="Poppins"/>
                <a:ea typeface="Poppins"/>
                <a:cs typeface="Poppins"/>
                <a:sym typeface="Poppins"/>
              </a:rPr>
              <a:t>machine learning</a:t>
            </a:r>
            <a:r>
              <a:rPr lang="en-US" sz="1275">
                <a:solidFill>
                  <a:schemeClr val="dk1"/>
                </a:solidFill>
                <a:latin typeface="Poppins"/>
                <a:ea typeface="Poppins"/>
                <a:cs typeface="Poppins"/>
                <a:sym typeface="Poppins"/>
              </a:rPr>
              <a:t> merujuk pada </a:t>
            </a:r>
            <a:r>
              <a:rPr lang="en-US" sz="1275" b="1">
                <a:solidFill>
                  <a:schemeClr val="dk1"/>
                </a:solidFill>
                <a:latin typeface="Poppins"/>
                <a:ea typeface="Poppins"/>
                <a:cs typeface="Poppins"/>
                <a:sym typeface="Poppins"/>
              </a:rPr>
              <a:t>jumlah fitur atau atribut input</a:t>
            </a:r>
            <a:r>
              <a:rPr lang="en-US" sz="1275">
                <a:solidFill>
                  <a:schemeClr val="dk1"/>
                </a:solidFill>
                <a:latin typeface="Poppins"/>
                <a:ea typeface="Poppins"/>
                <a:cs typeface="Poppins"/>
                <a:sym typeface="Poppins"/>
              </a:rPr>
              <a:t> yang digunakan dalam dataset.</a:t>
            </a:r>
            <a:endParaRPr sz="1275">
              <a:solidFill>
                <a:schemeClr val="dk1"/>
              </a:solidFill>
              <a:latin typeface="Poppins"/>
              <a:ea typeface="Poppins"/>
              <a:cs typeface="Poppins"/>
              <a:sym typeface="Poppins"/>
            </a:endParaRPr>
          </a:p>
        </p:txBody>
      </p:sp>
      <p:pic>
        <p:nvPicPr>
          <p:cNvPr id="78" name="Google Shape;78;g21467ae36a9_0_5"/>
          <p:cNvPicPr preferRelativeResize="0"/>
          <p:nvPr/>
        </p:nvPicPr>
        <p:blipFill>
          <a:blip r:embed="rId3">
            <a:alphaModFix/>
          </a:blip>
          <a:stretch>
            <a:fillRect/>
          </a:stretch>
        </p:blipFill>
        <p:spPr>
          <a:xfrm>
            <a:off x="673349" y="2506494"/>
            <a:ext cx="7797300" cy="1357338"/>
          </a:xfrm>
          <a:prstGeom prst="rect">
            <a:avLst/>
          </a:prstGeom>
          <a:noFill/>
          <a:ln>
            <a:noFill/>
          </a:ln>
        </p:spPr>
      </p:pic>
      <p:sp>
        <p:nvSpPr>
          <p:cNvPr id="79" name="Google Shape;79;g21467ae36a9_0_5"/>
          <p:cNvSpPr txBox="1"/>
          <p:nvPr/>
        </p:nvSpPr>
        <p:spPr>
          <a:xfrm>
            <a:off x="7873275" y="4342331"/>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4"/>
              </a:rPr>
              <a:t>Image Source</a:t>
            </a:r>
            <a:endParaRPr sz="675">
              <a:latin typeface="Poppins SemiBold"/>
              <a:ea typeface="Poppins SemiBold"/>
              <a:cs typeface="Poppins SemiBold"/>
              <a:sym typeface="Poppins SemiBo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21467ae36a9_0_249"/>
          <p:cNvSpPr txBox="1"/>
          <p:nvPr/>
        </p:nvSpPr>
        <p:spPr>
          <a:xfrm>
            <a:off x="977794" y="436838"/>
            <a:ext cx="6690825" cy="403935"/>
          </a:xfrm>
          <a:prstGeom prst="rect">
            <a:avLst/>
          </a:prstGeom>
          <a:noFill/>
          <a:ln>
            <a:noFill/>
          </a:ln>
        </p:spPr>
        <p:txBody>
          <a:bodyPr spcFirstLastPara="1" wrap="square" lIns="68569" tIns="68569" rIns="68569" bIns="68569" anchor="t" anchorCtr="0">
            <a:spAutoFit/>
          </a:bodyPr>
          <a:lstStyle/>
          <a:p>
            <a:pPr algn="ctr">
              <a:buSzPts val="2300"/>
            </a:pPr>
            <a:r>
              <a:rPr lang="en-US" sz="1725" b="1">
                <a:latin typeface="Poppins"/>
                <a:ea typeface="Poppins"/>
                <a:cs typeface="Poppins"/>
                <a:sym typeface="Poppins"/>
              </a:rPr>
              <a:t>Shortcut: Implementasi PCA dengan `scikit-learn`</a:t>
            </a:r>
            <a:endParaRPr sz="1725" b="1">
              <a:latin typeface="Poppins"/>
              <a:ea typeface="Poppins"/>
              <a:cs typeface="Poppins"/>
              <a:sym typeface="Poppins"/>
            </a:endParaRPr>
          </a:p>
        </p:txBody>
      </p:sp>
      <p:sp>
        <p:nvSpPr>
          <p:cNvPr id="330" name="Google Shape;330;g21467ae36a9_0_249"/>
          <p:cNvSpPr txBox="1"/>
          <p:nvPr/>
        </p:nvSpPr>
        <p:spPr>
          <a:xfrm>
            <a:off x="473119" y="1194862"/>
            <a:ext cx="7700175" cy="600783"/>
          </a:xfrm>
          <a:prstGeom prst="rect">
            <a:avLst/>
          </a:prstGeom>
          <a:noFill/>
          <a:ln>
            <a:noFill/>
          </a:ln>
        </p:spPr>
        <p:txBody>
          <a:bodyPr spcFirstLastPara="1" wrap="square" lIns="68569" tIns="68569" rIns="68569" bIns="68569" anchor="t" anchorCtr="0">
            <a:spAutoFit/>
          </a:bodyPr>
          <a:lstStyle/>
          <a:p>
            <a:pPr marL="85725" algn="ctr">
              <a:lnSpc>
                <a:spcPct val="115000"/>
              </a:lnSpc>
              <a:spcAft>
                <a:spcPts val="450"/>
              </a:spcAft>
              <a:buSzPts val="1500"/>
            </a:pPr>
            <a:r>
              <a:rPr lang="en-US" sz="1125">
                <a:latin typeface="Poppins"/>
                <a:ea typeface="Poppins"/>
                <a:cs typeface="Poppins"/>
                <a:sym typeface="Poppins"/>
              </a:rPr>
              <a:t>Untuk tujuan pembelajaran, kita telah melakukan langkah yang panjang untuk menerapkan PCA pada dataset Iris. Untungnya, scikit-learn memiliki function yang dapat kita gunakan untuk implementasi PCA.</a:t>
            </a:r>
            <a:endParaRPr sz="1125">
              <a:latin typeface="Poppins"/>
              <a:ea typeface="Poppins"/>
              <a:cs typeface="Poppins"/>
              <a:sym typeface="Poppins"/>
            </a:endParaRPr>
          </a:p>
        </p:txBody>
      </p:sp>
      <p:pic>
        <p:nvPicPr>
          <p:cNvPr id="331" name="Google Shape;331;g21467ae36a9_0_249"/>
          <p:cNvPicPr preferRelativeResize="0"/>
          <p:nvPr/>
        </p:nvPicPr>
        <p:blipFill>
          <a:blip r:embed="rId3">
            <a:alphaModFix/>
          </a:blip>
          <a:stretch>
            <a:fillRect/>
          </a:stretch>
        </p:blipFill>
        <p:spPr>
          <a:xfrm>
            <a:off x="693488" y="2059537"/>
            <a:ext cx="3200400" cy="2614613"/>
          </a:xfrm>
          <a:prstGeom prst="rect">
            <a:avLst/>
          </a:prstGeom>
          <a:noFill/>
          <a:ln>
            <a:noFill/>
          </a:ln>
        </p:spPr>
      </p:pic>
      <p:pic>
        <p:nvPicPr>
          <p:cNvPr id="332" name="Google Shape;332;g21467ae36a9_0_249"/>
          <p:cNvPicPr preferRelativeResize="0"/>
          <p:nvPr/>
        </p:nvPicPr>
        <p:blipFill>
          <a:blip r:embed="rId4">
            <a:alphaModFix/>
          </a:blip>
          <a:stretch>
            <a:fillRect/>
          </a:stretch>
        </p:blipFill>
        <p:spPr>
          <a:xfrm>
            <a:off x="4267537" y="1973812"/>
            <a:ext cx="4214813" cy="278606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g2107a875000_1_285"/>
          <p:cNvSpPr txBox="1">
            <a:spLocks noGrp="1"/>
          </p:cNvSpPr>
          <p:nvPr>
            <p:ph type="title"/>
          </p:nvPr>
        </p:nvSpPr>
        <p:spPr>
          <a:xfrm>
            <a:off x="1080000" y="1958850"/>
            <a:ext cx="6984000" cy="841725"/>
          </a:xfrm>
          <a:prstGeom prst="rect">
            <a:avLst/>
          </a:prstGeom>
          <a:noFill/>
          <a:ln>
            <a:noFill/>
          </a:ln>
        </p:spPr>
        <p:txBody>
          <a:bodyPr spcFirstLastPara="1" wrap="square" lIns="91425" tIns="91425" rIns="91425" bIns="91425" anchor="ctr" anchorCtr="0">
            <a:normAutofit/>
          </a:bodyPr>
          <a:lstStyle/>
          <a:p>
            <a:pPr>
              <a:buSzPts val="4300"/>
            </a:pPr>
            <a:r>
              <a:rPr lang="en-US"/>
              <a:t>Hands-on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body" idx="4294967295"/>
          </p:nvPr>
        </p:nvSpPr>
        <p:spPr>
          <a:xfrm>
            <a:off x="234558" y="2281725"/>
            <a:ext cx="4689225" cy="580050"/>
          </a:xfrm>
          <a:prstGeom prst="rect">
            <a:avLst/>
          </a:prstGeom>
          <a:noFill/>
          <a:ln>
            <a:noFill/>
          </a:ln>
        </p:spPr>
        <p:txBody>
          <a:bodyPr spcFirstLastPara="1" wrap="square" lIns="68569" tIns="34275" rIns="68569" bIns="34275" anchor="t" anchorCtr="0">
            <a:noAutofit/>
          </a:bodyPr>
          <a:lstStyle/>
          <a:p>
            <a:pPr marL="0" indent="0">
              <a:lnSpc>
                <a:spcPct val="100000"/>
              </a:lnSpc>
              <a:buNone/>
            </a:pPr>
            <a:r>
              <a:rPr lang="en-US" sz="4200" b="1">
                <a:solidFill>
                  <a:srgbClr val="0D606D"/>
                </a:solidFill>
                <a:latin typeface="Poppins"/>
                <a:ea typeface="Poppins"/>
                <a:cs typeface="Poppins"/>
                <a:sym typeface="Poppins"/>
              </a:rPr>
              <a:t>Terima Kasih</a:t>
            </a:r>
            <a:endParaRPr sz="4200" b="1">
              <a:solidFill>
                <a:srgbClr val="0D606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2107a875000_1_231"/>
          <p:cNvSpPr txBox="1">
            <a:spLocks noGrp="1"/>
          </p:cNvSpPr>
          <p:nvPr>
            <p:ph type="title"/>
          </p:nvPr>
        </p:nvSpPr>
        <p:spPr>
          <a:xfrm>
            <a:off x="1786594" y="268994"/>
            <a:ext cx="548437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a:t>Apa itu </a:t>
            </a:r>
            <a:r>
              <a:rPr lang="en-US" sz="2025" i="1"/>
              <a:t>Dimensionality</a:t>
            </a:r>
            <a:r>
              <a:rPr lang="en-US" sz="2025"/>
              <a:t>?</a:t>
            </a:r>
            <a:endParaRPr sz="2025"/>
          </a:p>
        </p:txBody>
      </p:sp>
      <p:sp>
        <p:nvSpPr>
          <p:cNvPr id="85" name="Google Shape;85;g2107a875000_1_231"/>
          <p:cNvSpPr txBox="1">
            <a:spLocks noGrp="1"/>
          </p:cNvSpPr>
          <p:nvPr>
            <p:ph type="body" idx="1"/>
          </p:nvPr>
        </p:nvSpPr>
        <p:spPr>
          <a:xfrm>
            <a:off x="502350" y="926897"/>
            <a:ext cx="3760425" cy="3289725"/>
          </a:xfrm>
          <a:prstGeom prst="rect">
            <a:avLst/>
          </a:prstGeom>
          <a:noFill/>
          <a:ln>
            <a:noFill/>
          </a:ln>
        </p:spPr>
        <p:txBody>
          <a:bodyPr spcFirstLastPara="1" wrap="square" lIns="91425" tIns="91425" rIns="91425" bIns="91425" anchor="t" anchorCtr="0">
            <a:noAutofit/>
          </a:bodyPr>
          <a:lstStyle/>
          <a:p>
            <a:pPr marL="342900" indent="-242888">
              <a:buClr>
                <a:schemeClr val="dk1"/>
              </a:buClr>
              <a:buSzPts val="1500"/>
              <a:buFont typeface="Poppins"/>
              <a:buChar char="●"/>
            </a:pPr>
            <a:r>
              <a:rPr lang="en-US" sz="1125">
                <a:solidFill>
                  <a:schemeClr val="dk1"/>
                </a:solidFill>
                <a:latin typeface="Poppins"/>
                <a:ea typeface="Poppins"/>
                <a:cs typeface="Poppins"/>
                <a:sym typeface="Poppins"/>
              </a:rPr>
              <a:t>Misalnya, kita memiliki dataset dengan 1 fitur (1D) yang terdiri dari 10 titik data. Titik-titik data dalam dataset tersebut dapat dengan mudah direpresentasikan dengan bantuan garis.</a:t>
            </a:r>
            <a:endParaRPr sz="1125">
              <a:solidFill>
                <a:schemeClr val="dk1"/>
              </a:solidFill>
              <a:latin typeface="Poppins"/>
              <a:ea typeface="Poppins"/>
              <a:cs typeface="Poppins"/>
              <a:sym typeface="Poppins"/>
            </a:endParaRPr>
          </a:p>
          <a:p>
            <a:pPr marL="342900" indent="-242888">
              <a:spcBef>
                <a:spcPts val="450"/>
              </a:spcBef>
              <a:buClr>
                <a:schemeClr val="dk1"/>
              </a:buClr>
              <a:buSzPts val="1500"/>
              <a:buFont typeface="Poppins"/>
              <a:buChar char="●"/>
            </a:pPr>
            <a:r>
              <a:rPr lang="en-US" sz="1125">
                <a:solidFill>
                  <a:schemeClr val="dk1"/>
                </a:solidFill>
                <a:latin typeface="Poppins"/>
                <a:ea typeface="Poppins"/>
                <a:cs typeface="Poppins"/>
                <a:sym typeface="Poppins"/>
              </a:rPr>
              <a:t>Kemudian, jika kita menambahkan satu fitur lagi, maka akan terjadi peningkatan ruang dimensi menjadi 10 * 10 = 100.</a:t>
            </a:r>
            <a:endParaRPr sz="1125">
              <a:solidFill>
                <a:schemeClr val="dk1"/>
              </a:solidFill>
              <a:latin typeface="Poppins"/>
              <a:ea typeface="Poppins"/>
              <a:cs typeface="Poppins"/>
              <a:sym typeface="Poppins"/>
            </a:endParaRPr>
          </a:p>
          <a:p>
            <a:pPr marL="342900" indent="-242888">
              <a:spcBef>
                <a:spcPts val="450"/>
              </a:spcBef>
              <a:buClr>
                <a:schemeClr val="dk1"/>
              </a:buClr>
              <a:buSzPts val="1500"/>
              <a:buFont typeface="Poppins"/>
              <a:buChar char="●"/>
            </a:pPr>
            <a:r>
              <a:rPr lang="en-US" sz="1125">
                <a:solidFill>
                  <a:schemeClr val="dk1"/>
                </a:solidFill>
                <a:latin typeface="Poppins"/>
                <a:ea typeface="Poppins"/>
                <a:cs typeface="Poppins"/>
                <a:sym typeface="Poppins"/>
              </a:rPr>
              <a:t>Lebih jauh, jika kita menambahkan satu fitur lagi, ruang dimensi akan meningkat menjadi 10 * 10 * 10 = 1.000, dan seterusnya untuk 4 dimensi (10</a:t>
            </a:r>
            <a:r>
              <a:rPr lang="en-US" sz="1125" baseline="30000">
                <a:solidFill>
                  <a:schemeClr val="dk1"/>
                </a:solidFill>
                <a:latin typeface="Poppins"/>
                <a:ea typeface="Poppins"/>
                <a:cs typeface="Poppins"/>
                <a:sym typeface="Poppins"/>
              </a:rPr>
              <a:t>4</a:t>
            </a:r>
            <a:r>
              <a:rPr lang="en-US" sz="1125">
                <a:solidFill>
                  <a:schemeClr val="dk1"/>
                </a:solidFill>
                <a:latin typeface="Poppins"/>
                <a:ea typeface="Poppins"/>
                <a:cs typeface="Poppins"/>
                <a:sym typeface="Poppins"/>
              </a:rPr>
              <a:t> = 10.000, 10</a:t>
            </a:r>
            <a:r>
              <a:rPr lang="en-US" sz="1125" baseline="30000">
                <a:solidFill>
                  <a:schemeClr val="dk1"/>
                </a:solidFill>
                <a:latin typeface="Poppins"/>
                <a:ea typeface="Poppins"/>
                <a:cs typeface="Poppins"/>
                <a:sym typeface="Poppins"/>
              </a:rPr>
              <a:t>5</a:t>
            </a:r>
            <a:r>
              <a:rPr lang="en-US" sz="1125">
                <a:solidFill>
                  <a:schemeClr val="dk1"/>
                </a:solidFill>
                <a:latin typeface="Poppins"/>
                <a:ea typeface="Poppins"/>
                <a:cs typeface="Poppins"/>
                <a:sym typeface="Poppins"/>
              </a:rPr>
              <a:t> = 100.000, dst.)</a:t>
            </a:r>
            <a:endParaRPr sz="1125">
              <a:solidFill>
                <a:schemeClr val="dk1"/>
              </a:solidFill>
              <a:latin typeface="Poppins"/>
              <a:ea typeface="Poppins"/>
              <a:cs typeface="Poppins"/>
              <a:sym typeface="Poppins"/>
            </a:endParaRPr>
          </a:p>
          <a:p>
            <a:pPr marL="342900" indent="-242888">
              <a:spcBef>
                <a:spcPts val="450"/>
              </a:spcBef>
              <a:spcAft>
                <a:spcPts val="450"/>
              </a:spcAft>
              <a:buClr>
                <a:schemeClr val="dk1"/>
              </a:buClr>
              <a:buSzPts val="1500"/>
              <a:buFont typeface="Poppins"/>
              <a:buChar char="●"/>
            </a:pPr>
            <a:r>
              <a:rPr lang="en-US" sz="1125">
                <a:solidFill>
                  <a:schemeClr val="dk1"/>
                </a:solidFill>
                <a:latin typeface="Poppins"/>
                <a:ea typeface="Poppins"/>
                <a:cs typeface="Poppins"/>
                <a:sym typeface="Poppins"/>
              </a:rPr>
              <a:t>Jadi, ketika dimensi terus meningkat, ruang dimensi  akan terus meningkat secara eksponensial.</a:t>
            </a:r>
            <a:endParaRPr sz="1125">
              <a:solidFill>
                <a:schemeClr val="dk1"/>
              </a:solidFill>
              <a:latin typeface="Poppins"/>
              <a:ea typeface="Poppins"/>
              <a:cs typeface="Poppins"/>
              <a:sym typeface="Poppins"/>
            </a:endParaRPr>
          </a:p>
        </p:txBody>
      </p:sp>
      <p:sp>
        <p:nvSpPr>
          <p:cNvPr id="86" name="Google Shape;86;g2107a875000_1_231"/>
          <p:cNvSpPr txBox="1"/>
          <p:nvPr/>
        </p:nvSpPr>
        <p:spPr>
          <a:xfrm>
            <a:off x="7873275" y="4454719"/>
            <a:ext cx="862875" cy="242352"/>
          </a:xfrm>
          <a:prstGeom prst="rect">
            <a:avLst/>
          </a:prstGeom>
          <a:noFill/>
          <a:ln>
            <a:noFill/>
          </a:ln>
        </p:spPr>
        <p:txBody>
          <a:bodyPr spcFirstLastPara="1" wrap="square" lIns="68569" tIns="68569" rIns="68569" bIns="68569" anchor="t" anchorCtr="0">
            <a:spAutoFit/>
          </a:bodyPr>
          <a:lstStyle/>
          <a:p>
            <a:pPr algn="ctr">
              <a:buSzPts val="900"/>
            </a:pPr>
            <a:r>
              <a:rPr lang="en-US" sz="675">
                <a:solidFill>
                  <a:schemeClr val="hlink"/>
                </a:solidFill>
                <a:uFill>
                  <a:noFill/>
                </a:uFill>
                <a:latin typeface="Poppins SemiBold"/>
                <a:ea typeface="Poppins SemiBold"/>
                <a:cs typeface="Poppins SemiBold"/>
                <a:sym typeface="Poppins SemiBold"/>
                <a:hlinkClick r:id="rId3"/>
              </a:rPr>
              <a:t>Image Source</a:t>
            </a:r>
            <a:endParaRPr sz="675">
              <a:latin typeface="Poppins SemiBold"/>
              <a:ea typeface="Poppins SemiBold"/>
              <a:cs typeface="Poppins SemiBold"/>
              <a:sym typeface="Poppins SemiBold"/>
            </a:endParaRPr>
          </a:p>
        </p:txBody>
      </p:sp>
      <p:pic>
        <p:nvPicPr>
          <p:cNvPr id="87" name="Google Shape;87;g2107a875000_1_231"/>
          <p:cNvPicPr preferRelativeResize="0"/>
          <p:nvPr/>
        </p:nvPicPr>
        <p:blipFill>
          <a:blip r:embed="rId4">
            <a:alphaModFix/>
          </a:blip>
          <a:stretch>
            <a:fillRect/>
          </a:stretch>
        </p:blipFill>
        <p:spPr>
          <a:xfrm>
            <a:off x="4423144" y="982697"/>
            <a:ext cx="4273688" cy="317810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g22b778d3320_1_0"/>
          <p:cNvSpPr txBox="1">
            <a:spLocks noGrp="1"/>
          </p:cNvSpPr>
          <p:nvPr>
            <p:ph type="title"/>
          </p:nvPr>
        </p:nvSpPr>
        <p:spPr>
          <a:xfrm>
            <a:off x="474179" y="423788"/>
            <a:ext cx="819562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a:t>Apakah Lebih Banyak Data, Lebih Baik?</a:t>
            </a:r>
            <a:endParaRPr sz="2025"/>
          </a:p>
        </p:txBody>
      </p:sp>
      <p:sp>
        <p:nvSpPr>
          <p:cNvPr id="69" name="Google Shape;69;g22b778d3320_1_0"/>
          <p:cNvSpPr txBox="1"/>
          <p:nvPr/>
        </p:nvSpPr>
        <p:spPr>
          <a:xfrm>
            <a:off x="690525" y="1350310"/>
            <a:ext cx="7762950" cy="717995"/>
          </a:xfrm>
          <a:prstGeom prst="rect">
            <a:avLst/>
          </a:prstGeom>
          <a:noFill/>
          <a:ln>
            <a:noFill/>
          </a:ln>
        </p:spPr>
        <p:txBody>
          <a:bodyPr spcFirstLastPara="1" wrap="square" lIns="68569" tIns="68569" rIns="68569" bIns="68569" anchor="t" anchorCtr="0">
            <a:spAutoFit/>
          </a:bodyPr>
          <a:lstStyle/>
          <a:p>
            <a:pPr algn="ctr">
              <a:lnSpc>
                <a:spcPct val="115000"/>
              </a:lnSpc>
              <a:buSzPts val="1600"/>
            </a:pPr>
            <a:r>
              <a:rPr lang="en-US" sz="1200">
                <a:latin typeface="Poppins"/>
                <a:ea typeface="Poppins"/>
                <a:cs typeface="Poppins"/>
                <a:sym typeface="Poppins"/>
              </a:rPr>
              <a:t>Terdapat sebuah golden rule dalam machine learning:</a:t>
            </a:r>
            <a:endParaRPr sz="1200">
              <a:latin typeface="Poppins"/>
              <a:ea typeface="Poppins"/>
              <a:cs typeface="Poppins"/>
              <a:sym typeface="Poppins"/>
            </a:endParaRPr>
          </a:p>
          <a:p>
            <a:pPr algn="ctr">
              <a:lnSpc>
                <a:spcPct val="115000"/>
              </a:lnSpc>
              <a:spcBef>
                <a:spcPts val="450"/>
              </a:spcBef>
              <a:spcAft>
                <a:spcPts val="450"/>
              </a:spcAft>
              <a:buSzPts val="1600"/>
            </a:pPr>
            <a:r>
              <a:rPr lang="en-US" sz="1350" b="1" i="1">
                <a:latin typeface="Poppins"/>
                <a:ea typeface="Poppins"/>
                <a:cs typeface="Poppins"/>
                <a:sym typeface="Poppins"/>
              </a:rPr>
              <a:t>“The more data, the better.”</a:t>
            </a:r>
            <a:endParaRPr sz="1350" b="1">
              <a:latin typeface="Poppins"/>
              <a:ea typeface="Poppins"/>
              <a:cs typeface="Poppins"/>
              <a:sym typeface="Poppins"/>
            </a:endParaRPr>
          </a:p>
        </p:txBody>
      </p:sp>
      <p:sp>
        <p:nvSpPr>
          <p:cNvPr id="70" name="Google Shape;70;g22b778d3320_1_0"/>
          <p:cNvSpPr txBox="1"/>
          <p:nvPr/>
        </p:nvSpPr>
        <p:spPr>
          <a:xfrm>
            <a:off x="690525" y="2164838"/>
            <a:ext cx="7762950" cy="1971287"/>
          </a:xfrm>
          <a:prstGeom prst="rect">
            <a:avLst/>
          </a:prstGeom>
          <a:noFill/>
          <a:ln>
            <a:noFill/>
          </a:ln>
        </p:spPr>
        <p:txBody>
          <a:bodyPr spcFirstLastPara="1" wrap="square" lIns="68569" tIns="68569" rIns="68569" bIns="68569" anchor="t" anchorCtr="0">
            <a:spAutoFit/>
          </a:bodyPr>
          <a:lstStyle/>
          <a:p>
            <a:pPr algn="ctr">
              <a:lnSpc>
                <a:spcPct val="115000"/>
              </a:lnSpc>
              <a:buClr>
                <a:schemeClr val="dk1"/>
              </a:buClr>
              <a:buSzPts val="1100"/>
            </a:pPr>
            <a:r>
              <a:rPr lang="en-US" sz="1200">
                <a:latin typeface="Poppins"/>
                <a:ea typeface="Poppins"/>
                <a:cs typeface="Poppins"/>
                <a:sym typeface="Poppins"/>
              </a:rPr>
              <a:t>Secara umum, lebih banyak data </a:t>
            </a:r>
            <a:r>
              <a:rPr lang="en-US" sz="1200">
                <a:solidFill>
                  <a:schemeClr val="dk1"/>
                </a:solidFill>
                <a:latin typeface="Poppins"/>
                <a:ea typeface="Poppins"/>
                <a:cs typeface="Poppins"/>
                <a:sym typeface="Poppins"/>
              </a:rPr>
              <a:t>membuat model bisa mempelajari pola yang lebih kompleks dan variasi yang lebih besar dalam data. Hal ini </a:t>
            </a:r>
            <a:r>
              <a:rPr lang="en-US" sz="1200">
                <a:latin typeface="Poppins"/>
                <a:ea typeface="Poppins"/>
                <a:cs typeface="Poppins"/>
                <a:sym typeface="Poppins"/>
              </a:rPr>
              <a:t>dapat membantu meningkatkan kinerja model dan mengurangi kemungkinan </a:t>
            </a:r>
            <a:r>
              <a:rPr lang="en-US" sz="1200" i="1">
                <a:latin typeface="Poppins"/>
                <a:ea typeface="Poppins"/>
                <a:cs typeface="Poppins"/>
                <a:sym typeface="Poppins"/>
              </a:rPr>
              <a:t>overfitting</a:t>
            </a:r>
            <a:r>
              <a:rPr lang="en-US" sz="1200">
                <a:latin typeface="Poppins"/>
                <a:ea typeface="Poppins"/>
                <a:cs typeface="Poppins"/>
                <a:sym typeface="Poppins"/>
              </a:rPr>
              <a:t>.</a:t>
            </a:r>
            <a:endParaRPr sz="1200">
              <a:latin typeface="Poppins"/>
              <a:ea typeface="Poppins"/>
              <a:cs typeface="Poppins"/>
              <a:sym typeface="Poppins"/>
            </a:endParaRPr>
          </a:p>
          <a:p>
            <a:pPr algn="ctr">
              <a:lnSpc>
                <a:spcPct val="115000"/>
              </a:lnSpc>
              <a:spcBef>
                <a:spcPts val="900"/>
              </a:spcBef>
              <a:buClr>
                <a:schemeClr val="dk1"/>
              </a:buClr>
              <a:buSzPts val="1100"/>
            </a:pPr>
            <a:r>
              <a:rPr lang="en-US" sz="1200" b="1">
                <a:latin typeface="Poppins"/>
                <a:ea typeface="Poppins"/>
                <a:cs typeface="Poppins"/>
                <a:sym typeface="Poppins"/>
              </a:rPr>
              <a:t>Namun, aturan ini seperti pedang bermata dua.</a:t>
            </a:r>
            <a:endParaRPr sz="1200" b="1">
              <a:latin typeface="Poppins"/>
              <a:ea typeface="Poppins"/>
              <a:cs typeface="Poppins"/>
              <a:sym typeface="Poppins"/>
            </a:endParaRPr>
          </a:p>
          <a:p>
            <a:pPr algn="ctr">
              <a:lnSpc>
                <a:spcPct val="115000"/>
              </a:lnSpc>
              <a:spcBef>
                <a:spcPts val="900"/>
              </a:spcBef>
              <a:spcAft>
                <a:spcPts val="900"/>
              </a:spcAft>
              <a:buClr>
                <a:schemeClr val="dk1"/>
              </a:buClr>
              <a:buSzPts val="1100"/>
            </a:pPr>
            <a:r>
              <a:rPr lang="en-US" sz="1200">
                <a:latin typeface="Poppins"/>
                <a:ea typeface="Poppins"/>
                <a:cs typeface="Poppins"/>
                <a:sym typeface="Poppins"/>
              </a:rPr>
              <a:t>Penambahan data yang tidak selektif dapat memperkenalkan </a:t>
            </a:r>
            <a:r>
              <a:rPr lang="en-US" sz="1200" i="1">
                <a:latin typeface="Poppins"/>
                <a:ea typeface="Poppins"/>
                <a:cs typeface="Poppins"/>
                <a:sym typeface="Poppins"/>
              </a:rPr>
              <a:t>noise</a:t>
            </a:r>
            <a:r>
              <a:rPr lang="en-US" sz="1200">
                <a:latin typeface="Poppins"/>
                <a:ea typeface="Poppins"/>
                <a:cs typeface="Poppins"/>
                <a:sym typeface="Poppins"/>
              </a:rPr>
              <a:t>, menurunkan kinerja model, dan memperlambat proses pelatihannya. Dalam hal ini, lebih banyak data dapat merusak kinerja model, sehingga penting untuk memahami bagaimana cara mengatasinya.</a:t>
            </a:r>
            <a:endParaRPr sz="1200">
              <a:latin typeface="Poppins"/>
              <a:ea typeface="Poppins"/>
              <a:cs typeface="Poppins"/>
              <a:sym typeface="Poppins"/>
            </a:endParaRPr>
          </a:p>
        </p:txBody>
      </p:sp>
      <p:pic>
        <p:nvPicPr>
          <p:cNvPr id="71" name="Google Shape;71;g22b778d3320_1_0"/>
          <p:cNvPicPr preferRelativeResize="0"/>
          <p:nvPr/>
        </p:nvPicPr>
        <p:blipFill>
          <a:blip r:embed="rId3">
            <a:alphaModFix/>
          </a:blip>
          <a:stretch>
            <a:fillRect/>
          </a:stretch>
        </p:blipFill>
        <p:spPr>
          <a:xfrm>
            <a:off x="319032" y="957038"/>
            <a:ext cx="1462688" cy="109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3" name="Google Shape;93;g21467ae36a9_0_20"/>
          <p:cNvSpPr txBox="1">
            <a:spLocks noGrp="1"/>
          </p:cNvSpPr>
          <p:nvPr>
            <p:ph type="body" idx="1"/>
          </p:nvPr>
        </p:nvSpPr>
        <p:spPr>
          <a:xfrm>
            <a:off x="288453" y="1130185"/>
            <a:ext cx="4531520" cy="3707502"/>
          </a:xfrm>
          <a:prstGeom prst="rect">
            <a:avLst/>
          </a:prstGeom>
          <a:noFill/>
          <a:ln>
            <a:noFill/>
          </a:ln>
        </p:spPr>
        <p:txBody>
          <a:bodyPr spcFirstLastPara="1" wrap="square" lIns="91425" tIns="91425" rIns="91425" bIns="91425" anchor="t" anchorCtr="0">
            <a:noAutofit/>
          </a:bodyPr>
          <a:lstStyle/>
          <a:p>
            <a:pPr marL="342900" indent="-252413">
              <a:buClr>
                <a:schemeClr val="dk1"/>
              </a:buClr>
              <a:buSzPts val="1700"/>
              <a:buFont typeface="Poppins"/>
              <a:buChar char="●"/>
            </a:pPr>
            <a:r>
              <a:rPr lang="en-US" sz="1200" i="1" dirty="0">
                <a:solidFill>
                  <a:schemeClr val="dk1"/>
                </a:solidFill>
                <a:latin typeface="Poppins"/>
                <a:ea typeface="Poppins"/>
                <a:cs typeface="Poppins"/>
                <a:sym typeface="Poppins"/>
              </a:rPr>
              <a:t>Curse of dimensionality</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adalah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masalah</a:t>
            </a:r>
            <a:r>
              <a:rPr lang="en-US" sz="1200" dirty="0">
                <a:solidFill>
                  <a:schemeClr val="dk1"/>
                </a:solidFill>
                <a:latin typeface="Poppins"/>
                <a:ea typeface="Poppins"/>
                <a:cs typeface="Poppins"/>
                <a:sym typeface="Poppins"/>
              </a:rPr>
              <a:t> yang </a:t>
            </a:r>
            <a:r>
              <a:rPr lang="en-US" sz="1200" dirty="0" err="1">
                <a:solidFill>
                  <a:schemeClr val="dk1"/>
                </a:solidFill>
                <a:latin typeface="Poppins"/>
                <a:ea typeface="Poppins"/>
                <a:cs typeface="Poppins"/>
                <a:sym typeface="Poppins"/>
              </a:rPr>
              <a:t>muncul</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ketika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kita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memiliki</a:t>
            </a:r>
            <a:r>
              <a:rPr lang="en-US" sz="1200" dirty="0">
                <a:solidFill>
                  <a:schemeClr val="dk1"/>
                </a:solidFill>
                <a:latin typeface="Poppins"/>
                <a:ea typeface="Poppins"/>
                <a:cs typeface="Poppins"/>
                <a:sym typeface="Poppins"/>
              </a:rPr>
              <a:t> dataset yang </a:t>
            </a:r>
            <a:r>
              <a:rPr lang="en-US" sz="1200" dirty="0" err="1">
                <a:solidFill>
                  <a:schemeClr val="dk1"/>
                </a:solidFill>
                <a:latin typeface="Poppins"/>
                <a:ea typeface="Poppins"/>
                <a:cs typeface="Poppins"/>
                <a:sym typeface="Poppins"/>
              </a:rPr>
              <a:t>memiliki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banyak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fitur</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atau</a:t>
            </a:r>
            <a:r>
              <a:rPr lang="en-US" sz="1200" dirty="0">
                <a:solidFill>
                  <a:schemeClr val="dk1"/>
                </a:solidFill>
                <a:latin typeface="Poppins"/>
                <a:ea typeface="Poppins"/>
                <a:cs typeface="Poppins"/>
                <a:sym typeface="Poppins"/>
              </a:rPr>
              <a:t> variable </a:t>
            </a:r>
            <a:r>
              <a:rPr lang="en-US" sz="1200" dirty="0" err="1">
                <a:solidFill>
                  <a:schemeClr val="dk1"/>
                </a:solidFill>
                <a:latin typeface="Poppins"/>
                <a:ea typeface="Poppins"/>
                <a:cs typeface="Poppins"/>
                <a:sym typeface="Poppins"/>
              </a:rPr>
              <a:t>sehingga</a:t>
            </a:r>
            <a:r>
              <a:rPr lang="en-US" sz="1200" dirty="0">
                <a:solidFill>
                  <a:schemeClr val="dk1"/>
                </a:solidFill>
                <a:latin typeface="Poppins"/>
                <a:ea typeface="Poppins"/>
                <a:cs typeface="Poppins"/>
                <a:sym typeface="Poppins"/>
              </a:rPr>
              <a:t> dimensionality pada data </a:t>
            </a:r>
            <a:r>
              <a:rPr lang="en-US" sz="1200" dirty="0" err="1">
                <a:solidFill>
                  <a:schemeClr val="dk1"/>
                </a:solidFill>
                <a:latin typeface="Poppins"/>
                <a:ea typeface="Poppins"/>
                <a:cs typeface="Poppins"/>
                <a:sym typeface="Poppins"/>
              </a:rPr>
              <a:t>kita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menjadi</a:t>
            </a:r>
            <a:r>
              <a:rPr lang="en-US" sz="1200" dirty="0">
                <a:solidFill>
                  <a:schemeClr val="dk1"/>
                </a:solidFill>
                <a:latin typeface="Poppins"/>
                <a:ea typeface="Poppins"/>
                <a:cs typeface="Poppins"/>
                <a:sym typeface="Poppins"/>
              </a:rPr>
              <a:t> sangat </a:t>
            </a:r>
            <a:r>
              <a:rPr lang="en-US" sz="1200" dirty="0" err="1">
                <a:solidFill>
                  <a:schemeClr val="dk1"/>
                </a:solidFill>
                <a:latin typeface="Poppins"/>
                <a:ea typeface="Poppins"/>
                <a:cs typeface="Poppins"/>
                <a:sym typeface="Poppins"/>
              </a:rPr>
              <a:t>tinggi</a:t>
            </a:r>
            <a:endParaRPr lang="en-US" sz="1200" dirty="0">
              <a:solidFill>
                <a:schemeClr val="dk1"/>
              </a:solidFill>
              <a:latin typeface="Poppins"/>
              <a:ea typeface="Poppins"/>
              <a:cs typeface="Poppins"/>
              <a:sym typeface="Poppins"/>
            </a:endParaRPr>
          </a:p>
          <a:p>
            <a:pPr marL="342900" indent="-252413">
              <a:buClr>
                <a:schemeClr val="dk1"/>
              </a:buClr>
              <a:buSzPts val="1700"/>
              <a:buFont typeface="Poppins"/>
              <a:buChar char="●"/>
            </a:pPr>
            <a:endParaRPr lang="en-US" sz="1200" dirty="0">
              <a:solidFill>
                <a:schemeClr val="dk1"/>
              </a:solidFill>
              <a:latin typeface="Poppins"/>
              <a:ea typeface="Poppins"/>
              <a:cs typeface="Poppins"/>
              <a:sym typeface="Poppins"/>
            </a:endParaRPr>
          </a:p>
          <a:p>
            <a:pPr marL="342900" indent="-252413">
              <a:buClr>
                <a:schemeClr val="dk1"/>
              </a:buClr>
              <a:buSzPts val="1700"/>
              <a:buFont typeface="Poppins"/>
              <a:buChar char="●"/>
            </a:pPr>
            <a:r>
              <a:rPr lang="en-US" sz="1200" dirty="0" err="1">
                <a:solidFill>
                  <a:schemeClr val="dk1"/>
                </a:solidFill>
                <a:latin typeface="Poppins"/>
                <a:ea typeface="Poppins"/>
                <a:cs typeface="Poppins"/>
                <a:sym typeface="Poppins"/>
              </a:rPr>
              <a:t>Dimensi</a:t>
            </a:r>
            <a:r>
              <a:rPr lang="en-US" sz="1200" dirty="0">
                <a:solidFill>
                  <a:schemeClr val="dk1"/>
                </a:solidFill>
                <a:latin typeface="Poppins"/>
                <a:ea typeface="Poppins"/>
                <a:cs typeface="Poppins"/>
                <a:sym typeface="Poppins"/>
              </a:rPr>
              <a:t> data yang sangat </a:t>
            </a:r>
            <a:r>
              <a:rPr lang="en-US" sz="1200" dirty="0" err="1">
                <a:solidFill>
                  <a:schemeClr val="dk1"/>
                </a:solidFill>
                <a:latin typeface="Poppins"/>
                <a:ea typeface="Poppins"/>
                <a:cs typeface="Poppins"/>
                <a:sym typeface="Poppins"/>
              </a:rPr>
              <a:t>tinggi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membuat</a:t>
            </a:r>
            <a:r>
              <a:rPr lang="en-US" sz="1200" dirty="0">
                <a:solidFill>
                  <a:schemeClr val="dk1"/>
                </a:solidFill>
                <a:latin typeface="Poppins"/>
                <a:ea typeface="Poppins"/>
                <a:cs typeface="Poppins"/>
                <a:sym typeface="Poppins"/>
              </a:rPr>
              <a:t> data </a:t>
            </a:r>
            <a:r>
              <a:rPr lang="en-US" sz="1200" dirty="0" err="1">
                <a:solidFill>
                  <a:schemeClr val="dk1"/>
                </a:solidFill>
                <a:latin typeface="Poppins"/>
                <a:ea typeface="Poppins"/>
                <a:cs typeface="Poppins"/>
                <a:sym typeface="Poppins"/>
              </a:rPr>
              <a:t>kita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menjadi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lebih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renggang</a:t>
            </a:r>
            <a:r>
              <a:rPr lang="en-US" sz="1200" dirty="0">
                <a:solidFill>
                  <a:schemeClr val="dk1"/>
                </a:solidFill>
                <a:latin typeface="Poppins"/>
                <a:ea typeface="Poppins"/>
                <a:cs typeface="Poppins"/>
                <a:sym typeface="Poppins"/>
              </a:rPr>
              <a:t> dan </a:t>
            </a:r>
            <a:r>
              <a:rPr lang="en-US" sz="1200" dirty="0" err="1">
                <a:solidFill>
                  <a:schemeClr val="dk1"/>
                </a:solidFill>
                <a:latin typeface="Poppins"/>
                <a:ea typeface="Poppins"/>
                <a:cs typeface="Poppins"/>
                <a:sym typeface="Poppins"/>
              </a:rPr>
              <a:t>lebih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mudah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untuk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dibedakan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sehingga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akan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meningkatkan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performa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prediksi</a:t>
            </a:r>
            <a:r>
              <a:rPr lang="en-US" sz="1200" dirty="0">
                <a:solidFill>
                  <a:schemeClr val="dk1"/>
                </a:solidFill>
                <a:latin typeface="Poppins"/>
                <a:ea typeface="Poppins"/>
                <a:cs typeface="Poppins"/>
                <a:sym typeface="Poppins"/>
              </a:rPr>
              <a:t> (supervised)</a:t>
            </a:r>
          </a:p>
          <a:p>
            <a:pPr marL="342900" indent="-252413">
              <a:buClr>
                <a:schemeClr val="dk1"/>
              </a:buClr>
              <a:buSzPts val="1700"/>
              <a:buFont typeface="Poppins"/>
              <a:buChar char="●"/>
            </a:pPr>
            <a:endParaRPr lang="en-US" sz="1200" dirty="0">
              <a:solidFill>
                <a:schemeClr val="dk1"/>
              </a:solidFill>
              <a:latin typeface="Poppins"/>
              <a:ea typeface="Poppins"/>
              <a:cs typeface="Poppins"/>
              <a:sym typeface="Poppins"/>
            </a:endParaRPr>
          </a:p>
          <a:p>
            <a:pPr marL="342900" indent="-252413">
              <a:buClr>
                <a:schemeClr val="dk1"/>
              </a:buClr>
              <a:buSzPts val="1700"/>
              <a:buFont typeface="Poppins"/>
              <a:buChar char="●"/>
            </a:pPr>
            <a:r>
              <a:rPr lang="en-US" sz="1200" dirty="0" err="1">
                <a:solidFill>
                  <a:schemeClr val="dk1"/>
                </a:solidFill>
                <a:latin typeface="Poppins"/>
                <a:ea typeface="Poppins"/>
                <a:cs typeface="Poppins"/>
                <a:sym typeface="Poppins"/>
              </a:rPr>
              <a:t>Namun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performa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prediksi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itu</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bukan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berasal</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dari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kemampuan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mesin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untuk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melihat</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pola</a:t>
            </a:r>
            <a:r>
              <a:rPr lang="en-US" sz="1200" dirty="0">
                <a:solidFill>
                  <a:schemeClr val="dk1"/>
                </a:solidFill>
                <a:latin typeface="Poppins"/>
                <a:ea typeface="Poppins"/>
                <a:cs typeface="Poppins"/>
                <a:sym typeface="Poppins"/>
              </a:rPr>
              <a:t> yang </a:t>
            </a:r>
            <a:r>
              <a:rPr lang="en-US" sz="1200" dirty="0" err="1">
                <a:solidFill>
                  <a:schemeClr val="dk1"/>
                </a:solidFill>
                <a:latin typeface="Poppins"/>
                <a:ea typeface="Poppins"/>
                <a:cs typeface="Poppins"/>
                <a:sym typeface="Poppins"/>
              </a:rPr>
              <a:t>ada</a:t>
            </a:r>
            <a:r>
              <a:rPr lang="en-US" sz="1200" dirty="0">
                <a:solidFill>
                  <a:schemeClr val="dk1"/>
                </a:solidFill>
                <a:latin typeface="Poppins"/>
                <a:ea typeface="Poppins"/>
                <a:cs typeface="Poppins"/>
                <a:sym typeface="Poppins"/>
              </a:rPr>
              <a:t> di data, </a:t>
            </a:r>
            <a:r>
              <a:rPr lang="en-US" sz="1200" dirty="0" err="1">
                <a:solidFill>
                  <a:schemeClr val="dk1"/>
                </a:solidFill>
                <a:latin typeface="Poppins"/>
                <a:ea typeface="Poppins"/>
                <a:cs typeface="Poppins"/>
                <a:sym typeface="Poppins"/>
              </a:rPr>
              <a:t>sehingga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mesin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akan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menjadi</a:t>
            </a:r>
            <a:r>
              <a:rPr lang="en-US" sz="1200" dirty="0">
                <a:solidFill>
                  <a:schemeClr val="dk1"/>
                </a:solidFill>
                <a:latin typeface="Poppins"/>
                <a:ea typeface="Poppins"/>
                <a:cs typeface="Poppins"/>
                <a:sym typeface="Poppins"/>
              </a:rPr>
              <a:t> overfit </a:t>
            </a:r>
            <a:r>
              <a:rPr lang="en-US" sz="1200" dirty="0" err="1">
                <a:solidFill>
                  <a:schemeClr val="dk1"/>
                </a:solidFill>
                <a:latin typeface="Poppins"/>
                <a:ea typeface="Poppins"/>
                <a:cs typeface="Poppins"/>
                <a:sym typeface="Poppins"/>
              </a:rPr>
              <a:t>kepada</a:t>
            </a:r>
            <a:r>
              <a:rPr lang="en-US" sz="1200" dirty="0">
                <a:solidFill>
                  <a:schemeClr val="dk1"/>
                </a:solidFill>
                <a:latin typeface="Poppins"/>
                <a:ea typeface="Poppins"/>
                <a:cs typeface="Poppins"/>
                <a:sym typeface="Poppins"/>
              </a:rPr>
              <a:t> data training dan </a:t>
            </a:r>
            <a:r>
              <a:rPr lang="en-US" sz="1200" dirty="0" err="1">
                <a:solidFill>
                  <a:schemeClr val="dk1"/>
                </a:solidFill>
                <a:latin typeface="Poppins"/>
                <a:ea typeface="Poppins"/>
                <a:cs typeface="Poppins"/>
                <a:sym typeface="Poppins"/>
              </a:rPr>
              <a:t>mesin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tidak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bekerja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dengan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baik</a:t>
            </a:r>
            <a:r>
              <a:rPr lang="en-US" sz="1200" dirty="0">
                <a:solidFill>
                  <a:schemeClr val="dk1"/>
                </a:solidFill>
                <a:latin typeface="Poppins"/>
                <a:ea typeface="Poppins"/>
                <a:cs typeface="Poppins"/>
                <a:sym typeface="Poppins"/>
              </a:rPr>
              <a:t> pada data yang </a:t>
            </a:r>
            <a:r>
              <a:rPr lang="en-US" sz="1200" dirty="0" err="1">
                <a:solidFill>
                  <a:schemeClr val="dk1"/>
                </a:solidFill>
                <a:latin typeface="Poppins"/>
                <a:ea typeface="Poppins"/>
                <a:cs typeface="Poppins"/>
                <a:sym typeface="Poppins"/>
              </a:rPr>
              <a:t>baru</a:t>
            </a:r>
            <a:r>
              <a:rPr lang="en-US" sz="1200" dirty="0">
                <a:solidFill>
                  <a:schemeClr val="dk1"/>
                </a:solidFill>
                <a:latin typeface="Poppins"/>
                <a:ea typeface="Poppins"/>
                <a:cs typeface="Poppins"/>
                <a:sym typeface="Poppins"/>
              </a:rPr>
              <a:t>.</a:t>
            </a:r>
          </a:p>
          <a:p>
            <a:pPr marL="342900" indent="-252413">
              <a:buClr>
                <a:schemeClr val="dk1"/>
              </a:buClr>
              <a:buSzPts val="1700"/>
              <a:buFont typeface="Poppins"/>
              <a:buChar char="●"/>
            </a:pPr>
            <a:endParaRPr lang="en-US" sz="1200" dirty="0">
              <a:solidFill>
                <a:schemeClr val="dk1"/>
              </a:solidFill>
              <a:latin typeface="Poppins"/>
              <a:ea typeface="Poppins"/>
              <a:cs typeface="Poppins"/>
              <a:sym typeface="Poppins"/>
            </a:endParaRPr>
          </a:p>
          <a:p>
            <a:pPr marL="342900" indent="-252413">
              <a:buClr>
                <a:schemeClr val="dk1"/>
              </a:buClr>
              <a:buSzPts val="1700"/>
              <a:buFont typeface="Poppins"/>
              <a:buChar char="●"/>
            </a:pPr>
            <a:r>
              <a:rPr lang="en-US" sz="1200" dirty="0" err="1">
                <a:solidFill>
                  <a:schemeClr val="dk1"/>
                </a:solidFill>
                <a:latin typeface="Poppins"/>
                <a:ea typeface="Poppins"/>
                <a:cs typeface="Poppins"/>
                <a:sym typeface="Poppins"/>
              </a:rPr>
              <a:t>Selain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itu</a:t>
            </a:r>
            <a:r>
              <a:rPr lang="en-US" sz="1200" dirty="0">
                <a:solidFill>
                  <a:schemeClr val="dk1"/>
                </a:solidFill>
                <a:latin typeface="Poppins"/>
                <a:ea typeface="Poppins"/>
                <a:cs typeface="Poppins"/>
                <a:sym typeface="Poppins"/>
              </a:rPr>
              <a:t> juga, proses training model </a:t>
            </a:r>
            <a:r>
              <a:rPr lang="en-US" sz="1200" dirty="0" err="1">
                <a:solidFill>
                  <a:schemeClr val="dk1"/>
                </a:solidFill>
                <a:latin typeface="Poppins"/>
                <a:ea typeface="Poppins"/>
                <a:cs typeface="Poppins"/>
                <a:sym typeface="Poppins"/>
              </a:rPr>
              <a:t>akan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memerlukan</a:t>
            </a:r>
            <a:r>
              <a:rPr lang="en-US" sz="1200" dirty="0">
                <a:solidFill>
                  <a:schemeClr val="dk1"/>
                </a:solidFill>
                <a:latin typeface="Poppins"/>
                <a:ea typeface="Poppins"/>
                <a:cs typeface="Poppins"/>
                <a:sym typeface="Poppins"/>
              </a:rPr>
              <a:t> resources yang </a:t>
            </a:r>
            <a:r>
              <a:rPr lang="en-US" sz="1200" dirty="0" err="1">
                <a:solidFill>
                  <a:schemeClr val="dk1"/>
                </a:solidFill>
                <a:latin typeface="Poppins"/>
                <a:ea typeface="Poppins"/>
                <a:cs typeface="Poppins"/>
                <a:sym typeface="Poppins"/>
              </a:rPr>
              <a:t>lebih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banyak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dengan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bertambahnya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dimensi</a:t>
            </a:r>
            <a:r>
              <a:rPr lang="en-US" sz="1200" dirty="0">
                <a:solidFill>
                  <a:schemeClr val="dk1"/>
                </a:solidFill>
                <a:latin typeface="Poppins"/>
                <a:ea typeface="Poppins"/>
                <a:cs typeface="Poppins"/>
                <a:sym typeface="Poppins"/>
              </a:rPr>
              <a:t> pada data</a:t>
            </a:r>
          </a:p>
        </p:txBody>
      </p:sp>
      <p:sp>
        <p:nvSpPr>
          <p:cNvPr id="92" name="Google Shape;92;g21467ae36a9_0_20"/>
          <p:cNvSpPr txBox="1">
            <a:spLocks noGrp="1"/>
          </p:cNvSpPr>
          <p:nvPr>
            <p:ph type="title" idx="4294967295"/>
          </p:nvPr>
        </p:nvSpPr>
        <p:spPr>
          <a:xfrm>
            <a:off x="0" y="579438"/>
            <a:ext cx="5483225" cy="573087"/>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i="1"/>
              <a:t>The Curse of Dimensionality</a:t>
            </a:r>
            <a:endParaRPr sz="2025" i="1"/>
          </a:p>
        </p:txBody>
      </p:sp>
      <p:pic>
        <p:nvPicPr>
          <p:cNvPr id="1026" name="Picture 2">
            <a:extLst>
              <a:ext uri="{FF2B5EF4-FFF2-40B4-BE49-F238E27FC236}">
                <a16:creationId xmlns:a16="http://schemas.microsoft.com/office/drawing/2014/main" id="{FDF02B36-BA7A-6C13-09BC-E451AE12B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605" b="27845"/>
          <a:stretch/>
        </p:blipFill>
        <p:spPr bwMode="auto">
          <a:xfrm>
            <a:off x="5089210" y="4178920"/>
            <a:ext cx="3499709" cy="7702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6F34B66-954C-CCB1-175F-23E4A3CE5D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3321" y="856560"/>
            <a:ext cx="3707502" cy="37075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91B1BB-8250-E8F5-CEBD-389B19B1E779}"/>
              </a:ext>
            </a:extLst>
          </p:cNvPr>
          <p:cNvSpPr txBox="1"/>
          <p:nvPr/>
        </p:nvSpPr>
        <p:spPr>
          <a:xfrm>
            <a:off x="6062774" y="702671"/>
            <a:ext cx="1428596" cy="307777"/>
          </a:xfrm>
          <a:prstGeom prst="rect">
            <a:avLst/>
          </a:prstGeom>
          <a:noFill/>
        </p:spPr>
        <p:txBody>
          <a:bodyPr wrap="none" rtlCol="0">
            <a:spAutoFit/>
          </a:bodyPr>
          <a:lstStyle/>
          <a:p>
            <a:r>
              <a:rPr lang="en-AU" dirty="0"/>
              <a:t>2 </a:t>
            </a:r>
            <a:r>
              <a:rPr lang="en-AU" dirty="0" err="1"/>
              <a:t>Dimensi</a:t>
            </a:r>
            <a:r>
              <a:rPr lang="en-AU" dirty="0"/>
              <a:t> / </a:t>
            </a:r>
            <a:r>
              <a:rPr lang="en-AU" dirty="0" err="1"/>
              <a:t>fitur</a:t>
            </a:r>
            <a:endParaRPr lang="en-AU" dirty="0"/>
          </a:p>
        </p:txBody>
      </p:sp>
      <p:sp>
        <p:nvSpPr>
          <p:cNvPr id="3" name="TextBox 2">
            <a:extLst>
              <a:ext uri="{FF2B5EF4-FFF2-40B4-BE49-F238E27FC236}">
                <a16:creationId xmlns:a16="http://schemas.microsoft.com/office/drawing/2014/main" id="{D8FA57F1-0EEA-696B-C79A-82CED85EA620}"/>
              </a:ext>
            </a:extLst>
          </p:cNvPr>
          <p:cNvSpPr txBox="1"/>
          <p:nvPr/>
        </p:nvSpPr>
        <p:spPr>
          <a:xfrm>
            <a:off x="6062774" y="4837687"/>
            <a:ext cx="1428596" cy="307777"/>
          </a:xfrm>
          <a:prstGeom prst="rect">
            <a:avLst/>
          </a:prstGeom>
          <a:noFill/>
        </p:spPr>
        <p:txBody>
          <a:bodyPr wrap="none" rtlCol="0">
            <a:spAutoFit/>
          </a:bodyPr>
          <a:lstStyle/>
          <a:p>
            <a:r>
              <a:rPr lang="en-AU" dirty="0"/>
              <a:t>1 </a:t>
            </a:r>
            <a:r>
              <a:rPr lang="en-AU" dirty="0" err="1"/>
              <a:t>Dimensi</a:t>
            </a:r>
            <a:r>
              <a:rPr lang="en-AU" dirty="0"/>
              <a:t> / </a:t>
            </a:r>
            <a:r>
              <a:rPr lang="en-AU" dirty="0" err="1"/>
              <a:t>fitur</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3" name="Group 2">
            <a:extLst>
              <a:ext uri="{FF2B5EF4-FFF2-40B4-BE49-F238E27FC236}">
                <a16:creationId xmlns:a16="http://schemas.microsoft.com/office/drawing/2014/main" id="{7304D91B-F3F7-FA86-BD6B-E4FD86877DC4}"/>
              </a:ext>
            </a:extLst>
          </p:cNvPr>
          <p:cNvGrpSpPr/>
          <p:nvPr/>
        </p:nvGrpSpPr>
        <p:grpSpPr>
          <a:xfrm>
            <a:off x="694649" y="1423884"/>
            <a:ext cx="3937575" cy="3312936"/>
            <a:chOff x="4798575" y="1423884"/>
            <a:chExt cx="3937575" cy="3312936"/>
          </a:xfrm>
        </p:grpSpPr>
        <p:pic>
          <p:nvPicPr>
            <p:cNvPr id="101" name="Google Shape;101;g21467ae36a9_0_0"/>
            <p:cNvPicPr preferRelativeResize="0"/>
            <p:nvPr/>
          </p:nvPicPr>
          <p:blipFill>
            <a:blip r:embed="rId3">
              <a:alphaModFix/>
            </a:blip>
            <a:stretch>
              <a:fillRect/>
            </a:stretch>
          </p:blipFill>
          <p:spPr>
            <a:xfrm>
              <a:off x="4798575" y="1423884"/>
              <a:ext cx="3937575" cy="2805874"/>
            </a:xfrm>
            <a:prstGeom prst="rect">
              <a:avLst/>
            </a:prstGeom>
            <a:noFill/>
            <a:ln>
              <a:noFill/>
            </a:ln>
          </p:spPr>
        </p:pic>
        <p:sp>
          <p:nvSpPr>
            <p:cNvPr id="2" name="TextBox 1">
              <a:extLst>
                <a:ext uri="{FF2B5EF4-FFF2-40B4-BE49-F238E27FC236}">
                  <a16:creationId xmlns:a16="http://schemas.microsoft.com/office/drawing/2014/main" id="{EF6F6E39-A4C5-5088-964C-7DC5147B9C61}"/>
                </a:ext>
              </a:extLst>
            </p:cNvPr>
            <p:cNvSpPr txBox="1"/>
            <p:nvPr/>
          </p:nvSpPr>
          <p:spPr>
            <a:xfrm>
              <a:off x="4798575" y="4229758"/>
              <a:ext cx="3937575" cy="507062"/>
            </a:xfrm>
            <a:prstGeom prst="rect">
              <a:avLst/>
            </a:prstGeom>
            <a:noFill/>
          </p:spPr>
          <p:txBody>
            <a:bodyPr wrap="square" rtlCol="0">
              <a:spAutoFit/>
            </a:bodyPr>
            <a:lstStyle/>
            <a:p>
              <a:pPr marL="95250" algn="ctr">
                <a:lnSpc>
                  <a:spcPct val="115000"/>
                </a:lnSpc>
                <a:buClr>
                  <a:schemeClr val="dk1"/>
                </a:buClr>
                <a:buSzPts val="1600"/>
              </a:pPr>
              <a:r>
                <a:rPr lang="en-AU" sz="1200" i="1" dirty="0">
                  <a:solidFill>
                    <a:schemeClr val="dk1"/>
                  </a:solidFill>
                  <a:latin typeface="Poppins"/>
                  <a:cs typeface="Poppins"/>
                  <a:sym typeface="Poppins SemiBold"/>
                </a:rPr>
                <a:t>Performa </a:t>
              </a:r>
              <a:r>
                <a:rPr lang="en-AU" sz="1200" i="1" dirty="0" err="1">
                  <a:solidFill>
                    <a:schemeClr val="dk1"/>
                  </a:solidFill>
                  <a:latin typeface="Poppins"/>
                  <a:cs typeface="Poppins"/>
                  <a:sym typeface="Poppins SemiBold"/>
                </a:rPr>
                <a:t>mesin</a:t>
              </a:r>
              <a:r>
                <a:rPr lang="en-AU" sz="1200" i="1" dirty="0">
                  <a:solidFill>
                    <a:schemeClr val="dk1"/>
                  </a:solidFill>
                  <a:latin typeface="Poppins"/>
                  <a:cs typeface="Poppins"/>
                  <a:sym typeface="Poppins SemiBold"/>
                </a:rPr>
                <a:t> </a:t>
              </a:r>
              <a:r>
                <a:rPr lang="en-AU" sz="1200" i="1" dirty="0" err="1">
                  <a:solidFill>
                    <a:schemeClr val="dk1"/>
                  </a:solidFill>
                  <a:latin typeface="Poppins"/>
                  <a:cs typeface="Poppins"/>
                  <a:sym typeface="Poppins SemiBold"/>
                </a:rPr>
                <a:t>diukur</a:t>
              </a:r>
              <a:r>
                <a:rPr lang="en-AU" sz="1200" i="1" dirty="0">
                  <a:solidFill>
                    <a:schemeClr val="dk1"/>
                  </a:solidFill>
                  <a:latin typeface="Poppins"/>
                  <a:cs typeface="Poppins"/>
                  <a:sym typeface="Poppins SemiBold"/>
                </a:rPr>
                <a:t> </a:t>
              </a:r>
              <a:r>
                <a:rPr lang="en-AU" sz="1200" i="1" dirty="0" err="1">
                  <a:solidFill>
                    <a:schemeClr val="dk1"/>
                  </a:solidFill>
                  <a:latin typeface="Poppins"/>
                  <a:cs typeface="Poppins"/>
                  <a:sym typeface="Poppins SemiBold"/>
                </a:rPr>
                <a:t>dengan</a:t>
              </a:r>
              <a:r>
                <a:rPr lang="en-AU" sz="1200" i="1" dirty="0">
                  <a:solidFill>
                    <a:schemeClr val="dk1"/>
                  </a:solidFill>
                  <a:latin typeface="Poppins"/>
                  <a:cs typeface="Poppins"/>
                  <a:sym typeface="Poppins SemiBold"/>
                </a:rPr>
                <a:t> data yang </a:t>
              </a:r>
              <a:r>
                <a:rPr lang="en-AU" sz="1200" i="1" dirty="0" err="1">
                  <a:solidFill>
                    <a:schemeClr val="dk1"/>
                  </a:solidFill>
                  <a:latin typeface="Poppins"/>
                  <a:cs typeface="Poppins"/>
                  <a:sym typeface="Poppins SemiBold"/>
                </a:rPr>
                <a:t>berbeda</a:t>
              </a:r>
              <a:r>
                <a:rPr lang="en-AU" sz="1200" i="1" dirty="0">
                  <a:solidFill>
                    <a:schemeClr val="dk1"/>
                  </a:solidFill>
                  <a:latin typeface="Poppins"/>
                  <a:cs typeface="Poppins"/>
                  <a:sym typeface="Poppins SemiBold"/>
                </a:rPr>
                <a:t> </a:t>
              </a:r>
              <a:r>
                <a:rPr lang="en-AU" sz="1200" i="1" dirty="0" err="1">
                  <a:solidFill>
                    <a:schemeClr val="dk1"/>
                  </a:solidFill>
                  <a:latin typeface="Poppins"/>
                  <a:cs typeface="Poppins"/>
                  <a:sym typeface="Poppins SemiBold"/>
                </a:rPr>
                <a:t>dari</a:t>
              </a:r>
              <a:r>
                <a:rPr lang="en-AU" sz="1200" i="1" dirty="0">
                  <a:solidFill>
                    <a:schemeClr val="dk1"/>
                  </a:solidFill>
                  <a:latin typeface="Poppins"/>
                  <a:cs typeface="Poppins"/>
                  <a:sym typeface="Poppins SemiBold"/>
                </a:rPr>
                <a:t> data training</a:t>
              </a:r>
            </a:p>
          </p:txBody>
        </p:sp>
      </p:grpSp>
      <p:sp>
        <p:nvSpPr>
          <p:cNvPr id="98" name="Google Shape;98;g21467ae36a9_0_0"/>
          <p:cNvSpPr txBox="1">
            <a:spLocks noGrp="1"/>
          </p:cNvSpPr>
          <p:nvPr>
            <p:ph type="title"/>
          </p:nvPr>
        </p:nvSpPr>
        <p:spPr>
          <a:xfrm>
            <a:off x="1829813" y="346787"/>
            <a:ext cx="5484375" cy="572625"/>
          </a:xfrm>
          <a:prstGeom prst="rect">
            <a:avLst/>
          </a:prstGeom>
          <a:noFill/>
          <a:ln>
            <a:noFill/>
          </a:ln>
        </p:spPr>
        <p:txBody>
          <a:bodyPr spcFirstLastPara="1" wrap="square" lIns="91425" tIns="91425" rIns="91425" bIns="91425" anchor="t" anchorCtr="0">
            <a:normAutofit/>
          </a:bodyPr>
          <a:lstStyle/>
          <a:p>
            <a:pPr algn="ctr">
              <a:spcBef>
                <a:spcPts val="450"/>
              </a:spcBef>
              <a:buSzPts val="1100"/>
            </a:pPr>
            <a:r>
              <a:rPr lang="en-US" sz="2025" i="1"/>
              <a:t>Hughes Phenomenon</a:t>
            </a:r>
            <a:endParaRPr sz="2025" i="1"/>
          </a:p>
        </p:txBody>
      </p:sp>
      <p:sp>
        <p:nvSpPr>
          <p:cNvPr id="99" name="Google Shape;99;g21467ae36a9_0_0"/>
          <p:cNvSpPr txBox="1">
            <a:spLocks noGrp="1"/>
          </p:cNvSpPr>
          <p:nvPr>
            <p:ph type="body" idx="1"/>
          </p:nvPr>
        </p:nvSpPr>
        <p:spPr>
          <a:xfrm>
            <a:off x="4632224" y="1423884"/>
            <a:ext cx="4270275" cy="2693700"/>
          </a:xfrm>
          <a:prstGeom prst="rect">
            <a:avLst/>
          </a:prstGeom>
          <a:noFill/>
          <a:ln>
            <a:noFill/>
          </a:ln>
        </p:spPr>
        <p:txBody>
          <a:bodyPr spcFirstLastPara="1" wrap="square" lIns="91425" tIns="91425" rIns="91425" bIns="91425" anchor="t" anchorCtr="0">
            <a:noAutofit/>
          </a:bodyPr>
          <a:lstStyle/>
          <a:p>
            <a:pPr marL="342900" indent="-247650">
              <a:buClr>
                <a:schemeClr val="dk1"/>
              </a:buClr>
              <a:buSzPts val="1600"/>
              <a:buFont typeface="Poppins"/>
              <a:buChar char="●"/>
            </a:pPr>
            <a:r>
              <a:rPr lang="en-US" sz="1200" i="1" dirty="0">
                <a:solidFill>
                  <a:schemeClr val="dk1"/>
                </a:solidFill>
                <a:latin typeface="Poppins"/>
                <a:ea typeface="Poppins"/>
                <a:cs typeface="Poppins"/>
                <a:sym typeface="Poppins"/>
              </a:rPr>
              <a:t>Hughes Phenomenon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adalah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fenomena</a:t>
            </a:r>
            <a:r>
              <a:rPr lang="en-US" sz="1200" dirty="0">
                <a:solidFill>
                  <a:schemeClr val="dk1"/>
                </a:solidFill>
                <a:latin typeface="Poppins"/>
                <a:ea typeface="Poppins"/>
                <a:cs typeface="Poppins"/>
                <a:sym typeface="Poppins"/>
              </a:rPr>
              <a:t> yang </a:t>
            </a:r>
            <a:r>
              <a:rPr lang="en-US" sz="1200" dirty="0" err="1">
                <a:solidFill>
                  <a:schemeClr val="dk1"/>
                </a:solidFill>
                <a:latin typeface="Poppins"/>
                <a:ea typeface="Poppins"/>
                <a:cs typeface="Poppins"/>
                <a:sym typeface="Poppins"/>
              </a:rPr>
              <a:t>terjadi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ketika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kinerja</a:t>
            </a:r>
            <a:r>
              <a:rPr lang="en-US" sz="1200" dirty="0">
                <a:solidFill>
                  <a:schemeClr val="dk1"/>
                </a:solidFill>
                <a:latin typeface="Poppins"/>
                <a:ea typeface="Poppins"/>
                <a:cs typeface="Poppins"/>
                <a:sym typeface="Poppins"/>
              </a:rPr>
              <a:t> model </a:t>
            </a:r>
            <a:r>
              <a:rPr lang="en-US" sz="1200" dirty="0" err="1">
                <a:solidFill>
                  <a:schemeClr val="dk1"/>
                </a:solidFill>
                <a:latin typeface="Poppins"/>
                <a:ea typeface="Poppins"/>
                <a:cs typeface="Poppins"/>
                <a:sym typeface="Poppins"/>
              </a:rPr>
              <a:t>meningkat</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dengan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penambahan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fitur</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dalam</a:t>
            </a:r>
            <a:r>
              <a:rPr lang="en-US" sz="1200" dirty="0">
                <a:solidFill>
                  <a:schemeClr val="dk1"/>
                </a:solidFill>
                <a:latin typeface="Poppins"/>
                <a:ea typeface="Poppins"/>
                <a:cs typeface="Poppins"/>
                <a:sym typeface="Poppins"/>
              </a:rPr>
              <a:t> dataset, </a:t>
            </a:r>
            <a:r>
              <a:rPr lang="en-US" sz="1200" dirty="0" err="1">
                <a:solidFill>
                  <a:schemeClr val="dk1"/>
                </a:solidFill>
                <a:latin typeface="Poppins"/>
                <a:ea typeface="Poppins"/>
                <a:cs typeface="Poppins"/>
                <a:sym typeface="Poppins"/>
              </a:rPr>
              <a:t>hingga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mencapai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suatu</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titik</a:t>
            </a:r>
            <a:r>
              <a:rPr lang="en-US" sz="1200" dirty="0">
                <a:solidFill>
                  <a:schemeClr val="dk1"/>
                </a:solidFill>
                <a:latin typeface="Poppins"/>
                <a:ea typeface="Poppins"/>
                <a:cs typeface="Poppins"/>
                <a:sym typeface="Poppins"/>
              </a:rPr>
              <a:t> di mana </a:t>
            </a:r>
            <a:r>
              <a:rPr lang="en-US" sz="1200" dirty="0" err="1">
                <a:solidFill>
                  <a:schemeClr val="dk1"/>
                </a:solidFill>
                <a:latin typeface="Poppins"/>
                <a:ea typeface="Poppins"/>
                <a:cs typeface="Poppins"/>
                <a:sym typeface="Poppins"/>
              </a:rPr>
              <a:t>kinerja</a:t>
            </a:r>
            <a:r>
              <a:rPr lang="en-US" sz="1200" dirty="0">
                <a:solidFill>
                  <a:schemeClr val="dk1"/>
                </a:solidFill>
                <a:latin typeface="Poppins"/>
                <a:ea typeface="Poppins"/>
                <a:cs typeface="Poppins"/>
                <a:sym typeface="Poppins"/>
              </a:rPr>
              <a:t> model </a:t>
            </a:r>
            <a:r>
              <a:rPr lang="en-US" sz="1200" dirty="0" err="1">
                <a:solidFill>
                  <a:schemeClr val="dk1"/>
                </a:solidFill>
                <a:latin typeface="Poppins"/>
                <a:ea typeface="Poppins"/>
                <a:cs typeface="Poppins"/>
                <a:sym typeface="Poppins"/>
              </a:rPr>
              <a:t>mulai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menurun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ketika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jumlah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fitur</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terus</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meningkat</a:t>
            </a:r>
            <a:r>
              <a:rPr lang="en-US" sz="1200" dirty="0">
                <a:solidFill>
                  <a:schemeClr val="dk1"/>
                </a:solidFill>
                <a:latin typeface="Poppins"/>
                <a:ea typeface="Poppins"/>
                <a:cs typeface="Poppins"/>
                <a:sym typeface="Poppins"/>
              </a:rPr>
              <a:t>.</a:t>
            </a:r>
          </a:p>
          <a:p>
            <a:pPr marL="342900" indent="-247650">
              <a:buClr>
                <a:schemeClr val="dk1"/>
              </a:buClr>
              <a:buSzPts val="1600"/>
              <a:buFont typeface="Poppins"/>
              <a:buChar char="●"/>
            </a:pPr>
            <a:endParaRPr sz="1200" dirty="0">
              <a:solidFill>
                <a:schemeClr val="dk1"/>
              </a:solidFill>
              <a:latin typeface="Poppins"/>
              <a:ea typeface="Poppins"/>
              <a:cs typeface="Poppins"/>
              <a:sym typeface="Poppins"/>
            </a:endParaRPr>
          </a:p>
          <a:p>
            <a:pPr marL="342900" indent="-247650">
              <a:spcBef>
                <a:spcPts val="450"/>
              </a:spcBef>
              <a:spcAft>
                <a:spcPts val="450"/>
              </a:spcAft>
              <a:buClr>
                <a:schemeClr val="dk1"/>
              </a:buClr>
              <a:buSzPts val="1600"/>
              <a:buFont typeface="Poppins"/>
              <a:buChar char="●"/>
            </a:pPr>
            <a:r>
              <a:rPr lang="en-US" sz="1200" dirty="0" err="1">
                <a:solidFill>
                  <a:schemeClr val="dk1"/>
                </a:solidFill>
                <a:latin typeface="Poppins"/>
                <a:ea typeface="Poppins"/>
                <a:cs typeface="Poppins"/>
                <a:sym typeface="Poppins"/>
              </a:rPr>
              <a:t>Dikenal</a:t>
            </a:r>
            <a:r>
              <a:rPr lang="en-US" sz="1200" dirty="0">
                <a:solidFill>
                  <a:schemeClr val="dk1"/>
                </a:solidFill>
                <a:latin typeface="Poppins"/>
                <a:ea typeface="Poppins"/>
                <a:cs typeface="Poppins"/>
                <a:sym typeface="Poppins"/>
              </a:rPr>
              <a:t> juga </a:t>
            </a:r>
            <a:r>
              <a:rPr lang="en-US" sz="1200" dirty="0" err="1">
                <a:solidFill>
                  <a:schemeClr val="dk1"/>
                </a:solidFill>
                <a:latin typeface="Poppins"/>
                <a:ea typeface="Poppins"/>
                <a:cs typeface="Poppins"/>
                <a:sym typeface="Poppins"/>
              </a:rPr>
              <a:t>sebagai</a:t>
            </a:r>
            <a:r>
              <a:rPr lang="en-US" sz="1200" dirty="0">
                <a:solidFill>
                  <a:schemeClr val="dk1"/>
                </a:solidFill>
                <a:latin typeface="Poppins"/>
                <a:ea typeface="Poppins"/>
                <a:cs typeface="Poppins"/>
                <a:sym typeface="Poppins"/>
              </a:rPr>
              <a:t> "</a:t>
            </a:r>
            <a:r>
              <a:rPr lang="en-US" sz="1200" i="1" dirty="0">
                <a:solidFill>
                  <a:schemeClr val="dk1"/>
                </a:solidFill>
                <a:latin typeface="Poppins"/>
                <a:ea typeface="Poppins"/>
                <a:cs typeface="Poppins"/>
                <a:sym typeface="Poppins"/>
              </a:rPr>
              <a:t>overlearning</a:t>
            </a:r>
            <a:r>
              <a:rPr lang="en-US" sz="1200" dirty="0">
                <a:solidFill>
                  <a:schemeClr val="dk1"/>
                </a:solidFill>
                <a:latin typeface="Poppins"/>
                <a:ea typeface="Poppins"/>
                <a:cs typeface="Poppins"/>
                <a:sym typeface="Poppins"/>
              </a:rPr>
              <a:t>", di mana </a:t>
            </a:r>
            <a:r>
              <a:rPr lang="en-US" sz="1200" dirty="0" err="1">
                <a:solidFill>
                  <a:schemeClr val="dk1"/>
                </a:solidFill>
                <a:latin typeface="Poppins"/>
                <a:ea typeface="Poppins"/>
                <a:cs typeface="Poppins"/>
                <a:sym typeface="Poppins"/>
              </a:rPr>
              <a:t>semakin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kompleks</a:t>
            </a:r>
            <a:r>
              <a:rPr lang="en-US" sz="1200" dirty="0">
                <a:solidFill>
                  <a:schemeClr val="dk1"/>
                </a:solidFill>
                <a:latin typeface="Poppins"/>
                <a:ea typeface="Poppins"/>
                <a:cs typeface="Poppins"/>
                <a:sym typeface="Poppins"/>
              </a:rPr>
              <a:t> model, </a:t>
            </a:r>
            <a:r>
              <a:rPr lang="en-US" sz="1200" dirty="0" err="1">
                <a:solidFill>
                  <a:schemeClr val="dk1"/>
                </a:solidFill>
                <a:latin typeface="Poppins"/>
                <a:ea typeface="Poppins"/>
                <a:cs typeface="Poppins"/>
                <a:sym typeface="Poppins"/>
              </a:rPr>
              <a:t>semakin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mudah</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terjadi</a:t>
            </a:r>
            <a:r>
              <a:rPr lang="en-US" sz="1200" dirty="0">
                <a:solidFill>
                  <a:schemeClr val="dk1"/>
                </a:solidFill>
                <a:latin typeface="Poppins"/>
                <a:ea typeface="Poppins"/>
                <a:cs typeface="Poppins"/>
                <a:sym typeface="Poppins"/>
              </a:rPr>
              <a:t> </a:t>
            </a:r>
            <a:r>
              <a:rPr lang="en-US" sz="1200" i="1" dirty="0">
                <a:solidFill>
                  <a:schemeClr val="dk1"/>
                </a:solidFill>
                <a:latin typeface="Poppins"/>
                <a:ea typeface="Poppins"/>
                <a:cs typeface="Poppins"/>
                <a:sym typeface="Poppins"/>
              </a:rPr>
              <a:t>overfitting</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yaitu</a:t>
            </a:r>
            <a:r>
              <a:rPr lang="en-US" sz="1200" dirty="0">
                <a:solidFill>
                  <a:schemeClr val="dk1"/>
                </a:solidFill>
                <a:latin typeface="Poppins"/>
                <a:ea typeface="Poppins"/>
                <a:cs typeface="Poppins"/>
                <a:sym typeface="Poppins"/>
              </a:rPr>
              <a:t> model </a:t>
            </a:r>
            <a:r>
              <a:rPr lang="en-US" sz="1200" dirty="0" err="1">
                <a:solidFill>
                  <a:schemeClr val="dk1"/>
                </a:solidFill>
                <a:latin typeface="Poppins"/>
                <a:ea typeface="Poppins"/>
                <a:cs typeface="Poppins"/>
                <a:sym typeface="Poppins"/>
              </a:rPr>
              <a:t>terlalu</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cocok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dengan</a:t>
            </a:r>
            <a:r>
              <a:rPr lang="en-US" sz="1200" dirty="0">
                <a:solidFill>
                  <a:schemeClr val="dk1"/>
                </a:solidFill>
                <a:latin typeface="Poppins"/>
                <a:ea typeface="Poppins"/>
                <a:cs typeface="Poppins"/>
                <a:sym typeface="Poppins"/>
              </a:rPr>
              <a:t> data </a:t>
            </a:r>
            <a:r>
              <a:rPr lang="en-US" sz="1200" dirty="0" err="1">
                <a:solidFill>
                  <a:schemeClr val="dk1"/>
                </a:solidFill>
                <a:latin typeface="Poppins"/>
                <a:ea typeface="Poppins"/>
                <a:cs typeface="Poppins"/>
                <a:sym typeface="Poppins"/>
              </a:rPr>
              <a:t>pelatihan</a:t>
            </a:r>
            <a:r>
              <a:rPr lang="en-US" sz="1200" dirty="0">
                <a:solidFill>
                  <a:schemeClr val="dk1"/>
                </a:solidFill>
                <a:latin typeface="Poppins"/>
                <a:ea typeface="Poppins"/>
                <a:cs typeface="Poppins"/>
                <a:sym typeface="Poppins"/>
              </a:rPr>
              <a:t> dan </a:t>
            </a:r>
            <a:r>
              <a:rPr lang="en-US" sz="1200" dirty="0" err="1">
                <a:solidFill>
                  <a:schemeClr val="dk1"/>
                </a:solidFill>
                <a:latin typeface="Poppins"/>
                <a:ea typeface="Poppins"/>
                <a:cs typeface="Poppins"/>
                <a:sym typeface="Poppins"/>
              </a:rPr>
              <a:t>tidak</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bisa</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generalisasi</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dengan</a:t>
            </a:r>
            <a:r>
              <a:rPr lang="en-US" sz="1200" dirty="0">
                <a:solidFill>
                  <a:schemeClr val="dk1"/>
                </a:solidFill>
                <a:latin typeface="Poppins"/>
                <a:ea typeface="Poppins"/>
                <a:cs typeface="Poppins"/>
                <a:sym typeface="Poppins"/>
              </a:rPr>
              <a:t> </a:t>
            </a:r>
            <a:r>
              <a:rPr lang="en-US" sz="1200" dirty="0" err="1">
                <a:solidFill>
                  <a:schemeClr val="dk1"/>
                </a:solidFill>
                <a:latin typeface="Poppins"/>
                <a:ea typeface="Poppins"/>
                <a:cs typeface="Poppins"/>
                <a:sym typeface="Poppins"/>
              </a:rPr>
              <a:t>baik</a:t>
            </a:r>
            <a:r>
              <a:rPr lang="en-US" sz="1200" dirty="0">
                <a:solidFill>
                  <a:schemeClr val="dk1"/>
                </a:solidFill>
                <a:latin typeface="Poppins"/>
                <a:ea typeface="Poppins"/>
                <a:cs typeface="Poppins"/>
                <a:sym typeface="Poppins"/>
              </a:rPr>
              <a:t> pada data </a:t>
            </a:r>
            <a:r>
              <a:rPr lang="en-US" sz="1200" dirty="0" err="1">
                <a:solidFill>
                  <a:schemeClr val="dk1"/>
                </a:solidFill>
                <a:latin typeface="Poppins"/>
                <a:ea typeface="Poppins"/>
                <a:cs typeface="Poppins"/>
                <a:sym typeface="Poppins"/>
              </a:rPr>
              <a:t>baru</a:t>
            </a:r>
            <a:r>
              <a:rPr lang="en-US" sz="1200" dirty="0">
                <a:solidFill>
                  <a:schemeClr val="dk1"/>
                </a:solidFill>
                <a:latin typeface="Poppins"/>
                <a:ea typeface="Poppins"/>
                <a:cs typeface="Poppins"/>
                <a:sym typeface="Poppins"/>
              </a:rPr>
              <a:t>.</a:t>
            </a:r>
            <a:endParaRPr sz="1200" dirty="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22b778d3320_1_58"/>
          <p:cNvSpPr txBox="1">
            <a:spLocks noGrp="1"/>
          </p:cNvSpPr>
          <p:nvPr>
            <p:ph type="title"/>
          </p:nvPr>
        </p:nvSpPr>
        <p:spPr>
          <a:xfrm>
            <a:off x="1080000" y="1958850"/>
            <a:ext cx="6984000" cy="1074825"/>
          </a:xfrm>
          <a:prstGeom prst="rect">
            <a:avLst/>
          </a:prstGeom>
          <a:noFill/>
          <a:ln>
            <a:noFill/>
          </a:ln>
        </p:spPr>
        <p:txBody>
          <a:bodyPr spcFirstLastPara="1" wrap="square" lIns="91425" tIns="91425" rIns="91425" bIns="91425" anchor="ctr" anchorCtr="0">
            <a:normAutofit/>
          </a:bodyPr>
          <a:lstStyle/>
          <a:p>
            <a:pPr>
              <a:buSzPts val="4300"/>
            </a:pPr>
            <a:r>
              <a:rPr lang="en-US"/>
              <a:t>Dimensionality Reduction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2538</Words>
  <Application>Microsoft Office PowerPoint</Application>
  <PresentationFormat>On-screen Show (16:9)</PresentationFormat>
  <Paragraphs>191</Paragraphs>
  <Slides>42</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Poppins Light</vt:lpstr>
      <vt:lpstr>Poppins</vt:lpstr>
      <vt:lpstr>sohne</vt:lpstr>
      <vt:lpstr>Poppins SemiBold</vt:lpstr>
      <vt:lpstr>Arial</vt:lpstr>
      <vt:lpstr>Simple Light</vt:lpstr>
      <vt:lpstr>9 – Dimensionality Reduction</vt:lpstr>
      <vt:lpstr>Outline</vt:lpstr>
      <vt:lpstr>High Dimensionality Data</vt:lpstr>
      <vt:lpstr>Apa itu Dimensionality?</vt:lpstr>
      <vt:lpstr>Apa itu Dimensionality?</vt:lpstr>
      <vt:lpstr>Apakah Lebih Banyak Data, Lebih Baik?</vt:lpstr>
      <vt:lpstr>The Curse of Dimensionality</vt:lpstr>
      <vt:lpstr>Hughes Phenomenon</vt:lpstr>
      <vt:lpstr>Dimensionality Reduction</vt:lpstr>
      <vt:lpstr>Apa Itu Dimensionality Reduction?</vt:lpstr>
      <vt:lpstr>Manfaat Dimensionality Reduction</vt:lpstr>
      <vt:lpstr>Teknik Dimensionality Reduction</vt:lpstr>
      <vt:lpstr>Teknik Dimensionality Reduction</vt:lpstr>
      <vt:lpstr>Feature Selection</vt:lpstr>
      <vt:lpstr>Filter Methods</vt:lpstr>
      <vt:lpstr>Filter Methods</vt:lpstr>
      <vt:lpstr>Wrapper Methods</vt:lpstr>
      <vt:lpstr>Wrapper Methods</vt:lpstr>
      <vt:lpstr>Embedded Methods</vt:lpstr>
      <vt:lpstr>Embedded Methods</vt:lpstr>
      <vt:lpstr>Feature Extraction</vt:lpstr>
      <vt:lpstr>PowerPoint Presentation</vt:lpstr>
      <vt:lpstr>PowerPoint Presentation</vt:lpstr>
      <vt:lpstr>PowerPoint Presentation</vt:lpstr>
      <vt:lpstr>PowerPoint Presentation</vt:lpstr>
      <vt:lpstr>Principal Component Analysis (PCA)</vt:lpstr>
      <vt:lpstr>Dimensionality Reduction dengan PCA</vt:lpstr>
      <vt:lpstr>PowerPoint Presentation</vt:lpstr>
      <vt:lpstr>Langkah Perhitungan PCA</vt:lpstr>
      <vt:lpstr>PCA Explained Variance</vt:lpstr>
      <vt:lpstr>Studi Kasus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Hands-on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 – Dimensionality Reduction</dc:title>
  <dc:creator>ade.satya</dc:creator>
  <cp:lastModifiedBy>Ade Satya Wahana</cp:lastModifiedBy>
  <cp:revision>1</cp:revision>
  <dcterms:modified xsi:type="dcterms:W3CDTF">2023-07-13T02:59:01Z</dcterms:modified>
</cp:coreProperties>
</file>