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83"/>
  </p:notesMasterIdLst>
  <p:sldIdLst>
    <p:sldId id="285" r:id="rId5"/>
    <p:sldId id="366" r:id="rId6"/>
    <p:sldId id="367" r:id="rId7"/>
    <p:sldId id="368" r:id="rId8"/>
    <p:sldId id="374" r:id="rId9"/>
    <p:sldId id="291" r:id="rId10"/>
    <p:sldId id="292" r:id="rId11"/>
    <p:sldId id="293" r:id="rId12"/>
    <p:sldId id="294" r:id="rId13"/>
    <p:sldId id="295" r:id="rId14"/>
    <p:sldId id="358" r:id="rId15"/>
    <p:sldId id="375" r:id="rId16"/>
    <p:sldId id="296" r:id="rId17"/>
    <p:sldId id="297" r:id="rId18"/>
    <p:sldId id="298" r:id="rId19"/>
    <p:sldId id="299" r:id="rId20"/>
    <p:sldId id="300" r:id="rId21"/>
    <p:sldId id="301" r:id="rId22"/>
    <p:sldId id="302" r:id="rId23"/>
    <p:sldId id="377" r:id="rId24"/>
    <p:sldId id="303" r:id="rId25"/>
    <p:sldId id="304" r:id="rId26"/>
    <p:sldId id="305" r:id="rId27"/>
    <p:sldId id="347" r:id="rId28"/>
    <p:sldId id="306" r:id="rId29"/>
    <p:sldId id="307" r:id="rId30"/>
    <p:sldId id="379" r:id="rId31"/>
    <p:sldId id="308" r:id="rId32"/>
    <p:sldId id="309" r:id="rId33"/>
    <p:sldId id="310" r:id="rId34"/>
    <p:sldId id="311" r:id="rId35"/>
    <p:sldId id="312" r:id="rId36"/>
    <p:sldId id="313" r:id="rId37"/>
    <p:sldId id="314" r:id="rId38"/>
    <p:sldId id="317" r:id="rId39"/>
    <p:sldId id="315" r:id="rId40"/>
    <p:sldId id="318" r:id="rId41"/>
    <p:sldId id="316" r:id="rId42"/>
    <p:sldId id="319" r:id="rId43"/>
    <p:sldId id="352" r:id="rId44"/>
    <p:sldId id="382" r:id="rId45"/>
    <p:sldId id="345" r:id="rId46"/>
    <p:sldId id="321" r:id="rId47"/>
    <p:sldId id="322" r:id="rId48"/>
    <p:sldId id="323" r:id="rId49"/>
    <p:sldId id="324" r:id="rId50"/>
    <p:sldId id="325" r:id="rId51"/>
    <p:sldId id="326" r:id="rId52"/>
    <p:sldId id="353" r:id="rId53"/>
    <p:sldId id="354" r:id="rId54"/>
    <p:sldId id="355" r:id="rId55"/>
    <p:sldId id="369" r:id="rId56"/>
    <p:sldId id="327" r:id="rId57"/>
    <p:sldId id="329" r:id="rId58"/>
    <p:sldId id="330" r:id="rId59"/>
    <p:sldId id="331" r:id="rId60"/>
    <p:sldId id="344" r:id="rId61"/>
    <p:sldId id="343" r:id="rId62"/>
    <p:sldId id="370" r:id="rId63"/>
    <p:sldId id="384" r:id="rId64"/>
    <p:sldId id="356" r:id="rId65"/>
    <p:sldId id="333" r:id="rId66"/>
    <p:sldId id="364" r:id="rId67"/>
    <p:sldId id="335" r:id="rId68"/>
    <p:sldId id="336" r:id="rId69"/>
    <p:sldId id="357" r:id="rId70"/>
    <p:sldId id="365" r:id="rId71"/>
    <p:sldId id="386" r:id="rId72"/>
    <p:sldId id="349" r:id="rId73"/>
    <p:sldId id="337" r:id="rId74"/>
    <p:sldId id="338" r:id="rId75"/>
    <p:sldId id="339" r:id="rId76"/>
    <p:sldId id="361" r:id="rId77"/>
    <p:sldId id="371" r:id="rId78"/>
    <p:sldId id="373" r:id="rId79"/>
    <p:sldId id="388" r:id="rId80"/>
    <p:sldId id="340" r:id="rId81"/>
    <p:sldId id="282" r:id="rId82"/>
  </p:sldIdLst>
  <p:sldSz cx="9144000" cy="5143500" type="screen16x9"/>
  <p:notesSz cx="7010400"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 id="2" name="Levitt, Becca" initials="LB" lastIdx="57"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B64C"/>
    <a:srgbClr val="505050"/>
    <a:srgbClr val="D889FF"/>
    <a:srgbClr val="595A5D"/>
    <a:srgbClr val="414042"/>
    <a:srgbClr val="DCDCDC"/>
    <a:srgbClr val="4F81BD"/>
    <a:srgbClr val="0C9B2E"/>
    <a:srgbClr val="FFFAD0"/>
    <a:srgbClr val="FFF8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51" autoAdjust="0"/>
    <p:restoredTop sz="94381" autoAdjust="0"/>
  </p:normalViewPr>
  <p:slideViewPr>
    <p:cSldViewPr snapToGrid="0" showGuides="1">
      <p:cViewPr varScale="1">
        <p:scale>
          <a:sx n="137" d="100"/>
          <a:sy n="137" d="100"/>
        </p:scale>
        <p:origin x="114" y="57"/>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0" d="100"/>
        <a:sy n="14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46AE93-A7BE-4677-9463-FA32277A1EFB}"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2A76B27F-0E9E-467C-8DB9-14766F30AFDA}">
      <dgm:prSet phldrT="[Text]" custT="1"/>
      <dgm:spPr/>
      <dgm:t>
        <a:bodyPr/>
        <a:lstStyle/>
        <a:p>
          <a:r>
            <a:rPr lang="en-US" sz="1600" b="1" dirty="0"/>
            <a:t>Kinesis Firehose</a:t>
          </a:r>
        </a:p>
      </dgm:t>
    </dgm:pt>
    <dgm:pt modelId="{62E60283-6307-479A-B01F-A1A0232DC237}" type="parTrans" cxnId="{238C9C2F-04EB-461A-B981-5FAA3D4FD984}">
      <dgm:prSet/>
      <dgm:spPr/>
      <dgm:t>
        <a:bodyPr/>
        <a:lstStyle/>
        <a:p>
          <a:endParaRPr lang="en-US" sz="800"/>
        </a:p>
      </dgm:t>
    </dgm:pt>
    <dgm:pt modelId="{2B9453A4-F1AE-4F63-8A37-75C3446AA17D}" type="sibTrans" cxnId="{238C9C2F-04EB-461A-B981-5FAA3D4FD984}">
      <dgm:prSet/>
      <dgm:spPr/>
      <dgm:t>
        <a:bodyPr/>
        <a:lstStyle/>
        <a:p>
          <a:endParaRPr lang="en-US" sz="800"/>
        </a:p>
      </dgm:t>
    </dgm:pt>
    <dgm:pt modelId="{EB04761E-1200-4F99-AD4B-0D9F01A19567}">
      <dgm:prSet phldrT="[Text]" custT="1"/>
      <dgm:spPr/>
      <dgm:t>
        <a:bodyPr/>
        <a:lstStyle/>
        <a:p>
          <a:r>
            <a:rPr lang="en-US" sz="1600" b="1" dirty="0"/>
            <a:t>Kinesis Streams</a:t>
          </a:r>
        </a:p>
      </dgm:t>
    </dgm:pt>
    <dgm:pt modelId="{9239CAC2-387C-47C0-A25E-494A78E9966C}" type="parTrans" cxnId="{86E1A4C4-3384-49C0-ACFD-D69AA06B68EF}">
      <dgm:prSet/>
      <dgm:spPr/>
      <dgm:t>
        <a:bodyPr/>
        <a:lstStyle/>
        <a:p>
          <a:endParaRPr lang="en-US" sz="800"/>
        </a:p>
      </dgm:t>
    </dgm:pt>
    <dgm:pt modelId="{369D909E-1335-49F4-8E4E-05C995EEBDD8}" type="sibTrans" cxnId="{86E1A4C4-3384-49C0-ACFD-D69AA06B68EF}">
      <dgm:prSet/>
      <dgm:spPr/>
      <dgm:t>
        <a:bodyPr/>
        <a:lstStyle/>
        <a:p>
          <a:endParaRPr lang="en-US" sz="800"/>
        </a:p>
      </dgm:t>
    </dgm:pt>
    <dgm:pt modelId="{665D22FB-5218-4F91-A9C6-1A3C1CE26247}">
      <dgm:prSet phldrT="[Text]" custT="1"/>
      <dgm:spPr/>
      <dgm:t>
        <a:bodyPr/>
        <a:lstStyle/>
        <a:p>
          <a:pPr marL="228600" indent="-228600">
            <a:buFont typeface="Wingdings" panose="05000000000000000000" pitchFamily="2" charset="2"/>
            <a:buChar char="§"/>
          </a:pPr>
          <a:r>
            <a:rPr lang="en-US" altLang="en-US" sz="1400" dirty="0">
              <a:ea typeface="Sketchetik Light" charset="0"/>
              <a:cs typeface="Arial"/>
              <a:sym typeface="Sketchetik Light" charset="0"/>
            </a:rPr>
            <a:t>Load streaming data into S3 and Redshift</a:t>
          </a:r>
          <a:endParaRPr lang="en-US" sz="1400" dirty="0"/>
        </a:p>
      </dgm:t>
    </dgm:pt>
    <dgm:pt modelId="{51259A4B-0129-4ACE-8417-C841257BAF97}" type="parTrans" cxnId="{47EEAC7D-EE54-464F-94AB-1B1A624406B5}">
      <dgm:prSet/>
      <dgm:spPr/>
      <dgm:t>
        <a:bodyPr/>
        <a:lstStyle/>
        <a:p>
          <a:endParaRPr lang="en-US"/>
        </a:p>
      </dgm:t>
    </dgm:pt>
    <dgm:pt modelId="{D8BC8754-0AA6-4FC8-8B37-ED1439CCEC5C}" type="sibTrans" cxnId="{47EEAC7D-EE54-464F-94AB-1B1A624406B5}">
      <dgm:prSet/>
      <dgm:spPr/>
      <dgm:t>
        <a:bodyPr/>
        <a:lstStyle/>
        <a:p>
          <a:endParaRPr lang="en-US"/>
        </a:p>
      </dgm:t>
    </dgm:pt>
    <dgm:pt modelId="{DE572656-E8E9-4ABB-B8AA-9B1B24DB8039}">
      <dgm:prSet phldrT="[Text]" custT="1"/>
      <dgm:spPr/>
      <dgm:t>
        <a:bodyPr/>
        <a:lstStyle/>
        <a:p>
          <a:pPr marL="228600" indent="-228600">
            <a:buFont typeface="Wingdings" panose="05000000000000000000" pitchFamily="2" charset="2"/>
            <a:buChar char="§"/>
          </a:pPr>
          <a:r>
            <a:rPr lang="en-US" altLang="en-US" sz="1400" dirty="0">
              <a:ea typeface="Sketchetik Light" charset="0"/>
              <a:cs typeface="Arial"/>
              <a:sym typeface="Sketchetik Light" charset="0"/>
            </a:rPr>
            <a:t>Build custom, real-time applications</a:t>
          </a:r>
          <a:endParaRPr lang="en-US" sz="1400" dirty="0"/>
        </a:p>
      </dgm:t>
    </dgm:pt>
    <dgm:pt modelId="{9033D138-3C64-47D7-B4B0-A418C7ED7496}" type="parTrans" cxnId="{C13B5A0A-B6B8-4FF3-8BF2-CFA90DE95977}">
      <dgm:prSet/>
      <dgm:spPr/>
      <dgm:t>
        <a:bodyPr/>
        <a:lstStyle/>
        <a:p>
          <a:endParaRPr lang="en-US"/>
        </a:p>
      </dgm:t>
    </dgm:pt>
    <dgm:pt modelId="{3950AB1E-D8D0-42D5-8A0B-0F9E8ADAF688}" type="sibTrans" cxnId="{C13B5A0A-B6B8-4FF3-8BF2-CFA90DE95977}">
      <dgm:prSet/>
      <dgm:spPr/>
      <dgm:t>
        <a:bodyPr/>
        <a:lstStyle/>
        <a:p>
          <a:endParaRPr lang="en-US"/>
        </a:p>
      </dgm:t>
    </dgm:pt>
    <dgm:pt modelId="{849B4182-EF6C-4921-BE7F-BDA03D8F15F5}">
      <dgm:prSet phldrT="[Text]" custT="1"/>
      <dgm:spPr/>
      <dgm:t>
        <a:bodyPr/>
        <a:lstStyle/>
        <a:p>
          <a:pPr marL="228600" indent="-228600">
            <a:buFont typeface="Wingdings" panose="05000000000000000000" pitchFamily="2" charset="2"/>
            <a:buChar char="§"/>
          </a:pPr>
          <a:r>
            <a:rPr lang="en-US" altLang="en-US" sz="1400" dirty="0">
              <a:ea typeface="Sketchetik Light" charset="0"/>
              <a:cs typeface="Arial"/>
              <a:sym typeface="Sketchetik Light" charset="0"/>
            </a:rPr>
            <a:t>Zero on-going administration</a:t>
          </a:r>
          <a:endParaRPr lang="en-US" sz="1400" dirty="0"/>
        </a:p>
      </dgm:t>
    </dgm:pt>
    <dgm:pt modelId="{CF46D94C-73E8-4C38-BE7E-6EF0A95C8553}" type="parTrans" cxnId="{50FE0CB6-37A8-4C88-918E-C66E8ECF387E}">
      <dgm:prSet/>
      <dgm:spPr/>
      <dgm:t>
        <a:bodyPr/>
        <a:lstStyle/>
        <a:p>
          <a:endParaRPr lang="en-US"/>
        </a:p>
      </dgm:t>
    </dgm:pt>
    <dgm:pt modelId="{3D9A94D5-6E0F-4C0F-A0A1-C31E4579E37F}" type="sibTrans" cxnId="{50FE0CB6-37A8-4C88-918E-C66E8ECF387E}">
      <dgm:prSet/>
      <dgm:spPr/>
      <dgm:t>
        <a:bodyPr/>
        <a:lstStyle/>
        <a:p>
          <a:endParaRPr lang="en-US"/>
        </a:p>
      </dgm:t>
    </dgm:pt>
    <dgm:pt modelId="{3BEDA399-3D82-4457-A11A-3FE11F240224}">
      <dgm:prSet phldrT="[Text]" custT="1"/>
      <dgm:spPr/>
      <dgm:t>
        <a:bodyPr/>
        <a:lstStyle/>
        <a:p>
          <a:pPr marL="228600" indent="-228600">
            <a:buFont typeface="Wingdings" panose="05000000000000000000" pitchFamily="2" charset="2"/>
            <a:buChar char="§"/>
          </a:pPr>
          <a:r>
            <a:rPr lang="en-US" altLang="en-US" sz="1400" dirty="0">
              <a:ea typeface="Sketchetik Light" charset="0"/>
              <a:cs typeface="Arial"/>
              <a:sym typeface="Sketchetik Light" charset="0"/>
            </a:rPr>
            <a:t>Direct-to-data store integration</a:t>
          </a:r>
          <a:endParaRPr lang="en-US" sz="1400" dirty="0"/>
        </a:p>
      </dgm:t>
    </dgm:pt>
    <dgm:pt modelId="{C3ECABE6-0969-49EE-AAE7-A2C13B8BA1F6}" type="parTrans" cxnId="{7E7CF97C-D4EA-49BA-B478-8D6E516E2008}">
      <dgm:prSet/>
      <dgm:spPr/>
      <dgm:t>
        <a:bodyPr/>
        <a:lstStyle/>
        <a:p>
          <a:endParaRPr lang="en-US"/>
        </a:p>
      </dgm:t>
    </dgm:pt>
    <dgm:pt modelId="{DCA524F1-C344-496C-A70A-23ABED67CCDC}" type="sibTrans" cxnId="{7E7CF97C-D4EA-49BA-B478-8D6E516E2008}">
      <dgm:prSet/>
      <dgm:spPr/>
      <dgm:t>
        <a:bodyPr/>
        <a:lstStyle/>
        <a:p>
          <a:endParaRPr lang="en-US"/>
        </a:p>
      </dgm:t>
    </dgm:pt>
    <dgm:pt modelId="{D5FCC536-C1CA-441B-83C3-69C7443EB398}">
      <dgm:prSet phldrT="[Text]" custT="1"/>
      <dgm:spPr/>
      <dgm:t>
        <a:bodyPr/>
        <a:lstStyle/>
        <a:p>
          <a:pPr marL="228600" indent="-228600">
            <a:buFont typeface="Wingdings" panose="05000000000000000000" pitchFamily="2" charset="2"/>
            <a:buChar char="§"/>
          </a:pPr>
          <a:r>
            <a:rPr lang="en-US" altLang="en-US" sz="1400" dirty="0">
              <a:ea typeface="Sketchetik Light" charset="0"/>
              <a:cs typeface="Arial"/>
              <a:sym typeface="Sketchetik Light" charset="0"/>
            </a:rPr>
            <a:t>Easy administration</a:t>
          </a:r>
          <a:endParaRPr lang="en-US" sz="1400" dirty="0"/>
        </a:p>
      </dgm:t>
    </dgm:pt>
    <dgm:pt modelId="{9F64F527-145F-4E8E-8DD6-C6B080D722C9}" type="parTrans" cxnId="{AF55881F-1E55-4DD0-86A4-CCB535F5392E}">
      <dgm:prSet/>
      <dgm:spPr/>
      <dgm:t>
        <a:bodyPr/>
        <a:lstStyle/>
        <a:p>
          <a:endParaRPr lang="en-US"/>
        </a:p>
      </dgm:t>
    </dgm:pt>
    <dgm:pt modelId="{03A118A0-03FA-4D60-A688-DF7D2CEB443E}" type="sibTrans" cxnId="{AF55881F-1E55-4DD0-86A4-CCB535F5392E}">
      <dgm:prSet/>
      <dgm:spPr/>
      <dgm:t>
        <a:bodyPr/>
        <a:lstStyle/>
        <a:p>
          <a:endParaRPr lang="en-US"/>
        </a:p>
      </dgm:t>
    </dgm:pt>
    <dgm:pt modelId="{AC036BC5-06AF-4630-A9D6-92FA16A7F58C}">
      <dgm:prSet phldrT="[Text]" custT="1"/>
      <dgm:spPr/>
      <dgm:t>
        <a:bodyPr/>
        <a:lstStyle/>
        <a:p>
          <a:pPr marL="228600" indent="-228600">
            <a:buFont typeface="Wingdings" panose="05000000000000000000" pitchFamily="2" charset="2"/>
            <a:buChar char="§"/>
          </a:pPr>
          <a:r>
            <a:rPr lang="en-US" altLang="en-US" sz="1400" dirty="0">
              <a:ea typeface="Sketchetik Light" charset="0"/>
              <a:cs typeface="Arial"/>
              <a:sym typeface="Sketchetik Light" charset="0"/>
            </a:rPr>
            <a:t>Low cost</a:t>
          </a:r>
          <a:endParaRPr lang="en-US" sz="1400" dirty="0"/>
        </a:p>
      </dgm:t>
    </dgm:pt>
    <dgm:pt modelId="{BE02BEB4-0C32-4D10-9950-1D59CE7C33CB}" type="parTrans" cxnId="{16E03C34-D4CF-48EA-AD0B-564FC62AD06E}">
      <dgm:prSet/>
      <dgm:spPr/>
      <dgm:t>
        <a:bodyPr/>
        <a:lstStyle/>
        <a:p>
          <a:endParaRPr lang="en-US"/>
        </a:p>
      </dgm:t>
    </dgm:pt>
    <dgm:pt modelId="{C5375309-FF96-4C42-83E6-994BD5B51091}" type="sibTrans" cxnId="{16E03C34-D4CF-48EA-AD0B-564FC62AD06E}">
      <dgm:prSet/>
      <dgm:spPr/>
      <dgm:t>
        <a:bodyPr/>
        <a:lstStyle/>
        <a:p>
          <a:endParaRPr lang="en-US"/>
        </a:p>
      </dgm:t>
    </dgm:pt>
    <dgm:pt modelId="{79AC48CD-B67E-4326-B2D5-81E50D058D6E}" type="pres">
      <dgm:prSet presAssocID="{7846AE93-A7BE-4677-9463-FA32277A1EFB}" presName="Name0" presStyleCnt="0">
        <dgm:presLayoutVars>
          <dgm:dir/>
          <dgm:animLvl val="lvl"/>
          <dgm:resizeHandles val="exact"/>
        </dgm:presLayoutVars>
      </dgm:prSet>
      <dgm:spPr/>
    </dgm:pt>
    <dgm:pt modelId="{95038A2A-A229-46AE-B65C-1465B5779D45}" type="pres">
      <dgm:prSet presAssocID="{2A76B27F-0E9E-467C-8DB9-14766F30AFDA}" presName="composite" presStyleCnt="0"/>
      <dgm:spPr/>
    </dgm:pt>
    <dgm:pt modelId="{064D3E1A-D4E8-4FE6-B1CC-1BEB586AB207}" type="pres">
      <dgm:prSet presAssocID="{2A76B27F-0E9E-467C-8DB9-14766F30AFDA}" presName="parTx" presStyleLbl="alignNode1" presStyleIdx="0" presStyleCnt="2">
        <dgm:presLayoutVars>
          <dgm:chMax val="0"/>
          <dgm:chPref val="0"/>
          <dgm:bulletEnabled val="1"/>
        </dgm:presLayoutVars>
      </dgm:prSet>
      <dgm:spPr/>
    </dgm:pt>
    <dgm:pt modelId="{B737CA51-4C58-4A47-AAAF-AA16D47822DF}" type="pres">
      <dgm:prSet presAssocID="{2A76B27F-0E9E-467C-8DB9-14766F30AFDA}" presName="desTx" presStyleLbl="alignAccFollowNode1" presStyleIdx="0" presStyleCnt="2" custScaleY="100000">
        <dgm:presLayoutVars>
          <dgm:bulletEnabled val="1"/>
        </dgm:presLayoutVars>
      </dgm:prSet>
      <dgm:spPr/>
    </dgm:pt>
    <dgm:pt modelId="{FFF03808-6A4E-4170-8774-B85651A77D43}" type="pres">
      <dgm:prSet presAssocID="{2B9453A4-F1AE-4F63-8A37-75C3446AA17D}" presName="space" presStyleCnt="0"/>
      <dgm:spPr/>
    </dgm:pt>
    <dgm:pt modelId="{D0556B72-A076-4F1B-AC7D-C04D872FAFC7}" type="pres">
      <dgm:prSet presAssocID="{EB04761E-1200-4F99-AD4B-0D9F01A19567}" presName="composite" presStyleCnt="0"/>
      <dgm:spPr/>
    </dgm:pt>
    <dgm:pt modelId="{B887C8B0-AE58-4656-9261-AC14BCB4E15E}" type="pres">
      <dgm:prSet presAssocID="{EB04761E-1200-4F99-AD4B-0D9F01A19567}" presName="parTx" presStyleLbl="alignNode1" presStyleIdx="1" presStyleCnt="2">
        <dgm:presLayoutVars>
          <dgm:chMax val="0"/>
          <dgm:chPref val="0"/>
          <dgm:bulletEnabled val="1"/>
        </dgm:presLayoutVars>
      </dgm:prSet>
      <dgm:spPr/>
    </dgm:pt>
    <dgm:pt modelId="{148D6A9A-50E0-4C30-A5C7-6B57920B6A40}" type="pres">
      <dgm:prSet presAssocID="{EB04761E-1200-4F99-AD4B-0D9F01A19567}" presName="desTx" presStyleLbl="alignAccFollowNode1" presStyleIdx="1" presStyleCnt="2" custScaleY="100000">
        <dgm:presLayoutVars>
          <dgm:bulletEnabled val="1"/>
        </dgm:presLayoutVars>
      </dgm:prSet>
      <dgm:spPr/>
    </dgm:pt>
  </dgm:ptLst>
  <dgm:cxnLst>
    <dgm:cxn modelId="{EBA82526-71C3-442B-A075-9698376C0917}" type="presOf" srcId="{665D22FB-5218-4F91-A9C6-1A3C1CE26247}" destId="{B737CA51-4C58-4A47-AAAF-AA16D47822DF}" srcOrd="0" destOrd="0" presId="urn:microsoft.com/office/officeart/2005/8/layout/hList1"/>
    <dgm:cxn modelId="{16E03C34-D4CF-48EA-AD0B-564FC62AD06E}" srcId="{EB04761E-1200-4F99-AD4B-0D9F01A19567}" destId="{AC036BC5-06AF-4630-A9D6-92FA16A7F58C}" srcOrd="2" destOrd="0" parTransId="{BE02BEB4-0C32-4D10-9950-1D59CE7C33CB}" sibTransId="{C5375309-FF96-4C42-83E6-994BD5B51091}"/>
    <dgm:cxn modelId="{5F7692F6-7F00-4BDF-A78A-38989D890C86}" type="presOf" srcId="{7846AE93-A7BE-4677-9463-FA32277A1EFB}" destId="{79AC48CD-B67E-4326-B2D5-81E50D058D6E}" srcOrd="0" destOrd="0" presId="urn:microsoft.com/office/officeart/2005/8/layout/hList1"/>
    <dgm:cxn modelId="{A30994F5-BAC2-44A3-AC1A-837509BFB9F0}" type="presOf" srcId="{849B4182-EF6C-4921-BE7F-BDA03D8F15F5}" destId="{B737CA51-4C58-4A47-AAAF-AA16D47822DF}" srcOrd="0" destOrd="1" presId="urn:microsoft.com/office/officeart/2005/8/layout/hList1"/>
    <dgm:cxn modelId="{238C9C2F-04EB-461A-B981-5FAA3D4FD984}" srcId="{7846AE93-A7BE-4677-9463-FA32277A1EFB}" destId="{2A76B27F-0E9E-467C-8DB9-14766F30AFDA}" srcOrd="0" destOrd="0" parTransId="{62E60283-6307-479A-B01F-A1A0232DC237}" sibTransId="{2B9453A4-F1AE-4F63-8A37-75C3446AA17D}"/>
    <dgm:cxn modelId="{E47E54D6-20AA-44D6-9A8D-C33C1E710A3C}" type="presOf" srcId="{2A76B27F-0E9E-467C-8DB9-14766F30AFDA}" destId="{064D3E1A-D4E8-4FE6-B1CC-1BEB586AB207}" srcOrd="0" destOrd="0" presId="urn:microsoft.com/office/officeart/2005/8/layout/hList1"/>
    <dgm:cxn modelId="{10A77BEF-C43C-4850-9A49-28B6B82D421F}" type="presOf" srcId="{D5FCC536-C1CA-441B-83C3-69C7443EB398}" destId="{148D6A9A-50E0-4C30-A5C7-6B57920B6A40}" srcOrd="0" destOrd="1" presId="urn:microsoft.com/office/officeart/2005/8/layout/hList1"/>
    <dgm:cxn modelId="{7E7CF97C-D4EA-49BA-B478-8D6E516E2008}" srcId="{2A76B27F-0E9E-467C-8DB9-14766F30AFDA}" destId="{3BEDA399-3D82-4457-A11A-3FE11F240224}" srcOrd="2" destOrd="0" parTransId="{C3ECABE6-0969-49EE-AAE7-A2C13B8BA1F6}" sibTransId="{DCA524F1-C344-496C-A70A-23ABED67CCDC}"/>
    <dgm:cxn modelId="{50FE0CB6-37A8-4C88-918E-C66E8ECF387E}" srcId="{2A76B27F-0E9E-467C-8DB9-14766F30AFDA}" destId="{849B4182-EF6C-4921-BE7F-BDA03D8F15F5}" srcOrd="1" destOrd="0" parTransId="{CF46D94C-73E8-4C38-BE7E-6EF0A95C8553}" sibTransId="{3D9A94D5-6E0F-4C0F-A0A1-C31E4579E37F}"/>
    <dgm:cxn modelId="{C13B5A0A-B6B8-4FF3-8BF2-CFA90DE95977}" srcId="{EB04761E-1200-4F99-AD4B-0D9F01A19567}" destId="{DE572656-E8E9-4ABB-B8AA-9B1B24DB8039}" srcOrd="0" destOrd="0" parTransId="{9033D138-3C64-47D7-B4B0-A418C7ED7496}" sibTransId="{3950AB1E-D8D0-42D5-8A0B-0F9E8ADAF688}"/>
    <dgm:cxn modelId="{AF55881F-1E55-4DD0-86A4-CCB535F5392E}" srcId="{EB04761E-1200-4F99-AD4B-0D9F01A19567}" destId="{D5FCC536-C1CA-441B-83C3-69C7443EB398}" srcOrd="1" destOrd="0" parTransId="{9F64F527-145F-4E8E-8DD6-C6B080D722C9}" sibTransId="{03A118A0-03FA-4D60-A688-DF7D2CEB443E}"/>
    <dgm:cxn modelId="{2419D80B-01DC-4D74-BBB7-15666514B4AC}" type="presOf" srcId="{AC036BC5-06AF-4630-A9D6-92FA16A7F58C}" destId="{148D6A9A-50E0-4C30-A5C7-6B57920B6A40}" srcOrd="0" destOrd="2" presId="urn:microsoft.com/office/officeart/2005/8/layout/hList1"/>
    <dgm:cxn modelId="{47EEAC7D-EE54-464F-94AB-1B1A624406B5}" srcId="{2A76B27F-0E9E-467C-8DB9-14766F30AFDA}" destId="{665D22FB-5218-4F91-A9C6-1A3C1CE26247}" srcOrd="0" destOrd="0" parTransId="{51259A4B-0129-4ACE-8417-C841257BAF97}" sibTransId="{D8BC8754-0AA6-4FC8-8B37-ED1439CCEC5C}"/>
    <dgm:cxn modelId="{5CE0682A-5DFF-47C6-AA4E-70D95206F66E}" type="presOf" srcId="{EB04761E-1200-4F99-AD4B-0D9F01A19567}" destId="{B887C8B0-AE58-4656-9261-AC14BCB4E15E}" srcOrd="0" destOrd="0" presId="urn:microsoft.com/office/officeart/2005/8/layout/hList1"/>
    <dgm:cxn modelId="{9EAA42F0-F442-4CDE-BC15-1FEEF9296B11}" type="presOf" srcId="{3BEDA399-3D82-4457-A11A-3FE11F240224}" destId="{B737CA51-4C58-4A47-AAAF-AA16D47822DF}" srcOrd="0" destOrd="2" presId="urn:microsoft.com/office/officeart/2005/8/layout/hList1"/>
    <dgm:cxn modelId="{86E1A4C4-3384-49C0-ACFD-D69AA06B68EF}" srcId="{7846AE93-A7BE-4677-9463-FA32277A1EFB}" destId="{EB04761E-1200-4F99-AD4B-0D9F01A19567}" srcOrd="1" destOrd="0" parTransId="{9239CAC2-387C-47C0-A25E-494A78E9966C}" sibTransId="{369D909E-1335-49F4-8E4E-05C995EEBDD8}"/>
    <dgm:cxn modelId="{29C0233A-D8BB-4070-8C05-50BF25C181CD}" type="presOf" srcId="{DE572656-E8E9-4ABB-B8AA-9B1B24DB8039}" destId="{148D6A9A-50E0-4C30-A5C7-6B57920B6A40}" srcOrd="0" destOrd="0" presId="urn:microsoft.com/office/officeart/2005/8/layout/hList1"/>
    <dgm:cxn modelId="{401E8247-A846-47D4-B70E-BDF054C51D91}" type="presParOf" srcId="{79AC48CD-B67E-4326-B2D5-81E50D058D6E}" destId="{95038A2A-A229-46AE-B65C-1465B5779D45}" srcOrd="0" destOrd="0" presId="urn:microsoft.com/office/officeart/2005/8/layout/hList1"/>
    <dgm:cxn modelId="{5700F6F5-771C-475E-B797-7E33D06CC452}" type="presParOf" srcId="{95038A2A-A229-46AE-B65C-1465B5779D45}" destId="{064D3E1A-D4E8-4FE6-B1CC-1BEB586AB207}" srcOrd="0" destOrd="0" presId="urn:microsoft.com/office/officeart/2005/8/layout/hList1"/>
    <dgm:cxn modelId="{1489FC56-457A-4EA8-B06D-03C06DF7E81F}" type="presParOf" srcId="{95038A2A-A229-46AE-B65C-1465B5779D45}" destId="{B737CA51-4C58-4A47-AAAF-AA16D47822DF}" srcOrd="1" destOrd="0" presId="urn:microsoft.com/office/officeart/2005/8/layout/hList1"/>
    <dgm:cxn modelId="{5D4EDAD0-1DCB-4999-B869-FBADB1D9A737}" type="presParOf" srcId="{79AC48CD-B67E-4326-B2D5-81E50D058D6E}" destId="{FFF03808-6A4E-4170-8774-B85651A77D43}" srcOrd="1" destOrd="0" presId="urn:microsoft.com/office/officeart/2005/8/layout/hList1"/>
    <dgm:cxn modelId="{9B9C355B-546B-4694-BE8A-4E4CAF5F83CF}" type="presParOf" srcId="{79AC48CD-B67E-4326-B2D5-81E50D058D6E}" destId="{D0556B72-A076-4F1B-AC7D-C04D872FAFC7}" srcOrd="2" destOrd="0" presId="urn:microsoft.com/office/officeart/2005/8/layout/hList1"/>
    <dgm:cxn modelId="{8ADD0388-EC90-4A6E-A31C-FD252C7908AB}" type="presParOf" srcId="{D0556B72-A076-4F1B-AC7D-C04D872FAFC7}" destId="{B887C8B0-AE58-4656-9261-AC14BCB4E15E}" srcOrd="0" destOrd="0" presId="urn:microsoft.com/office/officeart/2005/8/layout/hList1"/>
    <dgm:cxn modelId="{31510CB4-3162-4248-828C-2FCC90DEDC33}" type="presParOf" srcId="{D0556B72-A076-4F1B-AC7D-C04D872FAFC7}" destId="{148D6A9A-50E0-4C30-A5C7-6B57920B6A40}"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4D3E1A-D4E8-4FE6-B1CC-1BEB586AB207}">
      <dsp:nvSpPr>
        <dsp:cNvPr id="0" name=""/>
        <dsp:cNvSpPr/>
      </dsp:nvSpPr>
      <dsp:spPr>
        <a:xfrm>
          <a:off x="39" y="15206"/>
          <a:ext cx="3800661" cy="5760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Kinesis Firehose</a:t>
          </a:r>
        </a:p>
      </dsp:txBody>
      <dsp:txXfrm>
        <a:off x="39" y="15206"/>
        <a:ext cx="3800661" cy="576000"/>
      </dsp:txXfrm>
    </dsp:sp>
    <dsp:sp modelId="{B737CA51-4C58-4A47-AAAF-AA16D47822DF}">
      <dsp:nvSpPr>
        <dsp:cNvPr id="0" name=""/>
        <dsp:cNvSpPr/>
      </dsp:nvSpPr>
      <dsp:spPr>
        <a:xfrm>
          <a:off x="39" y="591206"/>
          <a:ext cx="3800661" cy="878400"/>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228600" lvl="1" indent="-228600" algn="l" defTabSz="622300">
            <a:lnSpc>
              <a:spcPct val="90000"/>
            </a:lnSpc>
            <a:spcBef>
              <a:spcPct val="0"/>
            </a:spcBef>
            <a:spcAft>
              <a:spcPct val="15000"/>
            </a:spcAft>
            <a:buFont typeface="Wingdings" panose="05000000000000000000" pitchFamily="2" charset="2"/>
            <a:buChar char="§"/>
          </a:pPr>
          <a:r>
            <a:rPr lang="en-US" altLang="en-US" sz="1400" kern="1200" dirty="0">
              <a:ea typeface="Sketchetik Light" charset="0"/>
              <a:cs typeface="Arial"/>
              <a:sym typeface="Sketchetik Light" charset="0"/>
            </a:rPr>
            <a:t>Load streaming data into S3 and Redshift</a:t>
          </a:r>
          <a:endParaRPr lang="en-US" sz="1400" kern="1200" dirty="0"/>
        </a:p>
        <a:p>
          <a:pPr marL="228600" lvl="1" indent="-228600" algn="l" defTabSz="622300">
            <a:lnSpc>
              <a:spcPct val="90000"/>
            </a:lnSpc>
            <a:spcBef>
              <a:spcPct val="0"/>
            </a:spcBef>
            <a:spcAft>
              <a:spcPct val="15000"/>
            </a:spcAft>
            <a:buFont typeface="Wingdings" panose="05000000000000000000" pitchFamily="2" charset="2"/>
            <a:buChar char="§"/>
          </a:pPr>
          <a:r>
            <a:rPr lang="en-US" altLang="en-US" sz="1400" kern="1200" dirty="0">
              <a:ea typeface="Sketchetik Light" charset="0"/>
              <a:cs typeface="Arial"/>
              <a:sym typeface="Sketchetik Light" charset="0"/>
            </a:rPr>
            <a:t>Zero on-going administration</a:t>
          </a:r>
          <a:endParaRPr lang="en-US" sz="1400" kern="1200" dirty="0"/>
        </a:p>
        <a:p>
          <a:pPr marL="228600" lvl="1" indent="-228600" algn="l" defTabSz="622300">
            <a:lnSpc>
              <a:spcPct val="90000"/>
            </a:lnSpc>
            <a:spcBef>
              <a:spcPct val="0"/>
            </a:spcBef>
            <a:spcAft>
              <a:spcPct val="15000"/>
            </a:spcAft>
            <a:buFont typeface="Wingdings" panose="05000000000000000000" pitchFamily="2" charset="2"/>
            <a:buChar char="§"/>
          </a:pPr>
          <a:r>
            <a:rPr lang="en-US" altLang="en-US" sz="1400" kern="1200" dirty="0">
              <a:ea typeface="Sketchetik Light" charset="0"/>
              <a:cs typeface="Arial"/>
              <a:sym typeface="Sketchetik Light" charset="0"/>
            </a:rPr>
            <a:t>Direct-to-data store integration</a:t>
          </a:r>
          <a:endParaRPr lang="en-US" sz="1400" kern="1200" dirty="0"/>
        </a:p>
      </dsp:txBody>
      <dsp:txXfrm>
        <a:off x="39" y="591206"/>
        <a:ext cx="3800661" cy="878400"/>
      </dsp:txXfrm>
    </dsp:sp>
    <dsp:sp modelId="{B887C8B0-AE58-4656-9261-AC14BCB4E15E}">
      <dsp:nvSpPr>
        <dsp:cNvPr id="0" name=""/>
        <dsp:cNvSpPr/>
      </dsp:nvSpPr>
      <dsp:spPr>
        <a:xfrm>
          <a:off x="4332793" y="15206"/>
          <a:ext cx="3800661" cy="57600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Kinesis Streams</a:t>
          </a:r>
        </a:p>
      </dsp:txBody>
      <dsp:txXfrm>
        <a:off x="4332793" y="15206"/>
        <a:ext cx="3800661" cy="576000"/>
      </dsp:txXfrm>
    </dsp:sp>
    <dsp:sp modelId="{148D6A9A-50E0-4C30-A5C7-6B57920B6A40}">
      <dsp:nvSpPr>
        <dsp:cNvPr id="0" name=""/>
        <dsp:cNvSpPr/>
      </dsp:nvSpPr>
      <dsp:spPr>
        <a:xfrm>
          <a:off x="4332793" y="591206"/>
          <a:ext cx="3800661" cy="878400"/>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228600" lvl="1" indent="-228600" algn="l" defTabSz="622300">
            <a:lnSpc>
              <a:spcPct val="90000"/>
            </a:lnSpc>
            <a:spcBef>
              <a:spcPct val="0"/>
            </a:spcBef>
            <a:spcAft>
              <a:spcPct val="15000"/>
            </a:spcAft>
            <a:buFont typeface="Wingdings" panose="05000000000000000000" pitchFamily="2" charset="2"/>
            <a:buChar char="§"/>
          </a:pPr>
          <a:r>
            <a:rPr lang="en-US" altLang="en-US" sz="1400" kern="1200" dirty="0">
              <a:ea typeface="Sketchetik Light" charset="0"/>
              <a:cs typeface="Arial"/>
              <a:sym typeface="Sketchetik Light" charset="0"/>
            </a:rPr>
            <a:t>Build custom, real-time applications</a:t>
          </a:r>
          <a:endParaRPr lang="en-US" sz="1400" kern="1200" dirty="0"/>
        </a:p>
        <a:p>
          <a:pPr marL="228600" lvl="1" indent="-228600" algn="l" defTabSz="622300">
            <a:lnSpc>
              <a:spcPct val="90000"/>
            </a:lnSpc>
            <a:spcBef>
              <a:spcPct val="0"/>
            </a:spcBef>
            <a:spcAft>
              <a:spcPct val="15000"/>
            </a:spcAft>
            <a:buFont typeface="Wingdings" panose="05000000000000000000" pitchFamily="2" charset="2"/>
            <a:buChar char="§"/>
          </a:pPr>
          <a:r>
            <a:rPr lang="en-US" altLang="en-US" sz="1400" kern="1200" dirty="0">
              <a:ea typeface="Sketchetik Light" charset="0"/>
              <a:cs typeface="Arial"/>
              <a:sym typeface="Sketchetik Light" charset="0"/>
            </a:rPr>
            <a:t>Easy administration</a:t>
          </a:r>
          <a:endParaRPr lang="en-US" sz="1400" kern="1200" dirty="0"/>
        </a:p>
        <a:p>
          <a:pPr marL="228600" lvl="1" indent="-228600" algn="l" defTabSz="622300">
            <a:lnSpc>
              <a:spcPct val="90000"/>
            </a:lnSpc>
            <a:spcBef>
              <a:spcPct val="0"/>
            </a:spcBef>
            <a:spcAft>
              <a:spcPct val="15000"/>
            </a:spcAft>
            <a:buFont typeface="Wingdings" panose="05000000000000000000" pitchFamily="2" charset="2"/>
            <a:buChar char="§"/>
          </a:pPr>
          <a:r>
            <a:rPr lang="en-US" altLang="en-US" sz="1400" kern="1200" dirty="0">
              <a:ea typeface="Sketchetik Light" charset="0"/>
              <a:cs typeface="Arial"/>
              <a:sym typeface="Sketchetik Light" charset="0"/>
            </a:rPr>
            <a:t>Low cost</a:t>
          </a:r>
          <a:endParaRPr lang="en-US" sz="1400" kern="1200" dirty="0"/>
        </a:p>
      </dsp:txBody>
      <dsp:txXfrm>
        <a:off x="4332793" y="591206"/>
        <a:ext cx="3800661" cy="8784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3177" tIns="46589" rIns="93177" bIns="46589"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0938" y="0"/>
            <a:ext cx="3037840" cy="461804"/>
          </a:xfrm>
          <a:prstGeom prst="rect">
            <a:avLst/>
          </a:prstGeom>
        </p:spPr>
        <p:txBody>
          <a:bodyPr vert="horz" lIns="93177" tIns="46589" rIns="93177" bIns="46589" rtlCol="0"/>
          <a:lstStyle>
            <a:lvl1pPr algn="r">
              <a:defRPr sz="1200">
                <a:latin typeface="Arial"/>
              </a:defRPr>
            </a:lvl1pPr>
          </a:lstStyle>
          <a:p>
            <a:fld id="{0B25AC41-3BEC-9247-8322-91B80C013F2D}" type="datetimeFigureOut">
              <a:rPr lang="en-US" smtClean="0"/>
              <a:pPr/>
              <a:t>5/27/2016</a:t>
            </a:fld>
            <a:endParaRPr lang="en-US" dirty="0"/>
          </a:p>
        </p:txBody>
      </p:sp>
      <p:sp>
        <p:nvSpPr>
          <p:cNvPr id="4" name="Slide Image Placeholder 3"/>
          <p:cNvSpPr>
            <a:spLocks noGrp="1" noRot="1" noChangeAspect="1"/>
          </p:cNvSpPr>
          <p:nvPr>
            <p:ph type="sldImg" idx="2"/>
          </p:nvPr>
        </p:nvSpPr>
        <p:spPr>
          <a:xfrm>
            <a:off x="425450" y="692150"/>
            <a:ext cx="6159500" cy="346392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772669"/>
            <a:ext cx="3037840" cy="461804"/>
          </a:xfrm>
          <a:prstGeom prst="rect">
            <a:avLst/>
          </a:prstGeom>
        </p:spPr>
        <p:txBody>
          <a:bodyPr vert="horz" lIns="93177" tIns="46589" rIns="93177" bIns="46589"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970938" y="8772669"/>
            <a:ext cx="3037840" cy="461804"/>
          </a:xfrm>
          <a:prstGeom prst="rect">
            <a:avLst/>
          </a:prstGeom>
        </p:spPr>
        <p:txBody>
          <a:bodyPr vert="horz" lIns="93177" tIns="46589" rIns="93177" bIns="46589"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1663332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10</a:t>
            </a:fld>
            <a:endParaRPr lang="en-US" dirty="0">
              <a:solidFill>
                <a:prstClr val="black"/>
              </a:solidFill>
              <a:latin typeface="Calibri"/>
            </a:endParaRPr>
          </a:p>
        </p:txBody>
      </p:sp>
    </p:spTree>
    <p:extLst>
      <p:ext uri="{BB962C8B-B14F-4D97-AF65-F5344CB8AC3E}">
        <p14:creationId xmlns:p14="http://schemas.microsoft.com/office/powerpoint/2010/main" val="3723923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pPr eaLnBrk="1" hangingPunct="1">
              <a:lnSpc>
                <a:spcPct val="80000"/>
              </a:lnSpc>
              <a:spcBef>
                <a:spcPct val="0"/>
              </a:spcBef>
            </a:pPr>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11</a:t>
            </a:fld>
            <a:endParaRPr lang="en-US" dirty="0">
              <a:solidFill>
                <a:prstClr val="black"/>
              </a:solidFill>
              <a:latin typeface="Calibri"/>
            </a:endParaRPr>
          </a:p>
        </p:txBody>
      </p:sp>
    </p:spTree>
    <p:extLst>
      <p:ext uri="{BB962C8B-B14F-4D97-AF65-F5344CB8AC3E}">
        <p14:creationId xmlns:p14="http://schemas.microsoft.com/office/powerpoint/2010/main" val="990735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13</a:t>
            </a:fld>
            <a:endParaRPr lang="en-US" dirty="0">
              <a:solidFill>
                <a:prstClr val="black"/>
              </a:solidFill>
              <a:latin typeface="Calibri"/>
            </a:endParaRPr>
          </a:p>
        </p:txBody>
      </p:sp>
    </p:spTree>
    <p:extLst>
      <p:ext uri="{BB962C8B-B14F-4D97-AF65-F5344CB8AC3E}">
        <p14:creationId xmlns:p14="http://schemas.microsoft.com/office/powerpoint/2010/main" val="3714512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14</a:t>
            </a:fld>
            <a:endParaRPr lang="en-US" dirty="0">
              <a:solidFill>
                <a:prstClr val="black"/>
              </a:solidFill>
              <a:latin typeface="Calibri"/>
            </a:endParaRPr>
          </a:p>
        </p:txBody>
      </p:sp>
    </p:spTree>
    <p:extLst>
      <p:ext uri="{BB962C8B-B14F-4D97-AF65-F5344CB8AC3E}">
        <p14:creationId xmlns:p14="http://schemas.microsoft.com/office/powerpoint/2010/main" val="2673980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15</a:t>
            </a:fld>
            <a:endParaRPr lang="en-US" dirty="0">
              <a:solidFill>
                <a:prstClr val="black"/>
              </a:solidFill>
              <a:latin typeface="Calibri"/>
            </a:endParaRPr>
          </a:p>
        </p:txBody>
      </p:sp>
    </p:spTree>
    <p:extLst>
      <p:ext uri="{BB962C8B-B14F-4D97-AF65-F5344CB8AC3E}">
        <p14:creationId xmlns:p14="http://schemas.microsoft.com/office/powerpoint/2010/main" val="2578989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16</a:t>
            </a:fld>
            <a:endParaRPr lang="en-US" dirty="0">
              <a:solidFill>
                <a:prstClr val="black"/>
              </a:solidFill>
              <a:latin typeface="Calibri"/>
            </a:endParaRPr>
          </a:p>
        </p:txBody>
      </p:sp>
    </p:spTree>
    <p:extLst>
      <p:ext uri="{BB962C8B-B14F-4D97-AF65-F5344CB8AC3E}">
        <p14:creationId xmlns:p14="http://schemas.microsoft.com/office/powerpoint/2010/main" val="3212661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17</a:t>
            </a:fld>
            <a:endParaRPr lang="en-US" dirty="0">
              <a:solidFill>
                <a:prstClr val="black"/>
              </a:solidFill>
              <a:latin typeface="Calibri"/>
            </a:endParaRPr>
          </a:p>
        </p:txBody>
      </p:sp>
    </p:spTree>
    <p:extLst>
      <p:ext uri="{BB962C8B-B14F-4D97-AF65-F5344CB8AC3E}">
        <p14:creationId xmlns:p14="http://schemas.microsoft.com/office/powerpoint/2010/main" val="211015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18</a:t>
            </a:fld>
            <a:endParaRPr lang="en-US" dirty="0">
              <a:solidFill>
                <a:prstClr val="black"/>
              </a:solidFill>
              <a:latin typeface="Calibri"/>
            </a:endParaRPr>
          </a:p>
        </p:txBody>
      </p:sp>
    </p:spTree>
    <p:extLst>
      <p:ext uri="{BB962C8B-B14F-4D97-AF65-F5344CB8AC3E}">
        <p14:creationId xmlns:p14="http://schemas.microsoft.com/office/powerpoint/2010/main" val="3101136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19</a:t>
            </a:fld>
            <a:endParaRPr lang="en-US" dirty="0">
              <a:solidFill>
                <a:prstClr val="black"/>
              </a:solidFill>
              <a:latin typeface="Calibri"/>
            </a:endParaRPr>
          </a:p>
        </p:txBody>
      </p:sp>
    </p:spTree>
    <p:extLst>
      <p:ext uri="{BB962C8B-B14F-4D97-AF65-F5344CB8AC3E}">
        <p14:creationId xmlns:p14="http://schemas.microsoft.com/office/powerpoint/2010/main" val="974328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21</a:t>
            </a:fld>
            <a:endParaRPr lang="en-US" dirty="0">
              <a:solidFill>
                <a:prstClr val="black"/>
              </a:solidFill>
              <a:latin typeface="Calibri"/>
            </a:endParaRPr>
          </a:p>
        </p:txBody>
      </p:sp>
    </p:spTree>
    <p:extLst>
      <p:ext uri="{BB962C8B-B14F-4D97-AF65-F5344CB8AC3E}">
        <p14:creationId xmlns:p14="http://schemas.microsoft.com/office/powerpoint/2010/main" val="4250975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829502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22</a:t>
            </a:fld>
            <a:endParaRPr lang="en-US" dirty="0">
              <a:solidFill>
                <a:prstClr val="black"/>
              </a:solidFill>
              <a:latin typeface="Calibri"/>
            </a:endParaRPr>
          </a:p>
        </p:txBody>
      </p:sp>
    </p:spTree>
    <p:extLst>
      <p:ext uri="{BB962C8B-B14F-4D97-AF65-F5344CB8AC3E}">
        <p14:creationId xmlns:p14="http://schemas.microsoft.com/office/powerpoint/2010/main" val="4283949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23</a:t>
            </a:fld>
            <a:endParaRPr lang="en-US" dirty="0">
              <a:solidFill>
                <a:prstClr val="black"/>
              </a:solidFill>
              <a:latin typeface="Calibri"/>
            </a:endParaRPr>
          </a:p>
        </p:txBody>
      </p:sp>
    </p:spTree>
    <p:extLst>
      <p:ext uri="{BB962C8B-B14F-4D97-AF65-F5344CB8AC3E}">
        <p14:creationId xmlns:p14="http://schemas.microsoft.com/office/powerpoint/2010/main" val="3831118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24</a:t>
            </a:fld>
            <a:endParaRPr lang="en-US" dirty="0">
              <a:solidFill>
                <a:prstClr val="black"/>
              </a:solidFill>
              <a:latin typeface="Calibri"/>
            </a:endParaRPr>
          </a:p>
        </p:txBody>
      </p:sp>
    </p:spTree>
    <p:extLst>
      <p:ext uri="{BB962C8B-B14F-4D97-AF65-F5344CB8AC3E}">
        <p14:creationId xmlns:p14="http://schemas.microsoft.com/office/powerpoint/2010/main" val="1338951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25</a:t>
            </a:fld>
            <a:endParaRPr lang="en-US" dirty="0">
              <a:solidFill>
                <a:prstClr val="black"/>
              </a:solidFill>
              <a:latin typeface="Calibri"/>
            </a:endParaRPr>
          </a:p>
        </p:txBody>
      </p:sp>
    </p:spTree>
    <p:extLst>
      <p:ext uri="{BB962C8B-B14F-4D97-AF65-F5344CB8AC3E}">
        <p14:creationId xmlns:p14="http://schemas.microsoft.com/office/powerpoint/2010/main" val="31776912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26</a:t>
            </a:fld>
            <a:endParaRPr lang="en-US" dirty="0">
              <a:solidFill>
                <a:prstClr val="black"/>
              </a:solidFill>
              <a:latin typeface="Calibri"/>
            </a:endParaRPr>
          </a:p>
        </p:txBody>
      </p:sp>
    </p:spTree>
    <p:extLst>
      <p:ext uri="{BB962C8B-B14F-4D97-AF65-F5344CB8AC3E}">
        <p14:creationId xmlns:p14="http://schemas.microsoft.com/office/powerpoint/2010/main" val="32095320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28</a:t>
            </a:fld>
            <a:endParaRPr lang="en-US" dirty="0">
              <a:solidFill>
                <a:prstClr val="black"/>
              </a:solidFill>
              <a:latin typeface="Calibri"/>
            </a:endParaRPr>
          </a:p>
        </p:txBody>
      </p:sp>
    </p:spTree>
    <p:extLst>
      <p:ext uri="{BB962C8B-B14F-4D97-AF65-F5344CB8AC3E}">
        <p14:creationId xmlns:p14="http://schemas.microsoft.com/office/powerpoint/2010/main" val="7657841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29</a:t>
            </a:fld>
            <a:endParaRPr lang="en-US" dirty="0">
              <a:solidFill>
                <a:prstClr val="black"/>
              </a:solidFill>
              <a:latin typeface="Calibri"/>
            </a:endParaRPr>
          </a:p>
        </p:txBody>
      </p:sp>
    </p:spTree>
    <p:extLst>
      <p:ext uri="{BB962C8B-B14F-4D97-AF65-F5344CB8AC3E}">
        <p14:creationId xmlns:p14="http://schemas.microsoft.com/office/powerpoint/2010/main" val="20329974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30</a:t>
            </a:fld>
            <a:endParaRPr lang="en-US" dirty="0">
              <a:solidFill>
                <a:prstClr val="black"/>
              </a:solidFill>
              <a:latin typeface="Calibri"/>
            </a:endParaRPr>
          </a:p>
        </p:txBody>
      </p:sp>
    </p:spTree>
    <p:extLst>
      <p:ext uri="{BB962C8B-B14F-4D97-AF65-F5344CB8AC3E}">
        <p14:creationId xmlns:p14="http://schemas.microsoft.com/office/powerpoint/2010/main" val="1550166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31</a:t>
            </a:fld>
            <a:endParaRPr lang="en-US" dirty="0">
              <a:solidFill>
                <a:prstClr val="black"/>
              </a:solidFill>
              <a:latin typeface="Calibri"/>
            </a:endParaRPr>
          </a:p>
        </p:txBody>
      </p:sp>
    </p:spTree>
    <p:extLst>
      <p:ext uri="{BB962C8B-B14F-4D97-AF65-F5344CB8AC3E}">
        <p14:creationId xmlns:p14="http://schemas.microsoft.com/office/powerpoint/2010/main" val="3584972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32</a:t>
            </a:fld>
            <a:endParaRPr lang="en-US" dirty="0">
              <a:solidFill>
                <a:prstClr val="black"/>
              </a:solidFill>
              <a:latin typeface="Calibri"/>
            </a:endParaRPr>
          </a:p>
        </p:txBody>
      </p:sp>
    </p:spTree>
    <p:extLst>
      <p:ext uri="{BB962C8B-B14F-4D97-AF65-F5344CB8AC3E}">
        <p14:creationId xmlns:p14="http://schemas.microsoft.com/office/powerpoint/2010/main" val="764023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367114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pPr>
              <a:lnSpc>
                <a:spcPct val="80000"/>
              </a:lnSpc>
              <a:spcBef>
                <a:spcPct val="0"/>
              </a:spcBef>
            </a:pPr>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33</a:t>
            </a:fld>
            <a:endParaRPr lang="en-US" dirty="0">
              <a:solidFill>
                <a:prstClr val="black"/>
              </a:solidFill>
              <a:latin typeface="Calibri"/>
            </a:endParaRPr>
          </a:p>
        </p:txBody>
      </p:sp>
    </p:spTree>
    <p:extLst>
      <p:ext uri="{BB962C8B-B14F-4D97-AF65-F5344CB8AC3E}">
        <p14:creationId xmlns:p14="http://schemas.microsoft.com/office/powerpoint/2010/main" val="2728810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34</a:t>
            </a:fld>
            <a:endParaRPr lang="en-US" dirty="0">
              <a:solidFill>
                <a:prstClr val="black"/>
              </a:solidFill>
              <a:latin typeface="Calibri"/>
            </a:endParaRPr>
          </a:p>
        </p:txBody>
      </p:sp>
    </p:spTree>
    <p:extLst>
      <p:ext uri="{BB962C8B-B14F-4D97-AF65-F5344CB8AC3E}">
        <p14:creationId xmlns:p14="http://schemas.microsoft.com/office/powerpoint/2010/main" val="42045150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35</a:t>
            </a:fld>
            <a:endParaRPr lang="en-US" dirty="0">
              <a:solidFill>
                <a:prstClr val="black"/>
              </a:solidFill>
              <a:latin typeface="Calibri"/>
            </a:endParaRPr>
          </a:p>
        </p:txBody>
      </p:sp>
    </p:spTree>
    <p:extLst>
      <p:ext uri="{BB962C8B-B14F-4D97-AF65-F5344CB8AC3E}">
        <p14:creationId xmlns:p14="http://schemas.microsoft.com/office/powerpoint/2010/main" val="2831383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pPr marL="178027" indent="-178027">
              <a:lnSpc>
                <a:spcPct val="80000"/>
              </a:lnSpc>
              <a:spcBef>
                <a:spcPct val="0"/>
              </a:spcBef>
              <a:buFont typeface="Arial"/>
              <a:buChar char="•"/>
            </a:pPr>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36</a:t>
            </a:fld>
            <a:endParaRPr lang="en-US" dirty="0">
              <a:solidFill>
                <a:prstClr val="black"/>
              </a:solidFill>
              <a:latin typeface="Calibri"/>
            </a:endParaRPr>
          </a:p>
        </p:txBody>
      </p:sp>
    </p:spTree>
    <p:extLst>
      <p:ext uri="{BB962C8B-B14F-4D97-AF65-F5344CB8AC3E}">
        <p14:creationId xmlns:p14="http://schemas.microsoft.com/office/powerpoint/2010/main" val="19662134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pPr eaLnBrk="1" hangingPunct="1">
              <a:lnSpc>
                <a:spcPct val="80000"/>
              </a:lnSpc>
              <a:spcBef>
                <a:spcPct val="0"/>
              </a:spcBef>
            </a:pPr>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37</a:t>
            </a:fld>
            <a:endParaRPr lang="en-US" dirty="0">
              <a:solidFill>
                <a:prstClr val="black"/>
              </a:solidFill>
              <a:latin typeface="Calibri"/>
            </a:endParaRPr>
          </a:p>
        </p:txBody>
      </p:sp>
    </p:spTree>
    <p:extLst>
      <p:ext uri="{BB962C8B-B14F-4D97-AF65-F5344CB8AC3E}">
        <p14:creationId xmlns:p14="http://schemas.microsoft.com/office/powerpoint/2010/main" val="35431063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38</a:t>
            </a:fld>
            <a:endParaRPr lang="en-US" dirty="0">
              <a:solidFill>
                <a:prstClr val="black"/>
              </a:solidFill>
              <a:latin typeface="Calibri"/>
            </a:endParaRPr>
          </a:p>
        </p:txBody>
      </p:sp>
    </p:spTree>
    <p:extLst>
      <p:ext uri="{BB962C8B-B14F-4D97-AF65-F5344CB8AC3E}">
        <p14:creationId xmlns:p14="http://schemas.microsoft.com/office/powerpoint/2010/main" val="22898380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pPr eaLnBrk="1" hangingPunct="1">
              <a:lnSpc>
                <a:spcPct val="80000"/>
              </a:lnSpc>
              <a:spcBef>
                <a:spcPct val="0"/>
              </a:spcBef>
            </a:pPr>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39</a:t>
            </a:fld>
            <a:endParaRPr lang="en-US" dirty="0">
              <a:solidFill>
                <a:prstClr val="black"/>
              </a:solidFill>
              <a:latin typeface="Calibri"/>
            </a:endParaRPr>
          </a:p>
        </p:txBody>
      </p:sp>
    </p:spTree>
    <p:extLst>
      <p:ext uri="{BB962C8B-B14F-4D97-AF65-F5344CB8AC3E}">
        <p14:creationId xmlns:p14="http://schemas.microsoft.com/office/powerpoint/2010/main" val="42176694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pPr eaLnBrk="1" hangingPunct="1">
              <a:lnSpc>
                <a:spcPct val="80000"/>
              </a:lnSpc>
              <a:spcBef>
                <a:spcPct val="0"/>
              </a:spcBef>
            </a:pPr>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40</a:t>
            </a:fld>
            <a:endParaRPr lang="en-US" dirty="0">
              <a:solidFill>
                <a:prstClr val="black"/>
              </a:solidFill>
              <a:latin typeface="Calibri"/>
            </a:endParaRPr>
          </a:p>
        </p:txBody>
      </p:sp>
    </p:spTree>
    <p:extLst>
      <p:ext uri="{BB962C8B-B14F-4D97-AF65-F5344CB8AC3E}">
        <p14:creationId xmlns:p14="http://schemas.microsoft.com/office/powerpoint/2010/main" val="42176694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42</a:t>
            </a:fld>
            <a:endParaRPr lang="en-US" dirty="0">
              <a:solidFill>
                <a:prstClr val="black"/>
              </a:solidFill>
              <a:latin typeface="Calibri"/>
            </a:endParaRPr>
          </a:p>
        </p:txBody>
      </p:sp>
    </p:spTree>
    <p:extLst>
      <p:ext uri="{BB962C8B-B14F-4D97-AF65-F5344CB8AC3E}">
        <p14:creationId xmlns:p14="http://schemas.microsoft.com/office/powerpoint/2010/main" val="12449994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pPr eaLnBrk="1" hangingPunct="1">
              <a:lnSpc>
                <a:spcPct val="80000"/>
              </a:lnSpc>
              <a:spcBef>
                <a:spcPct val="0"/>
              </a:spcBef>
            </a:pPr>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43</a:t>
            </a:fld>
            <a:endParaRPr lang="en-US" dirty="0">
              <a:solidFill>
                <a:prstClr val="black"/>
              </a:solidFill>
              <a:latin typeface="Calibri"/>
            </a:endParaRPr>
          </a:p>
        </p:txBody>
      </p:sp>
    </p:spTree>
    <p:extLst>
      <p:ext uri="{BB962C8B-B14F-4D97-AF65-F5344CB8AC3E}">
        <p14:creationId xmlns:p14="http://schemas.microsoft.com/office/powerpoint/2010/main" val="3583203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33970836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44</a:t>
            </a:fld>
            <a:endParaRPr lang="en-US" dirty="0">
              <a:solidFill>
                <a:prstClr val="black"/>
              </a:solidFill>
              <a:latin typeface="Calibri"/>
            </a:endParaRPr>
          </a:p>
        </p:txBody>
      </p:sp>
    </p:spTree>
    <p:extLst>
      <p:ext uri="{BB962C8B-B14F-4D97-AF65-F5344CB8AC3E}">
        <p14:creationId xmlns:p14="http://schemas.microsoft.com/office/powerpoint/2010/main" val="32512806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45</a:t>
            </a:fld>
            <a:endParaRPr lang="en-US" dirty="0">
              <a:solidFill>
                <a:prstClr val="black"/>
              </a:solidFill>
              <a:latin typeface="Calibri"/>
            </a:endParaRPr>
          </a:p>
        </p:txBody>
      </p:sp>
    </p:spTree>
    <p:extLst>
      <p:ext uri="{BB962C8B-B14F-4D97-AF65-F5344CB8AC3E}">
        <p14:creationId xmlns:p14="http://schemas.microsoft.com/office/powerpoint/2010/main" val="18105972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46</a:t>
            </a:fld>
            <a:endParaRPr lang="en-US" dirty="0">
              <a:solidFill>
                <a:prstClr val="black"/>
              </a:solidFill>
              <a:latin typeface="Calibri"/>
            </a:endParaRPr>
          </a:p>
        </p:txBody>
      </p:sp>
    </p:spTree>
    <p:extLst>
      <p:ext uri="{BB962C8B-B14F-4D97-AF65-F5344CB8AC3E}">
        <p14:creationId xmlns:p14="http://schemas.microsoft.com/office/powerpoint/2010/main" val="37091940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47</a:t>
            </a:fld>
            <a:endParaRPr lang="en-US" dirty="0">
              <a:solidFill>
                <a:prstClr val="black"/>
              </a:solidFill>
              <a:latin typeface="Calibri"/>
            </a:endParaRPr>
          </a:p>
        </p:txBody>
      </p:sp>
    </p:spTree>
    <p:extLst>
      <p:ext uri="{BB962C8B-B14F-4D97-AF65-F5344CB8AC3E}">
        <p14:creationId xmlns:p14="http://schemas.microsoft.com/office/powerpoint/2010/main" val="33763213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48</a:t>
            </a:fld>
            <a:endParaRPr lang="en-US" dirty="0">
              <a:solidFill>
                <a:prstClr val="black"/>
              </a:solidFill>
              <a:latin typeface="Calibri"/>
            </a:endParaRPr>
          </a:p>
        </p:txBody>
      </p:sp>
    </p:spTree>
    <p:extLst>
      <p:ext uri="{BB962C8B-B14F-4D97-AF65-F5344CB8AC3E}">
        <p14:creationId xmlns:p14="http://schemas.microsoft.com/office/powerpoint/2010/main" val="20981521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49</a:t>
            </a:fld>
            <a:endParaRPr lang="en-US" dirty="0">
              <a:solidFill>
                <a:prstClr val="black"/>
              </a:solidFill>
              <a:latin typeface="Calibri"/>
            </a:endParaRPr>
          </a:p>
        </p:txBody>
      </p:sp>
    </p:spTree>
    <p:extLst>
      <p:ext uri="{BB962C8B-B14F-4D97-AF65-F5344CB8AC3E}">
        <p14:creationId xmlns:p14="http://schemas.microsoft.com/office/powerpoint/2010/main" val="20981521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50</a:t>
            </a:fld>
            <a:endParaRPr lang="en-US" dirty="0">
              <a:solidFill>
                <a:prstClr val="black"/>
              </a:solidFill>
              <a:latin typeface="Calibri"/>
            </a:endParaRPr>
          </a:p>
        </p:txBody>
      </p:sp>
    </p:spTree>
    <p:extLst>
      <p:ext uri="{BB962C8B-B14F-4D97-AF65-F5344CB8AC3E}">
        <p14:creationId xmlns:p14="http://schemas.microsoft.com/office/powerpoint/2010/main" val="20981521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51</a:t>
            </a:fld>
            <a:endParaRPr lang="en-US" dirty="0">
              <a:solidFill>
                <a:prstClr val="black"/>
              </a:solidFill>
              <a:latin typeface="Calibri"/>
            </a:endParaRPr>
          </a:p>
        </p:txBody>
      </p:sp>
    </p:spTree>
    <p:extLst>
      <p:ext uri="{BB962C8B-B14F-4D97-AF65-F5344CB8AC3E}">
        <p14:creationId xmlns:p14="http://schemas.microsoft.com/office/powerpoint/2010/main" val="20981521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52</a:t>
            </a:fld>
            <a:endParaRPr lang="en-US" dirty="0">
              <a:solidFill>
                <a:prstClr val="black"/>
              </a:solidFill>
              <a:latin typeface="Calibri"/>
            </a:endParaRPr>
          </a:p>
        </p:txBody>
      </p:sp>
    </p:spTree>
    <p:extLst>
      <p:ext uri="{BB962C8B-B14F-4D97-AF65-F5344CB8AC3E}">
        <p14:creationId xmlns:p14="http://schemas.microsoft.com/office/powerpoint/2010/main" val="957837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53</a:t>
            </a:fld>
            <a:endParaRPr lang="en-US" dirty="0">
              <a:solidFill>
                <a:prstClr val="black"/>
              </a:solidFill>
              <a:latin typeface="Calibri"/>
            </a:endParaRPr>
          </a:p>
        </p:txBody>
      </p:sp>
    </p:spTree>
    <p:extLst>
      <p:ext uri="{BB962C8B-B14F-4D97-AF65-F5344CB8AC3E}">
        <p14:creationId xmlns:p14="http://schemas.microsoft.com/office/powerpoint/2010/main" val="219167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19360932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pPr defTabSz="967518" eaLnBrk="0" hangingPunct="0">
              <a:lnSpc>
                <a:spcPct val="80000"/>
              </a:lnSpc>
              <a:defRPr/>
            </a:pPr>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54</a:t>
            </a:fld>
            <a:endParaRPr lang="en-US" dirty="0">
              <a:solidFill>
                <a:prstClr val="black"/>
              </a:solidFill>
              <a:latin typeface="Calibri"/>
            </a:endParaRPr>
          </a:p>
        </p:txBody>
      </p:sp>
    </p:spTree>
    <p:extLst>
      <p:ext uri="{BB962C8B-B14F-4D97-AF65-F5344CB8AC3E}">
        <p14:creationId xmlns:p14="http://schemas.microsoft.com/office/powerpoint/2010/main" val="35250421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55</a:t>
            </a:fld>
            <a:endParaRPr lang="en-US" dirty="0">
              <a:solidFill>
                <a:prstClr val="black"/>
              </a:solidFill>
              <a:latin typeface="Calibri"/>
            </a:endParaRPr>
          </a:p>
        </p:txBody>
      </p:sp>
    </p:spTree>
    <p:extLst>
      <p:ext uri="{BB962C8B-B14F-4D97-AF65-F5344CB8AC3E}">
        <p14:creationId xmlns:p14="http://schemas.microsoft.com/office/powerpoint/2010/main" val="27685149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56</a:t>
            </a:fld>
            <a:endParaRPr lang="en-US" dirty="0">
              <a:solidFill>
                <a:prstClr val="black"/>
              </a:solidFill>
              <a:latin typeface="Calibri"/>
            </a:endParaRPr>
          </a:p>
        </p:txBody>
      </p:sp>
    </p:spTree>
    <p:extLst>
      <p:ext uri="{BB962C8B-B14F-4D97-AF65-F5344CB8AC3E}">
        <p14:creationId xmlns:p14="http://schemas.microsoft.com/office/powerpoint/2010/main" val="803746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57</a:t>
            </a:fld>
            <a:endParaRPr lang="en-US" dirty="0">
              <a:solidFill>
                <a:prstClr val="black"/>
              </a:solidFill>
              <a:latin typeface="Calibri"/>
            </a:endParaRPr>
          </a:p>
        </p:txBody>
      </p:sp>
    </p:spTree>
    <p:extLst>
      <p:ext uri="{BB962C8B-B14F-4D97-AF65-F5344CB8AC3E}">
        <p14:creationId xmlns:p14="http://schemas.microsoft.com/office/powerpoint/2010/main" val="35033804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58</a:t>
            </a:fld>
            <a:endParaRPr lang="en-US" dirty="0">
              <a:solidFill>
                <a:prstClr val="black"/>
              </a:solidFill>
              <a:latin typeface="Calibri"/>
            </a:endParaRPr>
          </a:p>
        </p:txBody>
      </p:sp>
    </p:spTree>
    <p:extLst>
      <p:ext uri="{BB962C8B-B14F-4D97-AF65-F5344CB8AC3E}">
        <p14:creationId xmlns:p14="http://schemas.microsoft.com/office/powerpoint/2010/main" val="5035600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59</a:t>
            </a:fld>
            <a:endParaRPr lang="en-US" dirty="0">
              <a:solidFill>
                <a:prstClr val="black"/>
              </a:solidFill>
              <a:latin typeface="Calibri"/>
            </a:endParaRPr>
          </a:p>
        </p:txBody>
      </p:sp>
    </p:spTree>
    <p:extLst>
      <p:ext uri="{BB962C8B-B14F-4D97-AF65-F5344CB8AC3E}">
        <p14:creationId xmlns:p14="http://schemas.microsoft.com/office/powerpoint/2010/main" val="32260978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61</a:t>
            </a:fld>
            <a:endParaRPr lang="en-US" dirty="0">
              <a:solidFill>
                <a:prstClr val="black"/>
              </a:solidFill>
              <a:latin typeface="Calibri"/>
            </a:endParaRPr>
          </a:p>
        </p:txBody>
      </p:sp>
    </p:spTree>
    <p:extLst>
      <p:ext uri="{BB962C8B-B14F-4D97-AF65-F5344CB8AC3E}">
        <p14:creationId xmlns:p14="http://schemas.microsoft.com/office/powerpoint/2010/main" val="27279080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62</a:t>
            </a:fld>
            <a:endParaRPr lang="en-US" dirty="0">
              <a:solidFill>
                <a:prstClr val="black"/>
              </a:solidFill>
              <a:latin typeface="Calibri"/>
            </a:endParaRPr>
          </a:p>
        </p:txBody>
      </p:sp>
    </p:spTree>
    <p:extLst>
      <p:ext uri="{BB962C8B-B14F-4D97-AF65-F5344CB8AC3E}">
        <p14:creationId xmlns:p14="http://schemas.microsoft.com/office/powerpoint/2010/main" val="22236885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63</a:t>
            </a:fld>
            <a:endParaRPr lang="en-US" dirty="0">
              <a:solidFill>
                <a:prstClr val="black"/>
              </a:solidFill>
              <a:latin typeface="Calibri"/>
            </a:endParaRPr>
          </a:p>
        </p:txBody>
      </p:sp>
    </p:spTree>
    <p:extLst>
      <p:ext uri="{BB962C8B-B14F-4D97-AF65-F5344CB8AC3E}">
        <p14:creationId xmlns:p14="http://schemas.microsoft.com/office/powerpoint/2010/main" val="36137124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64</a:t>
            </a:fld>
            <a:endParaRPr lang="en-US" dirty="0">
              <a:solidFill>
                <a:prstClr val="black"/>
              </a:solidFill>
              <a:latin typeface="Calibri"/>
            </a:endParaRPr>
          </a:p>
        </p:txBody>
      </p:sp>
    </p:spTree>
    <p:extLst>
      <p:ext uri="{BB962C8B-B14F-4D97-AF65-F5344CB8AC3E}">
        <p14:creationId xmlns:p14="http://schemas.microsoft.com/office/powerpoint/2010/main" val="525566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6</a:t>
            </a:fld>
            <a:endParaRPr lang="en-US" dirty="0">
              <a:solidFill>
                <a:prstClr val="black"/>
              </a:solidFill>
              <a:latin typeface="Calibri"/>
            </a:endParaRPr>
          </a:p>
        </p:txBody>
      </p:sp>
    </p:spTree>
    <p:extLst>
      <p:ext uri="{BB962C8B-B14F-4D97-AF65-F5344CB8AC3E}">
        <p14:creationId xmlns:p14="http://schemas.microsoft.com/office/powerpoint/2010/main" val="384272612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65</a:t>
            </a:fld>
            <a:endParaRPr lang="en-US" dirty="0">
              <a:solidFill>
                <a:prstClr val="black"/>
              </a:solidFill>
              <a:latin typeface="Calibri"/>
            </a:endParaRPr>
          </a:p>
        </p:txBody>
      </p:sp>
    </p:spTree>
    <p:extLst>
      <p:ext uri="{BB962C8B-B14F-4D97-AF65-F5344CB8AC3E}">
        <p14:creationId xmlns:p14="http://schemas.microsoft.com/office/powerpoint/2010/main" val="19734248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66</a:t>
            </a:fld>
            <a:endParaRPr lang="en-US" dirty="0">
              <a:solidFill>
                <a:prstClr val="black"/>
              </a:solidFill>
              <a:latin typeface="Calibri"/>
            </a:endParaRPr>
          </a:p>
        </p:txBody>
      </p:sp>
    </p:spTree>
    <p:extLst>
      <p:ext uri="{BB962C8B-B14F-4D97-AF65-F5344CB8AC3E}">
        <p14:creationId xmlns:p14="http://schemas.microsoft.com/office/powerpoint/2010/main" val="19734248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67</a:t>
            </a:fld>
            <a:endParaRPr lang="en-US" dirty="0">
              <a:solidFill>
                <a:prstClr val="black"/>
              </a:solidFill>
              <a:latin typeface="Calibri"/>
            </a:endParaRPr>
          </a:p>
        </p:txBody>
      </p:sp>
    </p:spTree>
    <p:extLst>
      <p:ext uri="{BB962C8B-B14F-4D97-AF65-F5344CB8AC3E}">
        <p14:creationId xmlns:p14="http://schemas.microsoft.com/office/powerpoint/2010/main" val="175280389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69</a:t>
            </a:fld>
            <a:endParaRPr lang="en-US" dirty="0">
              <a:solidFill>
                <a:prstClr val="black"/>
              </a:solidFill>
              <a:latin typeface="Calibri"/>
            </a:endParaRPr>
          </a:p>
        </p:txBody>
      </p:sp>
    </p:spTree>
    <p:extLst>
      <p:ext uri="{BB962C8B-B14F-4D97-AF65-F5344CB8AC3E}">
        <p14:creationId xmlns:p14="http://schemas.microsoft.com/office/powerpoint/2010/main" val="16394740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70</a:t>
            </a:fld>
            <a:endParaRPr lang="en-US" dirty="0">
              <a:solidFill>
                <a:prstClr val="black"/>
              </a:solidFill>
              <a:latin typeface="Calibri"/>
            </a:endParaRPr>
          </a:p>
        </p:txBody>
      </p:sp>
    </p:spTree>
    <p:extLst>
      <p:ext uri="{BB962C8B-B14F-4D97-AF65-F5344CB8AC3E}">
        <p14:creationId xmlns:p14="http://schemas.microsoft.com/office/powerpoint/2010/main" val="39214442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71</a:t>
            </a:fld>
            <a:endParaRPr lang="en-US" dirty="0">
              <a:solidFill>
                <a:prstClr val="black"/>
              </a:solidFill>
              <a:latin typeface="Calibri"/>
            </a:endParaRPr>
          </a:p>
        </p:txBody>
      </p:sp>
    </p:spTree>
    <p:extLst>
      <p:ext uri="{BB962C8B-B14F-4D97-AF65-F5344CB8AC3E}">
        <p14:creationId xmlns:p14="http://schemas.microsoft.com/office/powerpoint/2010/main" val="25312786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72</a:t>
            </a:fld>
            <a:endParaRPr lang="en-US" dirty="0">
              <a:solidFill>
                <a:prstClr val="black"/>
              </a:solidFill>
              <a:latin typeface="Calibri"/>
            </a:endParaRPr>
          </a:p>
        </p:txBody>
      </p:sp>
    </p:spTree>
    <p:extLst>
      <p:ext uri="{BB962C8B-B14F-4D97-AF65-F5344CB8AC3E}">
        <p14:creationId xmlns:p14="http://schemas.microsoft.com/office/powerpoint/2010/main" val="364675810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73</a:t>
            </a:fld>
            <a:endParaRPr lang="en-US" dirty="0">
              <a:solidFill>
                <a:prstClr val="black"/>
              </a:solidFill>
              <a:latin typeface="Calibri"/>
            </a:endParaRPr>
          </a:p>
        </p:txBody>
      </p:sp>
    </p:spTree>
    <p:extLst>
      <p:ext uri="{BB962C8B-B14F-4D97-AF65-F5344CB8AC3E}">
        <p14:creationId xmlns:p14="http://schemas.microsoft.com/office/powerpoint/2010/main" val="133895159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74</a:t>
            </a:fld>
            <a:endParaRPr lang="en-US" dirty="0">
              <a:solidFill>
                <a:prstClr val="black"/>
              </a:solidFill>
              <a:latin typeface="Calibri"/>
            </a:endParaRPr>
          </a:p>
        </p:txBody>
      </p:sp>
    </p:spTree>
    <p:extLst>
      <p:ext uri="{BB962C8B-B14F-4D97-AF65-F5344CB8AC3E}">
        <p14:creationId xmlns:p14="http://schemas.microsoft.com/office/powerpoint/2010/main" val="828294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75</a:t>
            </a:fld>
            <a:endParaRPr lang="en-US" dirty="0">
              <a:solidFill>
                <a:prstClr val="black"/>
              </a:solidFill>
              <a:latin typeface="Calibri"/>
            </a:endParaRPr>
          </a:p>
        </p:txBody>
      </p:sp>
    </p:spTree>
    <p:extLst>
      <p:ext uri="{BB962C8B-B14F-4D97-AF65-F5344CB8AC3E}">
        <p14:creationId xmlns:p14="http://schemas.microsoft.com/office/powerpoint/2010/main" val="1706438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7</a:t>
            </a:fld>
            <a:endParaRPr lang="en-US" dirty="0">
              <a:solidFill>
                <a:prstClr val="black"/>
              </a:solidFill>
              <a:latin typeface="Calibri"/>
            </a:endParaRPr>
          </a:p>
        </p:txBody>
      </p:sp>
    </p:spTree>
    <p:extLst>
      <p:ext uri="{BB962C8B-B14F-4D97-AF65-F5344CB8AC3E}">
        <p14:creationId xmlns:p14="http://schemas.microsoft.com/office/powerpoint/2010/main" val="329601328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77</a:t>
            </a:fld>
            <a:endParaRPr lang="en-US" dirty="0"/>
          </a:p>
        </p:txBody>
      </p:sp>
    </p:spTree>
    <p:extLst>
      <p:ext uri="{BB962C8B-B14F-4D97-AF65-F5344CB8AC3E}">
        <p14:creationId xmlns:p14="http://schemas.microsoft.com/office/powerpoint/2010/main" val="199828742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78</a:t>
            </a:fld>
            <a:endParaRPr lang="en-US" dirty="0"/>
          </a:p>
        </p:txBody>
      </p:sp>
    </p:spTree>
    <p:extLst>
      <p:ext uri="{BB962C8B-B14F-4D97-AF65-F5344CB8AC3E}">
        <p14:creationId xmlns:p14="http://schemas.microsoft.com/office/powerpoint/2010/main" val="1519647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8</a:t>
            </a:fld>
            <a:endParaRPr lang="en-US" dirty="0">
              <a:solidFill>
                <a:prstClr val="black"/>
              </a:solidFill>
              <a:latin typeface="Calibri"/>
            </a:endParaRPr>
          </a:p>
        </p:txBody>
      </p:sp>
    </p:spTree>
    <p:extLst>
      <p:ext uri="{BB962C8B-B14F-4D97-AF65-F5344CB8AC3E}">
        <p14:creationId xmlns:p14="http://schemas.microsoft.com/office/powerpoint/2010/main" val="2807301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703263"/>
            <a:ext cx="6261100" cy="3522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C61F3-25BA-0B4D-8B56-AD965C5CD691}" type="slidenum">
              <a:rPr lang="en-US" smtClean="0">
                <a:solidFill>
                  <a:prstClr val="black"/>
                </a:solidFill>
                <a:latin typeface="Calibri"/>
              </a:rPr>
              <a:pPr/>
              <a:t>9</a:t>
            </a:fld>
            <a:endParaRPr lang="en-US" dirty="0">
              <a:solidFill>
                <a:prstClr val="black"/>
              </a:solidFill>
              <a:latin typeface="Calibri"/>
            </a:endParaRPr>
          </a:p>
        </p:txBody>
      </p:sp>
    </p:spTree>
    <p:extLst>
      <p:ext uri="{BB962C8B-B14F-4D97-AF65-F5344CB8AC3E}">
        <p14:creationId xmlns:p14="http://schemas.microsoft.com/office/powerpoint/2010/main" val="951714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a:solidFill>
                  <a:schemeClr val="accent6">
                    <a:lumMod val="60000"/>
                    <a:lumOff val="40000"/>
                  </a:schemeClr>
                </a:solidFill>
              </a:rPr>
              <a:t>© 2016, Amazon Web Services, Inc. or its Affiliates. All rights reserved.</a:t>
            </a:r>
          </a:p>
        </p:txBody>
      </p:sp>
      <p:pic>
        <p:nvPicPr>
          <p:cNvPr id="8" name="Picture 7" descr="aws_sub-brand-logo_webinar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559185" y="4684715"/>
            <a:ext cx="1495117" cy="387165"/>
          </a:xfrm>
          <a:prstGeom prst="rect">
            <a:avLst/>
          </a:prstGeom>
        </p:spPr>
      </p:pic>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7201648" y="4397385"/>
            <a:ext cx="1870836" cy="6824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a:t>Click to edit Master text styles</a:t>
            </a:r>
          </a:p>
        </p:txBody>
      </p:sp>
      <p:pic>
        <p:nvPicPr>
          <p:cNvPr id="4" name="Picture 3" descr="aws_sub-brand-logo_webinar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559185" y="4684715"/>
            <a:ext cx="1495117" cy="387165"/>
          </a:xfrm>
          <a:prstGeom prst="rect">
            <a:avLst/>
          </a:prstGeom>
        </p:spPr>
      </p:pic>
    </p:spTree>
    <p:extLst>
      <p:ext uri="{BB962C8B-B14F-4D97-AF65-F5344CB8AC3E}">
        <p14:creationId xmlns:p14="http://schemas.microsoft.com/office/powerpoint/2010/main" val="212483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a:t>Click to edit Master title style</a:t>
            </a:r>
            <a:endParaRPr lang="en-US" dirty="0"/>
          </a:p>
        </p:txBody>
      </p:sp>
      <p:pic>
        <p:nvPicPr>
          <p:cNvPr id="3" name="Picture 2" descr="aws_sub-brand-logo_webinar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559185" y="4684715"/>
            <a:ext cx="1495117" cy="387165"/>
          </a:xfrm>
          <a:prstGeom prst="rect">
            <a:avLst/>
          </a:prstGeom>
        </p:spPr>
      </p:pic>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dirty="0"/>
              <a:t>Click icon to add picture</a:t>
            </a:r>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dirty="0"/>
              <a:t>Click icon to add picture</a:t>
            </a:r>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dirty="0"/>
              <a:t>Click icon to add picture</a:t>
            </a:r>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86" r:id="rId13"/>
    <p:sldLayoutId id="2147483687" r:id="rId14"/>
  </p:sldLayoutIdLst>
  <p:txStyles>
    <p:title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barr@amazo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1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2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25.xml"/><Relationship Id="rId1" Type="http://schemas.openxmlformats.org/officeDocument/2006/relationships/slideLayout" Target="../slideLayouts/slideLayout11.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29.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notesSlide" Target="../notesSlides/notesSlide30.xml"/><Relationship Id="rId1" Type="http://schemas.openxmlformats.org/officeDocument/2006/relationships/slideLayout" Target="../slideLayouts/slideLayout11.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 Id="rId9" Type="http://schemas.openxmlformats.org/officeDocument/2006/relationships/image" Target="../media/image103.png"/></Relationships>
</file>

<file path=ppt/slides/_rels/slide3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image" Target="../media/image104.emf"/><Relationship Id="rId7" Type="http://schemas.openxmlformats.org/officeDocument/2006/relationships/image" Target="../media/image108.png"/><Relationship Id="rId12" Type="http://schemas.openxmlformats.org/officeDocument/2006/relationships/image" Target="../media/image113.png"/><Relationship Id="rId2" Type="http://schemas.openxmlformats.org/officeDocument/2006/relationships/notesSlide" Target="../notesSlides/notesSlide38.xml"/><Relationship Id="rId1" Type="http://schemas.openxmlformats.org/officeDocument/2006/relationships/slideLayout" Target="../slideLayouts/slideLayout11.xml"/><Relationship Id="rId6" Type="http://schemas.openxmlformats.org/officeDocument/2006/relationships/image" Target="../media/image107.emf"/><Relationship Id="rId11" Type="http://schemas.openxmlformats.org/officeDocument/2006/relationships/image" Target="../media/image112.png"/><Relationship Id="rId5" Type="http://schemas.openxmlformats.org/officeDocument/2006/relationships/image" Target="../media/image106.emf"/><Relationship Id="rId10" Type="http://schemas.openxmlformats.org/officeDocument/2006/relationships/image" Target="../media/image111.png"/><Relationship Id="rId4" Type="http://schemas.openxmlformats.org/officeDocument/2006/relationships/image" Target="../media/image105.png"/><Relationship Id="rId9" Type="http://schemas.openxmlformats.org/officeDocument/2006/relationships/image" Target="../media/image110.emf"/></Relationships>
</file>

<file path=ppt/slides/_rels/slide43.xml.rels><?xml version="1.0" encoding="UTF-8" standalone="yes"?>
<Relationships xmlns="http://schemas.openxmlformats.org/package/2006/relationships"><Relationship Id="rId3" Type="http://schemas.openxmlformats.org/officeDocument/2006/relationships/image" Target="../media/image104.emf"/><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106.emf"/><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107.emf"/><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9" Type="http://schemas.openxmlformats.org/officeDocument/2006/relationships/image" Target="../media/image39.png"/><Relationship Id="rId21" Type="http://schemas.openxmlformats.org/officeDocument/2006/relationships/image" Target="../media/image21.png"/><Relationship Id="rId34" Type="http://schemas.openxmlformats.org/officeDocument/2006/relationships/image" Target="../media/image34.png"/><Relationship Id="rId42" Type="http://schemas.openxmlformats.org/officeDocument/2006/relationships/image" Target="../media/image42.png"/><Relationship Id="rId47" Type="http://schemas.openxmlformats.org/officeDocument/2006/relationships/image" Target="../media/image47.png"/><Relationship Id="rId50" Type="http://schemas.openxmlformats.org/officeDocument/2006/relationships/image" Target="../media/image50.png"/><Relationship Id="rId55" Type="http://schemas.openxmlformats.org/officeDocument/2006/relationships/image" Target="../media/image55.png"/><Relationship Id="rId63" Type="http://schemas.openxmlformats.org/officeDocument/2006/relationships/image" Target="../media/image63.png"/><Relationship Id="rId68" Type="http://schemas.openxmlformats.org/officeDocument/2006/relationships/image" Target="../media/image68.png"/><Relationship Id="rId76" Type="http://schemas.openxmlformats.org/officeDocument/2006/relationships/image" Target="../media/image76.png"/><Relationship Id="rId7" Type="http://schemas.openxmlformats.org/officeDocument/2006/relationships/image" Target="../media/image7.png"/><Relationship Id="rId71" Type="http://schemas.openxmlformats.org/officeDocument/2006/relationships/image" Target="../media/image71.png"/><Relationship Id="rId2" Type="http://schemas.openxmlformats.org/officeDocument/2006/relationships/notesSlide" Target="../notesSlides/notesSlide5.xml"/><Relationship Id="rId16" Type="http://schemas.openxmlformats.org/officeDocument/2006/relationships/image" Target="../media/image16.png"/><Relationship Id="rId29" Type="http://schemas.openxmlformats.org/officeDocument/2006/relationships/image" Target="../media/image29.pn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png"/><Relationship Id="rId37" Type="http://schemas.openxmlformats.org/officeDocument/2006/relationships/image" Target="../media/image37.png"/><Relationship Id="rId40" Type="http://schemas.openxmlformats.org/officeDocument/2006/relationships/image" Target="../media/image40.png"/><Relationship Id="rId45" Type="http://schemas.openxmlformats.org/officeDocument/2006/relationships/image" Target="../media/image45.png"/><Relationship Id="rId53" Type="http://schemas.openxmlformats.org/officeDocument/2006/relationships/image" Target="../media/image53.png"/><Relationship Id="rId58" Type="http://schemas.openxmlformats.org/officeDocument/2006/relationships/image" Target="../media/image58.png"/><Relationship Id="rId66" Type="http://schemas.openxmlformats.org/officeDocument/2006/relationships/image" Target="../media/image66.png"/><Relationship Id="rId74" Type="http://schemas.openxmlformats.org/officeDocument/2006/relationships/image" Target="../media/image7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49" Type="http://schemas.openxmlformats.org/officeDocument/2006/relationships/image" Target="../media/image49.png"/><Relationship Id="rId57" Type="http://schemas.openxmlformats.org/officeDocument/2006/relationships/image" Target="../media/image57.png"/><Relationship Id="rId61" Type="http://schemas.openxmlformats.org/officeDocument/2006/relationships/image" Target="../media/image61.emf"/><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31.png"/><Relationship Id="rId44" Type="http://schemas.openxmlformats.org/officeDocument/2006/relationships/image" Target="../media/image44.png"/><Relationship Id="rId52" Type="http://schemas.openxmlformats.org/officeDocument/2006/relationships/image" Target="../media/image52.png"/><Relationship Id="rId60" Type="http://schemas.openxmlformats.org/officeDocument/2006/relationships/image" Target="../media/image60.png"/><Relationship Id="rId65" Type="http://schemas.openxmlformats.org/officeDocument/2006/relationships/image" Target="../media/image65.png"/><Relationship Id="rId73" Type="http://schemas.openxmlformats.org/officeDocument/2006/relationships/image" Target="../media/image73.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5.png"/><Relationship Id="rId43" Type="http://schemas.openxmlformats.org/officeDocument/2006/relationships/image" Target="../media/image43.png"/><Relationship Id="rId48" Type="http://schemas.openxmlformats.org/officeDocument/2006/relationships/image" Target="../media/image48.png"/><Relationship Id="rId56" Type="http://schemas.openxmlformats.org/officeDocument/2006/relationships/image" Target="../media/image56.png"/><Relationship Id="rId64" Type="http://schemas.openxmlformats.org/officeDocument/2006/relationships/image" Target="../media/image64.png"/><Relationship Id="rId69" Type="http://schemas.openxmlformats.org/officeDocument/2006/relationships/image" Target="../media/image69.png"/><Relationship Id="rId77" Type="http://schemas.openxmlformats.org/officeDocument/2006/relationships/image" Target="../media/image77.png"/><Relationship Id="rId8" Type="http://schemas.openxmlformats.org/officeDocument/2006/relationships/image" Target="../media/image8.png"/><Relationship Id="rId51" Type="http://schemas.openxmlformats.org/officeDocument/2006/relationships/image" Target="../media/image51.png"/><Relationship Id="rId72" Type="http://schemas.openxmlformats.org/officeDocument/2006/relationships/image" Target="../media/image72.png"/><Relationship Id="rId3" Type="http://schemas.openxmlformats.org/officeDocument/2006/relationships/image" Target="../media/image3.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38" Type="http://schemas.openxmlformats.org/officeDocument/2006/relationships/image" Target="../media/image38.png"/><Relationship Id="rId46" Type="http://schemas.openxmlformats.org/officeDocument/2006/relationships/image" Target="../media/image46.png"/><Relationship Id="rId59" Type="http://schemas.openxmlformats.org/officeDocument/2006/relationships/image" Target="../media/image59.png"/><Relationship Id="rId67" Type="http://schemas.openxmlformats.org/officeDocument/2006/relationships/image" Target="../media/image67.png"/><Relationship Id="rId20" Type="http://schemas.openxmlformats.org/officeDocument/2006/relationships/image" Target="../media/image20.png"/><Relationship Id="rId41" Type="http://schemas.openxmlformats.org/officeDocument/2006/relationships/image" Target="../media/image41.png"/><Relationship Id="rId54" Type="http://schemas.openxmlformats.org/officeDocument/2006/relationships/image" Target="../media/image54.png"/><Relationship Id="rId62" Type="http://schemas.openxmlformats.org/officeDocument/2006/relationships/image" Target="../media/image62.png"/><Relationship Id="rId70" Type="http://schemas.openxmlformats.org/officeDocument/2006/relationships/image" Target="../media/image70.png"/><Relationship Id="rId75" Type="http://schemas.openxmlformats.org/officeDocument/2006/relationships/image" Target="../media/image75.png"/><Relationship Id="rId1" Type="http://schemas.openxmlformats.org/officeDocument/2006/relationships/slideLayout" Target="../slideLayouts/slideLayout11.xml"/><Relationship Id="rId6"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8" Type="http://schemas.openxmlformats.org/officeDocument/2006/relationships/image" Target="../media/image119.png"/><Relationship Id="rId3" Type="http://schemas.openxmlformats.org/officeDocument/2006/relationships/image" Target="../media/image114.emf"/><Relationship Id="rId7" Type="http://schemas.openxmlformats.org/officeDocument/2006/relationships/image" Target="../media/image118.png"/><Relationship Id="rId2" Type="http://schemas.openxmlformats.org/officeDocument/2006/relationships/notesSlide" Target="../notesSlides/notesSlide49.xml"/><Relationship Id="rId1" Type="http://schemas.openxmlformats.org/officeDocument/2006/relationships/slideLayout" Target="../slideLayouts/slideLayout11.xml"/><Relationship Id="rId6" Type="http://schemas.openxmlformats.org/officeDocument/2006/relationships/image" Target="../media/image117.png"/><Relationship Id="rId5" Type="http://schemas.openxmlformats.org/officeDocument/2006/relationships/image" Target="../media/image116.png"/><Relationship Id="rId4" Type="http://schemas.openxmlformats.org/officeDocument/2006/relationships/image" Target="../media/image115.png"/></Relationships>
</file>

<file path=ppt/slides/_rels/slide54.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3" Type="http://schemas.openxmlformats.org/officeDocument/2006/relationships/image" Target="../media/image114.emf"/><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1.emf"/><Relationship Id="rId5" Type="http://schemas.openxmlformats.org/officeDocument/2006/relationships/image" Target="../media/image80.png"/><Relationship Id="rId4" Type="http://schemas.openxmlformats.org/officeDocument/2006/relationships/image" Target="../media/image7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3" Type="http://schemas.openxmlformats.org/officeDocument/2006/relationships/image" Target="../media/image122.png"/><Relationship Id="rId7" Type="http://schemas.openxmlformats.org/officeDocument/2006/relationships/image" Target="../media/image126.jpeg"/><Relationship Id="rId2" Type="http://schemas.openxmlformats.org/officeDocument/2006/relationships/notesSlide" Target="../notesSlides/notesSlide56.xml"/><Relationship Id="rId1" Type="http://schemas.openxmlformats.org/officeDocument/2006/relationships/slideLayout" Target="../slideLayouts/slideLayout11.xml"/><Relationship Id="rId6" Type="http://schemas.openxmlformats.org/officeDocument/2006/relationships/image" Target="../media/image125.png"/><Relationship Id="rId5" Type="http://schemas.openxmlformats.org/officeDocument/2006/relationships/image" Target="../media/image124.png"/><Relationship Id="rId4" Type="http://schemas.openxmlformats.org/officeDocument/2006/relationships/image" Target="../media/image123.emf"/></Relationships>
</file>

<file path=ppt/slides/_rels/slide62.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23.emf"/><Relationship Id="rId7" Type="http://schemas.openxmlformats.org/officeDocument/2006/relationships/diagramColors" Target="../diagrams/colors1.xml"/><Relationship Id="rId2" Type="http://schemas.openxmlformats.org/officeDocument/2006/relationships/notesSlide" Target="../notesSlides/notesSlide58.xml"/><Relationship Id="rId1" Type="http://schemas.openxmlformats.org/officeDocument/2006/relationships/slideLayout" Target="../slideLayouts/slideLayout1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4.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3" Type="http://schemas.openxmlformats.org/officeDocument/2006/relationships/image" Target="../media/image126.jpeg"/><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3" Type="http://schemas.openxmlformats.org/officeDocument/2006/relationships/image" Target="../media/image128.emf"/><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3" Type="http://schemas.openxmlformats.org/officeDocument/2006/relationships/image" Target="../media/image129.emf"/><Relationship Id="rId2" Type="http://schemas.openxmlformats.org/officeDocument/2006/relationships/notesSlide" Target="../notesSlides/notesSlide63.xml"/><Relationship Id="rId1" Type="http://schemas.openxmlformats.org/officeDocument/2006/relationships/slideLayout" Target="../slideLayouts/slideLayout11.xml"/><Relationship Id="rId5" Type="http://schemas.openxmlformats.org/officeDocument/2006/relationships/image" Target="../media/image131.png"/><Relationship Id="rId4" Type="http://schemas.openxmlformats.org/officeDocument/2006/relationships/image" Target="../media/image130.emf"/></Relationships>
</file>

<file path=ppt/slides/_rels/slide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29.emf"/><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3" Type="http://schemas.openxmlformats.org/officeDocument/2006/relationships/image" Target="../media/image130.emf"/><Relationship Id="rId2" Type="http://schemas.openxmlformats.org/officeDocument/2006/relationships/notesSlide" Target="../notesSlides/notesSlide65.xml"/><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66.xml"/><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67.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68.xml"/><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notesSlide" Target="../notesSlides/notesSlide69.xml"/><Relationship Id="rId1" Type="http://schemas.openxmlformats.org/officeDocument/2006/relationships/slideLayout" Target="../slideLayouts/slideLayout11.xml"/><Relationship Id="rId5" Type="http://schemas.openxmlformats.org/officeDocument/2006/relationships/image" Target="../media/image136.png"/><Relationship Id="rId4" Type="http://schemas.openxmlformats.org/officeDocument/2006/relationships/image" Target="../media/image13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87898" y="3482770"/>
            <a:ext cx="6977204" cy="433387"/>
          </a:xfrm>
        </p:spPr>
        <p:txBody>
          <a:bodyPr>
            <a:normAutofit/>
          </a:bodyPr>
          <a:lstStyle/>
          <a:p>
            <a:r>
              <a:rPr lang="en-US" dirty="0"/>
              <a:t>Jeff Barr, Chief Evangelist (</a:t>
            </a:r>
            <a:r>
              <a:rPr lang="en-US" dirty="0">
                <a:hlinkClick r:id="rId3"/>
              </a:rPr>
              <a:t>jbarr@amazon.com</a:t>
            </a:r>
            <a:r>
              <a:rPr lang="en-US" dirty="0"/>
              <a:t> / @</a:t>
            </a:r>
            <a:r>
              <a:rPr lang="en-US" dirty="0" err="1"/>
              <a:t>jeffbarr</a:t>
            </a:r>
            <a:r>
              <a:rPr lang="en-US" dirty="0"/>
              <a:t>)</a:t>
            </a:r>
          </a:p>
        </p:txBody>
      </p:sp>
      <p:sp>
        <p:nvSpPr>
          <p:cNvPr id="3" name="Text Placeholder 2"/>
          <p:cNvSpPr>
            <a:spLocks noGrp="1"/>
          </p:cNvSpPr>
          <p:nvPr>
            <p:ph type="body" sz="quarter" idx="11"/>
          </p:nvPr>
        </p:nvSpPr>
        <p:spPr/>
        <p:txBody>
          <a:bodyPr/>
          <a:lstStyle/>
          <a:p>
            <a:r>
              <a:rPr lang="en-US" dirty="0"/>
              <a:t>May 24, 2016</a:t>
            </a:r>
          </a:p>
        </p:txBody>
      </p:sp>
      <p:sp>
        <p:nvSpPr>
          <p:cNvPr id="4" name="Text Placeholder 3"/>
          <p:cNvSpPr>
            <a:spLocks noGrp="1"/>
          </p:cNvSpPr>
          <p:nvPr>
            <p:ph type="body" sz="quarter" idx="12"/>
          </p:nvPr>
        </p:nvSpPr>
        <p:spPr/>
        <p:txBody>
          <a:bodyPr/>
          <a:lstStyle/>
          <a:p>
            <a:r>
              <a:rPr lang="en-US" dirty="0"/>
              <a:t>AWS Services Overview</a:t>
            </a:r>
          </a:p>
        </p:txBody>
      </p:sp>
    </p:spTree>
    <p:extLst>
      <p:ext uri="{BB962C8B-B14F-4D97-AF65-F5344CB8AC3E}">
        <p14:creationId xmlns:p14="http://schemas.microsoft.com/office/powerpoint/2010/main" val="330344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505293" y="2074841"/>
            <a:ext cx="1741830" cy="1626302"/>
          </a:xfrm>
          <a:prstGeom prst="rect">
            <a:avLst/>
          </a:prstGeom>
        </p:spPr>
      </p:pic>
      <p:sp>
        <p:nvSpPr>
          <p:cNvPr id="18" name="Rectangle 17"/>
          <p:cNvSpPr/>
          <p:nvPr/>
        </p:nvSpPr>
        <p:spPr>
          <a:xfrm>
            <a:off x="375556" y="925252"/>
            <a:ext cx="5280291" cy="646331"/>
          </a:xfrm>
          <a:prstGeom prst="rect">
            <a:avLst/>
          </a:prstGeom>
        </p:spPr>
        <p:txBody>
          <a:bodyPr wrap="square">
            <a:spAutoFit/>
          </a:bodyPr>
          <a:lstStyle/>
          <a:p>
            <a:r>
              <a:rPr lang="en-US" sz="2000" b="1" dirty="0">
                <a:solidFill>
                  <a:srgbClr val="4D4D4C"/>
                </a:solidFill>
                <a:cs typeface="Arial"/>
              </a:rPr>
              <a:t>EC2 Container Service</a:t>
            </a:r>
          </a:p>
          <a:p>
            <a:r>
              <a:rPr lang="en-US" sz="1600" i="1" dirty="0">
                <a:solidFill>
                  <a:srgbClr val="FCB64C"/>
                </a:solidFill>
                <a:cs typeface="Arial"/>
              </a:rPr>
              <a:t>Run and Manage Docker Containers</a:t>
            </a:r>
          </a:p>
        </p:txBody>
      </p:sp>
      <p:sp>
        <p:nvSpPr>
          <p:cNvPr id="19" name="Rectangle 18"/>
          <p:cNvSpPr/>
          <p:nvPr/>
        </p:nvSpPr>
        <p:spPr>
          <a:xfrm>
            <a:off x="336790" y="1850082"/>
            <a:ext cx="5108046" cy="2545312"/>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A high performance container management service for running Docker containers on EC2 instances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Use the built in scheduler, write your own, or use a third-party scheduler</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Integrates with other services like ELB and EBS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No additional charge</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Coming soon: EC2 Container Registry </a:t>
            </a:r>
          </a:p>
          <a:p>
            <a:pPr marL="285750" indent="-285750">
              <a:lnSpc>
                <a:spcPct val="105000"/>
              </a:lnSpc>
              <a:spcBef>
                <a:spcPts val="600"/>
              </a:spcBef>
              <a:buClr>
                <a:srgbClr val="FCB64C"/>
              </a:buClr>
              <a:buFont typeface="Wingdings" panose="05000000000000000000" pitchFamily="2" charset="2"/>
              <a:buChar char="§"/>
            </a:pPr>
            <a:endParaRPr lang="en-US" sz="1600" dirty="0">
              <a:solidFill>
                <a:schemeClr val="tx1">
                  <a:lumMod val="75000"/>
                  <a:lumOff val="25000"/>
                </a:schemeClr>
              </a:solidFill>
              <a:cs typeface="Arial"/>
            </a:endParaRPr>
          </a:p>
        </p:txBody>
      </p:sp>
      <p:sp>
        <p:nvSpPr>
          <p:cNvPr id="2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Compute</a:t>
            </a:r>
          </a:p>
        </p:txBody>
      </p:sp>
    </p:spTree>
    <p:extLst>
      <p:ext uri="{BB962C8B-B14F-4D97-AF65-F5344CB8AC3E}">
        <p14:creationId xmlns:p14="http://schemas.microsoft.com/office/powerpoint/2010/main" val="54910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134048" y="1760044"/>
            <a:ext cx="2263316" cy="2263316"/>
          </a:xfrm>
          <a:prstGeom prst="rect">
            <a:avLst/>
          </a:prstGeom>
        </p:spPr>
      </p:pic>
      <p:sp>
        <p:nvSpPr>
          <p:cNvPr id="12" name="Rectangle 11"/>
          <p:cNvSpPr/>
          <p:nvPr/>
        </p:nvSpPr>
        <p:spPr>
          <a:xfrm>
            <a:off x="336789" y="925252"/>
            <a:ext cx="5319059" cy="646331"/>
          </a:xfrm>
          <a:prstGeom prst="rect">
            <a:avLst/>
          </a:prstGeom>
        </p:spPr>
        <p:txBody>
          <a:bodyPr wrap="square">
            <a:spAutoFit/>
          </a:bodyPr>
          <a:lstStyle/>
          <a:p>
            <a:r>
              <a:rPr lang="en-US" sz="2000" b="1" dirty="0">
                <a:solidFill>
                  <a:srgbClr val="4D4D4C"/>
                </a:solidFill>
                <a:cs typeface="Arial"/>
              </a:rPr>
              <a:t>Elastic Beanstalk</a:t>
            </a:r>
          </a:p>
          <a:p>
            <a:r>
              <a:rPr lang="en-US" sz="1600" i="1" dirty="0">
                <a:solidFill>
                  <a:srgbClr val="FCB64C"/>
                </a:solidFill>
                <a:cs typeface="Arial"/>
              </a:rPr>
              <a:t>Run and Manage Web Apps</a:t>
            </a:r>
          </a:p>
        </p:txBody>
      </p:sp>
      <p:sp>
        <p:nvSpPr>
          <p:cNvPr id="13" name="Rectangle 12"/>
          <p:cNvSpPr/>
          <p:nvPr/>
        </p:nvSpPr>
        <p:spPr>
          <a:xfrm>
            <a:off x="336790" y="1850082"/>
            <a:ext cx="5108046" cy="2373470"/>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Ideal for developers that simply want to upload their code and have the service manage the rest</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Supports Docker, Java, .NET, Node.js, PHP, Python, Ruby, and Go</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Automatically handles deployment, load balancing, auto-scaling, and application health monitoring</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Retain full control over the AWS resources powering your application</a:t>
            </a:r>
          </a:p>
        </p:txBody>
      </p:sp>
      <p:sp>
        <p:nvSpPr>
          <p:cNvPr id="14" name="Title 1"/>
          <p:cNvSpPr txBox="1">
            <a:spLocks/>
          </p:cNvSpPr>
          <p:nvPr/>
        </p:nvSpPr>
        <p:spPr>
          <a:xfrm>
            <a:off x="336789" y="114936"/>
            <a:ext cx="8205304"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Compute</a:t>
            </a:r>
          </a:p>
        </p:txBody>
      </p:sp>
    </p:spTree>
    <p:extLst>
      <p:ext uri="{BB962C8B-B14F-4D97-AF65-F5344CB8AC3E}">
        <p14:creationId xmlns:p14="http://schemas.microsoft.com/office/powerpoint/2010/main" val="1768504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36788" y="1708500"/>
            <a:ext cx="8807211" cy="1726501"/>
            <a:chOff x="336788" y="1602254"/>
            <a:chExt cx="8807211" cy="1726501"/>
          </a:xfrm>
        </p:grpSpPr>
        <p:sp>
          <p:nvSpPr>
            <p:cNvPr id="3" name="Rectangle 2"/>
            <p:cNvSpPr/>
            <p:nvPr/>
          </p:nvSpPr>
          <p:spPr>
            <a:xfrm>
              <a:off x="336788" y="1602254"/>
              <a:ext cx="8807211" cy="769441"/>
            </a:xfrm>
            <a:prstGeom prst="rect">
              <a:avLst/>
            </a:prstGeom>
          </p:spPr>
          <p:txBody>
            <a:bodyPr wrap="square">
              <a:spAutoFit/>
            </a:bodyPr>
            <a:lstStyle/>
            <a:p>
              <a:r>
                <a:rPr lang="en-US" sz="4400" b="1" dirty="0">
                  <a:solidFill>
                    <a:schemeClr val="accent1"/>
                  </a:solidFill>
                  <a:cs typeface="Arial"/>
                </a:rPr>
                <a:t>Poll Question </a:t>
              </a:r>
            </a:p>
          </p:txBody>
        </p:sp>
        <p:sp>
          <p:nvSpPr>
            <p:cNvPr id="4" name="Rectangle 3"/>
            <p:cNvSpPr/>
            <p:nvPr/>
          </p:nvSpPr>
          <p:spPr>
            <a:xfrm>
              <a:off x="336789" y="2805535"/>
              <a:ext cx="8807210" cy="523220"/>
            </a:xfrm>
            <a:prstGeom prst="rect">
              <a:avLst/>
            </a:prstGeom>
          </p:spPr>
          <p:txBody>
            <a:bodyPr wrap="square">
              <a:spAutoFit/>
            </a:bodyPr>
            <a:lstStyle/>
            <a:p>
              <a:r>
                <a:rPr lang="en-US" sz="2800" dirty="0">
                  <a:solidFill>
                    <a:srgbClr val="4D4D4C"/>
                  </a:solidFill>
                </a:rPr>
                <a:t>Which Compute service would you like to try next?</a:t>
              </a:r>
            </a:p>
          </p:txBody>
        </p:sp>
      </p:grpSp>
    </p:spTree>
    <p:extLst>
      <p:ext uri="{BB962C8B-B14F-4D97-AF65-F5344CB8AC3E}">
        <p14:creationId xmlns:p14="http://schemas.microsoft.com/office/powerpoint/2010/main" val="3845794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S3.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67307" y="2065622"/>
            <a:ext cx="708247" cy="708247"/>
          </a:xfrm>
          <a:prstGeom prst="rect">
            <a:avLst/>
          </a:prstGeom>
        </p:spPr>
      </p:pic>
      <p:sp>
        <p:nvSpPr>
          <p:cNvPr id="35" name="TextBox 34"/>
          <p:cNvSpPr txBox="1"/>
          <p:nvPr/>
        </p:nvSpPr>
        <p:spPr>
          <a:xfrm>
            <a:off x="423162" y="2991245"/>
            <a:ext cx="796537" cy="338554"/>
          </a:xfrm>
          <a:prstGeom prst="rect">
            <a:avLst/>
          </a:prstGeom>
          <a:noFill/>
        </p:spPr>
        <p:txBody>
          <a:bodyPr wrap="square" rtlCol="0">
            <a:noAutofit/>
          </a:bodyPr>
          <a:lstStyle/>
          <a:p>
            <a:pPr algn="ctr"/>
            <a:r>
              <a:rPr lang="en-US" sz="1400" b="1" dirty="0">
                <a:solidFill>
                  <a:schemeClr val="tx1">
                    <a:lumMod val="75000"/>
                    <a:lumOff val="25000"/>
                  </a:schemeClr>
                </a:solidFill>
                <a:latin typeface="Arial"/>
                <a:cs typeface="Arial"/>
              </a:rPr>
              <a:t>EC2</a:t>
            </a:r>
          </a:p>
        </p:txBody>
      </p:sp>
      <p:pic>
        <p:nvPicPr>
          <p:cNvPr id="24" name="Picture 23" descr="Glacier.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738678" y="2069433"/>
            <a:ext cx="708247" cy="708247"/>
          </a:xfrm>
          <a:prstGeom prst="rect">
            <a:avLst/>
          </a:prstGeom>
        </p:spPr>
      </p:pic>
      <p:sp>
        <p:nvSpPr>
          <p:cNvPr id="38" name="TextBox 37"/>
          <p:cNvSpPr txBox="1"/>
          <p:nvPr/>
        </p:nvSpPr>
        <p:spPr>
          <a:xfrm>
            <a:off x="1453468" y="2991245"/>
            <a:ext cx="1278667"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Glacier</a:t>
            </a:r>
          </a:p>
        </p:txBody>
      </p:sp>
      <p:pic>
        <p:nvPicPr>
          <p:cNvPr id="23" name="Picture 22" descr="Amazon-Elastic-Block-Storage.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154122" y="2080135"/>
            <a:ext cx="708247" cy="708247"/>
          </a:xfrm>
          <a:prstGeom prst="rect">
            <a:avLst/>
          </a:prstGeom>
        </p:spPr>
      </p:pic>
      <p:sp>
        <p:nvSpPr>
          <p:cNvPr id="39" name="TextBox 38"/>
          <p:cNvSpPr txBox="1"/>
          <p:nvPr/>
        </p:nvSpPr>
        <p:spPr>
          <a:xfrm>
            <a:off x="2823798" y="2991245"/>
            <a:ext cx="1368895"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EBS</a:t>
            </a:r>
          </a:p>
        </p:txBody>
      </p:sp>
      <p:pic>
        <p:nvPicPr>
          <p:cNvPr id="11" name="Picture 10" descr="Storage-Gateway.pn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4620238" y="2133785"/>
            <a:ext cx="627786" cy="627786"/>
          </a:xfrm>
          <a:prstGeom prst="rect">
            <a:avLst/>
          </a:prstGeom>
        </p:spPr>
      </p:pic>
      <p:sp>
        <p:nvSpPr>
          <p:cNvPr id="41" name="TextBox 40"/>
          <p:cNvSpPr txBox="1"/>
          <p:nvPr/>
        </p:nvSpPr>
        <p:spPr>
          <a:xfrm>
            <a:off x="4176290" y="2991245"/>
            <a:ext cx="1515682" cy="584775"/>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Storage Gateway</a:t>
            </a:r>
          </a:p>
        </p:txBody>
      </p:sp>
      <p:pic>
        <p:nvPicPr>
          <p:cNvPr id="12" name="Picture 11" descr="AWS-Import-Export.png"/>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6074908" y="2072310"/>
            <a:ext cx="731520" cy="731520"/>
          </a:xfrm>
          <a:prstGeom prst="rect">
            <a:avLst/>
          </a:prstGeom>
        </p:spPr>
      </p:pic>
      <p:sp>
        <p:nvSpPr>
          <p:cNvPr id="44" name="TextBox 43"/>
          <p:cNvSpPr txBox="1"/>
          <p:nvPr/>
        </p:nvSpPr>
        <p:spPr>
          <a:xfrm>
            <a:off x="5521193" y="2991245"/>
            <a:ext cx="1838950"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Import/Export</a:t>
            </a:r>
          </a:p>
        </p:txBody>
      </p:sp>
      <p:pic>
        <p:nvPicPr>
          <p:cNvPr id="13" name="Picture 12" descr="CloudFront.png"/>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7604141" y="2080135"/>
            <a:ext cx="717714" cy="717714"/>
          </a:xfrm>
          <a:prstGeom prst="rect">
            <a:avLst/>
          </a:prstGeom>
        </p:spPr>
      </p:pic>
      <p:sp>
        <p:nvSpPr>
          <p:cNvPr id="45" name="TextBox 44"/>
          <p:cNvSpPr txBox="1"/>
          <p:nvPr/>
        </p:nvSpPr>
        <p:spPr>
          <a:xfrm>
            <a:off x="7205157" y="2991245"/>
            <a:ext cx="1515682"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CloudFront</a:t>
            </a:r>
          </a:p>
        </p:txBody>
      </p:sp>
      <p:sp>
        <p:nvSpPr>
          <p:cNvPr id="53"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Storage &amp; Content Delivery</a:t>
            </a:r>
          </a:p>
        </p:txBody>
      </p:sp>
    </p:spTree>
    <p:extLst>
      <p:ext uri="{BB962C8B-B14F-4D97-AF65-F5344CB8AC3E}">
        <p14:creationId xmlns:p14="http://schemas.microsoft.com/office/powerpoint/2010/main" val="4048711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3.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227069" y="1939785"/>
            <a:ext cx="1935530" cy="1935530"/>
          </a:xfrm>
          <a:prstGeom prst="rect">
            <a:avLst/>
          </a:prstGeom>
        </p:spPr>
      </p:pic>
      <p:sp>
        <p:nvSpPr>
          <p:cNvPr id="11" name="Rectangle 10"/>
          <p:cNvSpPr/>
          <p:nvPr/>
        </p:nvSpPr>
        <p:spPr>
          <a:xfrm>
            <a:off x="336790" y="925252"/>
            <a:ext cx="5319058" cy="646331"/>
          </a:xfrm>
          <a:prstGeom prst="rect">
            <a:avLst/>
          </a:prstGeom>
        </p:spPr>
        <p:txBody>
          <a:bodyPr wrap="square">
            <a:spAutoFit/>
          </a:bodyPr>
          <a:lstStyle/>
          <a:p>
            <a:r>
              <a:rPr lang="en-US" sz="2000" b="1" dirty="0">
                <a:solidFill>
                  <a:srgbClr val="4D4D4C"/>
                </a:solidFill>
                <a:cs typeface="Arial"/>
              </a:rPr>
              <a:t>Simple Storage Service (S3)</a:t>
            </a:r>
          </a:p>
          <a:p>
            <a:r>
              <a:rPr lang="en-US" sz="1600" i="1" dirty="0">
                <a:solidFill>
                  <a:srgbClr val="E05243"/>
                </a:solidFill>
                <a:cs typeface="Arial"/>
              </a:rPr>
              <a:t>Scalable Storage in the Cloud</a:t>
            </a:r>
          </a:p>
        </p:txBody>
      </p:sp>
      <p:sp>
        <p:nvSpPr>
          <p:cNvPr id="12" name="Rectangle 11"/>
          <p:cNvSpPr/>
          <p:nvPr/>
        </p:nvSpPr>
        <p:spPr>
          <a:xfrm>
            <a:off x="336790" y="1850082"/>
            <a:ext cx="5108046" cy="1933350"/>
          </a:xfrm>
          <a:prstGeom prst="rect">
            <a:avLst/>
          </a:prstGeom>
        </p:spPr>
        <p:txBody>
          <a:bodyPr wrap="square">
            <a:spAutoFit/>
          </a:bodyPr>
          <a:lstStyle/>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Storage for the Internet </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Store and retrieve any amount of data, at any time, from anywhere on the web</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Highly scalable, reliable, and secure</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Supports encryption</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Pay only for what you use</a:t>
            </a:r>
          </a:p>
        </p:txBody>
      </p:sp>
      <p:sp>
        <p:nvSpPr>
          <p:cNvPr id="13"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Storage &amp; Content Delivery</a:t>
            </a:r>
          </a:p>
        </p:txBody>
      </p:sp>
    </p:spTree>
    <p:extLst>
      <p:ext uri="{BB962C8B-B14F-4D97-AF65-F5344CB8AC3E}">
        <p14:creationId xmlns:p14="http://schemas.microsoft.com/office/powerpoint/2010/main" val="3006728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Glacier.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227069" y="1939785"/>
            <a:ext cx="1935530" cy="1935530"/>
          </a:xfrm>
          <a:prstGeom prst="rect">
            <a:avLst/>
          </a:prstGeom>
        </p:spPr>
      </p:pic>
      <p:sp>
        <p:nvSpPr>
          <p:cNvPr id="18" name="Rectangle 17"/>
          <p:cNvSpPr/>
          <p:nvPr/>
        </p:nvSpPr>
        <p:spPr>
          <a:xfrm>
            <a:off x="336790" y="925252"/>
            <a:ext cx="5319058" cy="646331"/>
          </a:xfrm>
          <a:prstGeom prst="rect">
            <a:avLst/>
          </a:prstGeom>
        </p:spPr>
        <p:txBody>
          <a:bodyPr wrap="square">
            <a:spAutoFit/>
          </a:bodyPr>
          <a:lstStyle/>
          <a:p>
            <a:r>
              <a:rPr lang="en-US" sz="2000" b="1" dirty="0">
                <a:solidFill>
                  <a:srgbClr val="4D4D4C"/>
                </a:solidFill>
                <a:cs typeface="Arial"/>
              </a:rPr>
              <a:t>Glacier</a:t>
            </a:r>
          </a:p>
          <a:p>
            <a:r>
              <a:rPr lang="en-US" sz="1600" i="1" dirty="0">
                <a:solidFill>
                  <a:srgbClr val="E05243"/>
                </a:solidFill>
                <a:cs typeface="Arial"/>
              </a:rPr>
              <a:t>Archive Storage in the Cloud</a:t>
            </a:r>
          </a:p>
        </p:txBody>
      </p:sp>
      <p:sp>
        <p:nvSpPr>
          <p:cNvPr id="19" name="Rectangle 18"/>
          <p:cNvSpPr/>
          <p:nvPr/>
        </p:nvSpPr>
        <p:spPr>
          <a:xfrm>
            <a:off x="336790" y="1850082"/>
            <a:ext cx="5108046" cy="2010294"/>
          </a:xfrm>
          <a:prstGeom prst="rect">
            <a:avLst/>
          </a:prstGeom>
        </p:spPr>
        <p:txBody>
          <a:bodyPr wrap="square">
            <a:spAutoFit/>
          </a:bodyPr>
          <a:lstStyle/>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Low cost storage for archiving and backup</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Secure and durable</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No limit to amount of data stored</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Flexible</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Pay only for what you use</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Simple integration with S3</a:t>
            </a:r>
          </a:p>
        </p:txBody>
      </p:sp>
      <p:sp>
        <p:nvSpPr>
          <p:cNvPr id="2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Storage &amp; Content Delivery</a:t>
            </a:r>
          </a:p>
        </p:txBody>
      </p:sp>
    </p:spTree>
    <p:extLst>
      <p:ext uri="{BB962C8B-B14F-4D97-AF65-F5344CB8AC3E}">
        <p14:creationId xmlns:p14="http://schemas.microsoft.com/office/powerpoint/2010/main" val="306118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mazon-Elastic-Block-Storage.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283010" y="1742414"/>
            <a:ext cx="1940030" cy="1940030"/>
          </a:xfrm>
          <a:prstGeom prst="rect">
            <a:avLst/>
          </a:prstGeom>
        </p:spPr>
      </p:pic>
      <p:sp>
        <p:nvSpPr>
          <p:cNvPr id="11" name="Rectangle 10"/>
          <p:cNvSpPr/>
          <p:nvPr/>
        </p:nvSpPr>
        <p:spPr>
          <a:xfrm rot="5400000">
            <a:off x="-490568" y="-1"/>
            <a:ext cx="307474" cy="3074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rot="5400000">
            <a:off x="-490568" y="421105"/>
            <a:ext cx="307474" cy="307474"/>
          </a:xfrm>
          <a:prstGeom prst="rect">
            <a:avLst/>
          </a:prstGeom>
          <a:solidFill>
            <a:srgbClr val="49A8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rot="5400000">
            <a:off x="-490568" y="875632"/>
            <a:ext cx="307474" cy="30747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rot="5400000">
            <a:off x="-490568" y="1296737"/>
            <a:ext cx="307474" cy="307474"/>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rot="5400000">
            <a:off x="-490568" y="1711157"/>
            <a:ext cx="307474" cy="3074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rot="5400000">
            <a:off x="-490568" y="2118895"/>
            <a:ext cx="307474" cy="307474"/>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rot="5400000">
            <a:off x="-490568" y="2523844"/>
            <a:ext cx="307474" cy="307474"/>
          </a:xfrm>
          <a:prstGeom prst="rect">
            <a:avLst/>
          </a:prstGeom>
          <a:solidFill>
            <a:srgbClr val="E052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p:nvSpPr>
        <p:spPr>
          <a:xfrm>
            <a:off x="336790" y="925252"/>
            <a:ext cx="5319058" cy="646331"/>
          </a:xfrm>
          <a:prstGeom prst="rect">
            <a:avLst/>
          </a:prstGeom>
        </p:spPr>
        <p:txBody>
          <a:bodyPr wrap="square">
            <a:spAutoFit/>
          </a:bodyPr>
          <a:lstStyle/>
          <a:p>
            <a:r>
              <a:rPr lang="en-US" sz="2000" b="1" dirty="0">
                <a:solidFill>
                  <a:srgbClr val="4D4D4C"/>
                </a:solidFill>
                <a:cs typeface="Arial"/>
              </a:rPr>
              <a:t>Elastic Block Store (EBS)</a:t>
            </a:r>
          </a:p>
          <a:p>
            <a:r>
              <a:rPr lang="en-US" sz="1600" i="1" dirty="0">
                <a:solidFill>
                  <a:srgbClr val="E05243"/>
                </a:solidFill>
                <a:cs typeface="Arial"/>
              </a:rPr>
              <a:t>Block Storage for EC2</a:t>
            </a:r>
          </a:p>
        </p:txBody>
      </p:sp>
      <p:sp>
        <p:nvSpPr>
          <p:cNvPr id="19" name="Rectangle 18"/>
          <p:cNvSpPr/>
          <p:nvPr/>
        </p:nvSpPr>
        <p:spPr>
          <a:xfrm>
            <a:off x="336790" y="1850082"/>
            <a:ext cx="5108046" cy="1674817"/>
          </a:xfrm>
          <a:prstGeom prst="rect">
            <a:avLst/>
          </a:prstGeom>
        </p:spPr>
        <p:txBody>
          <a:bodyPr wrap="square">
            <a:spAutoFit/>
          </a:bodyPr>
          <a:lstStyle/>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Persistent off-instance storage</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SSD or magnetic disk</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Durable snapshots to S3</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Encryption support</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Provisioned IOPS option</a:t>
            </a:r>
          </a:p>
        </p:txBody>
      </p:sp>
      <p:sp>
        <p:nvSpPr>
          <p:cNvPr id="2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Storage &amp; Content Delivery</a:t>
            </a:r>
          </a:p>
        </p:txBody>
      </p:sp>
    </p:spTree>
    <p:extLst>
      <p:ext uri="{BB962C8B-B14F-4D97-AF65-F5344CB8AC3E}">
        <p14:creationId xmlns:p14="http://schemas.microsoft.com/office/powerpoint/2010/main" val="3476230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torage-Gateway.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70970" y="1899960"/>
            <a:ext cx="1852070" cy="1852070"/>
          </a:xfrm>
          <a:prstGeom prst="rect">
            <a:avLst/>
          </a:prstGeom>
        </p:spPr>
      </p:pic>
      <p:sp>
        <p:nvSpPr>
          <p:cNvPr id="18" name="Rectangle 17"/>
          <p:cNvSpPr/>
          <p:nvPr/>
        </p:nvSpPr>
        <p:spPr>
          <a:xfrm>
            <a:off x="336790" y="925252"/>
            <a:ext cx="5814628" cy="646331"/>
          </a:xfrm>
          <a:prstGeom prst="rect">
            <a:avLst/>
          </a:prstGeom>
        </p:spPr>
        <p:txBody>
          <a:bodyPr wrap="square">
            <a:spAutoFit/>
          </a:bodyPr>
          <a:lstStyle/>
          <a:p>
            <a:r>
              <a:rPr lang="en-US" sz="2000" b="1" dirty="0">
                <a:solidFill>
                  <a:srgbClr val="4D4D4C"/>
                </a:solidFill>
                <a:cs typeface="Arial"/>
              </a:rPr>
              <a:t>Storage Gateway</a:t>
            </a:r>
          </a:p>
          <a:p>
            <a:r>
              <a:rPr lang="en-US" sz="1600" i="1" dirty="0">
                <a:solidFill>
                  <a:srgbClr val="E05243"/>
                </a:solidFill>
                <a:cs typeface="Arial"/>
              </a:rPr>
              <a:t>Integrates On-Premises IT Environments with Cloud Storage</a:t>
            </a:r>
          </a:p>
        </p:txBody>
      </p:sp>
      <p:sp>
        <p:nvSpPr>
          <p:cNvPr id="19" name="Rectangle 18"/>
          <p:cNvSpPr/>
          <p:nvPr/>
        </p:nvSpPr>
        <p:spPr>
          <a:xfrm>
            <a:off x="336790" y="1850082"/>
            <a:ext cx="4783850" cy="2114938"/>
          </a:xfrm>
          <a:prstGeom prst="rect">
            <a:avLst/>
          </a:prstGeom>
        </p:spPr>
        <p:txBody>
          <a:bodyPr wrap="square">
            <a:spAutoFit/>
          </a:bodyPr>
          <a:lstStyle/>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Delivered as a virtual machine installed in an on-premises datacenter</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Integration with S3, EBS, and Glacier</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Secure data transmissions between AWS and </a:t>
            </a:r>
            <a:r>
              <a:rPr lang="en-US" sz="1600" dirty="0" err="1">
                <a:solidFill>
                  <a:schemeClr val="tx1">
                    <a:lumMod val="75000"/>
                    <a:lumOff val="25000"/>
                  </a:schemeClr>
                </a:solidFill>
                <a:cs typeface="Arial"/>
              </a:rPr>
              <a:t>on-premise</a:t>
            </a:r>
            <a:r>
              <a:rPr lang="en-US" sz="1600" dirty="0">
                <a:solidFill>
                  <a:schemeClr val="tx1">
                    <a:lumMod val="75000"/>
                    <a:lumOff val="25000"/>
                  </a:schemeClr>
                </a:solidFill>
                <a:cs typeface="Arial"/>
              </a:rPr>
              <a:t> resources</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Compatible with </a:t>
            </a:r>
            <a:r>
              <a:rPr lang="en-US" sz="1600" dirty="0" err="1">
                <a:solidFill>
                  <a:schemeClr val="tx1">
                    <a:lumMod val="75000"/>
                    <a:lumOff val="25000"/>
                  </a:schemeClr>
                </a:solidFill>
                <a:cs typeface="Arial"/>
              </a:rPr>
              <a:t>on-premise</a:t>
            </a:r>
            <a:r>
              <a:rPr lang="en-US" sz="1600" dirty="0">
                <a:solidFill>
                  <a:schemeClr val="tx1">
                    <a:lumMod val="75000"/>
                    <a:lumOff val="25000"/>
                  </a:schemeClr>
                </a:solidFill>
                <a:cs typeface="Arial"/>
              </a:rPr>
              <a:t> storage solutions through iSCSI interface.</a:t>
            </a:r>
          </a:p>
        </p:txBody>
      </p:sp>
      <p:sp>
        <p:nvSpPr>
          <p:cNvPr id="2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Storage &amp; Content Delivery</a:t>
            </a:r>
          </a:p>
        </p:txBody>
      </p:sp>
    </p:spTree>
    <p:extLst>
      <p:ext uri="{BB962C8B-B14F-4D97-AF65-F5344CB8AC3E}">
        <p14:creationId xmlns:p14="http://schemas.microsoft.com/office/powerpoint/2010/main" val="2118311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WS-Import-Export.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249269" y="1778259"/>
            <a:ext cx="2095472" cy="2095472"/>
          </a:xfrm>
          <a:prstGeom prst="rect">
            <a:avLst/>
          </a:prstGeom>
        </p:spPr>
      </p:pic>
      <p:sp>
        <p:nvSpPr>
          <p:cNvPr id="19" name="Rectangle 18"/>
          <p:cNvSpPr/>
          <p:nvPr/>
        </p:nvSpPr>
        <p:spPr>
          <a:xfrm>
            <a:off x="336790" y="925252"/>
            <a:ext cx="5814628" cy="646331"/>
          </a:xfrm>
          <a:prstGeom prst="rect">
            <a:avLst/>
          </a:prstGeom>
        </p:spPr>
        <p:txBody>
          <a:bodyPr wrap="square">
            <a:spAutoFit/>
          </a:bodyPr>
          <a:lstStyle/>
          <a:p>
            <a:r>
              <a:rPr lang="en-US" sz="2000" b="1" dirty="0">
                <a:solidFill>
                  <a:srgbClr val="4D4D4C"/>
                </a:solidFill>
                <a:cs typeface="Arial"/>
              </a:rPr>
              <a:t>Import/Export Options</a:t>
            </a:r>
          </a:p>
          <a:p>
            <a:r>
              <a:rPr lang="en-US" sz="1600" i="1" dirty="0">
                <a:solidFill>
                  <a:srgbClr val="E05243"/>
                </a:solidFill>
                <a:cs typeface="Arial"/>
              </a:rPr>
              <a:t>Large Volume Data Transfer</a:t>
            </a:r>
          </a:p>
        </p:txBody>
      </p:sp>
      <p:sp>
        <p:nvSpPr>
          <p:cNvPr id="20" name="Rectangle 19"/>
          <p:cNvSpPr/>
          <p:nvPr/>
        </p:nvSpPr>
        <p:spPr>
          <a:xfrm>
            <a:off x="336789" y="1850082"/>
            <a:ext cx="5157923" cy="2132892"/>
          </a:xfrm>
          <a:prstGeom prst="rect">
            <a:avLst/>
          </a:prstGeom>
        </p:spPr>
        <p:txBody>
          <a:bodyPr wrap="square">
            <a:spAutoFit/>
          </a:bodyPr>
          <a:lstStyle/>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Direct Connect: a dedicated virtual network from your location to ours</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Import/Export Disk: ship your physical disks to AWS</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Import/Export Snowball: ship petabytes of data to AWS using our secure appliance</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Kinesis Firehose: capture and automatically load streaming data into S3 </a:t>
            </a:r>
          </a:p>
        </p:txBody>
      </p:sp>
      <p:sp>
        <p:nvSpPr>
          <p:cNvPr id="21"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Storage &amp; Content Delivery</a:t>
            </a:r>
          </a:p>
        </p:txBody>
      </p:sp>
    </p:spTree>
    <p:extLst>
      <p:ext uri="{BB962C8B-B14F-4D97-AF65-F5344CB8AC3E}">
        <p14:creationId xmlns:p14="http://schemas.microsoft.com/office/powerpoint/2010/main" val="1311927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loudFront.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268824" y="1817370"/>
            <a:ext cx="2056362" cy="2056362"/>
          </a:xfrm>
          <a:prstGeom prst="rect">
            <a:avLst/>
          </a:prstGeom>
        </p:spPr>
      </p:pic>
      <p:sp>
        <p:nvSpPr>
          <p:cNvPr id="18" name="Rectangle 17"/>
          <p:cNvSpPr/>
          <p:nvPr/>
        </p:nvSpPr>
        <p:spPr>
          <a:xfrm>
            <a:off x="336790" y="925252"/>
            <a:ext cx="5814628" cy="646331"/>
          </a:xfrm>
          <a:prstGeom prst="rect">
            <a:avLst/>
          </a:prstGeom>
        </p:spPr>
        <p:txBody>
          <a:bodyPr wrap="square">
            <a:spAutoFit/>
          </a:bodyPr>
          <a:lstStyle/>
          <a:p>
            <a:r>
              <a:rPr lang="en-US" sz="2000" b="1" dirty="0">
                <a:solidFill>
                  <a:srgbClr val="4D4D4C"/>
                </a:solidFill>
                <a:cs typeface="Arial"/>
              </a:rPr>
              <a:t>CloudFront</a:t>
            </a:r>
          </a:p>
          <a:p>
            <a:r>
              <a:rPr lang="en-US" sz="1600" i="1" dirty="0">
                <a:solidFill>
                  <a:srgbClr val="E05243"/>
                </a:solidFill>
                <a:cs typeface="Arial"/>
              </a:rPr>
              <a:t>Global Content Delivery Network</a:t>
            </a:r>
          </a:p>
        </p:txBody>
      </p:sp>
      <p:sp>
        <p:nvSpPr>
          <p:cNvPr id="19" name="Rectangle 18"/>
          <p:cNvSpPr/>
          <p:nvPr/>
        </p:nvSpPr>
        <p:spPr>
          <a:xfrm>
            <a:off x="336789" y="1850082"/>
            <a:ext cx="5157923" cy="2191882"/>
          </a:xfrm>
          <a:prstGeom prst="rect">
            <a:avLst/>
          </a:prstGeom>
        </p:spPr>
        <p:txBody>
          <a:bodyPr wrap="square">
            <a:spAutoFit/>
          </a:bodyPr>
          <a:lstStyle/>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Distribute content with low latency, high transfer speeds, and no commitments</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52 edge locations</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Simple integration with AWS services</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Static and dynamic content</a:t>
            </a:r>
          </a:p>
          <a:p>
            <a:pPr marL="285750" indent="-285750">
              <a:lnSpc>
                <a:spcPct val="105000"/>
              </a:lnSpc>
              <a:spcBef>
                <a:spcPts val="600"/>
              </a:spcBef>
              <a:buClr>
                <a:srgbClr val="C00000"/>
              </a:buClr>
              <a:buFont typeface="Wingdings" panose="05000000000000000000" pitchFamily="2" charset="2"/>
              <a:buChar char="§"/>
            </a:pPr>
            <a:r>
              <a:rPr lang="en-US" sz="1600" dirty="0">
                <a:solidFill>
                  <a:schemeClr val="tx1">
                    <a:lumMod val="75000"/>
                    <a:lumOff val="25000"/>
                  </a:schemeClr>
                </a:solidFill>
                <a:cs typeface="Arial"/>
              </a:rPr>
              <a:t>Advanced CDN features like SSL support, geographic restriction, and private content</a:t>
            </a:r>
          </a:p>
        </p:txBody>
      </p:sp>
      <p:sp>
        <p:nvSpPr>
          <p:cNvPr id="2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Storage &amp; Content Delivery</a:t>
            </a:r>
          </a:p>
        </p:txBody>
      </p:sp>
    </p:spTree>
    <p:extLst>
      <p:ext uri="{BB962C8B-B14F-4D97-AF65-F5344CB8AC3E}">
        <p14:creationId xmlns:p14="http://schemas.microsoft.com/office/powerpoint/2010/main" val="2706325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a:ext>
            </a:extLst>
          </a:blip>
          <a:stretch>
            <a:fillRect/>
          </a:stretch>
        </p:blipFill>
        <p:spPr>
          <a:xfrm>
            <a:off x="5719685" y="921160"/>
            <a:ext cx="2363474" cy="3552825"/>
          </a:xfrm>
        </p:spPr>
      </p:pic>
      <p:sp>
        <p:nvSpPr>
          <p:cNvPr id="5" name="TextBox 4"/>
          <p:cNvSpPr txBox="1"/>
          <p:nvPr/>
        </p:nvSpPr>
        <p:spPr>
          <a:xfrm>
            <a:off x="342500" y="969403"/>
            <a:ext cx="4029946" cy="400110"/>
          </a:xfrm>
          <a:prstGeom prst="rect">
            <a:avLst/>
          </a:prstGeom>
          <a:noFill/>
        </p:spPr>
        <p:txBody>
          <a:bodyPr wrap="square" rtlCol="0">
            <a:spAutoFit/>
          </a:bodyPr>
          <a:lstStyle/>
          <a:p>
            <a:pPr marL="342900" indent="-342900">
              <a:buClr>
                <a:srgbClr val="FCB64C"/>
              </a:buClr>
              <a:buFont typeface="Wingdings" panose="05000000000000000000" pitchFamily="2" charset="2"/>
              <a:buChar char="§"/>
            </a:pPr>
            <a:r>
              <a:rPr lang="en-US" sz="2000" b="1" dirty="0">
                <a:solidFill>
                  <a:schemeClr val="tx1">
                    <a:lumMod val="75000"/>
                    <a:lumOff val="25000"/>
                  </a:schemeClr>
                </a:solidFill>
                <a:latin typeface="Arial"/>
                <a:cs typeface="Arial"/>
              </a:rPr>
              <a:t>This is an overview</a:t>
            </a:r>
          </a:p>
        </p:txBody>
      </p:sp>
      <p:sp>
        <p:nvSpPr>
          <p:cNvPr id="7" name="TextBox 6"/>
          <p:cNvSpPr txBox="1"/>
          <p:nvPr/>
        </p:nvSpPr>
        <p:spPr>
          <a:xfrm>
            <a:off x="342500" y="2891205"/>
            <a:ext cx="4029946" cy="400110"/>
          </a:xfrm>
          <a:prstGeom prst="rect">
            <a:avLst/>
          </a:prstGeom>
          <a:noFill/>
        </p:spPr>
        <p:txBody>
          <a:bodyPr wrap="square" rtlCol="0">
            <a:spAutoFit/>
          </a:bodyPr>
          <a:lstStyle/>
          <a:p>
            <a:pPr marL="342900" indent="-342900">
              <a:buClr>
                <a:srgbClr val="FCB64C"/>
              </a:buClr>
              <a:buFont typeface="Wingdings" panose="05000000000000000000" pitchFamily="2" charset="2"/>
              <a:buChar char="§"/>
            </a:pPr>
            <a:r>
              <a:rPr lang="en-US" sz="2000" b="1" dirty="0">
                <a:solidFill>
                  <a:schemeClr val="tx1">
                    <a:lumMod val="75000"/>
                    <a:lumOff val="25000"/>
                  </a:schemeClr>
                </a:solidFill>
                <a:latin typeface="Arial"/>
                <a:cs typeface="Arial"/>
              </a:rPr>
              <a:t>Plenty of details online</a:t>
            </a:r>
          </a:p>
        </p:txBody>
      </p:sp>
      <p:sp>
        <p:nvSpPr>
          <p:cNvPr id="11" name="TextBox 10"/>
          <p:cNvSpPr txBox="1"/>
          <p:nvPr/>
        </p:nvSpPr>
        <p:spPr>
          <a:xfrm>
            <a:off x="342500" y="1930304"/>
            <a:ext cx="4029946" cy="400110"/>
          </a:xfrm>
          <a:prstGeom prst="rect">
            <a:avLst/>
          </a:prstGeom>
          <a:noFill/>
        </p:spPr>
        <p:txBody>
          <a:bodyPr wrap="square" rtlCol="0">
            <a:spAutoFit/>
          </a:bodyPr>
          <a:lstStyle/>
          <a:p>
            <a:pPr marL="342900" indent="-342900">
              <a:buClr>
                <a:srgbClr val="FCB64C"/>
              </a:buClr>
              <a:buFont typeface="Wingdings" panose="05000000000000000000" pitchFamily="2" charset="2"/>
              <a:buChar char="§"/>
            </a:pPr>
            <a:r>
              <a:rPr lang="en-US" sz="2000" b="1" dirty="0">
                <a:solidFill>
                  <a:schemeClr val="tx1">
                    <a:lumMod val="75000"/>
                    <a:lumOff val="25000"/>
                  </a:schemeClr>
                </a:solidFill>
                <a:latin typeface="Arial"/>
                <a:cs typeface="Arial"/>
              </a:rPr>
              <a:t>Learn name and purpose</a:t>
            </a:r>
          </a:p>
        </p:txBody>
      </p:sp>
      <p:sp>
        <p:nvSpPr>
          <p:cNvPr id="13" name="TextBox 12"/>
          <p:cNvSpPr txBox="1"/>
          <p:nvPr/>
        </p:nvSpPr>
        <p:spPr>
          <a:xfrm>
            <a:off x="342500" y="3852105"/>
            <a:ext cx="3261541" cy="400110"/>
          </a:xfrm>
          <a:prstGeom prst="rect">
            <a:avLst/>
          </a:prstGeom>
          <a:noFill/>
        </p:spPr>
        <p:txBody>
          <a:bodyPr wrap="square" rtlCol="0">
            <a:spAutoFit/>
          </a:bodyPr>
          <a:lstStyle/>
          <a:p>
            <a:pPr marL="342900" indent="-342900">
              <a:buClr>
                <a:srgbClr val="FCB64C"/>
              </a:buClr>
              <a:buFont typeface="Wingdings" panose="05000000000000000000" pitchFamily="2" charset="2"/>
              <a:buChar char="§"/>
            </a:pPr>
            <a:r>
              <a:rPr lang="en-US" sz="2000" b="1" dirty="0">
                <a:solidFill>
                  <a:schemeClr val="tx1">
                    <a:lumMod val="75000"/>
                    <a:lumOff val="25000"/>
                  </a:schemeClr>
                </a:solidFill>
                <a:latin typeface="Arial"/>
                <a:cs typeface="Arial"/>
              </a:rPr>
              <a:t>Fasten your seat belt</a:t>
            </a:r>
          </a:p>
        </p:txBody>
      </p:sp>
    </p:spTree>
    <p:extLst>
      <p:ext uri="{BB962C8B-B14F-4D97-AF65-F5344CB8AC3E}">
        <p14:creationId xmlns:p14="http://schemas.microsoft.com/office/powerpoint/2010/main" val="309225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6788" y="1708500"/>
            <a:ext cx="8807211" cy="769441"/>
          </a:xfrm>
          <a:prstGeom prst="rect">
            <a:avLst/>
          </a:prstGeom>
        </p:spPr>
        <p:txBody>
          <a:bodyPr wrap="square">
            <a:spAutoFit/>
          </a:bodyPr>
          <a:lstStyle/>
          <a:p>
            <a:r>
              <a:rPr lang="en-US" sz="4400" b="1" dirty="0">
                <a:solidFill>
                  <a:srgbClr val="E05243"/>
                </a:solidFill>
                <a:cs typeface="Arial"/>
              </a:rPr>
              <a:t>Poll Question </a:t>
            </a:r>
          </a:p>
        </p:txBody>
      </p:sp>
      <p:sp>
        <p:nvSpPr>
          <p:cNvPr id="4" name="Rectangle 3"/>
          <p:cNvSpPr/>
          <p:nvPr/>
        </p:nvSpPr>
        <p:spPr>
          <a:xfrm>
            <a:off x="336789" y="2911781"/>
            <a:ext cx="8807210" cy="523220"/>
          </a:xfrm>
          <a:prstGeom prst="rect">
            <a:avLst/>
          </a:prstGeom>
        </p:spPr>
        <p:txBody>
          <a:bodyPr wrap="square">
            <a:spAutoFit/>
          </a:bodyPr>
          <a:lstStyle/>
          <a:p>
            <a:r>
              <a:rPr lang="en-US" sz="2800" dirty="0">
                <a:solidFill>
                  <a:srgbClr val="4D4D4C"/>
                </a:solidFill>
              </a:rPr>
              <a:t>Which Storage service would you like to try next?</a:t>
            </a:r>
          </a:p>
        </p:txBody>
      </p:sp>
    </p:spTree>
    <p:extLst>
      <p:ext uri="{BB962C8B-B14F-4D97-AF65-F5344CB8AC3E}">
        <p14:creationId xmlns:p14="http://schemas.microsoft.com/office/powerpoint/2010/main" val="2246197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542859" y="2143285"/>
            <a:ext cx="8407149" cy="1189605"/>
            <a:chOff x="542859" y="2143285"/>
            <a:chExt cx="8407149" cy="1189605"/>
          </a:xfrm>
        </p:grpSpPr>
        <p:grpSp>
          <p:nvGrpSpPr>
            <p:cNvPr id="2" name="Group 1"/>
            <p:cNvGrpSpPr/>
            <p:nvPr/>
          </p:nvGrpSpPr>
          <p:grpSpPr>
            <a:xfrm>
              <a:off x="542859" y="2143285"/>
              <a:ext cx="796537" cy="1182160"/>
              <a:chOff x="423162" y="2143285"/>
              <a:chExt cx="796537" cy="1182160"/>
            </a:xfrm>
          </p:grpSpPr>
          <p:pic>
            <p:nvPicPr>
              <p:cNvPr id="17" name="Picture 16" descr="RDS.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44970" y="2143285"/>
                <a:ext cx="552921" cy="552921"/>
              </a:xfrm>
              <a:prstGeom prst="rect">
                <a:avLst/>
              </a:prstGeom>
            </p:spPr>
          </p:pic>
          <p:sp>
            <p:nvSpPr>
              <p:cNvPr id="42" name="TextBox 41"/>
              <p:cNvSpPr txBox="1"/>
              <p:nvPr/>
            </p:nvSpPr>
            <p:spPr>
              <a:xfrm>
                <a:off x="423162" y="2986891"/>
                <a:ext cx="796537" cy="338554"/>
              </a:xfrm>
              <a:prstGeom prst="rect">
                <a:avLst/>
              </a:prstGeom>
              <a:noFill/>
            </p:spPr>
            <p:txBody>
              <a:bodyPr wrap="square" rtlCol="0">
                <a:spAutoFit/>
              </a:bodyPr>
              <a:lstStyle/>
              <a:p>
                <a:pPr algn="ctr"/>
                <a:r>
                  <a:rPr lang="en-US" sz="1600" b="1" dirty="0">
                    <a:solidFill>
                      <a:schemeClr val="tx1">
                        <a:lumMod val="75000"/>
                        <a:lumOff val="25000"/>
                      </a:schemeClr>
                    </a:solidFill>
                    <a:cs typeface="Arial"/>
                  </a:rPr>
                  <a:t>RDS</a:t>
                </a:r>
              </a:p>
            </p:txBody>
          </p:sp>
        </p:grpSp>
        <p:grpSp>
          <p:nvGrpSpPr>
            <p:cNvPr id="3" name="Group 2"/>
            <p:cNvGrpSpPr/>
            <p:nvPr/>
          </p:nvGrpSpPr>
          <p:grpSpPr>
            <a:xfrm>
              <a:off x="1999309" y="2147096"/>
              <a:ext cx="1278667" cy="1182703"/>
              <a:chOff x="1453468" y="2147096"/>
              <a:chExt cx="1278667" cy="1182703"/>
            </a:xfrm>
          </p:grpSpPr>
          <p:pic>
            <p:nvPicPr>
              <p:cNvPr id="18" name="Picture 17" descr="DynamoDB.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816341" y="2147096"/>
                <a:ext cx="552921" cy="552921"/>
              </a:xfrm>
              <a:prstGeom prst="rect">
                <a:avLst/>
              </a:prstGeom>
            </p:spPr>
          </p:pic>
          <p:sp>
            <p:nvSpPr>
              <p:cNvPr id="40" name="TextBox 39"/>
              <p:cNvSpPr txBox="1"/>
              <p:nvPr/>
            </p:nvSpPr>
            <p:spPr>
              <a:xfrm>
                <a:off x="1453468" y="2991245"/>
                <a:ext cx="1278667" cy="338554"/>
              </a:xfrm>
              <a:prstGeom prst="rect">
                <a:avLst/>
              </a:prstGeom>
              <a:noFill/>
            </p:spPr>
            <p:txBody>
              <a:bodyPr wrap="square" rtlCol="0">
                <a:spAutoFit/>
              </a:bodyPr>
              <a:lstStyle/>
              <a:p>
                <a:pPr algn="ctr"/>
                <a:r>
                  <a:rPr lang="en-US" sz="1600" b="1" dirty="0">
                    <a:solidFill>
                      <a:schemeClr val="tx1">
                        <a:lumMod val="75000"/>
                        <a:lumOff val="25000"/>
                      </a:schemeClr>
                    </a:solidFill>
                    <a:cs typeface="Arial"/>
                  </a:rPr>
                  <a:t>DynamoDB</a:t>
                </a:r>
              </a:p>
            </p:txBody>
          </p:sp>
        </p:grpSp>
        <p:grpSp>
          <p:nvGrpSpPr>
            <p:cNvPr id="4" name="Group 3"/>
            <p:cNvGrpSpPr/>
            <p:nvPr/>
          </p:nvGrpSpPr>
          <p:grpSpPr>
            <a:xfrm>
              <a:off x="3763286" y="2188563"/>
              <a:ext cx="1368895" cy="1137169"/>
              <a:chOff x="2823798" y="2157798"/>
              <a:chExt cx="1368895" cy="1137169"/>
            </a:xfrm>
          </p:grpSpPr>
          <p:pic>
            <p:nvPicPr>
              <p:cNvPr id="19" name="Picture 18" descr="ElasticCache.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231785" y="2157798"/>
                <a:ext cx="552921" cy="552921"/>
              </a:xfrm>
              <a:prstGeom prst="rect">
                <a:avLst/>
              </a:prstGeom>
            </p:spPr>
          </p:pic>
          <p:sp>
            <p:nvSpPr>
              <p:cNvPr id="38" name="TextBox 37"/>
              <p:cNvSpPr txBox="1"/>
              <p:nvPr/>
            </p:nvSpPr>
            <p:spPr>
              <a:xfrm>
                <a:off x="2823798" y="2956413"/>
                <a:ext cx="1368895" cy="338554"/>
              </a:xfrm>
              <a:prstGeom prst="rect">
                <a:avLst/>
              </a:prstGeom>
              <a:noFill/>
            </p:spPr>
            <p:txBody>
              <a:bodyPr wrap="square" rtlCol="0">
                <a:spAutoFit/>
              </a:bodyPr>
              <a:lstStyle/>
              <a:p>
                <a:pPr algn="ctr"/>
                <a:r>
                  <a:rPr lang="en-US" sz="1600" b="1" dirty="0">
                    <a:solidFill>
                      <a:schemeClr val="tx1">
                        <a:lumMod val="75000"/>
                        <a:lumOff val="25000"/>
                      </a:schemeClr>
                    </a:solidFill>
                    <a:cs typeface="Arial"/>
                  </a:rPr>
                  <a:t>ElastiCache</a:t>
                </a:r>
              </a:p>
            </p:txBody>
          </p:sp>
        </p:grpSp>
        <p:grpSp>
          <p:nvGrpSpPr>
            <p:cNvPr id="5" name="Group 4"/>
            <p:cNvGrpSpPr/>
            <p:nvPr/>
          </p:nvGrpSpPr>
          <p:grpSpPr>
            <a:xfrm>
              <a:off x="5458054" y="2171218"/>
              <a:ext cx="1515682" cy="1154227"/>
              <a:chOff x="4176290" y="2171218"/>
              <a:chExt cx="1515682" cy="1154227"/>
            </a:xfrm>
          </p:grpSpPr>
          <p:pic>
            <p:nvPicPr>
              <p:cNvPr id="21" name="Picture 20" descr="RedShift.pn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4672256" y="2171218"/>
                <a:ext cx="552921" cy="552921"/>
              </a:xfrm>
              <a:prstGeom prst="rect">
                <a:avLst/>
              </a:prstGeom>
            </p:spPr>
          </p:pic>
          <p:sp>
            <p:nvSpPr>
              <p:cNvPr id="36" name="TextBox 35"/>
              <p:cNvSpPr txBox="1"/>
              <p:nvPr/>
            </p:nvSpPr>
            <p:spPr>
              <a:xfrm>
                <a:off x="4176290" y="2986891"/>
                <a:ext cx="1515682" cy="338554"/>
              </a:xfrm>
              <a:prstGeom prst="rect">
                <a:avLst/>
              </a:prstGeom>
              <a:noFill/>
            </p:spPr>
            <p:txBody>
              <a:bodyPr wrap="square" rtlCol="0">
                <a:spAutoFit/>
              </a:bodyPr>
              <a:lstStyle/>
              <a:p>
                <a:pPr algn="ctr"/>
                <a:r>
                  <a:rPr lang="en-US" sz="1600" b="1" dirty="0">
                    <a:solidFill>
                      <a:schemeClr val="tx1">
                        <a:lumMod val="75000"/>
                        <a:lumOff val="25000"/>
                      </a:schemeClr>
                    </a:solidFill>
                    <a:cs typeface="Arial"/>
                  </a:rPr>
                  <a:t>Redshift</a:t>
                </a:r>
              </a:p>
            </p:txBody>
          </p:sp>
        </p:grpSp>
        <p:grpSp>
          <p:nvGrpSpPr>
            <p:cNvPr id="6" name="Group 5"/>
            <p:cNvGrpSpPr/>
            <p:nvPr/>
          </p:nvGrpSpPr>
          <p:grpSpPr>
            <a:xfrm>
              <a:off x="7111058" y="2169055"/>
              <a:ext cx="1838950" cy="1163835"/>
              <a:chOff x="5521193" y="2161610"/>
              <a:chExt cx="1838950" cy="1163835"/>
            </a:xfrm>
          </p:grpSpPr>
          <p:pic>
            <p:nvPicPr>
              <p:cNvPr id="12" name="Picture 11" descr="RDS.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164208" y="2161610"/>
                <a:ext cx="552921" cy="552921"/>
              </a:xfrm>
              <a:prstGeom prst="rect">
                <a:avLst/>
              </a:prstGeom>
            </p:spPr>
          </p:pic>
          <p:sp>
            <p:nvSpPr>
              <p:cNvPr id="34" name="TextBox 33"/>
              <p:cNvSpPr txBox="1"/>
              <p:nvPr/>
            </p:nvSpPr>
            <p:spPr>
              <a:xfrm>
                <a:off x="5521193" y="2986891"/>
                <a:ext cx="1838950" cy="338554"/>
              </a:xfrm>
              <a:prstGeom prst="rect">
                <a:avLst/>
              </a:prstGeom>
              <a:noFill/>
            </p:spPr>
            <p:txBody>
              <a:bodyPr wrap="square" rtlCol="0">
                <a:spAutoFit/>
              </a:bodyPr>
              <a:lstStyle/>
              <a:p>
                <a:pPr algn="ctr"/>
                <a:r>
                  <a:rPr lang="en-US" sz="1600" b="1" dirty="0">
                    <a:solidFill>
                      <a:schemeClr val="tx1">
                        <a:lumMod val="75000"/>
                        <a:lumOff val="25000"/>
                      </a:schemeClr>
                    </a:solidFill>
                    <a:cs typeface="Arial"/>
                  </a:rPr>
                  <a:t>Aurora</a:t>
                </a:r>
              </a:p>
            </p:txBody>
          </p:sp>
        </p:grpSp>
      </p:grpSp>
      <p:sp>
        <p:nvSpPr>
          <p:cNvPr id="64"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Database</a:t>
            </a:r>
          </a:p>
        </p:txBody>
      </p:sp>
    </p:spTree>
    <p:extLst>
      <p:ext uri="{BB962C8B-B14F-4D97-AF65-F5344CB8AC3E}">
        <p14:creationId xmlns:p14="http://schemas.microsoft.com/office/powerpoint/2010/main" val="2338565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DS.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49669" y="1898215"/>
            <a:ext cx="1894671" cy="1894671"/>
          </a:xfrm>
          <a:prstGeom prst="rect">
            <a:avLst/>
          </a:prstGeom>
        </p:spPr>
      </p:pic>
      <p:sp>
        <p:nvSpPr>
          <p:cNvPr id="17" name="Rectangle 16"/>
          <p:cNvSpPr/>
          <p:nvPr/>
        </p:nvSpPr>
        <p:spPr>
          <a:xfrm>
            <a:off x="336790" y="925252"/>
            <a:ext cx="5814628" cy="646331"/>
          </a:xfrm>
          <a:prstGeom prst="rect">
            <a:avLst/>
          </a:prstGeom>
        </p:spPr>
        <p:txBody>
          <a:bodyPr wrap="square">
            <a:spAutoFit/>
          </a:bodyPr>
          <a:lstStyle/>
          <a:p>
            <a:r>
              <a:rPr lang="en-US" sz="2000" b="1" dirty="0">
                <a:solidFill>
                  <a:srgbClr val="4D4D4C"/>
                </a:solidFill>
                <a:cs typeface="Arial"/>
              </a:rPr>
              <a:t>Relational Database Service (RDS)</a:t>
            </a:r>
          </a:p>
          <a:p>
            <a:r>
              <a:rPr lang="en-US" sz="1600" i="1" dirty="0">
                <a:solidFill>
                  <a:srgbClr val="49A8F2"/>
                </a:solidFill>
                <a:cs typeface="Arial"/>
              </a:rPr>
              <a:t>Managed Relational Databases</a:t>
            </a:r>
          </a:p>
        </p:txBody>
      </p:sp>
      <p:sp>
        <p:nvSpPr>
          <p:cNvPr id="18" name="Rectangle 17"/>
          <p:cNvSpPr/>
          <p:nvPr/>
        </p:nvSpPr>
        <p:spPr>
          <a:xfrm>
            <a:off x="336789" y="1850082"/>
            <a:ext cx="5157923" cy="1692771"/>
          </a:xfrm>
          <a:prstGeom prst="rect">
            <a:avLst/>
          </a:prstGeom>
        </p:spPr>
        <p:txBody>
          <a:bodyPr wrap="square">
            <a:spAutoFit/>
          </a:bodyPr>
          <a:lstStyle/>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Resizable capacity</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Handles time-consuming administration tasks</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Multiple engine types available</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High durability options</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Automatic patching and backups</a:t>
            </a:r>
          </a:p>
        </p:txBody>
      </p:sp>
      <p:sp>
        <p:nvSpPr>
          <p:cNvPr id="2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Database</a:t>
            </a:r>
          </a:p>
        </p:txBody>
      </p:sp>
    </p:spTree>
    <p:extLst>
      <p:ext uri="{BB962C8B-B14F-4D97-AF65-F5344CB8AC3E}">
        <p14:creationId xmlns:p14="http://schemas.microsoft.com/office/powerpoint/2010/main" val="4237664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ynamoDB.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49668" y="1898214"/>
            <a:ext cx="1894672" cy="1894672"/>
          </a:xfrm>
          <a:prstGeom prst="rect">
            <a:avLst/>
          </a:prstGeom>
        </p:spPr>
      </p:pic>
      <p:sp>
        <p:nvSpPr>
          <p:cNvPr id="17" name="Rectangle 16"/>
          <p:cNvSpPr/>
          <p:nvPr/>
        </p:nvSpPr>
        <p:spPr>
          <a:xfrm>
            <a:off x="336790" y="925252"/>
            <a:ext cx="5814628" cy="646331"/>
          </a:xfrm>
          <a:prstGeom prst="rect">
            <a:avLst/>
          </a:prstGeom>
        </p:spPr>
        <p:txBody>
          <a:bodyPr wrap="square">
            <a:spAutoFit/>
          </a:bodyPr>
          <a:lstStyle/>
          <a:p>
            <a:r>
              <a:rPr lang="en-US" sz="2000" b="1" dirty="0">
                <a:solidFill>
                  <a:srgbClr val="4D4D4C"/>
                </a:solidFill>
                <a:cs typeface="Arial"/>
              </a:rPr>
              <a:t>DynamoDB</a:t>
            </a:r>
          </a:p>
          <a:p>
            <a:r>
              <a:rPr lang="en-US" sz="1600" i="1" dirty="0">
                <a:solidFill>
                  <a:srgbClr val="49A8F2"/>
                </a:solidFill>
                <a:cs typeface="Arial"/>
              </a:rPr>
              <a:t>Predictable and Scalable NoSQL Data Store</a:t>
            </a:r>
          </a:p>
        </p:txBody>
      </p:sp>
      <p:sp>
        <p:nvSpPr>
          <p:cNvPr id="18" name="Rectangle 17"/>
          <p:cNvSpPr/>
          <p:nvPr/>
        </p:nvSpPr>
        <p:spPr>
          <a:xfrm>
            <a:off x="336789" y="1850082"/>
            <a:ext cx="5157923" cy="1692771"/>
          </a:xfrm>
          <a:prstGeom prst="rect">
            <a:avLst/>
          </a:prstGeom>
        </p:spPr>
        <p:txBody>
          <a:bodyPr wrap="square">
            <a:spAutoFit/>
          </a:bodyPr>
          <a:lstStyle/>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Fast, fully-managed NoSQL Database Service</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Capable of handling any amount of data</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Durable and Highly Available</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All SSD storage</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Simple and Cost Effective</a:t>
            </a:r>
          </a:p>
        </p:txBody>
      </p:sp>
      <p:sp>
        <p:nvSpPr>
          <p:cNvPr id="19"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Database</a:t>
            </a:r>
          </a:p>
        </p:txBody>
      </p:sp>
    </p:spTree>
    <p:extLst>
      <p:ext uri="{BB962C8B-B14F-4D97-AF65-F5344CB8AC3E}">
        <p14:creationId xmlns:p14="http://schemas.microsoft.com/office/powerpoint/2010/main" val="1017132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DS.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49668" y="1908242"/>
            <a:ext cx="1894672" cy="1894672"/>
          </a:xfrm>
          <a:prstGeom prst="rect">
            <a:avLst/>
          </a:prstGeom>
        </p:spPr>
      </p:pic>
      <p:sp>
        <p:nvSpPr>
          <p:cNvPr id="7"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Database</a:t>
            </a:r>
          </a:p>
        </p:txBody>
      </p:sp>
      <p:sp>
        <p:nvSpPr>
          <p:cNvPr id="17" name="Rectangle 16"/>
          <p:cNvSpPr/>
          <p:nvPr/>
        </p:nvSpPr>
        <p:spPr>
          <a:xfrm>
            <a:off x="336790" y="925252"/>
            <a:ext cx="5814628" cy="646331"/>
          </a:xfrm>
          <a:prstGeom prst="rect">
            <a:avLst/>
          </a:prstGeom>
        </p:spPr>
        <p:txBody>
          <a:bodyPr wrap="square">
            <a:spAutoFit/>
          </a:bodyPr>
          <a:lstStyle/>
          <a:p>
            <a:r>
              <a:rPr lang="en-US" sz="2000" b="1" dirty="0">
                <a:solidFill>
                  <a:srgbClr val="4D4D4C"/>
                </a:solidFill>
                <a:cs typeface="Arial"/>
              </a:rPr>
              <a:t>Aurora</a:t>
            </a:r>
          </a:p>
          <a:p>
            <a:r>
              <a:rPr lang="en-US" sz="1600" i="1" dirty="0">
                <a:solidFill>
                  <a:srgbClr val="49A8F2"/>
                </a:solidFill>
                <a:cs typeface="Arial"/>
              </a:rPr>
              <a:t>Relational Database Engine</a:t>
            </a:r>
          </a:p>
        </p:txBody>
      </p:sp>
      <p:sp>
        <p:nvSpPr>
          <p:cNvPr id="18" name="Rectangle 17"/>
          <p:cNvSpPr/>
          <p:nvPr/>
        </p:nvSpPr>
        <p:spPr>
          <a:xfrm>
            <a:off x="336789" y="1850082"/>
            <a:ext cx="5157923" cy="1692771"/>
          </a:xfrm>
          <a:prstGeom prst="rect">
            <a:avLst/>
          </a:prstGeom>
        </p:spPr>
        <p:txBody>
          <a:bodyPr wrap="square">
            <a:spAutoFit/>
          </a:bodyPr>
          <a:lstStyle/>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Relational database built for the cloud</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Highly available, durable, and scalable</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Up to 64 TB database size, 15 read replicas</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Highly secure</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MySQL-compatible</a:t>
            </a:r>
          </a:p>
        </p:txBody>
      </p:sp>
    </p:spTree>
    <p:extLst>
      <p:ext uri="{BB962C8B-B14F-4D97-AF65-F5344CB8AC3E}">
        <p14:creationId xmlns:p14="http://schemas.microsoft.com/office/powerpoint/2010/main" val="3278670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ElasticCache.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267797" y="1669757"/>
            <a:ext cx="1873096" cy="1873096"/>
          </a:xfrm>
          <a:prstGeom prst="rect">
            <a:avLst/>
          </a:prstGeom>
        </p:spPr>
      </p:pic>
      <p:sp>
        <p:nvSpPr>
          <p:cNvPr id="9"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Database</a:t>
            </a:r>
          </a:p>
        </p:txBody>
      </p:sp>
      <p:sp>
        <p:nvSpPr>
          <p:cNvPr id="18" name="Rectangle 17"/>
          <p:cNvSpPr/>
          <p:nvPr/>
        </p:nvSpPr>
        <p:spPr>
          <a:xfrm>
            <a:off x="453169" y="957880"/>
            <a:ext cx="5814628" cy="646331"/>
          </a:xfrm>
          <a:prstGeom prst="rect">
            <a:avLst/>
          </a:prstGeom>
        </p:spPr>
        <p:txBody>
          <a:bodyPr wrap="square">
            <a:spAutoFit/>
          </a:bodyPr>
          <a:lstStyle/>
          <a:p>
            <a:r>
              <a:rPr lang="en-US" sz="2000" b="1" dirty="0">
                <a:solidFill>
                  <a:srgbClr val="4D4D4C"/>
                </a:solidFill>
                <a:cs typeface="Arial"/>
              </a:rPr>
              <a:t>ElastiCache</a:t>
            </a:r>
          </a:p>
          <a:p>
            <a:r>
              <a:rPr lang="en-US" sz="1600" i="1" dirty="0">
                <a:solidFill>
                  <a:srgbClr val="49A8F2"/>
                </a:solidFill>
                <a:cs typeface="Arial"/>
              </a:rPr>
              <a:t>In-Memory Cache</a:t>
            </a:r>
          </a:p>
        </p:txBody>
      </p:sp>
      <p:sp>
        <p:nvSpPr>
          <p:cNvPr id="19" name="Rectangle 18"/>
          <p:cNvSpPr/>
          <p:nvPr/>
        </p:nvSpPr>
        <p:spPr>
          <a:xfrm>
            <a:off x="336789" y="1850082"/>
            <a:ext cx="5157923" cy="1692771"/>
          </a:xfrm>
          <a:prstGeom prst="rect">
            <a:avLst/>
          </a:prstGeom>
        </p:spPr>
        <p:txBody>
          <a:bodyPr wrap="square">
            <a:spAutoFit/>
          </a:bodyPr>
          <a:lstStyle/>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Managed cache service</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Supports </a:t>
            </a:r>
            <a:r>
              <a:rPr lang="en-US" sz="1600" dirty="0" err="1">
                <a:solidFill>
                  <a:schemeClr val="tx1">
                    <a:lumMod val="75000"/>
                    <a:lumOff val="25000"/>
                  </a:schemeClr>
                </a:solidFill>
                <a:cs typeface="Arial"/>
              </a:rPr>
              <a:t>Memcached</a:t>
            </a:r>
            <a:r>
              <a:rPr lang="en-US" sz="1600" dirty="0">
                <a:solidFill>
                  <a:schemeClr val="tx1">
                    <a:lumMod val="75000"/>
                    <a:lumOff val="25000"/>
                  </a:schemeClr>
                </a:solidFill>
                <a:cs typeface="Arial"/>
              </a:rPr>
              <a:t> or </a:t>
            </a:r>
            <a:r>
              <a:rPr lang="en-US" sz="1600" dirty="0" err="1">
                <a:solidFill>
                  <a:schemeClr val="tx1">
                    <a:lumMod val="75000"/>
                    <a:lumOff val="25000"/>
                  </a:schemeClr>
                </a:solidFill>
                <a:cs typeface="Arial"/>
              </a:rPr>
              <a:t>Redis</a:t>
            </a:r>
            <a:endParaRPr lang="en-US" sz="1600" dirty="0">
              <a:solidFill>
                <a:schemeClr val="tx1">
                  <a:lumMod val="75000"/>
                  <a:lumOff val="25000"/>
                </a:schemeClr>
              </a:solidFill>
              <a:cs typeface="Arial"/>
            </a:endParaRP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Simple resizing through API or console</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Integrates with </a:t>
            </a:r>
            <a:r>
              <a:rPr lang="en-US" sz="1600" dirty="0" err="1">
                <a:solidFill>
                  <a:schemeClr val="tx1">
                    <a:lumMod val="75000"/>
                    <a:lumOff val="25000"/>
                  </a:schemeClr>
                </a:solidFill>
                <a:cs typeface="Arial"/>
              </a:rPr>
              <a:t>Cloudwatch</a:t>
            </a:r>
            <a:r>
              <a:rPr lang="en-US" sz="1600" dirty="0">
                <a:solidFill>
                  <a:schemeClr val="tx1">
                    <a:lumMod val="75000"/>
                    <a:lumOff val="25000"/>
                  </a:schemeClr>
                </a:solidFill>
                <a:cs typeface="Arial"/>
              </a:rPr>
              <a:t> and SNS</a:t>
            </a:r>
          </a:p>
          <a:p>
            <a:pPr marL="285750" indent="-285750">
              <a:lnSpc>
                <a:spcPct val="105000"/>
              </a:lnSpc>
              <a:spcBef>
                <a:spcPts val="600"/>
              </a:spcBef>
              <a:buClr>
                <a:srgbClr val="00B0F0"/>
              </a:buClr>
              <a:buFont typeface="Wingdings" panose="05000000000000000000" pitchFamily="2" charset="2"/>
              <a:buChar char="§"/>
            </a:pPr>
            <a:endParaRPr lang="en-US" sz="1600" dirty="0">
              <a:solidFill>
                <a:schemeClr val="tx1">
                  <a:lumMod val="75000"/>
                  <a:lumOff val="25000"/>
                </a:schemeClr>
              </a:solidFill>
              <a:cs typeface="Arial"/>
            </a:endParaRPr>
          </a:p>
        </p:txBody>
      </p:sp>
    </p:spTree>
    <p:extLst>
      <p:ext uri="{BB962C8B-B14F-4D97-AF65-F5344CB8AC3E}">
        <p14:creationId xmlns:p14="http://schemas.microsoft.com/office/powerpoint/2010/main" val="4028397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RedShift.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240519" y="1669757"/>
            <a:ext cx="1873096" cy="1873096"/>
          </a:xfrm>
          <a:prstGeom prst="rect">
            <a:avLst/>
          </a:prstGeom>
        </p:spPr>
      </p:pic>
      <p:sp>
        <p:nvSpPr>
          <p:cNvPr id="6"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Database</a:t>
            </a:r>
          </a:p>
        </p:txBody>
      </p:sp>
      <p:sp>
        <p:nvSpPr>
          <p:cNvPr id="18" name="Rectangle 17"/>
          <p:cNvSpPr/>
          <p:nvPr/>
        </p:nvSpPr>
        <p:spPr>
          <a:xfrm>
            <a:off x="453169" y="957880"/>
            <a:ext cx="5814628" cy="646331"/>
          </a:xfrm>
          <a:prstGeom prst="rect">
            <a:avLst/>
          </a:prstGeom>
        </p:spPr>
        <p:txBody>
          <a:bodyPr wrap="square">
            <a:spAutoFit/>
          </a:bodyPr>
          <a:lstStyle/>
          <a:p>
            <a:r>
              <a:rPr lang="en-US" sz="2000" b="1" dirty="0">
                <a:solidFill>
                  <a:srgbClr val="4D4D4C"/>
                </a:solidFill>
                <a:cs typeface="Arial"/>
              </a:rPr>
              <a:t>Redshift</a:t>
            </a:r>
          </a:p>
          <a:p>
            <a:r>
              <a:rPr lang="en-US" sz="1600" i="1" dirty="0">
                <a:solidFill>
                  <a:srgbClr val="49A8F2"/>
                </a:solidFill>
                <a:cs typeface="Arial"/>
              </a:rPr>
              <a:t>Fast, simple, cost-effective data warehousing</a:t>
            </a:r>
          </a:p>
        </p:txBody>
      </p:sp>
      <p:sp>
        <p:nvSpPr>
          <p:cNvPr id="19" name="Rectangle 18"/>
          <p:cNvSpPr/>
          <p:nvPr/>
        </p:nvSpPr>
        <p:spPr>
          <a:xfrm>
            <a:off x="336789" y="1850082"/>
            <a:ext cx="5157923" cy="2010294"/>
          </a:xfrm>
          <a:prstGeom prst="rect">
            <a:avLst/>
          </a:prstGeom>
        </p:spPr>
        <p:txBody>
          <a:bodyPr wrap="square">
            <a:spAutoFit/>
          </a:bodyPr>
          <a:lstStyle/>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Fully managed SQL based data warehouse</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Massively parallel, petabyte scale</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As low as $1,000/TB/Year</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Online and functional in minutes</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ODBC/JDBC Compliant</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Continuous backup</a:t>
            </a:r>
          </a:p>
        </p:txBody>
      </p:sp>
    </p:spTree>
    <p:extLst>
      <p:ext uri="{BB962C8B-B14F-4D97-AF65-F5344CB8AC3E}">
        <p14:creationId xmlns:p14="http://schemas.microsoft.com/office/powerpoint/2010/main" val="657676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36788" y="1708500"/>
            <a:ext cx="8807211" cy="1726501"/>
            <a:chOff x="336788" y="1602254"/>
            <a:chExt cx="8807211" cy="1726501"/>
          </a:xfrm>
        </p:grpSpPr>
        <p:sp>
          <p:nvSpPr>
            <p:cNvPr id="4" name="Rectangle 3"/>
            <p:cNvSpPr/>
            <p:nvPr/>
          </p:nvSpPr>
          <p:spPr>
            <a:xfrm>
              <a:off x="336788" y="1602254"/>
              <a:ext cx="8807211" cy="769441"/>
            </a:xfrm>
            <a:prstGeom prst="rect">
              <a:avLst/>
            </a:prstGeom>
          </p:spPr>
          <p:txBody>
            <a:bodyPr wrap="square">
              <a:spAutoFit/>
            </a:bodyPr>
            <a:lstStyle/>
            <a:p>
              <a:r>
                <a:rPr lang="en-US" sz="4400" b="1" dirty="0">
                  <a:solidFill>
                    <a:srgbClr val="49A8F2"/>
                  </a:solidFill>
                  <a:cs typeface="Arial"/>
                </a:rPr>
                <a:t>Poll Question </a:t>
              </a:r>
            </a:p>
          </p:txBody>
        </p:sp>
        <p:sp>
          <p:nvSpPr>
            <p:cNvPr id="5" name="Rectangle 4"/>
            <p:cNvSpPr/>
            <p:nvPr/>
          </p:nvSpPr>
          <p:spPr>
            <a:xfrm>
              <a:off x="336789" y="2805535"/>
              <a:ext cx="8807210" cy="523220"/>
            </a:xfrm>
            <a:prstGeom prst="rect">
              <a:avLst/>
            </a:prstGeom>
          </p:spPr>
          <p:txBody>
            <a:bodyPr wrap="square">
              <a:spAutoFit/>
            </a:bodyPr>
            <a:lstStyle/>
            <a:p>
              <a:r>
                <a:rPr lang="en-US" sz="2800" dirty="0">
                  <a:solidFill>
                    <a:srgbClr val="4D4D4C"/>
                  </a:solidFill>
                </a:rPr>
                <a:t>Which Database service would you like to try next?</a:t>
              </a:r>
            </a:p>
          </p:txBody>
        </p:sp>
      </p:grpSp>
    </p:spTree>
    <p:extLst>
      <p:ext uri="{BB962C8B-B14F-4D97-AF65-F5344CB8AC3E}">
        <p14:creationId xmlns:p14="http://schemas.microsoft.com/office/powerpoint/2010/main" val="3565847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817174" y="2049038"/>
            <a:ext cx="7578038" cy="1522628"/>
            <a:chOff x="858737" y="2049038"/>
            <a:chExt cx="7578038" cy="1522628"/>
          </a:xfrm>
        </p:grpSpPr>
        <p:pic>
          <p:nvPicPr>
            <p:cNvPr id="35" name="Picture 34" descr="Route-53.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187562" y="2049038"/>
              <a:ext cx="731520" cy="731520"/>
            </a:xfrm>
            <a:prstGeom prst="rect">
              <a:avLst/>
            </a:prstGeom>
          </p:spPr>
        </p:pic>
        <p:pic>
          <p:nvPicPr>
            <p:cNvPr id="36" name="Picture 35" descr="Amazon-Elastic-Load-Balacing.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979460" y="2049038"/>
              <a:ext cx="731520" cy="731520"/>
            </a:xfrm>
            <a:prstGeom prst="rect">
              <a:avLst/>
            </a:prstGeom>
          </p:spPr>
        </p:pic>
        <p:pic>
          <p:nvPicPr>
            <p:cNvPr id="37" name="Picture 36" descr="Direct-Connect.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7313174" y="2049038"/>
              <a:ext cx="731520" cy="731520"/>
            </a:xfrm>
            <a:prstGeom prst="rect">
              <a:avLst/>
            </a:prstGeom>
          </p:spPr>
        </p:pic>
        <p:pic>
          <p:nvPicPr>
            <p:cNvPr id="38" name="Picture 37" descr="VPC.pn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891245" y="2053985"/>
              <a:ext cx="731520" cy="731520"/>
            </a:xfrm>
            <a:prstGeom prst="rect">
              <a:avLst/>
            </a:prstGeom>
          </p:spPr>
        </p:pic>
        <p:sp>
          <p:nvSpPr>
            <p:cNvPr id="26" name="TextBox 25"/>
            <p:cNvSpPr txBox="1"/>
            <p:nvPr/>
          </p:nvSpPr>
          <p:spPr>
            <a:xfrm>
              <a:off x="858737" y="2986891"/>
              <a:ext cx="796537" cy="338554"/>
            </a:xfrm>
            <a:prstGeom prst="rect">
              <a:avLst/>
            </a:prstGeom>
            <a:noFill/>
          </p:spPr>
          <p:txBody>
            <a:bodyPr wrap="square" rtlCol="0">
              <a:spAutoFit/>
            </a:bodyPr>
            <a:lstStyle/>
            <a:p>
              <a:pPr algn="ctr"/>
              <a:r>
                <a:rPr lang="en-US" sz="1600" b="1" dirty="0">
                  <a:solidFill>
                    <a:schemeClr val="tx1">
                      <a:lumMod val="75000"/>
                      <a:lumOff val="25000"/>
                    </a:schemeClr>
                  </a:solidFill>
                  <a:cs typeface="Arial"/>
                </a:rPr>
                <a:t>VPC</a:t>
              </a:r>
            </a:p>
          </p:txBody>
        </p:sp>
        <p:sp>
          <p:nvSpPr>
            <p:cNvPr id="24" name="TextBox 23"/>
            <p:cNvSpPr txBox="1"/>
            <p:nvPr/>
          </p:nvSpPr>
          <p:spPr>
            <a:xfrm>
              <a:off x="2705887" y="2991245"/>
              <a:ext cx="1278667" cy="338554"/>
            </a:xfrm>
            <a:prstGeom prst="rect">
              <a:avLst/>
            </a:prstGeom>
            <a:noFill/>
          </p:spPr>
          <p:txBody>
            <a:bodyPr wrap="square" rtlCol="0">
              <a:spAutoFit/>
            </a:bodyPr>
            <a:lstStyle/>
            <a:p>
              <a:pPr algn="ctr"/>
              <a:r>
                <a:rPr lang="en-US" sz="1600" b="1" dirty="0">
                  <a:solidFill>
                    <a:schemeClr val="tx1">
                      <a:lumMod val="75000"/>
                      <a:lumOff val="25000"/>
                    </a:schemeClr>
                  </a:solidFill>
                  <a:cs typeface="Arial"/>
                </a:rPr>
                <a:t>ELB</a:t>
              </a:r>
            </a:p>
          </p:txBody>
        </p:sp>
        <p:sp>
          <p:nvSpPr>
            <p:cNvPr id="22" name="TextBox 21"/>
            <p:cNvSpPr txBox="1"/>
            <p:nvPr/>
          </p:nvSpPr>
          <p:spPr>
            <a:xfrm>
              <a:off x="4868875" y="2987178"/>
              <a:ext cx="1368895" cy="338554"/>
            </a:xfrm>
            <a:prstGeom prst="rect">
              <a:avLst/>
            </a:prstGeom>
            <a:noFill/>
          </p:spPr>
          <p:txBody>
            <a:bodyPr wrap="square" rtlCol="0">
              <a:spAutoFit/>
            </a:bodyPr>
            <a:lstStyle/>
            <a:p>
              <a:pPr algn="ctr"/>
              <a:r>
                <a:rPr lang="en-US" sz="1600" b="1" dirty="0">
                  <a:solidFill>
                    <a:schemeClr val="tx1">
                      <a:lumMod val="75000"/>
                      <a:lumOff val="25000"/>
                    </a:schemeClr>
                  </a:solidFill>
                  <a:cs typeface="Arial"/>
                </a:rPr>
                <a:t>Route 53</a:t>
              </a:r>
            </a:p>
          </p:txBody>
        </p:sp>
        <p:sp>
          <p:nvSpPr>
            <p:cNvPr id="20" name="TextBox 19"/>
            <p:cNvSpPr txBox="1"/>
            <p:nvPr/>
          </p:nvSpPr>
          <p:spPr>
            <a:xfrm>
              <a:off x="6921093" y="2986891"/>
              <a:ext cx="1515682" cy="584775"/>
            </a:xfrm>
            <a:prstGeom prst="rect">
              <a:avLst/>
            </a:prstGeom>
            <a:noFill/>
          </p:spPr>
          <p:txBody>
            <a:bodyPr wrap="square" rtlCol="0">
              <a:spAutoFit/>
            </a:bodyPr>
            <a:lstStyle/>
            <a:p>
              <a:pPr algn="ctr"/>
              <a:r>
                <a:rPr lang="en-US" sz="1600" b="1" dirty="0">
                  <a:solidFill>
                    <a:schemeClr val="tx1">
                      <a:lumMod val="75000"/>
                      <a:lumOff val="25000"/>
                    </a:schemeClr>
                  </a:solidFill>
                  <a:cs typeface="Arial"/>
                </a:rPr>
                <a:t>Direct Connect</a:t>
              </a:r>
            </a:p>
          </p:txBody>
        </p:sp>
      </p:grpSp>
      <p:sp>
        <p:nvSpPr>
          <p:cNvPr id="28"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Database</a:t>
            </a:r>
          </a:p>
        </p:txBody>
      </p:sp>
    </p:spTree>
    <p:extLst>
      <p:ext uri="{BB962C8B-B14F-4D97-AF65-F5344CB8AC3E}">
        <p14:creationId xmlns:p14="http://schemas.microsoft.com/office/powerpoint/2010/main" val="772996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VPC.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272606" y="1733931"/>
            <a:ext cx="1808922" cy="1808922"/>
          </a:xfrm>
          <a:prstGeom prst="rect">
            <a:avLst/>
          </a:prstGeom>
        </p:spPr>
      </p:pic>
      <p:sp>
        <p:nvSpPr>
          <p:cNvPr id="1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Networking</a:t>
            </a:r>
          </a:p>
        </p:txBody>
      </p:sp>
      <p:sp>
        <p:nvSpPr>
          <p:cNvPr id="18" name="Rectangle 17"/>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Virtual Private Cloud (VPC)</a:t>
            </a:r>
          </a:p>
          <a:p>
            <a:r>
              <a:rPr lang="en-US" sz="1600" i="1" dirty="0">
                <a:solidFill>
                  <a:srgbClr val="F58536"/>
                </a:solidFill>
                <a:cs typeface="Arial"/>
              </a:rPr>
              <a:t>Isolated Cloud Resources</a:t>
            </a:r>
          </a:p>
        </p:txBody>
      </p:sp>
      <p:sp>
        <p:nvSpPr>
          <p:cNvPr id="19" name="Rectangle 18"/>
          <p:cNvSpPr/>
          <p:nvPr/>
        </p:nvSpPr>
        <p:spPr>
          <a:xfrm>
            <a:off x="336789" y="1850082"/>
            <a:ext cx="5157923" cy="1597873"/>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Create user defined virtual networks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Allows control of the networking environment</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Can be connected to existing datacenters over VPN or Direct Connect</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Can be peered with other VPCs in AWS</a:t>
            </a:r>
          </a:p>
        </p:txBody>
      </p:sp>
    </p:spTree>
    <p:extLst>
      <p:ext uri="{BB962C8B-B14F-4D97-AF65-F5344CB8AC3E}">
        <p14:creationId xmlns:p14="http://schemas.microsoft.com/office/powerpoint/2010/main" val="1503510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71120" y="1602254"/>
            <a:ext cx="9377680" cy="1938992"/>
          </a:xfrm>
          <a:prstGeom prst="rect">
            <a:avLst/>
          </a:prstGeom>
        </p:spPr>
        <p:txBody>
          <a:bodyPr wrap="square">
            <a:spAutoFit/>
          </a:bodyPr>
          <a:lstStyle/>
          <a:p>
            <a:pPr algn="ctr"/>
            <a:r>
              <a:rPr lang="en-US" sz="12000" b="1" dirty="0">
                <a:solidFill>
                  <a:schemeClr val="accent1"/>
                </a:solidFill>
                <a:latin typeface="Arial"/>
                <a:cs typeface="Arial"/>
              </a:rPr>
              <a:t>2,208</a:t>
            </a:r>
          </a:p>
        </p:txBody>
      </p:sp>
      <p:sp>
        <p:nvSpPr>
          <p:cNvPr id="54" name="Rectangle 53"/>
          <p:cNvSpPr/>
          <p:nvPr/>
        </p:nvSpPr>
        <p:spPr>
          <a:xfrm>
            <a:off x="3588060" y="4652007"/>
            <a:ext cx="737652" cy="287258"/>
          </a:xfrm>
          <a:prstGeom prst="rect">
            <a:avLst/>
          </a:prstGeom>
          <a:ln>
            <a:noFill/>
          </a:ln>
        </p:spPr>
        <p:txBody>
          <a:bodyPr wrap="none">
            <a:spAutoFit/>
          </a:bodyPr>
          <a:lstStyle/>
          <a:p>
            <a:pPr algn="ctr">
              <a:lnSpc>
                <a:spcPct val="50000"/>
              </a:lnSpc>
            </a:pPr>
            <a:r>
              <a:rPr lang="en-US" sz="800" dirty="0">
                <a:solidFill>
                  <a:schemeClr val="bg2">
                    <a:lumMod val="90000"/>
                  </a:schemeClr>
                </a:solidFill>
                <a:latin typeface="Arial"/>
                <a:cs typeface="Arial"/>
              </a:rPr>
              <a:t>AWS Direct </a:t>
            </a:r>
          </a:p>
          <a:p>
            <a:pPr algn="ctr">
              <a:lnSpc>
                <a:spcPct val="50000"/>
              </a:lnSpc>
            </a:pPr>
            <a:endParaRPr lang="en-US" sz="800" dirty="0">
              <a:solidFill>
                <a:schemeClr val="bg2">
                  <a:lumMod val="90000"/>
                </a:schemeClr>
              </a:solidFill>
              <a:latin typeface="Arial"/>
              <a:cs typeface="Arial"/>
            </a:endParaRPr>
          </a:p>
          <a:p>
            <a:pPr algn="ctr">
              <a:lnSpc>
                <a:spcPct val="50000"/>
              </a:lnSpc>
            </a:pPr>
            <a:r>
              <a:rPr lang="en-US" sz="800" dirty="0">
                <a:solidFill>
                  <a:schemeClr val="bg2">
                    <a:lumMod val="90000"/>
                  </a:schemeClr>
                </a:solidFill>
                <a:latin typeface="Arial"/>
                <a:cs typeface="Arial"/>
              </a:rPr>
              <a:t>Connect</a:t>
            </a:r>
          </a:p>
        </p:txBody>
      </p:sp>
      <p:sp>
        <p:nvSpPr>
          <p:cNvPr id="57" name="Rectangle 56"/>
          <p:cNvSpPr/>
          <p:nvPr/>
        </p:nvSpPr>
        <p:spPr>
          <a:xfrm>
            <a:off x="7659739" y="754921"/>
            <a:ext cx="1385735" cy="164148"/>
          </a:xfrm>
          <a:prstGeom prst="rect">
            <a:avLst/>
          </a:prstGeom>
          <a:ln>
            <a:noFill/>
          </a:ln>
        </p:spPr>
        <p:txBody>
          <a:bodyPr wrap="square">
            <a:spAutoFit/>
          </a:bodyPr>
          <a:lstStyle/>
          <a:p>
            <a:pPr algn="ctr">
              <a:lnSpc>
                <a:spcPct val="50000"/>
              </a:lnSpc>
            </a:pPr>
            <a:r>
              <a:rPr lang="en-US" sz="800" dirty="0">
                <a:solidFill>
                  <a:schemeClr val="tx1">
                    <a:lumMod val="40000"/>
                    <a:lumOff val="60000"/>
                  </a:schemeClr>
                </a:solidFill>
                <a:latin typeface="Arial"/>
                <a:cs typeface="Arial"/>
              </a:rPr>
              <a:t>AWS Elastic Beanstalk</a:t>
            </a:r>
          </a:p>
        </p:txBody>
      </p:sp>
      <p:sp>
        <p:nvSpPr>
          <p:cNvPr id="58" name="Rectangle 57"/>
          <p:cNvSpPr/>
          <p:nvPr/>
        </p:nvSpPr>
        <p:spPr>
          <a:xfrm>
            <a:off x="1994950" y="164143"/>
            <a:ext cx="640871" cy="164148"/>
          </a:xfrm>
          <a:prstGeom prst="rect">
            <a:avLst/>
          </a:prstGeom>
          <a:ln>
            <a:noFill/>
          </a:ln>
        </p:spPr>
        <p:txBody>
          <a:bodyPr wrap="none">
            <a:spAutoFit/>
          </a:bodyPr>
          <a:lstStyle/>
          <a:p>
            <a:pPr algn="ctr">
              <a:lnSpc>
                <a:spcPct val="50000"/>
              </a:lnSpc>
            </a:pPr>
            <a:r>
              <a:rPr lang="en-US" sz="800" dirty="0">
                <a:solidFill>
                  <a:schemeClr val="bg2">
                    <a:lumMod val="90000"/>
                  </a:schemeClr>
                </a:solidFill>
                <a:latin typeface="Arial"/>
                <a:cs typeface="Arial"/>
              </a:rPr>
              <a:t>GovCloud</a:t>
            </a:r>
          </a:p>
        </p:txBody>
      </p:sp>
      <p:sp>
        <p:nvSpPr>
          <p:cNvPr id="60" name="Rectangle 59"/>
          <p:cNvSpPr/>
          <p:nvPr/>
        </p:nvSpPr>
        <p:spPr>
          <a:xfrm>
            <a:off x="7016897" y="465440"/>
            <a:ext cx="1519086" cy="186590"/>
          </a:xfrm>
          <a:prstGeom prst="rect">
            <a:avLst/>
          </a:prstGeom>
          <a:ln>
            <a:noFill/>
          </a:ln>
        </p:spPr>
        <p:txBody>
          <a:bodyPr wrap="square">
            <a:spAutoFit/>
          </a:bodyPr>
          <a:lstStyle/>
          <a:p>
            <a:pPr algn="ctr">
              <a:lnSpc>
                <a:spcPct val="50000"/>
              </a:lnSpc>
            </a:pPr>
            <a:r>
              <a:rPr lang="en-US" sz="1050" dirty="0">
                <a:solidFill>
                  <a:schemeClr val="bg1">
                    <a:lumMod val="65000"/>
                  </a:schemeClr>
                </a:solidFill>
                <a:latin typeface="Arial"/>
                <a:cs typeface="Arial"/>
              </a:rPr>
              <a:t>Amazon CloudTrail</a:t>
            </a:r>
          </a:p>
        </p:txBody>
      </p:sp>
      <p:sp>
        <p:nvSpPr>
          <p:cNvPr id="61" name="Rectangle 60"/>
          <p:cNvSpPr/>
          <p:nvPr/>
        </p:nvSpPr>
        <p:spPr>
          <a:xfrm>
            <a:off x="4995736" y="832142"/>
            <a:ext cx="865291" cy="186590"/>
          </a:xfrm>
          <a:prstGeom prst="rect">
            <a:avLst/>
          </a:prstGeom>
          <a:ln>
            <a:noFill/>
          </a:ln>
        </p:spPr>
        <p:txBody>
          <a:bodyPr wrap="none">
            <a:spAutoFit/>
          </a:bodyPr>
          <a:lstStyle/>
          <a:p>
            <a:pPr algn="ctr">
              <a:lnSpc>
                <a:spcPct val="50000"/>
              </a:lnSpc>
            </a:pPr>
            <a:r>
              <a:rPr lang="en-US" sz="1050" dirty="0">
                <a:solidFill>
                  <a:schemeClr val="bg1">
                    <a:lumMod val="65000"/>
                  </a:schemeClr>
                </a:solidFill>
                <a:latin typeface="Arial"/>
                <a:cs typeface="Arial"/>
              </a:rPr>
              <a:t>CloudHSM</a:t>
            </a:r>
          </a:p>
        </p:txBody>
      </p:sp>
      <p:sp>
        <p:nvSpPr>
          <p:cNvPr id="62" name="Rectangle 61"/>
          <p:cNvSpPr/>
          <p:nvPr/>
        </p:nvSpPr>
        <p:spPr>
          <a:xfrm>
            <a:off x="1737495" y="4179845"/>
            <a:ext cx="958328" cy="267381"/>
          </a:xfrm>
          <a:prstGeom prst="rect">
            <a:avLst/>
          </a:prstGeom>
          <a:ln>
            <a:noFill/>
          </a:ln>
        </p:spPr>
        <p:txBody>
          <a:bodyPr wrap="none">
            <a:spAutoFit/>
          </a:bodyPr>
          <a:lstStyle/>
          <a:p>
            <a:pPr algn="ctr">
              <a:lnSpc>
                <a:spcPct val="50000"/>
              </a:lnSpc>
            </a:pPr>
            <a:endParaRPr lang="en-US" sz="1050" dirty="0">
              <a:solidFill>
                <a:schemeClr val="bg1">
                  <a:lumMod val="65000"/>
                </a:schemeClr>
              </a:solidFill>
              <a:latin typeface="Arial"/>
              <a:cs typeface="Arial"/>
            </a:endParaRPr>
          </a:p>
          <a:p>
            <a:pPr algn="ctr">
              <a:lnSpc>
                <a:spcPct val="50000"/>
              </a:lnSpc>
            </a:pPr>
            <a:r>
              <a:rPr lang="en-US" sz="1050" dirty="0">
                <a:solidFill>
                  <a:schemeClr val="bg1">
                    <a:lumMod val="65000"/>
                  </a:schemeClr>
                </a:solidFill>
                <a:latin typeface="Arial"/>
                <a:cs typeface="Arial"/>
              </a:rPr>
              <a:t>WorkSpaces</a:t>
            </a:r>
          </a:p>
        </p:txBody>
      </p:sp>
      <p:sp>
        <p:nvSpPr>
          <p:cNvPr id="63" name="Rectangle 62"/>
          <p:cNvSpPr/>
          <p:nvPr/>
        </p:nvSpPr>
        <p:spPr>
          <a:xfrm>
            <a:off x="3772919" y="733112"/>
            <a:ext cx="1012191" cy="230832"/>
          </a:xfrm>
          <a:prstGeom prst="rect">
            <a:avLst/>
          </a:prstGeom>
          <a:ln>
            <a:noFill/>
          </a:ln>
        </p:spPr>
        <p:txBody>
          <a:bodyPr wrap="none">
            <a:spAutoFit/>
          </a:bodyPr>
          <a:lstStyle/>
          <a:p>
            <a:pPr algn="ctr"/>
            <a:r>
              <a:rPr lang="en-US" sz="900" dirty="0">
                <a:solidFill>
                  <a:schemeClr val="bg1">
                    <a:lumMod val="65000"/>
                  </a:schemeClr>
                </a:solidFill>
                <a:latin typeface="Arial"/>
                <a:cs typeface="Arial"/>
              </a:rPr>
              <a:t>Amazon Kinesis</a:t>
            </a:r>
          </a:p>
        </p:txBody>
      </p:sp>
      <p:sp>
        <p:nvSpPr>
          <p:cNvPr id="65" name="Rectangle 64"/>
          <p:cNvSpPr/>
          <p:nvPr/>
        </p:nvSpPr>
        <p:spPr>
          <a:xfrm>
            <a:off x="225464" y="2643349"/>
            <a:ext cx="871080" cy="348172"/>
          </a:xfrm>
          <a:prstGeom prst="rect">
            <a:avLst/>
          </a:prstGeom>
          <a:ln>
            <a:noFill/>
          </a:ln>
        </p:spPr>
        <p:txBody>
          <a:bodyPr wrap="none">
            <a:spAutoFit/>
          </a:bodyPr>
          <a:lstStyle/>
          <a:p>
            <a:pPr algn="ctr">
              <a:lnSpc>
                <a:spcPct val="50000"/>
              </a:lnSpc>
            </a:pPr>
            <a:r>
              <a:rPr lang="en-US" sz="1050" dirty="0">
                <a:solidFill>
                  <a:schemeClr val="bg2">
                    <a:lumMod val="50000"/>
                  </a:schemeClr>
                </a:solidFill>
                <a:latin typeface="Arial"/>
                <a:cs typeface="Arial"/>
              </a:rPr>
              <a:t>Amazon </a:t>
            </a:r>
          </a:p>
          <a:p>
            <a:pPr algn="ctr">
              <a:lnSpc>
                <a:spcPct val="50000"/>
              </a:lnSpc>
            </a:pPr>
            <a:endParaRPr lang="en-US" sz="1050" dirty="0">
              <a:solidFill>
                <a:schemeClr val="bg2">
                  <a:lumMod val="50000"/>
                </a:schemeClr>
              </a:solidFill>
              <a:latin typeface="Arial"/>
              <a:cs typeface="Arial"/>
            </a:endParaRPr>
          </a:p>
          <a:p>
            <a:pPr algn="ctr">
              <a:lnSpc>
                <a:spcPct val="50000"/>
              </a:lnSpc>
            </a:pPr>
            <a:r>
              <a:rPr lang="en-US" sz="1050" dirty="0">
                <a:solidFill>
                  <a:schemeClr val="bg2">
                    <a:lumMod val="50000"/>
                  </a:schemeClr>
                </a:solidFill>
                <a:latin typeface="Arial"/>
                <a:cs typeface="Arial"/>
              </a:rPr>
              <a:t>AppStream</a:t>
            </a:r>
          </a:p>
        </p:txBody>
      </p:sp>
      <p:sp>
        <p:nvSpPr>
          <p:cNvPr id="74" name="Rectangle 73"/>
          <p:cNvSpPr/>
          <p:nvPr/>
        </p:nvSpPr>
        <p:spPr>
          <a:xfrm>
            <a:off x="477047" y="4103868"/>
            <a:ext cx="823112" cy="164148"/>
          </a:xfrm>
          <a:prstGeom prst="rect">
            <a:avLst/>
          </a:prstGeom>
          <a:ln>
            <a:noFill/>
          </a:ln>
        </p:spPr>
        <p:txBody>
          <a:bodyPr wrap="none">
            <a:spAutoFit/>
          </a:bodyPr>
          <a:lstStyle/>
          <a:p>
            <a:pPr algn="ctr">
              <a:lnSpc>
                <a:spcPct val="50000"/>
              </a:lnSpc>
            </a:pPr>
            <a:r>
              <a:rPr lang="en-US" sz="800" dirty="0">
                <a:solidFill>
                  <a:schemeClr val="bg2">
                    <a:lumMod val="90000"/>
                  </a:schemeClr>
                </a:solidFill>
                <a:latin typeface="Arial"/>
                <a:cs typeface="Arial"/>
              </a:rPr>
              <a:t>Amazon SNS</a:t>
            </a:r>
          </a:p>
        </p:txBody>
      </p:sp>
      <p:sp>
        <p:nvSpPr>
          <p:cNvPr id="78" name="Rectangle 77"/>
          <p:cNvSpPr/>
          <p:nvPr/>
        </p:nvSpPr>
        <p:spPr>
          <a:xfrm>
            <a:off x="217592" y="2246049"/>
            <a:ext cx="1092692" cy="338554"/>
          </a:xfrm>
          <a:prstGeom prst="rect">
            <a:avLst/>
          </a:prstGeom>
          <a:ln>
            <a:noFill/>
          </a:ln>
        </p:spPr>
        <p:txBody>
          <a:bodyPr wrap="square">
            <a:spAutoFit/>
          </a:bodyPr>
          <a:lstStyle/>
          <a:p>
            <a:pPr algn="ctr"/>
            <a:r>
              <a:rPr lang="en-US" sz="800" dirty="0">
                <a:solidFill>
                  <a:schemeClr val="bg1">
                    <a:lumMod val="85000"/>
                  </a:schemeClr>
                </a:solidFill>
                <a:latin typeface="Arial"/>
                <a:cs typeface="Arial"/>
              </a:rPr>
              <a:t>Identity &amp; Access Management</a:t>
            </a:r>
          </a:p>
        </p:txBody>
      </p:sp>
      <p:sp>
        <p:nvSpPr>
          <p:cNvPr id="79" name="Rectangle 78"/>
          <p:cNvSpPr/>
          <p:nvPr/>
        </p:nvSpPr>
        <p:spPr>
          <a:xfrm>
            <a:off x="7717591" y="1850368"/>
            <a:ext cx="1114586" cy="215444"/>
          </a:xfrm>
          <a:prstGeom prst="rect">
            <a:avLst/>
          </a:prstGeom>
          <a:ln>
            <a:noFill/>
          </a:ln>
        </p:spPr>
        <p:txBody>
          <a:bodyPr wrap="square">
            <a:spAutoFit/>
          </a:bodyPr>
          <a:lstStyle/>
          <a:p>
            <a:pPr algn="ctr"/>
            <a:r>
              <a:rPr lang="en-US" sz="800" dirty="0">
                <a:solidFill>
                  <a:schemeClr val="bg2">
                    <a:lumMod val="90000"/>
                  </a:schemeClr>
                </a:solidFill>
                <a:latin typeface="Arial"/>
                <a:cs typeface="Arial"/>
              </a:rPr>
              <a:t>Amazon Route 53</a:t>
            </a:r>
          </a:p>
        </p:txBody>
      </p:sp>
      <p:sp>
        <p:nvSpPr>
          <p:cNvPr id="80" name="Rectangle 79"/>
          <p:cNvSpPr/>
          <p:nvPr/>
        </p:nvSpPr>
        <p:spPr>
          <a:xfrm>
            <a:off x="7975949" y="4781272"/>
            <a:ext cx="1069524" cy="164148"/>
          </a:xfrm>
          <a:prstGeom prst="rect">
            <a:avLst/>
          </a:prstGeom>
          <a:ln>
            <a:noFill/>
          </a:ln>
        </p:spPr>
        <p:txBody>
          <a:bodyPr wrap="none">
            <a:spAutoFit/>
          </a:bodyPr>
          <a:lstStyle/>
          <a:p>
            <a:pPr algn="ctr">
              <a:lnSpc>
                <a:spcPct val="50000"/>
              </a:lnSpc>
            </a:pPr>
            <a:r>
              <a:rPr lang="en-US" sz="800" dirty="0">
                <a:solidFill>
                  <a:schemeClr val="bg2">
                    <a:lumMod val="90000"/>
                  </a:schemeClr>
                </a:solidFill>
                <a:latin typeface="Arial"/>
                <a:cs typeface="Arial"/>
              </a:rPr>
              <a:t>AWS Import/Export</a:t>
            </a:r>
          </a:p>
        </p:txBody>
      </p:sp>
      <p:sp>
        <p:nvSpPr>
          <p:cNvPr id="82" name="Rectangle 81"/>
          <p:cNvSpPr/>
          <p:nvPr/>
        </p:nvSpPr>
        <p:spPr>
          <a:xfrm>
            <a:off x="1924200" y="3953108"/>
            <a:ext cx="1057739" cy="186590"/>
          </a:xfrm>
          <a:prstGeom prst="rect">
            <a:avLst/>
          </a:prstGeom>
        </p:spPr>
        <p:txBody>
          <a:bodyPr wrap="none">
            <a:spAutoFit/>
          </a:bodyPr>
          <a:lstStyle/>
          <a:p>
            <a:pPr algn="ctr">
              <a:lnSpc>
                <a:spcPct val="50000"/>
              </a:lnSpc>
            </a:pPr>
            <a:r>
              <a:rPr lang="en-US" sz="1050" dirty="0">
                <a:solidFill>
                  <a:schemeClr val="bg1">
                    <a:lumMod val="65000"/>
                  </a:schemeClr>
                </a:solidFill>
                <a:latin typeface="Arial"/>
                <a:cs typeface="Arial"/>
              </a:rPr>
              <a:t>Amazon SWF</a:t>
            </a:r>
          </a:p>
        </p:txBody>
      </p:sp>
      <p:sp>
        <p:nvSpPr>
          <p:cNvPr id="83" name="Rectangle 82"/>
          <p:cNvSpPr/>
          <p:nvPr/>
        </p:nvSpPr>
        <p:spPr>
          <a:xfrm>
            <a:off x="578674" y="1974439"/>
            <a:ext cx="678632" cy="253916"/>
          </a:xfrm>
          <a:prstGeom prst="rect">
            <a:avLst/>
          </a:prstGeom>
        </p:spPr>
        <p:txBody>
          <a:bodyPr wrap="none">
            <a:spAutoFit/>
          </a:bodyPr>
          <a:lstStyle/>
          <a:p>
            <a:pPr algn="ctr"/>
            <a:r>
              <a:rPr lang="en-US" sz="1050" dirty="0">
                <a:solidFill>
                  <a:schemeClr val="bg1">
                    <a:lumMod val="65000"/>
                  </a:schemeClr>
                </a:solidFill>
                <a:latin typeface="Arial"/>
                <a:cs typeface="Arial"/>
              </a:rPr>
              <a:t>Redshift</a:t>
            </a:r>
          </a:p>
        </p:txBody>
      </p:sp>
      <p:sp>
        <p:nvSpPr>
          <p:cNvPr id="85" name="Rectangle 84"/>
          <p:cNvSpPr/>
          <p:nvPr/>
        </p:nvSpPr>
        <p:spPr>
          <a:xfrm>
            <a:off x="423753" y="3055691"/>
            <a:ext cx="910526" cy="186590"/>
          </a:xfrm>
          <a:prstGeom prst="rect">
            <a:avLst/>
          </a:prstGeom>
        </p:spPr>
        <p:txBody>
          <a:bodyPr wrap="none">
            <a:spAutoFit/>
          </a:bodyPr>
          <a:lstStyle/>
          <a:p>
            <a:pPr algn="ctr">
              <a:lnSpc>
                <a:spcPct val="50000"/>
              </a:lnSpc>
            </a:pPr>
            <a:r>
              <a:rPr lang="en-US" sz="1050" dirty="0">
                <a:solidFill>
                  <a:schemeClr val="bg1">
                    <a:lumMod val="65000"/>
                  </a:schemeClr>
                </a:solidFill>
                <a:latin typeface="Arial"/>
                <a:cs typeface="Arial"/>
              </a:rPr>
              <a:t>Dynamo DB</a:t>
            </a:r>
          </a:p>
        </p:txBody>
      </p:sp>
      <p:sp>
        <p:nvSpPr>
          <p:cNvPr id="86" name="Rectangle 85"/>
          <p:cNvSpPr/>
          <p:nvPr/>
        </p:nvSpPr>
        <p:spPr>
          <a:xfrm>
            <a:off x="587968" y="4347506"/>
            <a:ext cx="963124" cy="267381"/>
          </a:xfrm>
          <a:prstGeom prst="rect">
            <a:avLst/>
          </a:prstGeom>
        </p:spPr>
        <p:txBody>
          <a:bodyPr wrap="none">
            <a:spAutoFit/>
          </a:bodyPr>
          <a:lstStyle/>
          <a:p>
            <a:pPr algn="ctr">
              <a:lnSpc>
                <a:spcPct val="50000"/>
              </a:lnSpc>
            </a:pPr>
            <a:endParaRPr lang="en-US" sz="1050" dirty="0">
              <a:solidFill>
                <a:schemeClr val="bg1">
                  <a:lumMod val="65000"/>
                </a:schemeClr>
              </a:solidFill>
              <a:latin typeface="Arial"/>
              <a:cs typeface="Arial"/>
            </a:endParaRPr>
          </a:p>
          <a:p>
            <a:pPr algn="ctr">
              <a:lnSpc>
                <a:spcPct val="50000"/>
              </a:lnSpc>
            </a:pPr>
            <a:r>
              <a:rPr lang="en-US" sz="1050" dirty="0">
                <a:solidFill>
                  <a:schemeClr val="bg1">
                    <a:lumMod val="65000"/>
                  </a:schemeClr>
                </a:solidFill>
                <a:latin typeface="Arial"/>
                <a:cs typeface="Arial"/>
              </a:rPr>
              <a:t>CloudSearch</a:t>
            </a:r>
          </a:p>
        </p:txBody>
      </p:sp>
      <p:sp>
        <p:nvSpPr>
          <p:cNvPr id="88" name="Rectangle 87"/>
          <p:cNvSpPr/>
          <p:nvPr/>
        </p:nvSpPr>
        <p:spPr>
          <a:xfrm>
            <a:off x="104595" y="3487129"/>
            <a:ext cx="833472" cy="348172"/>
          </a:xfrm>
          <a:prstGeom prst="rect">
            <a:avLst/>
          </a:prstGeom>
        </p:spPr>
        <p:txBody>
          <a:bodyPr wrap="none">
            <a:spAutoFit/>
          </a:bodyPr>
          <a:lstStyle/>
          <a:p>
            <a:pPr algn="ctr">
              <a:lnSpc>
                <a:spcPct val="50000"/>
              </a:lnSpc>
            </a:pPr>
            <a:r>
              <a:rPr lang="en-US" sz="1050" dirty="0">
                <a:solidFill>
                  <a:schemeClr val="bg2">
                    <a:lumMod val="50000"/>
                  </a:schemeClr>
                </a:solidFill>
                <a:latin typeface="Arial"/>
                <a:cs typeface="Arial"/>
              </a:rPr>
              <a:t>AWS Data </a:t>
            </a:r>
          </a:p>
          <a:p>
            <a:pPr algn="ctr">
              <a:lnSpc>
                <a:spcPct val="50000"/>
              </a:lnSpc>
            </a:pPr>
            <a:endParaRPr lang="en-US" sz="1050" dirty="0">
              <a:solidFill>
                <a:schemeClr val="bg2">
                  <a:lumMod val="50000"/>
                </a:schemeClr>
              </a:solidFill>
              <a:latin typeface="Arial"/>
              <a:cs typeface="Arial"/>
            </a:endParaRPr>
          </a:p>
          <a:p>
            <a:pPr algn="ctr">
              <a:lnSpc>
                <a:spcPct val="50000"/>
              </a:lnSpc>
            </a:pPr>
            <a:r>
              <a:rPr lang="en-US" sz="1050" dirty="0">
                <a:solidFill>
                  <a:schemeClr val="bg2">
                    <a:lumMod val="50000"/>
                  </a:schemeClr>
                </a:solidFill>
                <a:latin typeface="Arial"/>
                <a:cs typeface="Arial"/>
              </a:rPr>
              <a:t>Pipeline</a:t>
            </a:r>
          </a:p>
        </p:txBody>
      </p:sp>
      <p:sp>
        <p:nvSpPr>
          <p:cNvPr id="89" name="Rectangle 88"/>
          <p:cNvSpPr/>
          <p:nvPr/>
        </p:nvSpPr>
        <p:spPr>
          <a:xfrm>
            <a:off x="243586" y="1470488"/>
            <a:ext cx="1705915" cy="173124"/>
          </a:xfrm>
          <a:prstGeom prst="rect">
            <a:avLst/>
          </a:prstGeom>
        </p:spPr>
        <p:txBody>
          <a:bodyPr wrap="none">
            <a:spAutoFit/>
          </a:bodyPr>
          <a:lstStyle/>
          <a:p>
            <a:pPr algn="ctr">
              <a:lnSpc>
                <a:spcPct val="50000"/>
              </a:lnSpc>
            </a:pPr>
            <a:r>
              <a:rPr lang="en-US" sz="1050" dirty="0">
                <a:solidFill>
                  <a:schemeClr val="bg2">
                    <a:lumMod val="50000"/>
                  </a:schemeClr>
                </a:solidFill>
                <a:latin typeface="Arial"/>
                <a:cs typeface="Arial"/>
              </a:rPr>
              <a:t>AWS Certificate Manager</a:t>
            </a:r>
          </a:p>
        </p:txBody>
      </p:sp>
      <p:sp>
        <p:nvSpPr>
          <p:cNvPr id="91" name="Rectangle 90"/>
          <p:cNvSpPr/>
          <p:nvPr/>
        </p:nvSpPr>
        <p:spPr>
          <a:xfrm>
            <a:off x="4527967" y="4140702"/>
            <a:ext cx="871471" cy="191078"/>
          </a:xfrm>
          <a:prstGeom prst="rect">
            <a:avLst/>
          </a:prstGeom>
          <a:ln>
            <a:noFill/>
          </a:ln>
        </p:spPr>
        <p:txBody>
          <a:bodyPr wrap="none">
            <a:spAutoFit/>
          </a:bodyPr>
          <a:lstStyle/>
          <a:p>
            <a:pPr algn="ctr">
              <a:lnSpc>
                <a:spcPct val="50000"/>
              </a:lnSpc>
            </a:pPr>
            <a:r>
              <a:rPr lang="en-US" sz="1100" dirty="0">
                <a:latin typeface="Arial"/>
                <a:cs typeface="Arial"/>
              </a:rPr>
              <a:t>AWS KMS</a:t>
            </a:r>
          </a:p>
        </p:txBody>
      </p:sp>
      <p:sp>
        <p:nvSpPr>
          <p:cNvPr id="92" name="Rectangle 91"/>
          <p:cNvSpPr/>
          <p:nvPr/>
        </p:nvSpPr>
        <p:spPr>
          <a:xfrm>
            <a:off x="5956298" y="515731"/>
            <a:ext cx="1161934" cy="191078"/>
          </a:xfrm>
          <a:prstGeom prst="rect">
            <a:avLst/>
          </a:prstGeom>
          <a:ln>
            <a:noFill/>
          </a:ln>
        </p:spPr>
        <p:txBody>
          <a:bodyPr wrap="none">
            <a:spAutoFit/>
          </a:bodyPr>
          <a:lstStyle/>
          <a:p>
            <a:pPr algn="ctr">
              <a:lnSpc>
                <a:spcPct val="50000"/>
              </a:lnSpc>
            </a:pPr>
            <a:r>
              <a:rPr lang="en-US" sz="1100" dirty="0">
                <a:solidFill>
                  <a:schemeClr val="bg2">
                    <a:lumMod val="50000"/>
                  </a:schemeClr>
                </a:solidFill>
                <a:latin typeface="Arial"/>
                <a:cs typeface="Arial"/>
              </a:rPr>
              <a:t>Amazon Config</a:t>
            </a:r>
          </a:p>
        </p:txBody>
      </p:sp>
      <p:sp>
        <p:nvSpPr>
          <p:cNvPr id="96" name="Rectangle 95"/>
          <p:cNvSpPr/>
          <p:nvPr/>
        </p:nvSpPr>
        <p:spPr>
          <a:xfrm>
            <a:off x="7834149" y="3294016"/>
            <a:ext cx="1098631" cy="430887"/>
          </a:xfrm>
          <a:prstGeom prst="rect">
            <a:avLst/>
          </a:prstGeom>
          <a:ln>
            <a:noFill/>
          </a:ln>
        </p:spPr>
        <p:txBody>
          <a:bodyPr wrap="square">
            <a:spAutoFit/>
          </a:bodyPr>
          <a:lstStyle/>
          <a:p>
            <a:pPr algn="ctr"/>
            <a:r>
              <a:rPr lang="en-US" sz="1100" dirty="0">
                <a:solidFill>
                  <a:schemeClr val="bg2">
                    <a:lumMod val="50000"/>
                  </a:schemeClr>
                </a:solidFill>
                <a:latin typeface="Arial"/>
                <a:cs typeface="Arial"/>
              </a:rPr>
              <a:t>Amazon RDS for Aurora</a:t>
            </a:r>
          </a:p>
        </p:txBody>
      </p:sp>
      <p:sp>
        <p:nvSpPr>
          <p:cNvPr id="98" name="Rectangle 97"/>
          <p:cNvSpPr/>
          <p:nvPr/>
        </p:nvSpPr>
        <p:spPr>
          <a:xfrm>
            <a:off x="4386101" y="4448381"/>
            <a:ext cx="845435" cy="191078"/>
          </a:xfrm>
          <a:prstGeom prst="rect">
            <a:avLst/>
          </a:prstGeom>
          <a:ln>
            <a:noFill/>
          </a:ln>
        </p:spPr>
        <p:txBody>
          <a:bodyPr wrap="none">
            <a:spAutoFit/>
          </a:bodyPr>
          <a:lstStyle/>
          <a:p>
            <a:pPr algn="ctr">
              <a:lnSpc>
                <a:spcPct val="50000"/>
              </a:lnSpc>
            </a:pPr>
            <a:r>
              <a:rPr lang="en-US" sz="1100" dirty="0">
                <a:solidFill>
                  <a:schemeClr val="bg2">
                    <a:lumMod val="50000"/>
                  </a:schemeClr>
                </a:solidFill>
                <a:latin typeface="Arial"/>
                <a:cs typeface="Arial"/>
              </a:rPr>
              <a:t>WorkDocs</a:t>
            </a:r>
          </a:p>
        </p:txBody>
      </p:sp>
      <p:sp>
        <p:nvSpPr>
          <p:cNvPr id="99" name="Rectangle 98"/>
          <p:cNvSpPr/>
          <p:nvPr/>
        </p:nvSpPr>
        <p:spPr>
          <a:xfrm>
            <a:off x="6783177" y="3271942"/>
            <a:ext cx="967608" cy="430887"/>
          </a:xfrm>
          <a:prstGeom prst="rect">
            <a:avLst/>
          </a:prstGeom>
          <a:ln>
            <a:noFill/>
          </a:ln>
        </p:spPr>
        <p:txBody>
          <a:bodyPr wrap="square">
            <a:spAutoFit/>
          </a:bodyPr>
          <a:lstStyle/>
          <a:p>
            <a:pPr algn="ctr"/>
            <a:r>
              <a:rPr lang="en-US" sz="1100" dirty="0">
                <a:latin typeface="Arial"/>
                <a:cs typeface="Arial"/>
              </a:rPr>
              <a:t>Directory Service</a:t>
            </a:r>
          </a:p>
        </p:txBody>
      </p:sp>
      <p:sp>
        <p:nvSpPr>
          <p:cNvPr id="100" name="Rectangle 99"/>
          <p:cNvSpPr/>
          <p:nvPr/>
        </p:nvSpPr>
        <p:spPr>
          <a:xfrm>
            <a:off x="925856" y="542205"/>
            <a:ext cx="1007770" cy="191078"/>
          </a:xfrm>
          <a:prstGeom prst="rect">
            <a:avLst/>
          </a:prstGeom>
          <a:ln>
            <a:noFill/>
          </a:ln>
        </p:spPr>
        <p:txBody>
          <a:bodyPr wrap="none">
            <a:spAutoFit/>
          </a:bodyPr>
          <a:lstStyle/>
          <a:p>
            <a:pPr algn="ctr">
              <a:lnSpc>
                <a:spcPct val="50000"/>
              </a:lnSpc>
            </a:pPr>
            <a:r>
              <a:rPr lang="en-US" sz="1100" dirty="0">
                <a:solidFill>
                  <a:schemeClr val="tx1">
                    <a:lumMod val="75000"/>
                  </a:schemeClr>
                </a:solidFill>
                <a:latin typeface="Arial"/>
                <a:cs typeface="Arial"/>
              </a:rPr>
              <a:t>CodeCommit</a:t>
            </a:r>
          </a:p>
        </p:txBody>
      </p:sp>
      <p:sp>
        <p:nvSpPr>
          <p:cNvPr id="101" name="Rectangle 100"/>
          <p:cNvSpPr/>
          <p:nvPr/>
        </p:nvSpPr>
        <p:spPr>
          <a:xfrm>
            <a:off x="7655964" y="1604328"/>
            <a:ext cx="1391921" cy="191078"/>
          </a:xfrm>
          <a:prstGeom prst="rect">
            <a:avLst/>
          </a:prstGeom>
          <a:ln>
            <a:noFill/>
          </a:ln>
        </p:spPr>
        <p:txBody>
          <a:bodyPr wrap="none">
            <a:spAutoFit/>
          </a:bodyPr>
          <a:lstStyle/>
          <a:p>
            <a:pPr algn="ctr">
              <a:lnSpc>
                <a:spcPct val="50000"/>
              </a:lnSpc>
            </a:pPr>
            <a:r>
              <a:rPr lang="en-US" sz="1100" dirty="0">
                <a:solidFill>
                  <a:schemeClr val="bg2">
                    <a:lumMod val="50000"/>
                  </a:schemeClr>
                </a:solidFill>
                <a:latin typeface="Arial"/>
                <a:cs typeface="Arial"/>
              </a:rPr>
              <a:t>AWS CodePipeline</a:t>
            </a:r>
          </a:p>
        </p:txBody>
      </p:sp>
      <p:sp>
        <p:nvSpPr>
          <p:cNvPr id="102" name="Rectangle 101"/>
          <p:cNvSpPr/>
          <p:nvPr/>
        </p:nvSpPr>
        <p:spPr>
          <a:xfrm>
            <a:off x="6452403" y="4614068"/>
            <a:ext cx="1373492" cy="430887"/>
          </a:xfrm>
          <a:prstGeom prst="rect">
            <a:avLst/>
          </a:prstGeom>
          <a:ln>
            <a:noFill/>
          </a:ln>
        </p:spPr>
        <p:txBody>
          <a:bodyPr wrap="square">
            <a:spAutoFit/>
          </a:bodyPr>
          <a:lstStyle/>
          <a:p>
            <a:pPr algn="ctr"/>
            <a:r>
              <a:rPr lang="en-US" sz="1100" dirty="0">
                <a:solidFill>
                  <a:schemeClr val="bg2">
                    <a:lumMod val="50000"/>
                  </a:schemeClr>
                </a:solidFill>
                <a:latin typeface="Arial"/>
                <a:cs typeface="Arial"/>
              </a:rPr>
              <a:t>AWS Service Catalog</a:t>
            </a:r>
          </a:p>
        </p:txBody>
      </p:sp>
      <p:sp>
        <p:nvSpPr>
          <p:cNvPr id="104" name="Rectangle 103"/>
          <p:cNvSpPr/>
          <p:nvPr/>
        </p:nvSpPr>
        <p:spPr>
          <a:xfrm>
            <a:off x="6578362" y="4329949"/>
            <a:ext cx="1292861" cy="191078"/>
          </a:xfrm>
          <a:prstGeom prst="rect">
            <a:avLst/>
          </a:prstGeom>
          <a:ln>
            <a:noFill/>
          </a:ln>
        </p:spPr>
        <p:txBody>
          <a:bodyPr wrap="none">
            <a:spAutoFit/>
          </a:bodyPr>
          <a:lstStyle/>
          <a:p>
            <a:pPr algn="ctr">
              <a:lnSpc>
                <a:spcPct val="50000"/>
              </a:lnSpc>
            </a:pPr>
            <a:r>
              <a:rPr lang="en-US" sz="1100" dirty="0">
                <a:solidFill>
                  <a:schemeClr val="bg2">
                    <a:lumMod val="50000"/>
                  </a:schemeClr>
                </a:solidFill>
                <a:latin typeface="Arial"/>
                <a:cs typeface="Arial"/>
              </a:rPr>
              <a:t>CloudWatch Logs</a:t>
            </a:r>
          </a:p>
        </p:txBody>
      </p:sp>
      <p:sp>
        <p:nvSpPr>
          <p:cNvPr id="106" name="Rectangle 105"/>
          <p:cNvSpPr/>
          <p:nvPr/>
        </p:nvSpPr>
        <p:spPr>
          <a:xfrm>
            <a:off x="282944" y="1731232"/>
            <a:ext cx="1595471" cy="253916"/>
          </a:xfrm>
          <a:prstGeom prst="rect">
            <a:avLst/>
          </a:prstGeom>
          <a:ln>
            <a:noFill/>
          </a:ln>
        </p:spPr>
        <p:txBody>
          <a:bodyPr wrap="none">
            <a:spAutoFit/>
          </a:bodyPr>
          <a:lstStyle/>
          <a:p>
            <a:pPr algn="ctr">
              <a:lnSpc>
                <a:spcPct val="50000"/>
              </a:lnSpc>
            </a:pPr>
            <a:r>
              <a:rPr lang="en-US" b="1" dirty="0">
                <a:latin typeface="Arial"/>
                <a:cs typeface="Arial"/>
              </a:rPr>
              <a:t>Amazon EFS</a:t>
            </a:r>
          </a:p>
        </p:txBody>
      </p:sp>
      <p:sp>
        <p:nvSpPr>
          <p:cNvPr id="107" name="Rectangle 106"/>
          <p:cNvSpPr/>
          <p:nvPr/>
        </p:nvSpPr>
        <p:spPr>
          <a:xfrm>
            <a:off x="3125960" y="3978515"/>
            <a:ext cx="1321196" cy="461665"/>
          </a:xfrm>
          <a:prstGeom prst="rect">
            <a:avLst/>
          </a:prstGeom>
          <a:ln>
            <a:noFill/>
          </a:ln>
        </p:spPr>
        <p:txBody>
          <a:bodyPr wrap="square">
            <a:spAutoFit/>
          </a:bodyPr>
          <a:lstStyle/>
          <a:p>
            <a:pPr algn="ctr"/>
            <a:r>
              <a:rPr lang="en-US" sz="1200" b="1" dirty="0">
                <a:latin typeface="Arial"/>
                <a:cs typeface="Arial"/>
              </a:rPr>
              <a:t>Amazon API Gateway</a:t>
            </a:r>
          </a:p>
        </p:txBody>
      </p:sp>
      <p:sp>
        <p:nvSpPr>
          <p:cNvPr id="109" name="Rectangle 108"/>
          <p:cNvSpPr/>
          <p:nvPr/>
        </p:nvSpPr>
        <p:spPr>
          <a:xfrm>
            <a:off x="1989060" y="4463453"/>
            <a:ext cx="1454445" cy="461665"/>
          </a:xfrm>
          <a:prstGeom prst="rect">
            <a:avLst/>
          </a:prstGeom>
          <a:ln>
            <a:noFill/>
          </a:ln>
        </p:spPr>
        <p:txBody>
          <a:bodyPr wrap="none">
            <a:spAutoFit/>
          </a:bodyPr>
          <a:lstStyle/>
          <a:p>
            <a:pPr algn="ctr"/>
            <a:r>
              <a:rPr lang="en-US" sz="1200" b="1" dirty="0">
                <a:latin typeface="Arial"/>
                <a:cs typeface="Arial"/>
              </a:rPr>
              <a:t>Amazon Machine </a:t>
            </a:r>
          </a:p>
          <a:p>
            <a:pPr algn="ctr"/>
            <a:r>
              <a:rPr lang="en-US" sz="1200" b="1" dirty="0">
                <a:latin typeface="Arial"/>
                <a:cs typeface="Arial"/>
              </a:rPr>
              <a:t>Learning</a:t>
            </a:r>
          </a:p>
        </p:txBody>
      </p:sp>
      <p:sp>
        <p:nvSpPr>
          <p:cNvPr id="110" name="Rectangle 109"/>
          <p:cNvSpPr/>
          <p:nvPr/>
        </p:nvSpPr>
        <p:spPr>
          <a:xfrm>
            <a:off x="7439322" y="2884448"/>
            <a:ext cx="1506066" cy="200055"/>
          </a:xfrm>
          <a:prstGeom prst="rect">
            <a:avLst/>
          </a:prstGeom>
          <a:ln>
            <a:noFill/>
          </a:ln>
        </p:spPr>
        <p:txBody>
          <a:bodyPr wrap="none">
            <a:spAutoFit/>
          </a:bodyPr>
          <a:lstStyle/>
          <a:p>
            <a:pPr algn="ctr">
              <a:lnSpc>
                <a:spcPct val="50000"/>
              </a:lnSpc>
            </a:pPr>
            <a:r>
              <a:rPr lang="en-US" sz="1200" dirty="0">
                <a:solidFill>
                  <a:schemeClr val="bg2">
                    <a:lumMod val="50000"/>
                  </a:schemeClr>
                </a:solidFill>
                <a:latin typeface="Arial"/>
                <a:cs typeface="Arial"/>
              </a:rPr>
              <a:t>AWS Device Farm</a:t>
            </a:r>
          </a:p>
        </p:txBody>
      </p:sp>
      <p:sp>
        <p:nvSpPr>
          <p:cNvPr id="111" name="Rectangle 110"/>
          <p:cNvSpPr/>
          <p:nvPr/>
        </p:nvSpPr>
        <p:spPr>
          <a:xfrm>
            <a:off x="928092" y="3781632"/>
            <a:ext cx="932667" cy="200055"/>
          </a:xfrm>
          <a:prstGeom prst="rect">
            <a:avLst/>
          </a:prstGeom>
          <a:ln>
            <a:noFill/>
          </a:ln>
        </p:spPr>
        <p:txBody>
          <a:bodyPr wrap="none">
            <a:spAutoFit/>
          </a:bodyPr>
          <a:lstStyle/>
          <a:p>
            <a:pPr algn="ctr">
              <a:lnSpc>
                <a:spcPct val="50000"/>
              </a:lnSpc>
            </a:pPr>
            <a:r>
              <a:rPr lang="en-US" sz="1200" dirty="0">
                <a:solidFill>
                  <a:schemeClr val="bg2">
                    <a:lumMod val="50000"/>
                  </a:schemeClr>
                </a:solidFill>
                <a:latin typeface="Arial"/>
                <a:cs typeface="Arial"/>
              </a:rPr>
              <a:t>AWS WAF</a:t>
            </a:r>
          </a:p>
        </p:txBody>
      </p:sp>
      <p:sp>
        <p:nvSpPr>
          <p:cNvPr id="113" name="Rectangle 112"/>
          <p:cNvSpPr/>
          <p:nvPr/>
        </p:nvSpPr>
        <p:spPr>
          <a:xfrm>
            <a:off x="5916039" y="691252"/>
            <a:ext cx="1655697" cy="292388"/>
          </a:xfrm>
          <a:prstGeom prst="rect">
            <a:avLst/>
          </a:prstGeom>
          <a:ln>
            <a:noFill/>
          </a:ln>
        </p:spPr>
        <p:txBody>
          <a:bodyPr wrap="none">
            <a:spAutoFit/>
          </a:bodyPr>
          <a:lstStyle/>
          <a:p>
            <a:pPr algn="ctr">
              <a:lnSpc>
                <a:spcPct val="50000"/>
              </a:lnSpc>
            </a:pPr>
            <a:endParaRPr lang="en-US" sz="1200" dirty="0">
              <a:solidFill>
                <a:schemeClr val="bg2">
                  <a:lumMod val="50000"/>
                </a:schemeClr>
              </a:solidFill>
              <a:latin typeface="Arial"/>
              <a:cs typeface="Arial"/>
            </a:endParaRPr>
          </a:p>
          <a:p>
            <a:pPr algn="ctr">
              <a:lnSpc>
                <a:spcPct val="50000"/>
              </a:lnSpc>
            </a:pPr>
            <a:r>
              <a:rPr lang="en-US" sz="1200" dirty="0">
                <a:solidFill>
                  <a:schemeClr val="bg2">
                    <a:lumMod val="50000"/>
                  </a:schemeClr>
                </a:solidFill>
                <a:latin typeface="Arial"/>
                <a:cs typeface="Arial"/>
              </a:rPr>
              <a:t>Elasticsearch Service</a:t>
            </a:r>
          </a:p>
        </p:txBody>
      </p:sp>
      <p:sp>
        <p:nvSpPr>
          <p:cNvPr id="114" name="Rectangle 113"/>
          <p:cNvSpPr/>
          <p:nvPr/>
        </p:nvSpPr>
        <p:spPr>
          <a:xfrm>
            <a:off x="951294" y="3400590"/>
            <a:ext cx="1133644" cy="218008"/>
          </a:xfrm>
          <a:prstGeom prst="rect">
            <a:avLst/>
          </a:prstGeom>
          <a:ln>
            <a:noFill/>
          </a:ln>
        </p:spPr>
        <p:txBody>
          <a:bodyPr wrap="none">
            <a:spAutoFit/>
          </a:bodyPr>
          <a:lstStyle/>
          <a:p>
            <a:pPr algn="ctr">
              <a:lnSpc>
                <a:spcPct val="50000"/>
              </a:lnSpc>
            </a:pPr>
            <a:r>
              <a:rPr lang="en-US" sz="1400" b="1" dirty="0">
                <a:latin typeface="Arial"/>
                <a:cs typeface="Arial"/>
              </a:rPr>
              <a:t>QuickSight</a:t>
            </a:r>
          </a:p>
        </p:txBody>
      </p:sp>
      <p:sp>
        <p:nvSpPr>
          <p:cNvPr id="115" name="Rectangle 114"/>
          <p:cNvSpPr/>
          <p:nvPr/>
        </p:nvSpPr>
        <p:spPr>
          <a:xfrm>
            <a:off x="2714709" y="105702"/>
            <a:ext cx="1921996" cy="276999"/>
          </a:xfrm>
          <a:prstGeom prst="rect">
            <a:avLst/>
          </a:prstGeom>
          <a:ln>
            <a:noFill/>
          </a:ln>
        </p:spPr>
        <p:txBody>
          <a:bodyPr wrap="square">
            <a:spAutoFit/>
          </a:bodyPr>
          <a:lstStyle/>
          <a:p>
            <a:pPr algn="ctr"/>
            <a:r>
              <a:rPr lang="en-US" sz="1200" b="1" dirty="0">
                <a:latin typeface="Arial"/>
                <a:cs typeface="Arial"/>
              </a:rPr>
              <a:t>Import/Export Snowball</a:t>
            </a:r>
          </a:p>
        </p:txBody>
      </p:sp>
      <p:sp>
        <p:nvSpPr>
          <p:cNvPr id="116" name="Rectangle 115"/>
          <p:cNvSpPr/>
          <p:nvPr/>
        </p:nvSpPr>
        <p:spPr>
          <a:xfrm>
            <a:off x="5501571" y="3969309"/>
            <a:ext cx="1837763" cy="235962"/>
          </a:xfrm>
          <a:prstGeom prst="rect">
            <a:avLst/>
          </a:prstGeom>
          <a:ln>
            <a:noFill/>
          </a:ln>
        </p:spPr>
        <p:txBody>
          <a:bodyPr wrap="none">
            <a:spAutoFit/>
          </a:bodyPr>
          <a:lstStyle/>
          <a:p>
            <a:pPr algn="ctr">
              <a:lnSpc>
                <a:spcPct val="50000"/>
              </a:lnSpc>
            </a:pPr>
            <a:r>
              <a:rPr lang="en-US" sz="1600" b="1" dirty="0">
                <a:latin typeface="Arial"/>
                <a:cs typeface="Arial"/>
              </a:rPr>
              <a:t>RDS for MariaDB</a:t>
            </a:r>
          </a:p>
        </p:txBody>
      </p:sp>
      <p:sp>
        <p:nvSpPr>
          <p:cNvPr id="117" name="Rectangle 116"/>
          <p:cNvSpPr/>
          <p:nvPr/>
        </p:nvSpPr>
        <p:spPr>
          <a:xfrm>
            <a:off x="4769296" y="4855850"/>
            <a:ext cx="1441420" cy="200055"/>
          </a:xfrm>
          <a:prstGeom prst="rect">
            <a:avLst/>
          </a:prstGeom>
          <a:ln>
            <a:noFill/>
          </a:ln>
        </p:spPr>
        <p:txBody>
          <a:bodyPr wrap="none">
            <a:spAutoFit/>
          </a:bodyPr>
          <a:lstStyle/>
          <a:p>
            <a:pPr algn="ctr">
              <a:lnSpc>
                <a:spcPct val="50000"/>
              </a:lnSpc>
            </a:pPr>
            <a:r>
              <a:rPr lang="en-US" sz="1200" dirty="0">
                <a:solidFill>
                  <a:schemeClr val="bg2">
                    <a:lumMod val="50000"/>
                  </a:schemeClr>
                </a:solidFill>
                <a:latin typeface="Arial"/>
                <a:cs typeface="Arial"/>
              </a:rPr>
              <a:t>Amazon Inspector</a:t>
            </a:r>
          </a:p>
        </p:txBody>
      </p:sp>
      <p:sp>
        <p:nvSpPr>
          <p:cNvPr id="118" name="Rectangle 117"/>
          <p:cNvSpPr/>
          <p:nvPr/>
        </p:nvSpPr>
        <p:spPr>
          <a:xfrm>
            <a:off x="5398572" y="4477570"/>
            <a:ext cx="1018227" cy="235962"/>
          </a:xfrm>
          <a:prstGeom prst="rect">
            <a:avLst/>
          </a:prstGeom>
          <a:ln>
            <a:noFill/>
          </a:ln>
        </p:spPr>
        <p:txBody>
          <a:bodyPr wrap="none">
            <a:spAutoFit/>
          </a:bodyPr>
          <a:lstStyle/>
          <a:p>
            <a:pPr algn="ctr">
              <a:lnSpc>
                <a:spcPct val="50000"/>
              </a:lnSpc>
            </a:pPr>
            <a:r>
              <a:rPr lang="en-US" sz="1600" b="1" dirty="0">
                <a:latin typeface="Arial"/>
                <a:cs typeface="Arial"/>
              </a:rPr>
              <a:t>AWS IoT</a:t>
            </a:r>
          </a:p>
        </p:txBody>
      </p:sp>
      <p:sp>
        <p:nvSpPr>
          <p:cNvPr id="119" name="Rectangle 118"/>
          <p:cNvSpPr/>
          <p:nvPr/>
        </p:nvSpPr>
        <p:spPr>
          <a:xfrm>
            <a:off x="7157887" y="1055703"/>
            <a:ext cx="1518364" cy="457818"/>
          </a:xfrm>
          <a:prstGeom prst="rect">
            <a:avLst/>
          </a:prstGeom>
          <a:ln>
            <a:noFill/>
          </a:ln>
        </p:spPr>
        <p:txBody>
          <a:bodyPr wrap="none">
            <a:spAutoFit/>
          </a:bodyPr>
          <a:lstStyle/>
          <a:p>
            <a:pPr algn="ctr">
              <a:lnSpc>
                <a:spcPct val="50000"/>
              </a:lnSpc>
            </a:pPr>
            <a:r>
              <a:rPr lang="en-US" sz="1500" b="1" dirty="0">
                <a:latin typeface="Arial"/>
                <a:cs typeface="Arial"/>
              </a:rPr>
              <a:t>EC2 Container</a:t>
            </a:r>
          </a:p>
          <a:p>
            <a:pPr algn="ctr">
              <a:lnSpc>
                <a:spcPct val="50000"/>
              </a:lnSpc>
            </a:pPr>
            <a:endParaRPr lang="en-US" sz="1500" b="1" dirty="0">
              <a:latin typeface="Arial"/>
              <a:cs typeface="Arial"/>
            </a:endParaRPr>
          </a:p>
          <a:p>
            <a:pPr algn="ctr">
              <a:lnSpc>
                <a:spcPct val="50000"/>
              </a:lnSpc>
            </a:pPr>
            <a:r>
              <a:rPr lang="en-US" sz="1500" b="1" dirty="0">
                <a:latin typeface="Arial"/>
                <a:cs typeface="Arial"/>
              </a:rPr>
              <a:t>Registry</a:t>
            </a:r>
          </a:p>
        </p:txBody>
      </p:sp>
      <p:sp>
        <p:nvSpPr>
          <p:cNvPr id="121" name="TextBox 120"/>
          <p:cNvSpPr txBox="1"/>
          <p:nvPr/>
        </p:nvSpPr>
        <p:spPr>
          <a:xfrm>
            <a:off x="5097366" y="4022130"/>
            <a:ext cx="184666" cy="276999"/>
          </a:xfrm>
          <a:prstGeom prst="rect">
            <a:avLst/>
          </a:prstGeom>
          <a:noFill/>
        </p:spPr>
        <p:txBody>
          <a:bodyPr wrap="none" rtlCol="0">
            <a:spAutoFit/>
          </a:bodyPr>
          <a:lstStyle/>
          <a:p>
            <a:pPr algn="ctr"/>
            <a:endParaRPr lang="en-US" sz="1200" dirty="0"/>
          </a:p>
        </p:txBody>
      </p:sp>
      <p:sp>
        <p:nvSpPr>
          <p:cNvPr id="122" name="Rectangle 121"/>
          <p:cNvSpPr/>
          <p:nvPr/>
        </p:nvSpPr>
        <p:spPr>
          <a:xfrm>
            <a:off x="4863985" y="511172"/>
            <a:ext cx="736099" cy="287258"/>
          </a:xfrm>
          <a:prstGeom prst="rect">
            <a:avLst/>
          </a:prstGeom>
          <a:ln>
            <a:noFill/>
          </a:ln>
        </p:spPr>
        <p:txBody>
          <a:bodyPr wrap="none">
            <a:spAutoFit/>
          </a:bodyPr>
          <a:lstStyle/>
          <a:p>
            <a:pPr algn="ctr">
              <a:lnSpc>
                <a:spcPct val="50000"/>
              </a:lnSpc>
            </a:pPr>
            <a:r>
              <a:rPr lang="en-US" sz="800" dirty="0">
                <a:solidFill>
                  <a:schemeClr val="bg2">
                    <a:lumMod val="90000"/>
                  </a:schemeClr>
                </a:solidFill>
                <a:latin typeface="Arial"/>
                <a:cs typeface="Arial"/>
              </a:rPr>
              <a:t>Amazon </a:t>
            </a:r>
          </a:p>
          <a:p>
            <a:pPr algn="ctr">
              <a:lnSpc>
                <a:spcPct val="50000"/>
              </a:lnSpc>
            </a:pPr>
            <a:endParaRPr lang="en-US" sz="800" dirty="0">
              <a:solidFill>
                <a:schemeClr val="bg2">
                  <a:lumMod val="90000"/>
                </a:schemeClr>
              </a:solidFill>
              <a:latin typeface="Arial"/>
              <a:cs typeface="Arial"/>
            </a:endParaRPr>
          </a:p>
          <a:p>
            <a:pPr algn="ctr">
              <a:lnSpc>
                <a:spcPct val="50000"/>
              </a:lnSpc>
            </a:pPr>
            <a:r>
              <a:rPr lang="en-US" sz="800" dirty="0">
                <a:solidFill>
                  <a:schemeClr val="bg2">
                    <a:lumMod val="90000"/>
                  </a:schemeClr>
                </a:solidFill>
                <a:latin typeface="Arial"/>
                <a:cs typeface="Arial"/>
              </a:rPr>
              <a:t>ElastiCache</a:t>
            </a:r>
          </a:p>
        </p:txBody>
      </p:sp>
      <p:sp>
        <p:nvSpPr>
          <p:cNvPr id="123" name="Rectangle 122"/>
          <p:cNvSpPr/>
          <p:nvPr/>
        </p:nvSpPr>
        <p:spPr>
          <a:xfrm>
            <a:off x="8096449" y="2456731"/>
            <a:ext cx="914533" cy="287258"/>
          </a:xfrm>
          <a:prstGeom prst="rect">
            <a:avLst/>
          </a:prstGeom>
          <a:ln>
            <a:noFill/>
          </a:ln>
        </p:spPr>
        <p:txBody>
          <a:bodyPr wrap="none">
            <a:spAutoFit/>
          </a:bodyPr>
          <a:lstStyle/>
          <a:p>
            <a:pPr algn="ctr">
              <a:lnSpc>
                <a:spcPct val="50000"/>
              </a:lnSpc>
            </a:pPr>
            <a:r>
              <a:rPr lang="en-US" sz="800" dirty="0">
                <a:solidFill>
                  <a:schemeClr val="bg2">
                    <a:lumMod val="90000"/>
                  </a:schemeClr>
                </a:solidFill>
                <a:latin typeface="Arial"/>
                <a:cs typeface="Arial"/>
              </a:rPr>
              <a:t>AWS </a:t>
            </a:r>
          </a:p>
          <a:p>
            <a:pPr algn="ctr">
              <a:lnSpc>
                <a:spcPct val="50000"/>
              </a:lnSpc>
            </a:pPr>
            <a:endParaRPr lang="en-US" sz="800" dirty="0">
              <a:solidFill>
                <a:schemeClr val="bg2">
                  <a:lumMod val="90000"/>
                </a:schemeClr>
              </a:solidFill>
              <a:latin typeface="Arial"/>
              <a:cs typeface="Arial"/>
            </a:endParaRPr>
          </a:p>
          <a:p>
            <a:pPr algn="ctr">
              <a:lnSpc>
                <a:spcPct val="50000"/>
              </a:lnSpc>
            </a:pPr>
            <a:r>
              <a:rPr lang="en-US" sz="800" dirty="0">
                <a:solidFill>
                  <a:schemeClr val="bg2">
                    <a:lumMod val="90000"/>
                  </a:schemeClr>
                </a:solidFill>
                <a:latin typeface="Arial"/>
                <a:cs typeface="Arial"/>
              </a:rPr>
              <a:t>CloudFormation</a:t>
            </a:r>
          </a:p>
        </p:txBody>
      </p:sp>
      <p:sp>
        <p:nvSpPr>
          <p:cNvPr id="124" name="Rectangle 123"/>
          <p:cNvSpPr/>
          <p:nvPr/>
        </p:nvSpPr>
        <p:spPr>
          <a:xfrm>
            <a:off x="8032774" y="4260968"/>
            <a:ext cx="947014" cy="430887"/>
          </a:xfrm>
          <a:prstGeom prst="rect">
            <a:avLst/>
          </a:prstGeom>
          <a:ln>
            <a:noFill/>
          </a:ln>
        </p:spPr>
        <p:txBody>
          <a:bodyPr wrap="square">
            <a:spAutoFit/>
          </a:bodyPr>
          <a:lstStyle/>
          <a:p>
            <a:pPr algn="ctr"/>
            <a:r>
              <a:rPr lang="en-US" sz="1100" dirty="0">
                <a:solidFill>
                  <a:schemeClr val="bg2">
                    <a:lumMod val="50000"/>
                  </a:schemeClr>
                </a:solidFill>
                <a:latin typeface="Arial"/>
                <a:cs typeface="Arial"/>
              </a:rPr>
              <a:t>Mobile Analytics </a:t>
            </a:r>
          </a:p>
        </p:txBody>
      </p:sp>
      <p:sp>
        <p:nvSpPr>
          <p:cNvPr id="125" name="Rectangle 124"/>
          <p:cNvSpPr/>
          <p:nvPr/>
        </p:nvSpPr>
        <p:spPr>
          <a:xfrm>
            <a:off x="7533261" y="3897042"/>
            <a:ext cx="1363449" cy="200055"/>
          </a:xfrm>
          <a:prstGeom prst="rect">
            <a:avLst/>
          </a:prstGeom>
          <a:ln>
            <a:noFill/>
          </a:ln>
        </p:spPr>
        <p:txBody>
          <a:bodyPr wrap="none">
            <a:spAutoFit/>
          </a:bodyPr>
          <a:lstStyle/>
          <a:p>
            <a:pPr algn="ctr">
              <a:lnSpc>
                <a:spcPct val="50000"/>
              </a:lnSpc>
            </a:pPr>
            <a:r>
              <a:rPr lang="en-US" sz="1200" dirty="0">
                <a:solidFill>
                  <a:schemeClr val="bg2">
                    <a:lumMod val="50000"/>
                  </a:schemeClr>
                </a:solidFill>
                <a:latin typeface="Arial"/>
                <a:cs typeface="Arial"/>
              </a:rPr>
              <a:t>AWS Mobile Hub</a:t>
            </a:r>
          </a:p>
        </p:txBody>
      </p:sp>
      <p:sp>
        <p:nvSpPr>
          <p:cNvPr id="126" name="Rectangle 125"/>
          <p:cNvSpPr/>
          <p:nvPr/>
        </p:nvSpPr>
        <p:spPr>
          <a:xfrm>
            <a:off x="4991202" y="213162"/>
            <a:ext cx="1636785" cy="186590"/>
          </a:xfrm>
          <a:prstGeom prst="rect">
            <a:avLst/>
          </a:prstGeom>
        </p:spPr>
        <p:txBody>
          <a:bodyPr wrap="square">
            <a:spAutoFit/>
          </a:bodyPr>
          <a:lstStyle/>
          <a:p>
            <a:pPr algn="ctr">
              <a:lnSpc>
                <a:spcPct val="50000"/>
              </a:lnSpc>
            </a:pPr>
            <a:r>
              <a:rPr lang="en-US" sz="1050" dirty="0">
                <a:solidFill>
                  <a:schemeClr val="bg2">
                    <a:lumMod val="50000"/>
                  </a:schemeClr>
                </a:solidFill>
                <a:latin typeface="Arial"/>
                <a:cs typeface="Arial"/>
              </a:rPr>
              <a:t>AWS Storage Gateway</a:t>
            </a:r>
          </a:p>
        </p:txBody>
      </p:sp>
      <p:sp>
        <p:nvSpPr>
          <p:cNvPr id="128" name="Rectangle 127"/>
          <p:cNvSpPr/>
          <p:nvPr/>
        </p:nvSpPr>
        <p:spPr>
          <a:xfrm>
            <a:off x="1450223" y="345563"/>
            <a:ext cx="1162607" cy="186590"/>
          </a:xfrm>
          <a:prstGeom prst="rect">
            <a:avLst/>
          </a:prstGeom>
          <a:ln>
            <a:noFill/>
          </a:ln>
        </p:spPr>
        <p:txBody>
          <a:bodyPr wrap="none">
            <a:spAutoFit/>
          </a:bodyPr>
          <a:lstStyle/>
          <a:p>
            <a:pPr algn="ctr">
              <a:lnSpc>
                <a:spcPct val="50000"/>
              </a:lnSpc>
            </a:pPr>
            <a:r>
              <a:rPr lang="en-US" sz="1050" dirty="0">
                <a:solidFill>
                  <a:srgbClr val="BABABA"/>
                </a:solidFill>
                <a:latin typeface="Arial"/>
                <a:cs typeface="Arial"/>
              </a:rPr>
              <a:t>AWS OpsWorks</a:t>
            </a:r>
          </a:p>
        </p:txBody>
      </p:sp>
      <p:sp>
        <p:nvSpPr>
          <p:cNvPr id="129" name="Rectangle 128"/>
          <p:cNvSpPr/>
          <p:nvPr/>
        </p:nvSpPr>
        <p:spPr>
          <a:xfrm>
            <a:off x="111675" y="932140"/>
            <a:ext cx="1861206" cy="182101"/>
          </a:xfrm>
          <a:prstGeom prst="rect">
            <a:avLst/>
          </a:prstGeom>
          <a:ln>
            <a:noFill/>
          </a:ln>
        </p:spPr>
        <p:txBody>
          <a:bodyPr wrap="square">
            <a:spAutoFit/>
          </a:bodyPr>
          <a:lstStyle/>
          <a:p>
            <a:pPr algn="ctr">
              <a:lnSpc>
                <a:spcPct val="50000"/>
              </a:lnSpc>
            </a:pPr>
            <a:r>
              <a:rPr lang="en-US" sz="1000" dirty="0">
                <a:latin typeface="Arial"/>
                <a:cs typeface="Arial"/>
              </a:rPr>
              <a:t>Elastic Transcoder</a:t>
            </a:r>
          </a:p>
        </p:txBody>
      </p:sp>
      <p:sp>
        <p:nvSpPr>
          <p:cNvPr id="130" name="Rectangle 129"/>
          <p:cNvSpPr/>
          <p:nvPr/>
        </p:nvSpPr>
        <p:spPr>
          <a:xfrm>
            <a:off x="1010012" y="759756"/>
            <a:ext cx="723275" cy="155171"/>
          </a:xfrm>
          <a:prstGeom prst="rect">
            <a:avLst/>
          </a:prstGeom>
          <a:ln>
            <a:noFill/>
          </a:ln>
        </p:spPr>
        <p:txBody>
          <a:bodyPr wrap="none">
            <a:spAutoFit/>
          </a:bodyPr>
          <a:lstStyle/>
          <a:p>
            <a:pPr algn="ctr">
              <a:lnSpc>
                <a:spcPct val="50000"/>
              </a:lnSpc>
            </a:pPr>
            <a:r>
              <a:rPr lang="en-US" sz="700" dirty="0">
                <a:solidFill>
                  <a:schemeClr val="bg2">
                    <a:lumMod val="50000"/>
                  </a:schemeClr>
                </a:solidFill>
                <a:latin typeface="Arial"/>
                <a:cs typeface="Arial"/>
              </a:rPr>
              <a:t>Amazon SES</a:t>
            </a:r>
          </a:p>
        </p:txBody>
      </p:sp>
      <p:sp>
        <p:nvSpPr>
          <p:cNvPr id="131" name="Rectangle 130"/>
          <p:cNvSpPr/>
          <p:nvPr/>
        </p:nvSpPr>
        <p:spPr>
          <a:xfrm>
            <a:off x="1816586" y="588278"/>
            <a:ext cx="1929434" cy="482183"/>
          </a:xfrm>
          <a:prstGeom prst="rect">
            <a:avLst/>
          </a:prstGeom>
          <a:ln>
            <a:noFill/>
          </a:ln>
        </p:spPr>
        <p:txBody>
          <a:bodyPr wrap="none">
            <a:spAutoFit/>
          </a:bodyPr>
          <a:lstStyle/>
          <a:p>
            <a:pPr algn="ctr">
              <a:lnSpc>
                <a:spcPct val="50000"/>
              </a:lnSpc>
            </a:pPr>
            <a:r>
              <a:rPr lang="en-US" sz="1600" b="1" dirty="0">
                <a:solidFill>
                  <a:schemeClr val="tx1">
                    <a:lumMod val="75000"/>
                  </a:schemeClr>
                </a:solidFill>
                <a:latin typeface="Arial"/>
                <a:cs typeface="Arial"/>
              </a:rPr>
              <a:t>EC2</a:t>
            </a:r>
          </a:p>
          <a:p>
            <a:pPr algn="ctr">
              <a:lnSpc>
                <a:spcPct val="50000"/>
              </a:lnSpc>
            </a:pPr>
            <a:endParaRPr lang="en-US" sz="1600" b="1" dirty="0">
              <a:solidFill>
                <a:schemeClr val="tx1">
                  <a:lumMod val="75000"/>
                </a:schemeClr>
              </a:solidFill>
              <a:latin typeface="Arial"/>
              <a:cs typeface="Arial"/>
            </a:endParaRPr>
          </a:p>
          <a:p>
            <a:pPr algn="ctr">
              <a:lnSpc>
                <a:spcPct val="50000"/>
              </a:lnSpc>
            </a:pPr>
            <a:r>
              <a:rPr lang="en-US" sz="1600" b="1" dirty="0">
                <a:solidFill>
                  <a:schemeClr val="tx1">
                    <a:lumMod val="75000"/>
                  </a:schemeClr>
                </a:solidFill>
                <a:latin typeface="Arial"/>
                <a:cs typeface="Arial"/>
              </a:rPr>
              <a:t>Container Service</a:t>
            </a:r>
          </a:p>
        </p:txBody>
      </p:sp>
      <p:sp>
        <p:nvSpPr>
          <p:cNvPr id="133" name="Rectangle 132"/>
          <p:cNvSpPr/>
          <p:nvPr/>
        </p:nvSpPr>
        <p:spPr>
          <a:xfrm>
            <a:off x="6761696" y="181970"/>
            <a:ext cx="1240387" cy="191078"/>
          </a:xfrm>
          <a:prstGeom prst="rect">
            <a:avLst/>
          </a:prstGeom>
          <a:ln>
            <a:noFill/>
          </a:ln>
        </p:spPr>
        <p:txBody>
          <a:bodyPr wrap="none">
            <a:spAutoFit/>
          </a:bodyPr>
          <a:lstStyle/>
          <a:p>
            <a:pPr algn="ctr">
              <a:lnSpc>
                <a:spcPct val="50000"/>
              </a:lnSpc>
            </a:pPr>
            <a:r>
              <a:rPr lang="en-US" sz="1100" dirty="0">
                <a:solidFill>
                  <a:schemeClr val="bg2">
                    <a:lumMod val="50000"/>
                  </a:schemeClr>
                </a:solidFill>
                <a:latin typeface="Arial"/>
                <a:cs typeface="Arial"/>
              </a:rPr>
              <a:t>Amazon Cognito</a:t>
            </a:r>
          </a:p>
        </p:txBody>
      </p:sp>
      <p:sp>
        <p:nvSpPr>
          <p:cNvPr id="134" name="Rectangle 133"/>
          <p:cNvSpPr/>
          <p:nvPr/>
        </p:nvSpPr>
        <p:spPr>
          <a:xfrm>
            <a:off x="3440133" y="484781"/>
            <a:ext cx="1380969" cy="191078"/>
          </a:xfrm>
          <a:prstGeom prst="rect">
            <a:avLst/>
          </a:prstGeom>
          <a:ln>
            <a:noFill/>
          </a:ln>
        </p:spPr>
        <p:txBody>
          <a:bodyPr wrap="none">
            <a:spAutoFit/>
          </a:bodyPr>
          <a:lstStyle/>
          <a:p>
            <a:pPr algn="ctr">
              <a:lnSpc>
                <a:spcPct val="50000"/>
              </a:lnSpc>
            </a:pPr>
            <a:r>
              <a:rPr lang="en-US" sz="1100" dirty="0">
                <a:solidFill>
                  <a:schemeClr val="bg2">
                    <a:lumMod val="50000"/>
                  </a:schemeClr>
                </a:solidFill>
                <a:latin typeface="Arial"/>
                <a:cs typeface="Arial"/>
              </a:rPr>
              <a:t>AWS CodeDeploy</a:t>
            </a:r>
          </a:p>
        </p:txBody>
      </p:sp>
      <p:sp>
        <p:nvSpPr>
          <p:cNvPr id="135" name="Rectangle 134"/>
          <p:cNvSpPr/>
          <p:nvPr/>
        </p:nvSpPr>
        <p:spPr>
          <a:xfrm>
            <a:off x="1186679" y="4630554"/>
            <a:ext cx="518091" cy="215444"/>
          </a:xfrm>
          <a:prstGeom prst="rect">
            <a:avLst/>
          </a:prstGeom>
        </p:spPr>
        <p:txBody>
          <a:bodyPr wrap="none">
            <a:spAutoFit/>
          </a:bodyPr>
          <a:lstStyle/>
          <a:p>
            <a:pPr algn="ctr"/>
            <a:r>
              <a:rPr lang="en-US" sz="800" dirty="0">
                <a:solidFill>
                  <a:schemeClr val="bg2">
                    <a:lumMod val="50000"/>
                  </a:schemeClr>
                </a:solidFill>
                <a:latin typeface="Arial"/>
                <a:cs typeface="Arial"/>
              </a:rPr>
              <a:t>Glacier</a:t>
            </a:r>
          </a:p>
        </p:txBody>
      </p:sp>
      <p:sp>
        <p:nvSpPr>
          <p:cNvPr id="64" name="Rectangle 63"/>
          <p:cNvSpPr/>
          <p:nvPr/>
        </p:nvSpPr>
        <p:spPr>
          <a:xfrm>
            <a:off x="423425" y="1204238"/>
            <a:ext cx="1443174" cy="200055"/>
          </a:xfrm>
          <a:prstGeom prst="rect">
            <a:avLst/>
          </a:prstGeom>
          <a:ln>
            <a:noFill/>
          </a:ln>
        </p:spPr>
        <p:txBody>
          <a:bodyPr wrap="none">
            <a:spAutoFit/>
          </a:bodyPr>
          <a:lstStyle/>
          <a:p>
            <a:pPr algn="ctr">
              <a:lnSpc>
                <a:spcPct val="50000"/>
              </a:lnSpc>
            </a:pPr>
            <a:r>
              <a:rPr lang="en-US" sz="1200" dirty="0">
                <a:latin typeface="Arial"/>
                <a:cs typeface="Arial"/>
              </a:rPr>
              <a:t>Amazon WorkMail</a:t>
            </a:r>
          </a:p>
        </p:txBody>
      </p:sp>
      <p:sp>
        <p:nvSpPr>
          <p:cNvPr id="66" name="Rectangle 65"/>
          <p:cNvSpPr/>
          <p:nvPr/>
        </p:nvSpPr>
        <p:spPr>
          <a:xfrm>
            <a:off x="7861485" y="2160363"/>
            <a:ext cx="1069674" cy="253916"/>
          </a:xfrm>
          <a:prstGeom prst="rect">
            <a:avLst/>
          </a:prstGeom>
          <a:ln>
            <a:noFill/>
          </a:ln>
        </p:spPr>
        <p:txBody>
          <a:bodyPr wrap="none">
            <a:spAutoFit/>
          </a:bodyPr>
          <a:lstStyle/>
          <a:p>
            <a:pPr algn="ctr">
              <a:lnSpc>
                <a:spcPct val="50000"/>
              </a:lnSpc>
            </a:pPr>
            <a:r>
              <a:rPr lang="en-US" b="1" dirty="0">
                <a:latin typeface="Arial"/>
                <a:cs typeface="Arial"/>
              </a:rPr>
              <a:t>Lambda</a:t>
            </a:r>
          </a:p>
        </p:txBody>
      </p:sp>
      <p:sp>
        <p:nvSpPr>
          <p:cNvPr id="59" name="TextBox 58"/>
          <p:cNvSpPr txBox="1"/>
          <p:nvPr/>
        </p:nvSpPr>
        <p:spPr>
          <a:xfrm>
            <a:off x="46136" y="4843526"/>
            <a:ext cx="1159292" cy="230832"/>
          </a:xfrm>
          <a:prstGeom prst="rect">
            <a:avLst/>
          </a:prstGeom>
          <a:noFill/>
        </p:spPr>
        <p:txBody>
          <a:bodyPr wrap="none" rtlCol="0">
            <a:spAutoFit/>
          </a:bodyPr>
          <a:lstStyle/>
          <a:p>
            <a:pPr algn="ctr"/>
            <a:r>
              <a:rPr lang="en-US" sz="900" dirty="0">
                <a:solidFill>
                  <a:schemeClr val="tx1">
                    <a:lumMod val="40000"/>
                    <a:lumOff val="60000"/>
                  </a:schemeClr>
                </a:solidFill>
              </a:rPr>
              <a:t>As of 30 April 2016</a:t>
            </a:r>
          </a:p>
        </p:txBody>
      </p:sp>
    </p:spTree>
    <p:extLst>
      <p:ext uri="{BB962C8B-B14F-4D97-AF65-F5344CB8AC3E}">
        <p14:creationId xmlns:p14="http://schemas.microsoft.com/office/powerpoint/2010/main" val="2072076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Route-53.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17675" y="1717411"/>
            <a:ext cx="1730544" cy="1730544"/>
          </a:xfrm>
          <a:prstGeom prst="rect">
            <a:avLst/>
          </a:prstGeom>
        </p:spPr>
      </p:pic>
      <p:sp>
        <p:nvSpPr>
          <p:cNvPr id="1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Networking</a:t>
            </a:r>
          </a:p>
        </p:txBody>
      </p:sp>
      <p:sp>
        <p:nvSpPr>
          <p:cNvPr id="18" name="Rectangle 17"/>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Route 53</a:t>
            </a:r>
          </a:p>
          <a:p>
            <a:r>
              <a:rPr lang="en-US" sz="1600" i="1" dirty="0">
                <a:solidFill>
                  <a:srgbClr val="F58536"/>
                </a:solidFill>
                <a:cs typeface="Arial"/>
              </a:rPr>
              <a:t>Scalable DNS and Domain Name Registration</a:t>
            </a:r>
          </a:p>
        </p:txBody>
      </p:sp>
      <p:sp>
        <p:nvSpPr>
          <p:cNvPr id="19" name="Rectangle 18"/>
          <p:cNvSpPr/>
          <p:nvPr/>
        </p:nvSpPr>
        <p:spPr>
          <a:xfrm>
            <a:off x="336789" y="1850082"/>
            <a:ext cx="5157923" cy="1597873"/>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Answers DNS queries with low latency by using a global network of DNS servers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Latency based routing to closest AWS endpoint</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Integration with other AWS services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Register domain names</a:t>
            </a:r>
          </a:p>
        </p:txBody>
      </p:sp>
    </p:spTree>
    <p:extLst>
      <p:ext uri="{BB962C8B-B14F-4D97-AF65-F5344CB8AC3E}">
        <p14:creationId xmlns:p14="http://schemas.microsoft.com/office/powerpoint/2010/main" val="1431142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mazon-Elastic-Load-Balacing.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184230" y="1583966"/>
            <a:ext cx="1997434" cy="1997434"/>
          </a:xfrm>
          <a:prstGeom prst="rect">
            <a:avLst/>
          </a:prstGeom>
        </p:spPr>
      </p:pic>
      <p:sp>
        <p:nvSpPr>
          <p:cNvPr id="1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Networking</a:t>
            </a:r>
          </a:p>
        </p:txBody>
      </p:sp>
      <p:sp>
        <p:nvSpPr>
          <p:cNvPr id="18" name="Rectangle 17"/>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Elastic Load Balancing (ELB)</a:t>
            </a:r>
          </a:p>
          <a:p>
            <a:r>
              <a:rPr lang="en-US" sz="1600" i="1" dirty="0">
                <a:solidFill>
                  <a:srgbClr val="F58536"/>
                </a:solidFill>
                <a:cs typeface="Arial"/>
              </a:rPr>
              <a:t>Application Load Balancing</a:t>
            </a:r>
          </a:p>
        </p:txBody>
      </p:sp>
      <p:sp>
        <p:nvSpPr>
          <p:cNvPr id="19" name="Rectangle 18"/>
          <p:cNvSpPr/>
          <p:nvPr/>
        </p:nvSpPr>
        <p:spPr>
          <a:xfrm>
            <a:off x="336789" y="1850082"/>
            <a:ext cx="5157923" cy="1597873"/>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Supports load balancing of HTTP, HTTPS and TCP traffic to EC2 instances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Detects and removes failing instances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Dynamically grows and shrinks based on traffic</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Integrates with Auto Scaling </a:t>
            </a:r>
          </a:p>
        </p:txBody>
      </p:sp>
    </p:spTree>
    <p:extLst>
      <p:ext uri="{BB962C8B-B14F-4D97-AF65-F5344CB8AC3E}">
        <p14:creationId xmlns:p14="http://schemas.microsoft.com/office/powerpoint/2010/main" val="1798264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rect-Connect.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70260" y="1737958"/>
            <a:ext cx="1625374" cy="1625374"/>
          </a:xfrm>
          <a:prstGeom prst="rect">
            <a:avLst/>
          </a:prstGeom>
        </p:spPr>
      </p:pic>
      <p:sp>
        <p:nvSpPr>
          <p:cNvPr id="1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Networking</a:t>
            </a:r>
          </a:p>
        </p:txBody>
      </p:sp>
      <p:sp>
        <p:nvSpPr>
          <p:cNvPr id="18" name="Rectangle 17"/>
          <p:cNvSpPr/>
          <p:nvPr/>
        </p:nvSpPr>
        <p:spPr>
          <a:xfrm>
            <a:off x="453169" y="957880"/>
            <a:ext cx="5814628" cy="646331"/>
          </a:xfrm>
          <a:prstGeom prst="rect">
            <a:avLst/>
          </a:prstGeom>
        </p:spPr>
        <p:txBody>
          <a:bodyPr wrap="square">
            <a:spAutoFit/>
          </a:bodyPr>
          <a:lstStyle/>
          <a:p>
            <a:r>
              <a:rPr lang="en-US" sz="2000" b="1" dirty="0">
                <a:solidFill>
                  <a:srgbClr val="4D4D4C"/>
                </a:solidFill>
                <a:cs typeface="Arial"/>
              </a:rPr>
              <a:t>Direct Connect</a:t>
            </a:r>
          </a:p>
          <a:p>
            <a:r>
              <a:rPr lang="en-US" sz="1600" i="1" dirty="0">
                <a:solidFill>
                  <a:srgbClr val="F58536"/>
                </a:solidFill>
                <a:cs typeface="Arial"/>
              </a:rPr>
              <a:t>Dedicated Network Connection to AWS</a:t>
            </a:r>
          </a:p>
        </p:txBody>
      </p:sp>
      <p:sp>
        <p:nvSpPr>
          <p:cNvPr id="19" name="Rectangle 18"/>
          <p:cNvSpPr/>
          <p:nvPr/>
        </p:nvSpPr>
        <p:spPr>
          <a:xfrm>
            <a:off x="336789" y="1850082"/>
            <a:ext cx="5157923" cy="1856406"/>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Establish a dedicated network connection from your premises to AWS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Reduces bandwidth costs for high volume data transfers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Offers consistent network performance</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Speeds from 50 Mbps to 10 </a:t>
            </a:r>
            <a:r>
              <a:rPr lang="en-US" sz="1600" dirty="0" err="1">
                <a:solidFill>
                  <a:schemeClr val="tx1">
                    <a:lumMod val="75000"/>
                    <a:lumOff val="25000"/>
                  </a:schemeClr>
                </a:solidFill>
                <a:cs typeface="Arial"/>
              </a:rPr>
              <a:t>Gbps</a:t>
            </a:r>
            <a:r>
              <a:rPr lang="en-US" sz="1600" dirty="0">
                <a:solidFill>
                  <a:schemeClr val="tx1">
                    <a:lumMod val="75000"/>
                    <a:lumOff val="25000"/>
                  </a:schemeClr>
                </a:solidFill>
                <a:cs typeface="Arial"/>
              </a:rPr>
              <a:t> per port</a:t>
            </a:r>
          </a:p>
        </p:txBody>
      </p:sp>
    </p:spTree>
    <p:extLst>
      <p:ext uri="{BB962C8B-B14F-4D97-AF65-F5344CB8AC3E}">
        <p14:creationId xmlns:p14="http://schemas.microsoft.com/office/powerpoint/2010/main" val="1463940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descr="SES.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53442" y="2092973"/>
            <a:ext cx="703222" cy="703222"/>
          </a:xfrm>
          <a:prstGeom prst="rect">
            <a:avLst/>
          </a:prstGeom>
        </p:spPr>
      </p:pic>
      <p:sp>
        <p:nvSpPr>
          <p:cNvPr id="46" name="TextBox 45"/>
          <p:cNvSpPr txBox="1"/>
          <p:nvPr/>
        </p:nvSpPr>
        <p:spPr>
          <a:xfrm>
            <a:off x="306785" y="2941369"/>
            <a:ext cx="796537"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SES</a:t>
            </a:r>
          </a:p>
        </p:txBody>
      </p:sp>
      <p:pic>
        <p:nvPicPr>
          <p:cNvPr id="68" name="Picture 67" descr="SNS.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458560" y="2058349"/>
            <a:ext cx="703222" cy="703222"/>
          </a:xfrm>
          <a:prstGeom prst="rect">
            <a:avLst/>
          </a:prstGeom>
        </p:spPr>
      </p:pic>
      <p:sp>
        <p:nvSpPr>
          <p:cNvPr id="44" name="TextBox 43"/>
          <p:cNvSpPr txBox="1"/>
          <p:nvPr/>
        </p:nvSpPr>
        <p:spPr>
          <a:xfrm>
            <a:off x="1170838" y="2941369"/>
            <a:ext cx="1278667"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SNS</a:t>
            </a:r>
          </a:p>
        </p:txBody>
      </p:sp>
      <p:pic>
        <p:nvPicPr>
          <p:cNvPr id="69" name="Picture 68" descr="SQS.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674499" y="2108433"/>
            <a:ext cx="703222" cy="703222"/>
          </a:xfrm>
          <a:prstGeom prst="rect">
            <a:avLst/>
          </a:prstGeom>
        </p:spPr>
      </p:pic>
      <p:sp>
        <p:nvSpPr>
          <p:cNvPr id="42" name="TextBox 41"/>
          <p:cNvSpPr txBox="1"/>
          <p:nvPr/>
        </p:nvSpPr>
        <p:spPr>
          <a:xfrm>
            <a:off x="2341663" y="2941369"/>
            <a:ext cx="1368895"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SQS</a:t>
            </a:r>
          </a:p>
        </p:txBody>
      </p:sp>
      <p:pic>
        <p:nvPicPr>
          <p:cNvPr id="3" name="Picture 2"/>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3945363" y="2108719"/>
            <a:ext cx="703222" cy="710347"/>
          </a:xfrm>
          <a:prstGeom prst="rect">
            <a:avLst/>
          </a:prstGeom>
        </p:spPr>
      </p:pic>
      <p:sp>
        <p:nvSpPr>
          <p:cNvPr id="40" name="TextBox 39"/>
          <p:cNvSpPr txBox="1"/>
          <p:nvPr/>
        </p:nvSpPr>
        <p:spPr>
          <a:xfrm>
            <a:off x="3539133" y="2941369"/>
            <a:ext cx="1515682" cy="584775"/>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API</a:t>
            </a:r>
          </a:p>
          <a:p>
            <a:pPr algn="ctr"/>
            <a:r>
              <a:rPr lang="en-US" sz="1400" b="1" dirty="0">
                <a:solidFill>
                  <a:schemeClr val="tx1">
                    <a:lumMod val="75000"/>
                    <a:lumOff val="25000"/>
                  </a:schemeClr>
                </a:solidFill>
                <a:cs typeface="Arial"/>
              </a:rPr>
              <a:t>Gateway</a:t>
            </a:r>
          </a:p>
        </p:txBody>
      </p:sp>
      <p:pic>
        <p:nvPicPr>
          <p:cNvPr id="47" name="Picture 46" descr="CloudSearch.png"/>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274415" y="2100608"/>
            <a:ext cx="703222" cy="703222"/>
          </a:xfrm>
          <a:prstGeom prst="rect">
            <a:avLst/>
          </a:prstGeom>
        </p:spPr>
      </p:pic>
      <p:sp>
        <p:nvSpPr>
          <p:cNvPr id="38" name="TextBox 37"/>
          <p:cNvSpPr txBox="1"/>
          <p:nvPr/>
        </p:nvSpPr>
        <p:spPr>
          <a:xfrm>
            <a:off x="4706551" y="2941369"/>
            <a:ext cx="1838950"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CloudSearch</a:t>
            </a:r>
          </a:p>
        </p:txBody>
      </p:sp>
      <p:pic>
        <p:nvPicPr>
          <p:cNvPr id="52" name="Picture 51" descr="TransCoder.png"/>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6613863" y="2110216"/>
            <a:ext cx="703222" cy="703222"/>
          </a:xfrm>
          <a:prstGeom prst="rect">
            <a:avLst/>
          </a:prstGeom>
        </p:spPr>
      </p:pic>
      <p:sp>
        <p:nvSpPr>
          <p:cNvPr id="36" name="TextBox 35"/>
          <p:cNvSpPr txBox="1"/>
          <p:nvPr/>
        </p:nvSpPr>
        <p:spPr>
          <a:xfrm>
            <a:off x="6207633" y="2941369"/>
            <a:ext cx="1515682" cy="584775"/>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Elastic Transcoder </a:t>
            </a:r>
          </a:p>
        </p:txBody>
      </p:sp>
      <p:sp>
        <p:nvSpPr>
          <p:cNvPr id="48"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Application Services</a:t>
            </a:r>
          </a:p>
        </p:txBody>
      </p:sp>
      <p:pic>
        <p:nvPicPr>
          <p:cNvPr id="50" name="Picture 49" descr="SWF.png"/>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7924496" y="2110293"/>
            <a:ext cx="708774" cy="708774"/>
          </a:xfrm>
          <a:prstGeom prst="rect">
            <a:avLst/>
          </a:prstGeom>
        </p:spPr>
      </p:pic>
      <p:sp>
        <p:nvSpPr>
          <p:cNvPr id="49" name="TextBox 48"/>
          <p:cNvSpPr txBox="1"/>
          <p:nvPr/>
        </p:nvSpPr>
        <p:spPr>
          <a:xfrm>
            <a:off x="7521042" y="2941369"/>
            <a:ext cx="1515682" cy="830997"/>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Simple Workflow Service</a:t>
            </a:r>
          </a:p>
        </p:txBody>
      </p:sp>
    </p:spTree>
    <p:extLst>
      <p:ext uri="{BB962C8B-B14F-4D97-AF65-F5344CB8AC3E}">
        <p14:creationId xmlns:p14="http://schemas.microsoft.com/office/powerpoint/2010/main" val="1763585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ES.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272211" y="1737958"/>
            <a:ext cx="1662778" cy="1662778"/>
          </a:xfrm>
          <a:prstGeom prst="rect">
            <a:avLst/>
          </a:prstGeom>
        </p:spPr>
      </p:pic>
      <p:sp>
        <p:nvSpPr>
          <p:cNvPr id="1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Application Services</a:t>
            </a:r>
          </a:p>
        </p:txBody>
      </p:sp>
      <p:sp>
        <p:nvSpPr>
          <p:cNvPr id="18" name="Rectangle 17"/>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Simple Email Service (SES)</a:t>
            </a:r>
          </a:p>
          <a:p>
            <a:r>
              <a:rPr lang="en-US" sz="1600" i="1" dirty="0">
                <a:solidFill>
                  <a:srgbClr val="CF9538"/>
                </a:solidFill>
                <a:cs typeface="Arial"/>
              </a:rPr>
              <a:t>Email Sending Service</a:t>
            </a:r>
          </a:p>
        </p:txBody>
      </p:sp>
      <p:sp>
        <p:nvSpPr>
          <p:cNvPr id="19" name="Rectangle 18"/>
          <p:cNvSpPr/>
          <p:nvPr/>
        </p:nvSpPr>
        <p:spPr>
          <a:xfrm>
            <a:off x="336789" y="1850082"/>
            <a:ext cx="5157923" cy="1856406"/>
          </a:xfrm>
          <a:prstGeom prst="rect">
            <a:avLst/>
          </a:prstGeom>
        </p:spPr>
        <p:txBody>
          <a:bodyPr wrap="square">
            <a:spAutoFit/>
          </a:bodyPr>
          <a:lstStyle/>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Bulk and transactional email-sending service</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Eliminates email server management</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Meet rigorous Internet Service Provider (ISP) standards</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Built-in feedback loop on successful and unsuccessful messages</a:t>
            </a:r>
          </a:p>
        </p:txBody>
      </p:sp>
    </p:spTree>
    <p:extLst>
      <p:ext uri="{BB962C8B-B14F-4D97-AF65-F5344CB8AC3E}">
        <p14:creationId xmlns:p14="http://schemas.microsoft.com/office/powerpoint/2010/main" val="27081920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loudSearch.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85808" y="1743876"/>
            <a:ext cx="1656860" cy="1656860"/>
          </a:xfrm>
          <a:prstGeom prst="rect">
            <a:avLst/>
          </a:prstGeom>
        </p:spPr>
      </p:pic>
      <p:sp>
        <p:nvSpPr>
          <p:cNvPr id="1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Application Services</a:t>
            </a:r>
          </a:p>
        </p:txBody>
      </p:sp>
      <p:sp>
        <p:nvSpPr>
          <p:cNvPr id="18" name="Rectangle 17"/>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CloudSearch</a:t>
            </a:r>
          </a:p>
          <a:p>
            <a:r>
              <a:rPr lang="en-US" sz="1600" i="1" dirty="0">
                <a:solidFill>
                  <a:srgbClr val="CF9538"/>
                </a:solidFill>
                <a:cs typeface="Arial"/>
              </a:rPr>
              <a:t>Managed Search Service</a:t>
            </a:r>
          </a:p>
        </p:txBody>
      </p:sp>
      <p:sp>
        <p:nvSpPr>
          <p:cNvPr id="19" name="Rectangle 18"/>
          <p:cNvSpPr/>
          <p:nvPr/>
        </p:nvSpPr>
        <p:spPr>
          <a:xfrm>
            <a:off x="336789" y="1850082"/>
            <a:ext cx="5157923" cy="1520929"/>
          </a:xfrm>
          <a:prstGeom prst="rect">
            <a:avLst/>
          </a:prstGeom>
        </p:spPr>
        <p:txBody>
          <a:bodyPr wrap="square">
            <a:spAutoFit/>
          </a:bodyPr>
          <a:lstStyle/>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Integrate fast and highly scalable search functionality into applications</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Scales automatically</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AWS manages hardware provisioning, data partitioning, and software patches</a:t>
            </a:r>
          </a:p>
        </p:txBody>
      </p:sp>
    </p:spTree>
    <p:extLst>
      <p:ext uri="{BB962C8B-B14F-4D97-AF65-F5344CB8AC3E}">
        <p14:creationId xmlns:p14="http://schemas.microsoft.com/office/powerpoint/2010/main" val="4175586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NS.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257065" y="1527398"/>
            <a:ext cx="1914346" cy="1914346"/>
          </a:xfrm>
          <a:prstGeom prst="rect">
            <a:avLst/>
          </a:prstGeom>
        </p:spPr>
      </p:pic>
      <p:sp>
        <p:nvSpPr>
          <p:cNvPr id="1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Application Services</a:t>
            </a:r>
          </a:p>
        </p:txBody>
      </p:sp>
      <p:sp>
        <p:nvSpPr>
          <p:cNvPr id="18" name="Rectangle 17"/>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Simple Notification Service (SNS)</a:t>
            </a:r>
          </a:p>
          <a:p>
            <a:r>
              <a:rPr lang="en-US" sz="1600" i="1" dirty="0">
                <a:solidFill>
                  <a:srgbClr val="CF9538"/>
                </a:solidFill>
                <a:cs typeface="Arial"/>
              </a:rPr>
              <a:t>Push Notification Service</a:t>
            </a:r>
          </a:p>
        </p:txBody>
      </p:sp>
      <p:sp>
        <p:nvSpPr>
          <p:cNvPr id="19" name="Rectangle 18"/>
          <p:cNvSpPr/>
          <p:nvPr/>
        </p:nvSpPr>
        <p:spPr>
          <a:xfrm>
            <a:off x="336789" y="1850082"/>
            <a:ext cx="5157923" cy="1520929"/>
          </a:xfrm>
          <a:prstGeom prst="rect">
            <a:avLst/>
          </a:prstGeom>
        </p:spPr>
        <p:txBody>
          <a:bodyPr wrap="square">
            <a:spAutoFit/>
          </a:bodyPr>
          <a:lstStyle/>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Set up, operate, and send notifications </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Publish messages from an application and immediately deliver them to subscribers or other applications</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Push messages to mobile devices</a:t>
            </a:r>
          </a:p>
        </p:txBody>
      </p:sp>
    </p:spTree>
    <p:extLst>
      <p:ext uri="{BB962C8B-B14F-4D97-AF65-F5344CB8AC3E}">
        <p14:creationId xmlns:p14="http://schemas.microsoft.com/office/powerpoint/2010/main" val="18874578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ransCoder.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410403" y="1538318"/>
            <a:ext cx="1541168" cy="1541168"/>
          </a:xfrm>
          <a:prstGeom prst="rect">
            <a:avLst/>
          </a:prstGeom>
        </p:spPr>
      </p:pic>
      <p:sp>
        <p:nvSpPr>
          <p:cNvPr id="1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Application Services</a:t>
            </a:r>
          </a:p>
        </p:txBody>
      </p:sp>
      <p:sp>
        <p:nvSpPr>
          <p:cNvPr id="18" name="Rectangle 17"/>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Elastic Transcoder</a:t>
            </a:r>
          </a:p>
          <a:p>
            <a:r>
              <a:rPr lang="en-US" sz="1600" i="1" dirty="0">
                <a:solidFill>
                  <a:srgbClr val="CF9538"/>
                </a:solidFill>
                <a:cs typeface="Arial"/>
              </a:rPr>
              <a:t>Easy-to-use Scalable Media Transcoder</a:t>
            </a:r>
          </a:p>
        </p:txBody>
      </p:sp>
      <p:sp>
        <p:nvSpPr>
          <p:cNvPr id="19" name="Rectangle 18"/>
          <p:cNvSpPr/>
          <p:nvPr/>
        </p:nvSpPr>
        <p:spPr>
          <a:xfrm>
            <a:off x="336789" y="1850082"/>
            <a:ext cx="5157923" cy="1003865"/>
          </a:xfrm>
          <a:prstGeom prst="rect">
            <a:avLst/>
          </a:prstGeom>
        </p:spPr>
        <p:txBody>
          <a:bodyPr wrap="square">
            <a:spAutoFit/>
          </a:bodyPr>
          <a:lstStyle/>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Converts media files between formats</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Highly scalable</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Integration with S3 and CloudFront</a:t>
            </a:r>
          </a:p>
        </p:txBody>
      </p:sp>
    </p:spTree>
    <p:extLst>
      <p:ext uri="{BB962C8B-B14F-4D97-AF65-F5344CB8AC3E}">
        <p14:creationId xmlns:p14="http://schemas.microsoft.com/office/powerpoint/2010/main" val="646145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QS.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410403" y="1545945"/>
            <a:ext cx="1538044" cy="1538044"/>
          </a:xfrm>
          <a:prstGeom prst="rect">
            <a:avLst/>
          </a:prstGeom>
        </p:spPr>
      </p:pic>
      <p:sp>
        <p:nvSpPr>
          <p:cNvPr id="1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Application Services</a:t>
            </a:r>
          </a:p>
        </p:txBody>
      </p:sp>
      <p:sp>
        <p:nvSpPr>
          <p:cNvPr id="18" name="Rectangle 17"/>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Simple Queue Service (SQS)</a:t>
            </a:r>
          </a:p>
          <a:p>
            <a:r>
              <a:rPr lang="en-US" sz="1600" i="1" dirty="0">
                <a:solidFill>
                  <a:srgbClr val="CF9538"/>
                </a:solidFill>
                <a:cs typeface="Arial"/>
              </a:rPr>
              <a:t>Message Queue Service</a:t>
            </a:r>
          </a:p>
        </p:txBody>
      </p:sp>
      <p:sp>
        <p:nvSpPr>
          <p:cNvPr id="19" name="Rectangle 18"/>
          <p:cNvSpPr/>
          <p:nvPr/>
        </p:nvSpPr>
        <p:spPr>
          <a:xfrm>
            <a:off x="336789" y="1850082"/>
            <a:ext cx="5157923" cy="1339341"/>
          </a:xfrm>
          <a:prstGeom prst="rect">
            <a:avLst/>
          </a:prstGeom>
        </p:spPr>
        <p:txBody>
          <a:bodyPr wrap="square">
            <a:spAutoFit/>
          </a:bodyPr>
          <a:lstStyle/>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Managed and scalable message queue</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Building block for distributed systems</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Highly available and durable</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Pay for what you use</a:t>
            </a:r>
          </a:p>
        </p:txBody>
      </p:sp>
    </p:spTree>
    <p:extLst>
      <p:ext uri="{BB962C8B-B14F-4D97-AF65-F5344CB8AC3E}">
        <p14:creationId xmlns:p14="http://schemas.microsoft.com/office/powerpoint/2010/main" val="3810954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WF.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445228" y="1603408"/>
            <a:ext cx="1496255" cy="1496255"/>
          </a:xfrm>
          <a:prstGeom prst="rect">
            <a:avLst/>
          </a:prstGeom>
        </p:spPr>
      </p:pic>
      <p:sp>
        <p:nvSpPr>
          <p:cNvPr id="1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Application Services</a:t>
            </a:r>
          </a:p>
        </p:txBody>
      </p:sp>
      <p:sp>
        <p:nvSpPr>
          <p:cNvPr id="18" name="Rectangle 17"/>
          <p:cNvSpPr/>
          <p:nvPr/>
        </p:nvSpPr>
        <p:spPr>
          <a:xfrm>
            <a:off x="336789" y="957880"/>
            <a:ext cx="5791868" cy="646331"/>
          </a:xfrm>
          <a:prstGeom prst="rect">
            <a:avLst/>
          </a:prstGeom>
        </p:spPr>
        <p:txBody>
          <a:bodyPr wrap="square">
            <a:spAutoFit/>
          </a:bodyPr>
          <a:lstStyle/>
          <a:p>
            <a:r>
              <a:rPr lang="en-US" sz="2000" b="1" dirty="0">
                <a:solidFill>
                  <a:srgbClr val="4D4D4C"/>
                </a:solidFill>
                <a:cs typeface="Arial"/>
              </a:rPr>
              <a:t>Simple Workflow Service</a:t>
            </a:r>
          </a:p>
          <a:p>
            <a:r>
              <a:rPr lang="en-US" sz="1600" i="1" dirty="0">
                <a:solidFill>
                  <a:srgbClr val="CF9538"/>
                </a:solidFill>
                <a:cs typeface="Arial"/>
              </a:rPr>
              <a:t>Workflow Service for Coordinating Application Components</a:t>
            </a:r>
          </a:p>
        </p:txBody>
      </p:sp>
      <p:sp>
        <p:nvSpPr>
          <p:cNvPr id="19" name="Rectangle 18"/>
          <p:cNvSpPr/>
          <p:nvPr/>
        </p:nvSpPr>
        <p:spPr>
          <a:xfrm>
            <a:off x="336789" y="1850082"/>
            <a:ext cx="5497954" cy="2132892"/>
          </a:xfrm>
          <a:prstGeom prst="rect">
            <a:avLst/>
          </a:prstGeom>
        </p:spPr>
        <p:txBody>
          <a:bodyPr wrap="square">
            <a:spAutoFit/>
          </a:bodyPr>
          <a:lstStyle/>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Coordinate processing steps across distributed systems</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Manages workflows, including state, decisions, executions, tasks, and logging</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Ensure tasks are executed reliably, in order, and without duplication</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Simple API calls can be executed from code written in any language</a:t>
            </a:r>
          </a:p>
        </p:txBody>
      </p:sp>
    </p:spTree>
    <p:extLst>
      <p:ext uri="{BB962C8B-B14F-4D97-AF65-F5344CB8AC3E}">
        <p14:creationId xmlns:p14="http://schemas.microsoft.com/office/powerpoint/2010/main" val="3085226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310258" y="4831112"/>
            <a:ext cx="1858784" cy="253916"/>
          </a:xfrm>
          <a:prstGeom prst="rect">
            <a:avLst/>
          </a:prstGeom>
          <a:noFill/>
        </p:spPr>
        <p:txBody>
          <a:bodyPr wrap="square" rtlCol="0">
            <a:spAutoFit/>
          </a:bodyPr>
          <a:lstStyle/>
          <a:p>
            <a:r>
              <a:rPr lang="en-US" sz="1000" b="1" dirty="0">
                <a:solidFill>
                  <a:srgbClr val="4D4D4C"/>
                </a:solidFill>
              </a:rPr>
              <a:t>* As of 30 April 2016</a:t>
            </a:r>
          </a:p>
        </p:txBody>
      </p:sp>
      <p:sp>
        <p:nvSpPr>
          <p:cNvPr id="25" name="TextBox 24"/>
          <p:cNvSpPr txBox="1"/>
          <p:nvPr/>
        </p:nvSpPr>
        <p:spPr>
          <a:xfrm>
            <a:off x="310258" y="742386"/>
            <a:ext cx="8294899" cy="830997"/>
          </a:xfrm>
          <a:prstGeom prst="rect">
            <a:avLst/>
          </a:prstGeom>
          <a:noFill/>
        </p:spPr>
        <p:txBody>
          <a:bodyPr wrap="square" rtlCol="0">
            <a:spAutoFit/>
          </a:bodyPr>
          <a:lstStyle/>
          <a:p>
            <a:r>
              <a:rPr lang="en-US" sz="1200" dirty="0">
                <a:solidFill>
                  <a:srgbClr val="6D6E6D"/>
                </a:solidFill>
                <a:cs typeface="Arial"/>
              </a:rPr>
              <a:t>AWS has been continually expanding its’ services to support virtually any cloud workload and now has more than 70 services that range from compute, storage, networking, database, analytics, application services, deployment, management and mobile. AWS has launched a total of 313 new features and/or services year to date*, for a total of 2,208 new features and/or services since inception in 2006.</a:t>
            </a:r>
            <a:endParaRPr lang="en-US" sz="1200" dirty="0">
              <a:solidFill>
                <a:srgbClr val="919190"/>
              </a:solidFill>
            </a:endParaRPr>
          </a:p>
        </p:txBody>
      </p:sp>
      <p:sp>
        <p:nvSpPr>
          <p:cNvPr id="26" name="Title 1"/>
          <p:cNvSpPr>
            <a:spLocks noGrp="1"/>
          </p:cNvSpPr>
          <p:nvPr>
            <p:ph type="title"/>
          </p:nvPr>
        </p:nvSpPr>
        <p:spPr>
          <a:xfrm>
            <a:off x="310258" y="193584"/>
            <a:ext cx="5618102" cy="545741"/>
          </a:xfrm>
        </p:spPr>
        <p:txBody>
          <a:bodyPr/>
          <a:lstStyle/>
          <a:p>
            <a:r>
              <a:rPr lang="en-US" dirty="0">
                <a:solidFill>
                  <a:schemeClr val="bg2">
                    <a:lumMod val="25000"/>
                  </a:schemeClr>
                </a:solidFill>
              </a:rPr>
              <a:t>AWS Pace of Innovation</a:t>
            </a:r>
            <a:endParaRPr lang="en-US" b="0" dirty="0">
              <a:solidFill>
                <a:schemeClr val="bg2">
                  <a:lumMod val="25000"/>
                </a:schemeClr>
              </a:solidFill>
            </a:endParaRPr>
          </a:p>
        </p:txBody>
      </p:sp>
      <p:grpSp>
        <p:nvGrpSpPr>
          <p:cNvPr id="12" name="Group 11"/>
          <p:cNvGrpSpPr/>
          <p:nvPr/>
        </p:nvGrpSpPr>
        <p:grpSpPr>
          <a:xfrm>
            <a:off x="1569712" y="1608337"/>
            <a:ext cx="5743313" cy="3018092"/>
            <a:chOff x="1188720" y="1205565"/>
            <a:chExt cx="5743313" cy="3018092"/>
          </a:xfrm>
        </p:grpSpPr>
        <p:grpSp>
          <p:nvGrpSpPr>
            <p:cNvPr id="6" name="Group 5"/>
            <p:cNvGrpSpPr/>
            <p:nvPr/>
          </p:nvGrpSpPr>
          <p:grpSpPr>
            <a:xfrm>
              <a:off x="1188720" y="3427205"/>
              <a:ext cx="560633" cy="796448"/>
              <a:chOff x="1188720" y="3427205"/>
              <a:chExt cx="560633" cy="796448"/>
            </a:xfrm>
          </p:grpSpPr>
          <p:sp>
            <p:nvSpPr>
              <p:cNvPr id="7" name="TextBox 6"/>
              <p:cNvSpPr txBox="1"/>
              <p:nvPr/>
            </p:nvSpPr>
            <p:spPr>
              <a:xfrm>
                <a:off x="1188720" y="3965264"/>
                <a:ext cx="560633" cy="258389"/>
              </a:xfrm>
              <a:prstGeom prst="rect">
                <a:avLst/>
              </a:prstGeom>
              <a:noFill/>
              <a:ln>
                <a:noFill/>
              </a:ln>
            </p:spPr>
            <p:txBody>
              <a:bodyPr wrap="square" rtlCol="0">
                <a:spAutoFit/>
              </a:bodyPr>
              <a:lstStyle/>
              <a:p>
                <a:pPr algn="ctr"/>
                <a:r>
                  <a:rPr lang="en-US" sz="1200" b="1" dirty="0">
                    <a:solidFill>
                      <a:schemeClr val="tx1">
                        <a:lumMod val="60000"/>
                        <a:lumOff val="40000"/>
                      </a:schemeClr>
                    </a:solidFill>
                    <a:latin typeface="Arial"/>
                    <a:cs typeface="Arial"/>
                  </a:rPr>
                  <a:t>2009</a:t>
                </a:r>
              </a:p>
            </p:txBody>
          </p:sp>
          <p:sp>
            <p:nvSpPr>
              <p:cNvPr id="8" name="Rectangle 7"/>
              <p:cNvSpPr/>
              <p:nvPr/>
            </p:nvSpPr>
            <p:spPr>
              <a:xfrm>
                <a:off x="1209497" y="3427205"/>
                <a:ext cx="519078" cy="344519"/>
              </a:xfrm>
              <a:prstGeom prst="rect">
                <a:avLst/>
              </a:prstGeom>
            </p:spPr>
            <p:txBody>
              <a:bodyPr wrap="square">
                <a:spAutoFit/>
              </a:bodyPr>
              <a:lstStyle/>
              <a:p>
                <a:pPr algn="ctr"/>
                <a:r>
                  <a:rPr lang="en-US" sz="1600" b="1" dirty="0">
                    <a:solidFill>
                      <a:schemeClr val="bg2">
                        <a:lumMod val="50000"/>
                      </a:schemeClr>
                    </a:solidFill>
                    <a:latin typeface="Arial"/>
                    <a:cs typeface="Arial"/>
                  </a:rPr>
                  <a:t>48</a:t>
                </a:r>
              </a:p>
            </p:txBody>
          </p:sp>
        </p:grpSp>
        <p:sp>
          <p:nvSpPr>
            <p:cNvPr id="5" name="Oval 4"/>
            <p:cNvSpPr/>
            <p:nvPr/>
          </p:nvSpPr>
          <p:spPr>
            <a:xfrm>
              <a:off x="1404055" y="3778127"/>
              <a:ext cx="129963" cy="12996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7A028"/>
                </a:solidFill>
              </a:endParaRPr>
            </a:p>
          </p:txBody>
        </p:sp>
        <p:sp>
          <p:nvSpPr>
            <p:cNvPr id="21" name="Oval 20"/>
            <p:cNvSpPr/>
            <p:nvPr/>
          </p:nvSpPr>
          <p:spPr>
            <a:xfrm>
              <a:off x="3150462" y="3556542"/>
              <a:ext cx="129963" cy="12996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7A028"/>
                </a:solidFill>
              </a:endParaRPr>
            </a:p>
          </p:txBody>
        </p:sp>
        <p:sp>
          <p:nvSpPr>
            <p:cNvPr id="32" name="Oval 31"/>
            <p:cNvSpPr/>
            <p:nvPr/>
          </p:nvSpPr>
          <p:spPr>
            <a:xfrm>
              <a:off x="4807888" y="2718908"/>
              <a:ext cx="129963" cy="129962"/>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7A028"/>
                </a:solidFill>
              </a:endParaRPr>
            </a:p>
          </p:txBody>
        </p:sp>
        <p:sp>
          <p:nvSpPr>
            <p:cNvPr id="37" name="Oval 36"/>
            <p:cNvSpPr/>
            <p:nvPr/>
          </p:nvSpPr>
          <p:spPr>
            <a:xfrm>
              <a:off x="6511970" y="1539096"/>
              <a:ext cx="129963" cy="129962"/>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7A028"/>
                </a:solidFill>
              </a:endParaRPr>
            </a:p>
          </p:txBody>
        </p:sp>
        <p:grpSp>
          <p:nvGrpSpPr>
            <p:cNvPr id="4" name="Group 3"/>
            <p:cNvGrpSpPr/>
            <p:nvPr/>
          </p:nvGrpSpPr>
          <p:grpSpPr>
            <a:xfrm>
              <a:off x="2915220" y="3208744"/>
              <a:ext cx="600447" cy="1014907"/>
              <a:chOff x="2915220" y="3208744"/>
              <a:chExt cx="600447" cy="1014907"/>
            </a:xfrm>
          </p:grpSpPr>
          <p:sp>
            <p:nvSpPr>
              <p:cNvPr id="39" name="Rectangle 38"/>
              <p:cNvSpPr/>
              <p:nvPr/>
            </p:nvSpPr>
            <p:spPr>
              <a:xfrm>
                <a:off x="2915220" y="3208744"/>
                <a:ext cx="600447" cy="344518"/>
              </a:xfrm>
              <a:prstGeom prst="rect">
                <a:avLst/>
              </a:prstGeom>
            </p:spPr>
            <p:txBody>
              <a:bodyPr wrap="square">
                <a:spAutoFit/>
              </a:bodyPr>
              <a:lstStyle/>
              <a:p>
                <a:pPr algn="ctr"/>
                <a:r>
                  <a:rPr lang="en-US" sz="1600" b="1" dirty="0">
                    <a:solidFill>
                      <a:schemeClr val="bg2">
                        <a:lumMod val="50000"/>
                      </a:schemeClr>
                    </a:solidFill>
                    <a:latin typeface="Arial"/>
                    <a:cs typeface="Arial"/>
                  </a:rPr>
                  <a:t>82</a:t>
                </a:r>
              </a:p>
            </p:txBody>
          </p:sp>
          <p:sp>
            <p:nvSpPr>
              <p:cNvPr id="42" name="TextBox 41"/>
              <p:cNvSpPr txBox="1"/>
              <p:nvPr/>
            </p:nvSpPr>
            <p:spPr>
              <a:xfrm>
                <a:off x="2935127" y="3965262"/>
                <a:ext cx="560633" cy="258389"/>
              </a:xfrm>
              <a:prstGeom prst="rect">
                <a:avLst/>
              </a:prstGeom>
              <a:noFill/>
              <a:ln>
                <a:noFill/>
              </a:ln>
            </p:spPr>
            <p:txBody>
              <a:bodyPr wrap="square" rtlCol="0">
                <a:spAutoFit/>
              </a:bodyPr>
              <a:lstStyle/>
              <a:p>
                <a:pPr algn="ctr"/>
                <a:r>
                  <a:rPr lang="en-US" sz="1200" b="1" dirty="0">
                    <a:solidFill>
                      <a:schemeClr val="tx1">
                        <a:lumMod val="60000"/>
                        <a:lumOff val="40000"/>
                      </a:schemeClr>
                    </a:solidFill>
                    <a:latin typeface="Arial"/>
                    <a:cs typeface="Arial"/>
                  </a:rPr>
                  <a:t>2011</a:t>
                </a:r>
              </a:p>
            </p:txBody>
          </p:sp>
        </p:grpSp>
        <p:grpSp>
          <p:nvGrpSpPr>
            <p:cNvPr id="9" name="Group 8"/>
            <p:cNvGrpSpPr/>
            <p:nvPr/>
          </p:nvGrpSpPr>
          <p:grpSpPr>
            <a:xfrm>
              <a:off x="4572646" y="2336486"/>
              <a:ext cx="600447" cy="1887171"/>
              <a:chOff x="4572646" y="2336486"/>
              <a:chExt cx="600447" cy="1887171"/>
            </a:xfrm>
          </p:grpSpPr>
          <p:sp>
            <p:nvSpPr>
              <p:cNvPr id="11" name="Rectangle 10"/>
              <p:cNvSpPr/>
              <p:nvPr/>
            </p:nvSpPr>
            <p:spPr>
              <a:xfrm>
                <a:off x="4572646" y="2336486"/>
                <a:ext cx="600447" cy="344519"/>
              </a:xfrm>
              <a:prstGeom prst="rect">
                <a:avLst/>
              </a:prstGeom>
            </p:spPr>
            <p:txBody>
              <a:bodyPr wrap="square">
                <a:spAutoFit/>
              </a:bodyPr>
              <a:lstStyle/>
              <a:p>
                <a:pPr algn="ctr"/>
                <a:r>
                  <a:rPr lang="en-US" sz="1600" b="1" dirty="0">
                    <a:solidFill>
                      <a:schemeClr val="bg2">
                        <a:lumMod val="50000"/>
                      </a:schemeClr>
                    </a:solidFill>
                    <a:latin typeface="Arial"/>
                    <a:cs typeface="Arial"/>
                  </a:rPr>
                  <a:t>280</a:t>
                </a:r>
              </a:p>
            </p:txBody>
          </p:sp>
          <p:sp>
            <p:nvSpPr>
              <p:cNvPr id="43" name="TextBox 42"/>
              <p:cNvSpPr txBox="1"/>
              <p:nvPr/>
            </p:nvSpPr>
            <p:spPr>
              <a:xfrm>
                <a:off x="4592553" y="3965268"/>
                <a:ext cx="560633" cy="258389"/>
              </a:xfrm>
              <a:prstGeom prst="rect">
                <a:avLst/>
              </a:prstGeom>
              <a:noFill/>
              <a:ln>
                <a:noFill/>
              </a:ln>
            </p:spPr>
            <p:txBody>
              <a:bodyPr wrap="square" rtlCol="0">
                <a:spAutoFit/>
              </a:bodyPr>
              <a:lstStyle/>
              <a:p>
                <a:pPr algn="ctr"/>
                <a:r>
                  <a:rPr lang="en-US" sz="1200" b="1" dirty="0">
                    <a:solidFill>
                      <a:schemeClr val="tx1">
                        <a:lumMod val="60000"/>
                        <a:lumOff val="40000"/>
                      </a:schemeClr>
                    </a:solidFill>
                    <a:latin typeface="Arial"/>
                    <a:cs typeface="Arial"/>
                  </a:rPr>
                  <a:t>2013</a:t>
                </a:r>
              </a:p>
            </p:txBody>
          </p:sp>
        </p:grpSp>
        <p:grpSp>
          <p:nvGrpSpPr>
            <p:cNvPr id="10" name="Group 9"/>
            <p:cNvGrpSpPr/>
            <p:nvPr/>
          </p:nvGrpSpPr>
          <p:grpSpPr>
            <a:xfrm>
              <a:off x="6221870" y="1205565"/>
              <a:ext cx="710163" cy="3018084"/>
              <a:chOff x="6221870" y="1205565"/>
              <a:chExt cx="710163" cy="3018084"/>
            </a:xfrm>
          </p:grpSpPr>
          <p:sp>
            <p:nvSpPr>
              <p:cNvPr id="24" name="Rectangle 23"/>
              <p:cNvSpPr/>
              <p:nvPr/>
            </p:nvSpPr>
            <p:spPr>
              <a:xfrm>
                <a:off x="6221870" y="1205565"/>
                <a:ext cx="710163" cy="344519"/>
              </a:xfrm>
              <a:prstGeom prst="rect">
                <a:avLst/>
              </a:prstGeom>
            </p:spPr>
            <p:txBody>
              <a:bodyPr wrap="square">
                <a:spAutoFit/>
              </a:bodyPr>
              <a:lstStyle/>
              <a:p>
                <a:pPr algn="ctr"/>
                <a:r>
                  <a:rPr lang="en-US" sz="1600" b="1" dirty="0">
                    <a:solidFill>
                      <a:schemeClr val="bg2">
                        <a:lumMod val="50000"/>
                      </a:schemeClr>
                    </a:solidFill>
                    <a:latin typeface="Arial"/>
                    <a:cs typeface="Arial"/>
                  </a:rPr>
                  <a:t>722	</a:t>
                </a:r>
              </a:p>
            </p:txBody>
          </p:sp>
          <p:sp>
            <p:nvSpPr>
              <p:cNvPr id="44" name="TextBox 43"/>
              <p:cNvSpPr txBox="1"/>
              <p:nvPr/>
            </p:nvSpPr>
            <p:spPr>
              <a:xfrm>
                <a:off x="6296635" y="3965260"/>
                <a:ext cx="560633" cy="258389"/>
              </a:xfrm>
              <a:prstGeom prst="rect">
                <a:avLst/>
              </a:prstGeom>
              <a:noFill/>
              <a:ln>
                <a:noFill/>
              </a:ln>
            </p:spPr>
            <p:txBody>
              <a:bodyPr wrap="square" rtlCol="0">
                <a:spAutoFit/>
              </a:bodyPr>
              <a:lstStyle/>
              <a:p>
                <a:pPr algn="ctr"/>
                <a:r>
                  <a:rPr lang="en-US" sz="1200" b="1" dirty="0">
                    <a:solidFill>
                      <a:schemeClr val="tx1">
                        <a:lumMod val="60000"/>
                        <a:lumOff val="40000"/>
                      </a:schemeClr>
                    </a:solidFill>
                    <a:latin typeface="Arial"/>
                    <a:cs typeface="Arial"/>
                  </a:rPr>
                  <a:t>2015</a:t>
                </a:r>
              </a:p>
            </p:txBody>
          </p:sp>
        </p:grpSp>
        <p:cxnSp>
          <p:nvCxnSpPr>
            <p:cNvPr id="3" name="Straight Connector 2"/>
            <p:cNvCxnSpPr>
              <a:endCxn id="21" idx="3"/>
            </p:cNvCxnSpPr>
            <p:nvPr/>
          </p:nvCxnSpPr>
          <p:spPr>
            <a:xfrm flipV="1">
              <a:off x="1547780" y="3667471"/>
              <a:ext cx="1621715" cy="191944"/>
            </a:xfrm>
            <a:prstGeom prst="line">
              <a:avLst/>
            </a:prstGeom>
            <a:ln w="9525">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21" idx="6"/>
              <a:endCxn id="32" idx="3"/>
            </p:cNvCxnSpPr>
            <p:nvPr/>
          </p:nvCxnSpPr>
          <p:spPr>
            <a:xfrm flipV="1">
              <a:off x="3280425" y="2829838"/>
              <a:ext cx="1546496" cy="791685"/>
            </a:xfrm>
            <a:prstGeom prst="line">
              <a:avLst/>
            </a:prstGeom>
            <a:ln w="9525">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32" idx="7"/>
              <a:endCxn id="37" idx="3"/>
            </p:cNvCxnSpPr>
            <p:nvPr/>
          </p:nvCxnSpPr>
          <p:spPr>
            <a:xfrm flipV="1">
              <a:off x="4918818" y="1650026"/>
              <a:ext cx="1612185" cy="1087914"/>
            </a:xfrm>
            <a:prstGeom prst="line">
              <a:avLst/>
            </a:prstGeom>
            <a:ln w="9525">
              <a:solidFill>
                <a:srgbClr val="414042"/>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75346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468919" y="1688652"/>
            <a:ext cx="1434578" cy="1449114"/>
          </a:xfrm>
          <a:prstGeom prst="rect">
            <a:avLst/>
          </a:prstGeom>
        </p:spPr>
      </p:pic>
      <p:sp>
        <p:nvSpPr>
          <p:cNvPr id="1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Application Services</a:t>
            </a:r>
          </a:p>
        </p:txBody>
      </p:sp>
      <p:sp>
        <p:nvSpPr>
          <p:cNvPr id="18" name="Rectangle 17"/>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API Gateway</a:t>
            </a:r>
          </a:p>
          <a:p>
            <a:r>
              <a:rPr lang="en-US" sz="1600" i="1" dirty="0">
                <a:solidFill>
                  <a:srgbClr val="CF9538"/>
                </a:solidFill>
                <a:cs typeface="Arial"/>
              </a:rPr>
              <a:t>Build, Publish and Manage APIs</a:t>
            </a:r>
          </a:p>
        </p:txBody>
      </p:sp>
      <p:sp>
        <p:nvSpPr>
          <p:cNvPr id="19" name="Rectangle 18"/>
          <p:cNvSpPr/>
          <p:nvPr/>
        </p:nvSpPr>
        <p:spPr>
          <a:xfrm>
            <a:off x="336789" y="1850082"/>
            <a:ext cx="5565247" cy="1933350"/>
          </a:xfrm>
          <a:prstGeom prst="rect">
            <a:avLst/>
          </a:prstGeom>
        </p:spPr>
        <p:txBody>
          <a:bodyPr wrap="square">
            <a:spAutoFit/>
          </a:bodyPr>
          <a:lstStyle/>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Performance at any scale via worldwide edge locations, traffic throttling, and API output caching</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Monitor API activity</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Integrates with Lambda functions</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Run multiple versions of the same API</a:t>
            </a:r>
          </a:p>
          <a:p>
            <a:pPr marL="285750" indent="-285750">
              <a:lnSpc>
                <a:spcPct val="105000"/>
              </a:lnSpc>
              <a:spcBef>
                <a:spcPts val="600"/>
              </a:spcBef>
              <a:buClr>
                <a:schemeClr val="accent5">
                  <a:lumMod val="75000"/>
                </a:schemeClr>
              </a:buClr>
              <a:buFont typeface="Wingdings" panose="05000000000000000000" pitchFamily="2" charset="2"/>
              <a:buChar char="§"/>
            </a:pPr>
            <a:r>
              <a:rPr lang="en-US" sz="1600" dirty="0">
                <a:solidFill>
                  <a:schemeClr val="tx1">
                    <a:lumMod val="75000"/>
                    <a:lumOff val="25000"/>
                  </a:schemeClr>
                </a:solidFill>
                <a:cs typeface="Arial"/>
              </a:rPr>
              <a:t>Fully Managed</a:t>
            </a:r>
          </a:p>
        </p:txBody>
      </p:sp>
    </p:spTree>
    <p:extLst>
      <p:ext uri="{BB962C8B-B14F-4D97-AF65-F5344CB8AC3E}">
        <p14:creationId xmlns:p14="http://schemas.microsoft.com/office/powerpoint/2010/main" val="23296360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6788" y="1708500"/>
            <a:ext cx="8807211" cy="769441"/>
          </a:xfrm>
          <a:prstGeom prst="rect">
            <a:avLst/>
          </a:prstGeom>
        </p:spPr>
        <p:txBody>
          <a:bodyPr wrap="square">
            <a:spAutoFit/>
          </a:bodyPr>
          <a:lstStyle/>
          <a:p>
            <a:r>
              <a:rPr lang="en-US" sz="4400" b="1" dirty="0">
                <a:solidFill>
                  <a:srgbClr val="D9A741"/>
                </a:solidFill>
                <a:cs typeface="Arial"/>
              </a:rPr>
              <a:t>Poll Question </a:t>
            </a:r>
          </a:p>
        </p:txBody>
      </p:sp>
      <p:sp>
        <p:nvSpPr>
          <p:cNvPr id="4" name="Rectangle 3"/>
          <p:cNvSpPr/>
          <p:nvPr/>
        </p:nvSpPr>
        <p:spPr>
          <a:xfrm>
            <a:off x="336789" y="2911781"/>
            <a:ext cx="8807210" cy="523220"/>
          </a:xfrm>
          <a:prstGeom prst="rect">
            <a:avLst/>
          </a:prstGeom>
        </p:spPr>
        <p:txBody>
          <a:bodyPr wrap="square">
            <a:spAutoFit/>
          </a:bodyPr>
          <a:lstStyle/>
          <a:p>
            <a:r>
              <a:rPr lang="en-US" sz="2800" dirty="0">
                <a:solidFill>
                  <a:srgbClr val="4D4D4C"/>
                </a:solidFill>
              </a:rPr>
              <a:t>Which application service would you like to try next?</a:t>
            </a:r>
          </a:p>
        </p:txBody>
      </p:sp>
    </p:spTree>
    <p:extLst>
      <p:ext uri="{BB962C8B-B14F-4D97-AF65-F5344CB8AC3E}">
        <p14:creationId xmlns:p14="http://schemas.microsoft.com/office/powerpoint/2010/main" val="677422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492058" y="1225502"/>
            <a:ext cx="985411" cy="1996781"/>
            <a:chOff x="535602" y="1225502"/>
            <a:chExt cx="985411" cy="1996781"/>
          </a:xfrm>
        </p:grpSpPr>
        <p:pic>
          <p:nvPicPr>
            <p:cNvPr id="4" name="Picture 3" descr="Directory Service.eps"/>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50120" y="1225502"/>
              <a:ext cx="756374" cy="756374"/>
            </a:xfrm>
            <a:prstGeom prst="rect">
              <a:avLst/>
            </a:prstGeom>
          </p:spPr>
        </p:pic>
        <p:sp>
          <p:nvSpPr>
            <p:cNvPr id="39" name="TextBox 38"/>
            <p:cNvSpPr txBox="1"/>
            <p:nvPr/>
          </p:nvSpPr>
          <p:spPr>
            <a:xfrm>
              <a:off x="535602" y="2145065"/>
              <a:ext cx="985411" cy="1077218"/>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Directory Service</a:t>
              </a:r>
            </a:p>
          </p:txBody>
        </p:sp>
      </p:grpSp>
      <p:grpSp>
        <p:nvGrpSpPr>
          <p:cNvPr id="57" name="Group 56"/>
          <p:cNvGrpSpPr/>
          <p:nvPr/>
        </p:nvGrpSpPr>
        <p:grpSpPr>
          <a:xfrm>
            <a:off x="1926738" y="1305270"/>
            <a:ext cx="1278667" cy="1178349"/>
            <a:chOff x="1992052" y="1305270"/>
            <a:chExt cx="1278667" cy="1178349"/>
          </a:xfrm>
        </p:grpSpPr>
        <p:pic>
          <p:nvPicPr>
            <p:cNvPr id="8" name="Picture 7" descr="IAM.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337138" y="1305270"/>
              <a:ext cx="588494" cy="588494"/>
            </a:xfrm>
            <a:prstGeom prst="rect">
              <a:avLst/>
            </a:prstGeom>
          </p:spPr>
        </p:pic>
        <p:sp>
          <p:nvSpPr>
            <p:cNvPr id="37" name="TextBox 36"/>
            <p:cNvSpPr txBox="1"/>
            <p:nvPr/>
          </p:nvSpPr>
          <p:spPr>
            <a:xfrm>
              <a:off x="1992052" y="2145065"/>
              <a:ext cx="1278667"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IAM</a:t>
              </a:r>
            </a:p>
          </p:txBody>
        </p:sp>
      </p:grpSp>
      <p:grpSp>
        <p:nvGrpSpPr>
          <p:cNvPr id="59" name="Group 58"/>
          <p:cNvGrpSpPr/>
          <p:nvPr/>
        </p:nvGrpSpPr>
        <p:grpSpPr>
          <a:xfrm>
            <a:off x="3651529" y="1197482"/>
            <a:ext cx="1368895" cy="1286137"/>
            <a:chOff x="3756029" y="1197482"/>
            <a:chExt cx="1368895" cy="1286137"/>
          </a:xfrm>
        </p:grpSpPr>
        <p:pic>
          <p:nvPicPr>
            <p:cNvPr id="5" name="Picture 4" descr="Trusted Advisor.eps"/>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15308" y="1197482"/>
              <a:ext cx="850337" cy="850337"/>
            </a:xfrm>
            <a:prstGeom prst="rect">
              <a:avLst/>
            </a:prstGeom>
          </p:spPr>
        </p:pic>
        <p:sp>
          <p:nvSpPr>
            <p:cNvPr id="35" name="TextBox 34"/>
            <p:cNvSpPr txBox="1"/>
            <p:nvPr/>
          </p:nvSpPr>
          <p:spPr>
            <a:xfrm>
              <a:off x="3756029" y="2145065"/>
              <a:ext cx="1368895"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Trusted Advisor</a:t>
              </a:r>
            </a:p>
          </p:txBody>
        </p:sp>
      </p:grpSp>
      <p:grpSp>
        <p:nvGrpSpPr>
          <p:cNvPr id="61" name="Group 60"/>
          <p:cNvGrpSpPr/>
          <p:nvPr/>
        </p:nvGrpSpPr>
        <p:grpSpPr>
          <a:xfrm>
            <a:off x="5407253" y="1341734"/>
            <a:ext cx="1515682" cy="1141885"/>
            <a:chOff x="5450797" y="1341734"/>
            <a:chExt cx="1515682" cy="1141885"/>
          </a:xfrm>
        </p:grpSpPr>
        <p:pic>
          <p:nvPicPr>
            <p:cNvPr id="16" name="Picture 15" descr="CloudTrail.eps"/>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5974541" y="1341734"/>
              <a:ext cx="468194" cy="561832"/>
            </a:xfrm>
            <a:prstGeom prst="rect">
              <a:avLst/>
            </a:prstGeom>
          </p:spPr>
        </p:pic>
        <p:sp>
          <p:nvSpPr>
            <p:cNvPr id="33" name="TextBox 32"/>
            <p:cNvSpPr txBox="1"/>
            <p:nvPr/>
          </p:nvSpPr>
          <p:spPr>
            <a:xfrm>
              <a:off x="5450797" y="2145065"/>
              <a:ext cx="1515682"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CloudTrail</a:t>
              </a:r>
            </a:p>
          </p:txBody>
        </p:sp>
      </p:grpSp>
      <p:grpSp>
        <p:nvGrpSpPr>
          <p:cNvPr id="63" name="Group 62"/>
          <p:cNvGrpSpPr/>
          <p:nvPr/>
        </p:nvGrpSpPr>
        <p:grpSpPr>
          <a:xfrm>
            <a:off x="7060257" y="1240458"/>
            <a:ext cx="1838950" cy="1243161"/>
            <a:chOff x="7103801" y="1240458"/>
            <a:chExt cx="1838950" cy="1243161"/>
          </a:xfrm>
        </p:grpSpPr>
        <p:pic>
          <p:nvPicPr>
            <p:cNvPr id="12" name="Picture 11"/>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7634034" y="1240458"/>
              <a:ext cx="778485" cy="770211"/>
            </a:xfrm>
            <a:prstGeom prst="rect">
              <a:avLst/>
            </a:prstGeom>
          </p:spPr>
        </p:pic>
        <p:sp>
          <p:nvSpPr>
            <p:cNvPr id="31" name="TextBox 30"/>
            <p:cNvSpPr txBox="1"/>
            <p:nvPr/>
          </p:nvSpPr>
          <p:spPr>
            <a:xfrm>
              <a:off x="7103801" y="2145065"/>
              <a:ext cx="1838950"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Key Management Service</a:t>
              </a:r>
            </a:p>
          </p:txBody>
        </p:sp>
      </p:grpSp>
      <p:sp>
        <p:nvSpPr>
          <p:cNvPr id="4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Administration &amp; Security</a:t>
            </a:r>
          </a:p>
        </p:txBody>
      </p:sp>
      <p:grpSp>
        <p:nvGrpSpPr>
          <p:cNvPr id="10" name="Group 9"/>
          <p:cNvGrpSpPr/>
          <p:nvPr/>
        </p:nvGrpSpPr>
        <p:grpSpPr>
          <a:xfrm>
            <a:off x="586495" y="3239117"/>
            <a:ext cx="796537" cy="1182160"/>
            <a:chOff x="535602" y="3239117"/>
            <a:chExt cx="796537" cy="1182160"/>
          </a:xfrm>
        </p:grpSpPr>
        <p:pic>
          <p:nvPicPr>
            <p:cNvPr id="11" name="Picture 10" descr="CloudWatch.png"/>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639623" y="3239117"/>
              <a:ext cx="588494" cy="588494"/>
            </a:xfrm>
            <a:prstGeom prst="rect">
              <a:avLst/>
            </a:prstGeom>
          </p:spPr>
        </p:pic>
        <p:sp>
          <p:nvSpPr>
            <p:cNvPr id="56" name="TextBox 55"/>
            <p:cNvSpPr txBox="1"/>
            <p:nvPr/>
          </p:nvSpPr>
          <p:spPr>
            <a:xfrm>
              <a:off x="535602" y="4082723"/>
              <a:ext cx="796537"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CloudWatch</a:t>
              </a:r>
            </a:p>
          </p:txBody>
        </p:sp>
      </p:grpSp>
      <p:grpSp>
        <p:nvGrpSpPr>
          <p:cNvPr id="58" name="Group 57"/>
          <p:cNvGrpSpPr/>
          <p:nvPr/>
        </p:nvGrpSpPr>
        <p:grpSpPr>
          <a:xfrm>
            <a:off x="1926738" y="3222283"/>
            <a:ext cx="1278667" cy="1198994"/>
            <a:chOff x="1992052" y="3222283"/>
            <a:chExt cx="1278667" cy="1198994"/>
          </a:xfrm>
        </p:grpSpPr>
        <p:pic>
          <p:nvPicPr>
            <p:cNvPr id="20" name="Picture 19"/>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398924" y="3222283"/>
              <a:ext cx="464923" cy="561652"/>
            </a:xfrm>
            <a:prstGeom prst="rect">
              <a:avLst/>
            </a:prstGeom>
          </p:spPr>
        </p:pic>
        <p:sp>
          <p:nvSpPr>
            <p:cNvPr id="54" name="TextBox 53"/>
            <p:cNvSpPr txBox="1"/>
            <p:nvPr/>
          </p:nvSpPr>
          <p:spPr>
            <a:xfrm>
              <a:off x="1992052" y="4082723"/>
              <a:ext cx="1278667"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AWS </a:t>
              </a:r>
              <a:r>
                <a:rPr lang="en-US" sz="1400" b="1" dirty="0" err="1">
                  <a:solidFill>
                    <a:schemeClr val="tx1">
                      <a:lumMod val="75000"/>
                      <a:lumOff val="25000"/>
                    </a:schemeClr>
                  </a:solidFill>
                  <a:cs typeface="Arial"/>
                </a:rPr>
                <a:t>Config</a:t>
              </a:r>
              <a:endParaRPr lang="en-US" sz="1400" b="1" dirty="0">
                <a:solidFill>
                  <a:schemeClr val="tx1">
                    <a:lumMod val="75000"/>
                    <a:lumOff val="25000"/>
                  </a:schemeClr>
                </a:solidFill>
                <a:cs typeface="Arial"/>
              </a:endParaRPr>
            </a:p>
          </p:txBody>
        </p:sp>
      </p:grpSp>
      <p:grpSp>
        <p:nvGrpSpPr>
          <p:cNvPr id="60" name="Group 59"/>
          <p:cNvGrpSpPr/>
          <p:nvPr/>
        </p:nvGrpSpPr>
        <p:grpSpPr>
          <a:xfrm>
            <a:off x="3651529" y="3277359"/>
            <a:ext cx="1368895" cy="1143918"/>
            <a:chOff x="3756029" y="3277359"/>
            <a:chExt cx="1368895" cy="1143918"/>
          </a:xfrm>
        </p:grpSpPr>
        <p:pic>
          <p:nvPicPr>
            <p:cNvPr id="6" name="Picture 5"/>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4141402" y="3277359"/>
              <a:ext cx="598148" cy="585216"/>
            </a:xfrm>
            <a:prstGeom prst="rect">
              <a:avLst/>
            </a:prstGeom>
          </p:spPr>
        </p:pic>
        <p:sp>
          <p:nvSpPr>
            <p:cNvPr id="52" name="TextBox 51"/>
            <p:cNvSpPr txBox="1"/>
            <p:nvPr/>
          </p:nvSpPr>
          <p:spPr>
            <a:xfrm>
              <a:off x="3756029" y="4082723"/>
              <a:ext cx="1368895"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Service Catalog</a:t>
              </a:r>
            </a:p>
          </p:txBody>
        </p:sp>
      </p:grpSp>
      <p:grpSp>
        <p:nvGrpSpPr>
          <p:cNvPr id="62" name="Group 61"/>
          <p:cNvGrpSpPr/>
          <p:nvPr/>
        </p:nvGrpSpPr>
        <p:grpSpPr>
          <a:xfrm>
            <a:off x="5407253" y="3151818"/>
            <a:ext cx="1515682" cy="1269459"/>
            <a:chOff x="5450797" y="3151818"/>
            <a:chExt cx="1515682" cy="1269459"/>
          </a:xfrm>
        </p:grpSpPr>
        <p:pic>
          <p:nvPicPr>
            <p:cNvPr id="7" name="Picture 6"/>
            <p:cNvPicPr>
              <a:picLocks noChangeAspect="1"/>
            </p:cNvPicPr>
            <p:nvPr/>
          </p:nvPicPr>
          <p:blipFill rotWithShape="1">
            <a:blip r:embed="rId11" cstate="print">
              <a:extLst>
                <a:ext uri="{28A0092B-C50C-407E-A947-70E740481C1C}">
                  <a14:useLocalDpi xmlns:a14="http://schemas.microsoft.com/office/drawing/2010/main"/>
                </a:ext>
              </a:extLst>
            </a:blip>
            <a:srcRect/>
            <a:stretch/>
          </p:blipFill>
          <p:spPr>
            <a:xfrm>
              <a:off x="5794093" y="3151818"/>
              <a:ext cx="829090" cy="836298"/>
            </a:xfrm>
            <a:prstGeom prst="rect">
              <a:avLst/>
            </a:prstGeom>
          </p:spPr>
        </p:pic>
        <p:sp>
          <p:nvSpPr>
            <p:cNvPr id="50" name="TextBox 49"/>
            <p:cNvSpPr txBox="1"/>
            <p:nvPr/>
          </p:nvSpPr>
          <p:spPr>
            <a:xfrm>
              <a:off x="5450797" y="4082723"/>
              <a:ext cx="1515682" cy="338554"/>
            </a:xfrm>
            <a:prstGeom prst="rect">
              <a:avLst/>
            </a:prstGeom>
            <a:noFill/>
          </p:spPr>
          <p:txBody>
            <a:bodyPr wrap="square" rtlCol="0">
              <a:noAutofit/>
            </a:bodyPr>
            <a:lstStyle/>
            <a:p>
              <a:pPr algn="ctr"/>
              <a:r>
                <a:rPr lang="en-US" sz="1400" b="1" dirty="0" err="1">
                  <a:solidFill>
                    <a:schemeClr val="tx1">
                      <a:lumMod val="75000"/>
                      <a:lumOff val="25000"/>
                    </a:schemeClr>
                  </a:solidFill>
                  <a:cs typeface="Arial"/>
                </a:rPr>
                <a:t>CloudHSM</a:t>
              </a:r>
              <a:endParaRPr lang="en-US" sz="1400" b="1" dirty="0">
                <a:solidFill>
                  <a:schemeClr val="tx1">
                    <a:lumMod val="75000"/>
                    <a:lumOff val="25000"/>
                  </a:schemeClr>
                </a:solidFill>
                <a:cs typeface="Arial"/>
              </a:endParaRPr>
            </a:p>
          </p:txBody>
        </p:sp>
      </p:grpSp>
      <p:grpSp>
        <p:nvGrpSpPr>
          <p:cNvPr id="1024" name="Group 1023"/>
          <p:cNvGrpSpPr/>
          <p:nvPr/>
        </p:nvGrpSpPr>
        <p:grpSpPr>
          <a:xfrm>
            <a:off x="7060257" y="3225830"/>
            <a:ext cx="1838950" cy="1195447"/>
            <a:chOff x="7103801" y="3225830"/>
            <a:chExt cx="1838950" cy="1195447"/>
          </a:xfrm>
        </p:grpSpPr>
        <p:pic>
          <p:nvPicPr>
            <p:cNvPr id="1026" name="Picture 2" descr="Amazon ACM"/>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15743" y="3225830"/>
              <a:ext cx="615067" cy="615068"/>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7103801" y="4082723"/>
              <a:ext cx="1838950"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Certificate Manager</a:t>
              </a:r>
            </a:p>
          </p:txBody>
        </p:sp>
      </p:grpSp>
    </p:spTree>
    <p:extLst>
      <p:ext uri="{BB962C8B-B14F-4D97-AF65-F5344CB8AC3E}">
        <p14:creationId xmlns:p14="http://schemas.microsoft.com/office/powerpoint/2010/main" val="37823826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rectory Service.eps"/>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295735" y="1604136"/>
            <a:ext cx="1933350" cy="1933350"/>
          </a:xfrm>
          <a:prstGeom prst="rect">
            <a:avLst/>
          </a:prstGeom>
        </p:spPr>
      </p:pic>
      <p:sp>
        <p:nvSpPr>
          <p:cNvPr id="17"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Administration &amp; Security</a:t>
            </a:r>
          </a:p>
        </p:txBody>
      </p:sp>
      <p:sp>
        <p:nvSpPr>
          <p:cNvPr id="19" name="Rectangle 18"/>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Directory Service</a:t>
            </a:r>
          </a:p>
          <a:p>
            <a:r>
              <a:rPr lang="en-US" sz="1600" i="1" dirty="0">
                <a:solidFill>
                  <a:srgbClr val="7BC233"/>
                </a:solidFill>
                <a:cs typeface="Arial"/>
              </a:rPr>
              <a:t>Managed Directories in the Cloud</a:t>
            </a:r>
          </a:p>
        </p:txBody>
      </p:sp>
      <p:sp>
        <p:nvSpPr>
          <p:cNvPr id="20" name="Rectangle 19"/>
          <p:cNvSpPr/>
          <p:nvPr/>
        </p:nvSpPr>
        <p:spPr>
          <a:xfrm>
            <a:off x="336789" y="1850082"/>
            <a:ext cx="5756440" cy="2286780"/>
          </a:xfrm>
          <a:prstGeom prst="rect">
            <a:avLst/>
          </a:prstGeom>
        </p:spPr>
        <p:txBody>
          <a:bodyPr wrap="square">
            <a:spAutoFit/>
          </a:bodyPr>
          <a:lstStyle/>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Enables Single Sign-On and policy management for Amazon EC2 instances and applications.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Compatible with Active Directory</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Can be stand alone or integrated with existing directories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Integrates with WorkDocs, IAM, and Workspaces</a:t>
            </a:r>
          </a:p>
          <a:p>
            <a:pPr marL="285750" indent="-285750">
              <a:lnSpc>
                <a:spcPct val="105000"/>
              </a:lnSpc>
              <a:spcBef>
                <a:spcPts val="600"/>
              </a:spcBef>
              <a:buClr>
                <a:srgbClr val="92D050"/>
              </a:buClr>
              <a:buFont typeface="Wingdings" panose="05000000000000000000" pitchFamily="2" charset="2"/>
              <a:buChar char="§"/>
            </a:pPr>
            <a:endParaRPr lang="en-US" sz="1600" dirty="0">
              <a:solidFill>
                <a:schemeClr val="tx1">
                  <a:lumMod val="75000"/>
                  <a:lumOff val="25000"/>
                </a:schemeClr>
              </a:solidFill>
              <a:cs typeface="Arial"/>
            </a:endParaRPr>
          </a:p>
          <a:p>
            <a:pPr marL="285750" indent="-285750">
              <a:lnSpc>
                <a:spcPct val="105000"/>
              </a:lnSpc>
              <a:spcBef>
                <a:spcPts val="600"/>
              </a:spcBef>
              <a:buClr>
                <a:srgbClr val="92D050"/>
              </a:buClr>
              <a:buFont typeface="Wingdings" panose="05000000000000000000" pitchFamily="2" charset="2"/>
              <a:buChar char="§"/>
            </a:pPr>
            <a:endParaRPr lang="en-US" sz="1600" dirty="0">
              <a:solidFill>
                <a:schemeClr val="tx1">
                  <a:lumMod val="75000"/>
                  <a:lumOff val="25000"/>
                </a:schemeClr>
              </a:solidFill>
              <a:cs typeface="Arial"/>
            </a:endParaRPr>
          </a:p>
        </p:txBody>
      </p:sp>
    </p:spTree>
    <p:extLst>
      <p:ext uri="{BB962C8B-B14F-4D97-AF65-F5344CB8AC3E}">
        <p14:creationId xmlns:p14="http://schemas.microsoft.com/office/powerpoint/2010/main" val="1429415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IAM.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469787" y="1799988"/>
            <a:ext cx="1585246" cy="1585246"/>
          </a:xfrm>
          <a:prstGeom prst="rect">
            <a:avLst/>
          </a:prstGeom>
        </p:spPr>
      </p:pic>
      <p:sp>
        <p:nvSpPr>
          <p:cNvPr id="19"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Administration &amp; Security</a:t>
            </a:r>
          </a:p>
        </p:txBody>
      </p:sp>
      <p:sp>
        <p:nvSpPr>
          <p:cNvPr id="20" name="Rectangle 19"/>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Identity and Access Management (IAM)</a:t>
            </a:r>
          </a:p>
          <a:p>
            <a:r>
              <a:rPr lang="en-US" sz="1600" i="1" dirty="0">
                <a:solidFill>
                  <a:srgbClr val="7BC233"/>
                </a:solidFill>
                <a:cs typeface="Arial"/>
              </a:rPr>
              <a:t>Identity and Access Management (IAM)</a:t>
            </a:r>
          </a:p>
        </p:txBody>
      </p:sp>
      <p:sp>
        <p:nvSpPr>
          <p:cNvPr id="21" name="Rectangle 20"/>
          <p:cNvSpPr/>
          <p:nvPr/>
        </p:nvSpPr>
        <p:spPr>
          <a:xfrm>
            <a:off x="336789" y="2182591"/>
            <a:ext cx="5931008" cy="1357295"/>
          </a:xfrm>
          <a:prstGeom prst="rect">
            <a:avLst/>
          </a:prstGeom>
        </p:spPr>
        <p:txBody>
          <a:bodyPr wrap="square">
            <a:spAutoFit/>
          </a:bodyPr>
          <a:lstStyle/>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Create users, groups, and roles to allow access to AWS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Can be federated with other systems</a:t>
            </a:r>
          </a:p>
          <a:p>
            <a:pPr marL="285750" indent="-285750">
              <a:lnSpc>
                <a:spcPct val="105000"/>
              </a:lnSpc>
              <a:spcBef>
                <a:spcPts val="600"/>
              </a:spcBef>
              <a:buClr>
                <a:srgbClr val="92D050"/>
              </a:buClr>
              <a:buFont typeface="Wingdings" panose="05000000000000000000" pitchFamily="2" charset="2"/>
              <a:buChar char="§"/>
            </a:pPr>
            <a:endParaRPr lang="en-US" sz="1600" dirty="0">
              <a:solidFill>
                <a:schemeClr val="tx1">
                  <a:lumMod val="75000"/>
                  <a:lumOff val="25000"/>
                </a:schemeClr>
              </a:solidFill>
              <a:cs typeface="Arial"/>
            </a:endParaRPr>
          </a:p>
          <a:p>
            <a:pPr marL="285750" indent="-285750">
              <a:lnSpc>
                <a:spcPct val="105000"/>
              </a:lnSpc>
              <a:spcBef>
                <a:spcPts val="600"/>
              </a:spcBef>
              <a:buClr>
                <a:srgbClr val="92D050"/>
              </a:buClr>
              <a:buFont typeface="Wingdings" panose="05000000000000000000" pitchFamily="2" charset="2"/>
              <a:buChar char="§"/>
            </a:pPr>
            <a:endParaRPr lang="en-US" sz="1600" dirty="0">
              <a:solidFill>
                <a:schemeClr val="tx1">
                  <a:lumMod val="75000"/>
                  <a:lumOff val="25000"/>
                </a:schemeClr>
              </a:solidFill>
              <a:cs typeface="Arial"/>
            </a:endParaRPr>
          </a:p>
        </p:txBody>
      </p:sp>
    </p:spTree>
    <p:extLst>
      <p:ext uri="{BB962C8B-B14F-4D97-AF65-F5344CB8AC3E}">
        <p14:creationId xmlns:p14="http://schemas.microsoft.com/office/powerpoint/2010/main" val="26211570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rusted Advisor.eps"/>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279061" y="1557897"/>
            <a:ext cx="1966698" cy="1966698"/>
          </a:xfrm>
          <a:prstGeom prst="rect">
            <a:avLst/>
          </a:prstGeom>
        </p:spPr>
      </p:pic>
      <p:sp>
        <p:nvSpPr>
          <p:cNvPr id="18"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Administration &amp; Security</a:t>
            </a:r>
          </a:p>
        </p:txBody>
      </p:sp>
      <p:sp>
        <p:nvSpPr>
          <p:cNvPr id="19" name="Rectangle 18"/>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Trusted Advisor</a:t>
            </a:r>
          </a:p>
          <a:p>
            <a:r>
              <a:rPr lang="en-US" sz="1600" i="1" dirty="0">
                <a:solidFill>
                  <a:srgbClr val="7BC233"/>
                </a:solidFill>
                <a:cs typeface="Arial"/>
              </a:rPr>
              <a:t>AWS Cloud Optimization Expert</a:t>
            </a:r>
          </a:p>
        </p:txBody>
      </p:sp>
      <p:sp>
        <p:nvSpPr>
          <p:cNvPr id="20" name="Rectangle 19"/>
          <p:cNvSpPr/>
          <p:nvPr/>
        </p:nvSpPr>
        <p:spPr>
          <a:xfrm>
            <a:off x="336789" y="1983090"/>
            <a:ext cx="5157924" cy="1856406"/>
          </a:xfrm>
          <a:prstGeom prst="rect">
            <a:avLst/>
          </a:prstGeom>
        </p:spPr>
        <p:txBody>
          <a:bodyPr wrap="square">
            <a:spAutoFit/>
          </a:bodyPr>
          <a:lstStyle/>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Checks your AWS account for cost optimization, performance, fault tolerance, and security</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Basic checks are free, all checks unlocked with business level support</a:t>
            </a:r>
          </a:p>
          <a:p>
            <a:pPr marL="285750" indent="-285750">
              <a:lnSpc>
                <a:spcPct val="105000"/>
              </a:lnSpc>
              <a:spcBef>
                <a:spcPts val="600"/>
              </a:spcBef>
              <a:buClr>
                <a:srgbClr val="92D050"/>
              </a:buClr>
              <a:buFont typeface="Wingdings" panose="05000000000000000000" pitchFamily="2" charset="2"/>
              <a:buChar char="§"/>
            </a:pPr>
            <a:endParaRPr lang="en-US" sz="1600" dirty="0">
              <a:solidFill>
                <a:schemeClr val="tx1">
                  <a:lumMod val="75000"/>
                  <a:lumOff val="25000"/>
                </a:schemeClr>
              </a:solidFill>
              <a:cs typeface="Arial"/>
            </a:endParaRPr>
          </a:p>
          <a:p>
            <a:pPr marL="285750" indent="-285750">
              <a:lnSpc>
                <a:spcPct val="105000"/>
              </a:lnSpc>
              <a:spcBef>
                <a:spcPts val="600"/>
              </a:spcBef>
              <a:buClr>
                <a:srgbClr val="92D050"/>
              </a:buClr>
              <a:buFont typeface="Wingdings" panose="05000000000000000000" pitchFamily="2" charset="2"/>
              <a:buChar char="§"/>
            </a:pPr>
            <a:endParaRPr lang="en-US" sz="1600" dirty="0">
              <a:solidFill>
                <a:schemeClr val="tx1">
                  <a:lumMod val="75000"/>
                  <a:lumOff val="25000"/>
                </a:schemeClr>
              </a:solidFill>
              <a:cs typeface="Arial"/>
            </a:endParaRPr>
          </a:p>
        </p:txBody>
      </p:sp>
    </p:spTree>
    <p:extLst>
      <p:ext uri="{BB962C8B-B14F-4D97-AF65-F5344CB8AC3E}">
        <p14:creationId xmlns:p14="http://schemas.microsoft.com/office/powerpoint/2010/main" val="7488317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CloudTrail.eps"/>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645146" y="1871354"/>
            <a:ext cx="1234540" cy="1481446"/>
          </a:xfrm>
          <a:prstGeom prst="rect">
            <a:avLst/>
          </a:prstGeom>
        </p:spPr>
      </p:pic>
      <p:sp>
        <p:nvSpPr>
          <p:cNvPr id="19"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Administration &amp; Security</a:t>
            </a:r>
          </a:p>
        </p:txBody>
      </p:sp>
      <p:sp>
        <p:nvSpPr>
          <p:cNvPr id="20" name="Rectangle 19"/>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CloudTrail</a:t>
            </a:r>
          </a:p>
          <a:p>
            <a:r>
              <a:rPr lang="en-US" sz="1600" i="1" dirty="0">
                <a:solidFill>
                  <a:srgbClr val="7BC233"/>
                </a:solidFill>
                <a:cs typeface="Arial"/>
              </a:rPr>
              <a:t>User Activity and Change Tracking</a:t>
            </a:r>
          </a:p>
        </p:txBody>
      </p:sp>
      <p:sp>
        <p:nvSpPr>
          <p:cNvPr id="21" name="Rectangle 20"/>
          <p:cNvSpPr/>
          <p:nvPr/>
        </p:nvSpPr>
        <p:spPr>
          <a:xfrm>
            <a:off x="336789" y="1850082"/>
            <a:ext cx="5482120" cy="1933350"/>
          </a:xfrm>
          <a:prstGeom prst="rect">
            <a:avLst/>
          </a:prstGeom>
        </p:spPr>
        <p:txBody>
          <a:bodyPr wrap="square">
            <a:spAutoFit/>
          </a:bodyPr>
          <a:lstStyle/>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Records AWS API calls for your accounts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Log files of API calls stored in S3</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Enables security analysis, resource change tracking, and compliance auditing</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Ability to sent notifications upon log file delivery</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Support for many AWS services</a:t>
            </a:r>
          </a:p>
        </p:txBody>
      </p:sp>
    </p:spTree>
    <p:extLst>
      <p:ext uri="{BB962C8B-B14F-4D97-AF65-F5344CB8AC3E}">
        <p14:creationId xmlns:p14="http://schemas.microsoft.com/office/powerpoint/2010/main" val="3956622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CloudWatch.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624514" y="1896012"/>
            <a:ext cx="1445900" cy="1445900"/>
          </a:xfrm>
          <a:prstGeom prst="rect">
            <a:avLst/>
          </a:prstGeom>
        </p:spPr>
      </p:pic>
      <p:sp>
        <p:nvSpPr>
          <p:cNvPr id="19"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Administration &amp; Security</a:t>
            </a:r>
          </a:p>
        </p:txBody>
      </p:sp>
      <p:sp>
        <p:nvSpPr>
          <p:cNvPr id="20" name="Rectangle 19"/>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CloudWatch</a:t>
            </a:r>
          </a:p>
          <a:p>
            <a:r>
              <a:rPr lang="en-US" sz="1600" i="1" dirty="0">
                <a:solidFill>
                  <a:srgbClr val="7BC233"/>
                </a:solidFill>
                <a:cs typeface="Arial"/>
              </a:rPr>
              <a:t>Resource and Application Monitoring</a:t>
            </a:r>
          </a:p>
        </p:txBody>
      </p:sp>
      <p:sp>
        <p:nvSpPr>
          <p:cNvPr id="21" name="Rectangle 20"/>
          <p:cNvSpPr/>
          <p:nvPr/>
        </p:nvSpPr>
        <p:spPr>
          <a:xfrm>
            <a:off x="336789" y="1850082"/>
            <a:ext cx="5482120" cy="2373470"/>
          </a:xfrm>
          <a:prstGeom prst="rect">
            <a:avLst/>
          </a:prstGeom>
        </p:spPr>
        <p:txBody>
          <a:bodyPr wrap="square">
            <a:spAutoFit/>
          </a:bodyPr>
          <a:lstStyle/>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Visibility into resource utilization and operational performance with Metrics and Logs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Set alarm thresholds to send notifications or trigger Auto Scaling</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Log aggregation, monitoring and troubleshooting with CloudWatch Logs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Support for customer-published measurements with Custom Metrics</a:t>
            </a:r>
          </a:p>
        </p:txBody>
      </p:sp>
    </p:spTree>
    <p:extLst>
      <p:ext uri="{BB962C8B-B14F-4D97-AF65-F5344CB8AC3E}">
        <p14:creationId xmlns:p14="http://schemas.microsoft.com/office/powerpoint/2010/main" val="8750417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658826" y="1863820"/>
            <a:ext cx="1185396" cy="1432018"/>
          </a:xfrm>
          <a:prstGeom prst="rect">
            <a:avLst/>
          </a:prstGeom>
        </p:spPr>
      </p:pic>
      <p:sp>
        <p:nvSpPr>
          <p:cNvPr id="3"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Administration &amp; Security</a:t>
            </a:r>
          </a:p>
        </p:txBody>
      </p:sp>
      <p:sp>
        <p:nvSpPr>
          <p:cNvPr id="21" name="Rectangle 20"/>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AWS </a:t>
            </a:r>
            <a:r>
              <a:rPr lang="en-US" sz="2000" b="1" dirty="0" err="1">
                <a:solidFill>
                  <a:srgbClr val="4D4D4C"/>
                </a:solidFill>
                <a:cs typeface="Arial"/>
              </a:rPr>
              <a:t>Config</a:t>
            </a:r>
            <a:endParaRPr lang="en-US" sz="2000" b="1" dirty="0">
              <a:solidFill>
                <a:srgbClr val="4D4D4C"/>
              </a:solidFill>
              <a:cs typeface="Arial"/>
            </a:endParaRPr>
          </a:p>
          <a:p>
            <a:r>
              <a:rPr lang="en-US" sz="1600" i="1" dirty="0">
                <a:solidFill>
                  <a:srgbClr val="7BC233"/>
                </a:solidFill>
                <a:cs typeface="Arial"/>
              </a:rPr>
              <a:t>Resource Configurations and Inventory</a:t>
            </a:r>
          </a:p>
        </p:txBody>
      </p:sp>
      <p:sp>
        <p:nvSpPr>
          <p:cNvPr id="22" name="Rectangle 21"/>
          <p:cNvSpPr/>
          <p:nvPr/>
        </p:nvSpPr>
        <p:spPr>
          <a:xfrm>
            <a:off x="336789" y="1850082"/>
            <a:ext cx="5482120" cy="1674817"/>
          </a:xfrm>
          <a:prstGeom prst="rect">
            <a:avLst/>
          </a:prstGeom>
        </p:spPr>
        <p:txBody>
          <a:bodyPr wrap="square">
            <a:spAutoFit/>
          </a:bodyPr>
          <a:lstStyle/>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Inventories AWS resources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Notifications on configuration change</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Keeps history of configuration changes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Integration with partner solutions</a:t>
            </a:r>
          </a:p>
          <a:p>
            <a:pPr marL="285750" indent="-285750">
              <a:lnSpc>
                <a:spcPct val="105000"/>
              </a:lnSpc>
              <a:spcBef>
                <a:spcPts val="600"/>
              </a:spcBef>
              <a:buClr>
                <a:srgbClr val="92D050"/>
              </a:buClr>
              <a:buFont typeface="Wingdings" panose="05000000000000000000" pitchFamily="2" charset="2"/>
              <a:buChar char="§"/>
            </a:pPr>
            <a:endParaRPr lang="en-US" sz="1600" dirty="0">
              <a:solidFill>
                <a:schemeClr val="tx1">
                  <a:lumMod val="75000"/>
                  <a:lumOff val="25000"/>
                </a:schemeClr>
              </a:solidFill>
              <a:cs typeface="Arial"/>
            </a:endParaRPr>
          </a:p>
        </p:txBody>
      </p:sp>
    </p:spTree>
    <p:extLst>
      <p:ext uri="{BB962C8B-B14F-4D97-AF65-F5344CB8AC3E}">
        <p14:creationId xmlns:p14="http://schemas.microsoft.com/office/powerpoint/2010/main" val="6762255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547251" y="1895982"/>
            <a:ext cx="1463662" cy="1432018"/>
          </a:xfrm>
          <a:prstGeom prst="rect">
            <a:avLst/>
          </a:prstGeom>
        </p:spPr>
      </p:pic>
      <p:sp>
        <p:nvSpPr>
          <p:cNvPr id="3"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Administration &amp; Security</a:t>
            </a:r>
          </a:p>
        </p:txBody>
      </p:sp>
      <p:sp>
        <p:nvSpPr>
          <p:cNvPr id="22" name="Rectangle 21"/>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AWS Service Catalog</a:t>
            </a:r>
          </a:p>
          <a:p>
            <a:r>
              <a:rPr lang="en-US" sz="1600" i="1" dirty="0">
                <a:solidFill>
                  <a:srgbClr val="7BC233"/>
                </a:solidFill>
                <a:cs typeface="Arial"/>
              </a:rPr>
              <a:t>Find and Launch Products Using a Personalized Portal</a:t>
            </a:r>
          </a:p>
        </p:txBody>
      </p:sp>
      <p:sp>
        <p:nvSpPr>
          <p:cNvPr id="23" name="Rectangle 22"/>
          <p:cNvSpPr/>
          <p:nvPr/>
        </p:nvSpPr>
        <p:spPr>
          <a:xfrm>
            <a:off x="336789" y="1850082"/>
            <a:ext cx="5008295" cy="2373470"/>
          </a:xfrm>
          <a:prstGeom prst="rect">
            <a:avLst/>
          </a:prstGeom>
        </p:spPr>
        <p:txBody>
          <a:bodyPr wrap="square">
            <a:spAutoFit/>
          </a:bodyPr>
          <a:lstStyle/>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Create and manage catalogs of IT services that are approved for use on AWS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Virtual Machine Images, Servers, Software, Databases, Application Architectures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Manage commonly deployed services, while maintaining compliance and corporate standard requirements</a:t>
            </a:r>
          </a:p>
          <a:p>
            <a:pPr marL="285750" indent="-285750">
              <a:lnSpc>
                <a:spcPct val="105000"/>
              </a:lnSpc>
              <a:spcBef>
                <a:spcPts val="600"/>
              </a:spcBef>
              <a:buClr>
                <a:srgbClr val="92D050"/>
              </a:buClr>
              <a:buFont typeface="Wingdings" panose="05000000000000000000" pitchFamily="2" charset="2"/>
              <a:buChar char="§"/>
            </a:pPr>
            <a:endParaRPr lang="en-US" sz="1600" dirty="0">
              <a:solidFill>
                <a:schemeClr val="tx1">
                  <a:lumMod val="75000"/>
                  <a:lumOff val="25000"/>
                </a:schemeClr>
              </a:solidFill>
              <a:cs typeface="Arial"/>
            </a:endParaRPr>
          </a:p>
        </p:txBody>
      </p:sp>
    </p:spTree>
    <p:extLst>
      <p:ext uri="{BB962C8B-B14F-4D97-AF65-F5344CB8AC3E}">
        <p14:creationId xmlns:p14="http://schemas.microsoft.com/office/powerpoint/2010/main" val="1765942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3" name="Group 1042"/>
          <p:cNvGrpSpPr/>
          <p:nvPr/>
        </p:nvGrpSpPr>
        <p:grpSpPr>
          <a:xfrm>
            <a:off x="177472" y="84806"/>
            <a:ext cx="8818763" cy="4747180"/>
            <a:chOff x="177472" y="84806"/>
            <a:chExt cx="8818763" cy="4747180"/>
          </a:xfrm>
        </p:grpSpPr>
        <p:grpSp>
          <p:nvGrpSpPr>
            <p:cNvPr id="1042" name="Group 1041"/>
            <p:cNvGrpSpPr/>
            <p:nvPr/>
          </p:nvGrpSpPr>
          <p:grpSpPr>
            <a:xfrm>
              <a:off x="177472" y="84806"/>
              <a:ext cx="987191" cy="4745370"/>
              <a:chOff x="210748" y="84806"/>
              <a:chExt cx="987191" cy="4745370"/>
            </a:xfrm>
          </p:grpSpPr>
          <p:grpSp>
            <p:nvGrpSpPr>
              <p:cNvPr id="276" name="Group 275"/>
              <p:cNvGrpSpPr/>
              <p:nvPr/>
            </p:nvGrpSpPr>
            <p:grpSpPr>
              <a:xfrm>
                <a:off x="210748" y="84806"/>
                <a:ext cx="987191" cy="4745370"/>
                <a:chOff x="1154105" y="143926"/>
                <a:chExt cx="987191" cy="4745370"/>
              </a:xfrm>
            </p:grpSpPr>
            <p:sp>
              <p:nvSpPr>
                <p:cNvPr id="289" name="Rectangle 288"/>
                <p:cNvSpPr/>
                <p:nvPr/>
              </p:nvSpPr>
              <p:spPr>
                <a:xfrm>
                  <a:off x="1154105" y="236972"/>
                  <a:ext cx="987191" cy="4652324"/>
                </a:xfrm>
                <a:prstGeom prst="rect">
                  <a:avLst/>
                </a:prstGeom>
                <a:noFill/>
                <a:ln w="952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0" name="Shape 1227"/>
                <p:cNvSpPr/>
                <p:nvPr/>
              </p:nvSpPr>
              <p:spPr>
                <a:xfrm>
                  <a:off x="1327792" y="143926"/>
                  <a:ext cx="645209" cy="184666"/>
                </a:xfrm>
                <a:prstGeom prst="rect">
                  <a:avLst/>
                </a:prstGeom>
                <a:solidFill>
                  <a:srgbClr val="FFFFFF"/>
                </a:solidFill>
                <a:ln w="3175">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algn="ctr" defTabSz="122989">
                    <a:defRPr sz="1800">
                      <a:solidFill>
                        <a:srgbClr val="000000"/>
                      </a:solidFill>
                    </a:defRPr>
                  </a:pPr>
                  <a:r>
                    <a:rPr lang="en-US" sz="600" b="1" dirty="0">
                      <a:solidFill>
                        <a:srgbClr val="6D6E6D"/>
                      </a:solidFill>
                    </a:rPr>
                    <a:t>HYBRID ARCHITECTURE</a:t>
                  </a:r>
                </a:p>
              </p:txBody>
            </p:sp>
          </p:grpSp>
          <p:grpSp>
            <p:nvGrpSpPr>
              <p:cNvPr id="1037" name="Group 1036"/>
              <p:cNvGrpSpPr/>
              <p:nvPr/>
            </p:nvGrpSpPr>
            <p:grpSpPr>
              <a:xfrm>
                <a:off x="255913" y="3552517"/>
                <a:ext cx="882773" cy="320040"/>
                <a:chOff x="267005" y="3443701"/>
                <a:chExt cx="882773" cy="320040"/>
              </a:xfrm>
            </p:grpSpPr>
            <p:sp>
              <p:nvSpPr>
                <p:cNvPr id="277" name="Shape 1234"/>
                <p:cNvSpPr/>
                <p:nvPr/>
              </p:nvSpPr>
              <p:spPr>
                <a:xfrm>
                  <a:off x="605839" y="3532816"/>
                  <a:ext cx="543939" cy="139702"/>
                </a:xfrm>
                <a:prstGeom prst="rect">
                  <a:avLst/>
                </a:prstGeom>
                <a:ln w="3175">
                  <a:miter lim="400000"/>
                </a:ln>
                <a:extLst>
                  <a:ext uri="{C572A759-6A51-4108-AA02-DFA0A04FC94B}">
                    <ma14:wrappingTextBoxFlag xmlns:ma14="http://schemas.microsoft.com/office/mac/drawingml/2011/main" xmlns="" val="1"/>
                  </a:ext>
                </a:extLst>
              </p:spPr>
              <p:txBody>
                <a:bodyPr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Data Backups</a:t>
                  </a:r>
                  <a:endParaRPr sz="638" dirty="0"/>
                </a:p>
              </p:txBody>
            </p:sp>
            <p:pic>
              <p:nvPicPr>
                <p:cNvPr id="278" name="Picture 277" descr="Marchitecture_Hybrid_backups.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67005" y="3443701"/>
                  <a:ext cx="320040" cy="320040"/>
                </a:xfrm>
                <a:prstGeom prst="rect">
                  <a:avLst/>
                </a:prstGeom>
              </p:spPr>
            </p:pic>
          </p:grpSp>
          <p:grpSp>
            <p:nvGrpSpPr>
              <p:cNvPr id="1038" name="Group 1037"/>
              <p:cNvGrpSpPr/>
              <p:nvPr/>
            </p:nvGrpSpPr>
            <p:grpSpPr>
              <a:xfrm>
                <a:off x="255913" y="2771195"/>
                <a:ext cx="886170" cy="336063"/>
                <a:chOff x="267005" y="2696272"/>
                <a:chExt cx="886170" cy="336063"/>
              </a:xfrm>
            </p:grpSpPr>
            <p:sp>
              <p:nvSpPr>
                <p:cNvPr id="279" name="Shape 1232"/>
                <p:cNvSpPr/>
                <p:nvPr/>
              </p:nvSpPr>
              <p:spPr>
                <a:xfrm>
                  <a:off x="617990" y="2696272"/>
                  <a:ext cx="535185" cy="336063"/>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p>
                  <a:pPr defTabSz="96252">
                    <a:defRPr sz="1800">
                      <a:solidFill>
                        <a:srgbClr val="000000"/>
                      </a:solidFill>
                    </a:defRPr>
                  </a:pPr>
                  <a:r>
                    <a:rPr lang="en-US" sz="638" dirty="0">
                      <a:uFill>
                        <a:solidFill>
                          <a:srgbClr val="FFFFFF"/>
                        </a:solidFill>
                      </a:uFill>
                    </a:rPr>
                    <a:t>Integrated App Deployments</a:t>
                  </a:r>
                  <a:endParaRPr sz="638" dirty="0"/>
                </a:p>
              </p:txBody>
            </p:sp>
            <p:pic>
              <p:nvPicPr>
                <p:cNvPr id="280" name="Picture 279" descr="Marchitecture_Hybrid_deployment.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67005" y="2711305"/>
                  <a:ext cx="320040" cy="320040"/>
                </a:xfrm>
                <a:prstGeom prst="rect">
                  <a:avLst/>
                </a:prstGeom>
              </p:spPr>
            </p:pic>
          </p:grpSp>
          <p:grpSp>
            <p:nvGrpSpPr>
              <p:cNvPr id="1040" name="Group 1039"/>
              <p:cNvGrpSpPr/>
              <p:nvPr/>
            </p:nvGrpSpPr>
            <p:grpSpPr>
              <a:xfrm>
                <a:off x="255913" y="1240597"/>
                <a:ext cx="715222" cy="320040"/>
                <a:chOff x="267005" y="1246513"/>
                <a:chExt cx="715222" cy="320040"/>
              </a:xfrm>
            </p:grpSpPr>
            <p:sp>
              <p:nvSpPr>
                <p:cNvPr id="281" name="Shape 1228"/>
                <p:cNvSpPr/>
                <p:nvPr/>
              </p:nvSpPr>
              <p:spPr>
                <a:xfrm>
                  <a:off x="601848" y="1287729"/>
                  <a:ext cx="380379" cy="237883"/>
                </a:xfrm>
                <a:prstGeom prst="rect">
                  <a:avLst/>
                </a:prstGeom>
                <a:ln w="3175">
                  <a:miter lim="400000"/>
                </a:ln>
                <a:extLst>
                  <a:ext uri="{C572A759-6A51-4108-AA02-DFA0A04FC94B}">
                    <ma14:wrappingTextBoxFlag xmlns:ma14="http://schemas.microsoft.com/office/mac/drawingml/2011/main" xmlns="" val="1"/>
                  </a:ext>
                </a:extLst>
              </p:spPr>
              <p:txBody>
                <a:bodyPr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Direct</a:t>
                  </a:r>
                </a:p>
                <a:p>
                  <a:pPr lvl="0" algn="l">
                    <a:defRPr sz="1800">
                      <a:solidFill>
                        <a:srgbClr val="000000"/>
                      </a:solidFill>
                      <a:uFillTx/>
                    </a:defRPr>
                  </a:pPr>
                  <a:r>
                    <a:rPr lang="en-US" sz="638" dirty="0"/>
                    <a:t>Connect</a:t>
                  </a:r>
                  <a:endParaRPr sz="638" dirty="0"/>
                </a:p>
              </p:txBody>
            </p:sp>
            <p:pic>
              <p:nvPicPr>
                <p:cNvPr id="282" name="Picture 281" descr="Marchitecture_Hybrid_direct-connect.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67005" y="1246513"/>
                  <a:ext cx="320040" cy="320040"/>
                </a:xfrm>
                <a:prstGeom prst="rect">
                  <a:avLst/>
                </a:prstGeom>
              </p:spPr>
            </p:pic>
          </p:grpSp>
          <p:grpSp>
            <p:nvGrpSpPr>
              <p:cNvPr id="1039" name="Group 1038"/>
              <p:cNvGrpSpPr/>
              <p:nvPr/>
            </p:nvGrpSpPr>
            <p:grpSpPr>
              <a:xfrm>
                <a:off x="255913" y="2005896"/>
                <a:ext cx="885032" cy="320040"/>
                <a:chOff x="267005" y="1978909"/>
                <a:chExt cx="885032" cy="320040"/>
              </a:xfrm>
            </p:grpSpPr>
            <p:sp>
              <p:nvSpPr>
                <p:cNvPr id="283" name="Shape 1230"/>
                <p:cNvSpPr/>
                <p:nvPr/>
              </p:nvSpPr>
              <p:spPr>
                <a:xfrm>
                  <a:off x="612609" y="2024454"/>
                  <a:ext cx="539428" cy="237883"/>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p>
                  <a:pPr defTabSz="96252">
                    <a:defRPr sz="1800">
                      <a:solidFill>
                        <a:srgbClr val="000000"/>
                      </a:solidFill>
                    </a:defRPr>
                  </a:pPr>
                  <a:r>
                    <a:rPr lang="en-US" sz="638" dirty="0">
                      <a:uFill>
                        <a:solidFill>
                          <a:srgbClr val="FFFFFF"/>
                        </a:solidFill>
                      </a:uFill>
                    </a:rPr>
                    <a:t>Identity</a:t>
                  </a:r>
                </a:p>
                <a:p>
                  <a:pPr defTabSz="96252">
                    <a:defRPr sz="1800">
                      <a:solidFill>
                        <a:srgbClr val="000000"/>
                      </a:solidFill>
                    </a:defRPr>
                  </a:pPr>
                  <a:r>
                    <a:rPr lang="en-US" sz="638" dirty="0">
                      <a:uFill>
                        <a:solidFill>
                          <a:srgbClr val="FFFFFF"/>
                        </a:solidFill>
                      </a:uFill>
                    </a:rPr>
                    <a:t>Federation</a:t>
                  </a:r>
                  <a:endParaRPr sz="638" dirty="0"/>
                </a:p>
              </p:txBody>
            </p:sp>
            <p:pic>
              <p:nvPicPr>
                <p:cNvPr id="284" name="Picture 283" descr="Marchitecture_Hybrid_identity-federation.pn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267005" y="1978909"/>
                  <a:ext cx="320040" cy="320040"/>
                </a:xfrm>
                <a:prstGeom prst="rect">
                  <a:avLst/>
                </a:prstGeom>
              </p:spPr>
            </p:pic>
          </p:grpSp>
          <p:grpSp>
            <p:nvGrpSpPr>
              <p:cNvPr id="1036" name="Group 1035"/>
              <p:cNvGrpSpPr/>
              <p:nvPr/>
            </p:nvGrpSpPr>
            <p:grpSpPr>
              <a:xfrm>
                <a:off x="255913" y="4317816"/>
                <a:ext cx="885033" cy="336063"/>
                <a:chOff x="267005" y="4317816"/>
                <a:chExt cx="885033" cy="336063"/>
              </a:xfrm>
            </p:grpSpPr>
            <p:sp>
              <p:nvSpPr>
                <p:cNvPr id="285" name="Shape 1236"/>
                <p:cNvSpPr/>
                <p:nvPr/>
              </p:nvSpPr>
              <p:spPr>
                <a:xfrm>
                  <a:off x="612611" y="4317816"/>
                  <a:ext cx="539427" cy="336063"/>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p>
                  <a:pPr defTabSz="96252">
                    <a:defRPr sz="1800">
                      <a:solidFill>
                        <a:srgbClr val="000000"/>
                      </a:solidFill>
                    </a:defRPr>
                  </a:pPr>
                  <a:r>
                    <a:rPr lang="en-US" sz="638" dirty="0">
                      <a:uFill>
                        <a:solidFill>
                          <a:srgbClr val="FFFFFF"/>
                        </a:solidFill>
                      </a:uFill>
                    </a:rPr>
                    <a:t>Integrated</a:t>
                  </a:r>
                </a:p>
                <a:p>
                  <a:pPr defTabSz="96252">
                    <a:defRPr sz="1800">
                      <a:solidFill>
                        <a:srgbClr val="000000"/>
                      </a:solidFill>
                    </a:defRPr>
                  </a:pPr>
                  <a:r>
                    <a:rPr lang="en-US" sz="638" dirty="0">
                      <a:uFill>
                        <a:solidFill>
                          <a:srgbClr val="FFFFFF"/>
                        </a:solidFill>
                      </a:uFill>
                    </a:rPr>
                    <a:t>Resource Management</a:t>
                  </a:r>
                  <a:endParaRPr sz="638" dirty="0"/>
                </a:p>
              </p:txBody>
            </p:sp>
            <p:pic>
              <p:nvPicPr>
                <p:cNvPr id="286" name="Picture 285" descr="Marchitecture_Hybrid_integrated-management.png"/>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67005" y="4325827"/>
                  <a:ext cx="320040" cy="320040"/>
                </a:xfrm>
                <a:prstGeom prst="rect">
                  <a:avLst/>
                </a:prstGeom>
              </p:spPr>
            </p:pic>
          </p:grpSp>
          <p:grpSp>
            <p:nvGrpSpPr>
              <p:cNvPr id="1041" name="Group 1040"/>
              <p:cNvGrpSpPr/>
              <p:nvPr/>
            </p:nvGrpSpPr>
            <p:grpSpPr>
              <a:xfrm>
                <a:off x="255913" y="475298"/>
                <a:ext cx="783484" cy="320040"/>
                <a:chOff x="267005" y="514117"/>
                <a:chExt cx="783484" cy="320040"/>
              </a:xfrm>
            </p:grpSpPr>
            <p:sp>
              <p:nvSpPr>
                <p:cNvPr id="287" name="Shape 1228"/>
                <p:cNvSpPr/>
                <p:nvPr/>
              </p:nvSpPr>
              <p:spPr>
                <a:xfrm>
                  <a:off x="601847" y="555196"/>
                  <a:ext cx="448642" cy="237883"/>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Integrated Networking</a:t>
                  </a:r>
                  <a:endParaRPr sz="638" dirty="0"/>
                </a:p>
              </p:txBody>
            </p:sp>
            <p:pic>
              <p:nvPicPr>
                <p:cNvPr id="288" name="Picture 287" descr="Hybrid-Architecture_integrated-networking.png"/>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67005" y="514117"/>
                  <a:ext cx="320040" cy="320040"/>
                </a:xfrm>
                <a:prstGeom prst="rect">
                  <a:avLst/>
                </a:prstGeom>
              </p:spPr>
            </p:pic>
          </p:grpSp>
        </p:grpSp>
        <p:grpSp>
          <p:nvGrpSpPr>
            <p:cNvPr id="27" name="Group 26"/>
            <p:cNvGrpSpPr/>
            <p:nvPr/>
          </p:nvGrpSpPr>
          <p:grpSpPr>
            <a:xfrm>
              <a:off x="1259968" y="121042"/>
              <a:ext cx="7713492" cy="467985"/>
              <a:chOff x="1259968" y="159864"/>
              <a:chExt cx="7713492" cy="467985"/>
            </a:xfrm>
          </p:grpSpPr>
          <p:sp>
            <p:nvSpPr>
              <p:cNvPr id="211" name="Rectangle 210"/>
              <p:cNvSpPr/>
              <p:nvPr/>
            </p:nvSpPr>
            <p:spPr>
              <a:xfrm>
                <a:off x="1259968" y="216074"/>
                <a:ext cx="7713492" cy="411775"/>
              </a:xfrm>
              <a:prstGeom prst="rect">
                <a:avLst/>
              </a:prstGeom>
              <a:noFill/>
              <a:ln w="9525"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2" name="Shape 1227"/>
              <p:cNvSpPr/>
              <p:nvPr/>
            </p:nvSpPr>
            <p:spPr>
              <a:xfrm>
                <a:off x="4650626" y="159864"/>
                <a:ext cx="675752" cy="92333"/>
              </a:xfrm>
              <a:prstGeom prst="rect">
                <a:avLst/>
              </a:prstGeom>
              <a:solidFill>
                <a:srgbClr val="FFFFFF"/>
              </a:solidFill>
              <a:ln w="3175">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algn="ctr" defTabSz="122989">
                  <a:defRPr sz="1800">
                    <a:solidFill>
                      <a:srgbClr val="000000"/>
                    </a:solidFill>
                  </a:defRPr>
                </a:pPr>
                <a:r>
                  <a:rPr lang="en-US" sz="600" b="1" dirty="0">
                    <a:solidFill>
                      <a:srgbClr val="6D6E6D"/>
                    </a:solidFill>
                  </a:rPr>
                  <a:t>MARKETPLACE</a:t>
                </a:r>
              </a:p>
            </p:txBody>
          </p:sp>
          <p:grpSp>
            <p:nvGrpSpPr>
              <p:cNvPr id="213" name="Group 212"/>
              <p:cNvGrpSpPr/>
              <p:nvPr/>
            </p:nvGrpSpPr>
            <p:grpSpPr>
              <a:xfrm>
                <a:off x="1339798" y="289350"/>
                <a:ext cx="706288" cy="320040"/>
                <a:chOff x="2255287" y="444626"/>
                <a:chExt cx="706288" cy="320040"/>
              </a:xfrm>
            </p:grpSpPr>
            <p:sp>
              <p:nvSpPr>
                <p:cNvPr id="232" name="Shape 1234"/>
                <p:cNvSpPr/>
                <p:nvPr/>
              </p:nvSpPr>
              <p:spPr>
                <a:xfrm>
                  <a:off x="2566499" y="485705"/>
                  <a:ext cx="395076" cy="237883"/>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Business Apps</a:t>
                  </a:r>
                  <a:endParaRPr sz="638" dirty="0"/>
                </a:p>
              </p:txBody>
            </p:sp>
            <p:pic>
              <p:nvPicPr>
                <p:cNvPr id="233" name="Picture 232" descr="Marketplace_business-apps.png"/>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255287" y="444626"/>
                  <a:ext cx="320040" cy="320040"/>
                </a:xfrm>
                <a:prstGeom prst="rect">
                  <a:avLst/>
                </a:prstGeom>
              </p:spPr>
            </p:pic>
          </p:grpSp>
          <p:grpSp>
            <p:nvGrpSpPr>
              <p:cNvPr id="215" name="Group 214"/>
              <p:cNvGrpSpPr/>
              <p:nvPr/>
            </p:nvGrpSpPr>
            <p:grpSpPr>
              <a:xfrm>
                <a:off x="6824456" y="289350"/>
                <a:ext cx="764171" cy="320040"/>
                <a:chOff x="7111306" y="444626"/>
                <a:chExt cx="764171" cy="320040"/>
              </a:xfrm>
            </p:grpSpPr>
            <p:sp>
              <p:nvSpPr>
                <p:cNvPr id="228" name="Shape 1234"/>
                <p:cNvSpPr/>
                <p:nvPr/>
              </p:nvSpPr>
              <p:spPr>
                <a:xfrm>
                  <a:off x="7431859" y="534795"/>
                  <a:ext cx="443618" cy="139702"/>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Databases</a:t>
                  </a:r>
                  <a:endParaRPr sz="638" dirty="0"/>
                </a:p>
              </p:txBody>
            </p:sp>
            <p:pic>
              <p:nvPicPr>
                <p:cNvPr id="229" name="Picture 228" descr="Marketplace_databases-13.png"/>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7111306" y="444626"/>
                  <a:ext cx="320040" cy="320040"/>
                </a:xfrm>
                <a:prstGeom prst="rect">
                  <a:avLst/>
                </a:prstGeom>
              </p:spPr>
            </p:pic>
          </p:grpSp>
          <p:grpSp>
            <p:nvGrpSpPr>
              <p:cNvPr id="216" name="Group 215"/>
              <p:cNvGrpSpPr/>
              <p:nvPr/>
            </p:nvGrpSpPr>
            <p:grpSpPr>
              <a:xfrm>
                <a:off x="3576889" y="289350"/>
                <a:ext cx="655691" cy="320040"/>
                <a:chOff x="4289993" y="444626"/>
                <a:chExt cx="655691" cy="320040"/>
              </a:xfrm>
            </p:grpSpPr>
            <p:sp>
              <p:nvSpPr>
                <p:cNvPr id="226" name="Shape 1236"/>
                <p:cNvSpPr/>
                <p:nvPr/>
              </p:nvSpPr>
              <p:spPr>
                <a:xfrm>
                  <a:off x="4608322" y="485705"/>
                  <a:ext cx="337362" cy="237883"/>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p>
                  <a:pPr defTabSz="96252">
                    <a:defRPr sz="1800">
                      <a:solidFill>
                        <a:srgbClr val="000000"/>
                      </a:solidFill>
                    </a:defRPr>
                  </a:pPr>
                  <a:r>
                    <a:rPr lang="en-US" sz="638" dirty="0">
                      <a:uFill>
                        <a:solidFill>
                          <a:srgbClr val="FFFFFF"/>
                        </a:solidFill>
                      </a:uFill>
                    </a:rPr>
                    <a:t>DevOps Tools</a:t>
                  </a:r>
                  <a:endParaRPr sz="638" dirty="0"/>
                </a:p>
              </p:txBody>
            </p:sp>
            <p:pic>
              <p:nvPicPr>
                <p:cNvPr id="227" name="Picture 226" descr="Marketplace_devops-tools.png"/>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4289993" y="444626"/>
                  <a:ext cx="320040" cy="320040"/>
                </a:xfrm>
                <a:prstGeom prst="rect">
                  <a:avLst/>
                </a:prstGeom>
              </p:spPr>
            </p:pic>
          </p:grpSp>
          <p:grpSp>
            <p:nvGrpSpPr>
              <p:cNvPr id="217" name="Group 216"/>
              <p:cNvGrpSpPr/>
              <p:nvPr/>
            </p:nvGrpSpPr>
            <p:grpSpPr>
              <a:xfrm>
                <a:off x="5766196" y="289350"/>
                <a:ext cx="769591" cy="320040"/>
                <a:chOff x="6093657" y="444626"/>
                <a:chExt cx="769591" cy="320040"/>
              </a:xfrm>
            </p:grpSpPr>
            <p:sp>
              <p:nvSpPr>
                <p:cNvPr id="224" name="Shape 1234"/>
                <p:cNvSpPr/>
                <p:nvPr/>
              </p:nvSpPr>
              <p:spPr>
                <a:xfrm>
                  <a:off x="6413320" y="534795"/>
                  <a:ext cx="449928" cy="139702"/>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Networking</a:t>
                  </a:r>
                </a:p>
              </p:txBody>
            </p:sp>
            <p:pic>
              <p:nvPicPr>
                <p:cNvPr id="225" name="Picture 224" descr="Marketplace_networking-12.png"/>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6093657" y="444626"/>
                  <a:ext cx="320040" cy="320040"/>
                </a:xfrm>
                <a:prstGeom prst="rect">
                  <a:avLst/>
                </a:prstGeom>
              </p:spPr>
            </p:pic>
          </p:grpSp>
          <p:grpSp>
            <p:nvGrpSpPr>
              <p:cNvPr id="218" name="Group 217"/>
              <p:cNvGrpSpPr/>
              <p:nvPr/>
            </p:nvGrpSpPr>
            <p:grpSpPr>
              <a:xfrm>
                <a:off x="4690384" y="289350"/>
                <a:ext cx="645828" cy="320040"/>
                <a:chOff x="5097372" y="444626"/>
                <a:chExt cx="645828" cy="320040"/>
              </a:xfrm>
            </p:grpSpPr>
            <p:sp>
              <p:nvSpPr>
                <p:cNvPr id="222" name="Shape 1234"/>
                <p:cNvSpPr/>
                <p:nvPr/>
              </p:nvSpPr>
              <p:spPr>
                <a:xfrm>
                  <a:off x="5409783" y="534795"/>
                  <a:ext cx="333417" cy="139702"/>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Security</a:t>
                  </a:r>
                  <a:endParaRPr sz="500" dirty="0"/>
                </a:p>
              </p:txBody>
            </p:sp>
            <p:pic>
              <p:nvPicPr>
                <p:cNvPr id="223" name="Picture 222" descr="Marketplace_security.png"/>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5097372" y="444626"/>
                  <a:ext cx="320040" cy="320040"/>
                </a:xfrm>
                <a:prstGeom prst="rect">
                  <a:avLst/>
                </a:prstGeom>
              </p:spPr>
            </p:pic>
          </p:grpSp>
          <p:grpSp>
            <p:nvGrpSpPr>
              <p:cNvPr id="219" name="Group 218"/>
              <p:cNvGrpSpPr/>
              <p:nvPr/>
            </p:nvGrpSpPr>
            <p:grpSpPr>
              <a:xfrm>
                <a:off x="7954939" y="289350"/>
                <a:ext cx="652088" cy="320040"/>
                <a:chOff x="8049617" y="444626"/>
                <a:chExt cx="652088" cy="320040"/>
              </a:xfrm>
            </p:grpSpPr>
            <p:sp>
              <p:nvSpPr>
                <p:cNvPr id="220" name="Shape 1234"/>
                <p:cNvSpPr/>
                <p:nvPr/>
              </p:nvSpPr>
              <p:spPr>
                <a:xfrm>
                  <a:off x="8370384" y="534795"/>
                  <a:ext cx="331321" cy="139702"/>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Storage</a:t>
                  </a:r>
                  <a:endParaRPr sz="500" spc="300" dirty="0"/>
                </a:p>
              </p:txBody>
            </p:sp>
            <p:pic>
              <p:nvPicPr>
                <p:cNvPr id="221" name="Picture 220" descr="Marketplace_storage-14.pn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8049617" y="444626"/>
                  <a:ext cx="320040" cy="320040"/>
                </a:xfrm>
                <a:prstGeom prst="rect">
                  <a:avLst/>
                </a:prstGeom>
              </p:spPr>
            </p:pic>
          </p:grpSp>
          <p:grpSp>
            <p:nvGrpSpPr>
              <p:cNvPr id="12" name="Group 11"/>
              <p:cNvGrpSpPr/>
              <p:nvPr/>
            </p:nvGrpSpPr>
            <p:grpSpPr>
              <a:xfrm>
                <a:off x="2395498" y="281438"/>
                <a:ext cx="775867" cy="320040"/>
                <a:chOff x="2234308" y="425622"/>
                <a:chExt cx="775867" cy="320040"/>
              </a:xfrm>
            </p:grpSpPr>
            <p:sp>
              <p:nvSpPr>
                <p:cNvPr id="230" name="Shape 1234"/>
                <p:cNvSpPr/>
                <p:nvPr/>
              </p:nvSpPr>
              <p:spPr>
                <a:xfrm>
                  <a:off x="2559215" y="474613"/>
                  <a:ext cx="450960" cy="237883"/>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Business Intelligence</a:t>
                  </a:r>
                </a:p>
              </p:txBody>
            </p:sp>
            <p:pic>
              <p:nvPicPr>
                <p:cNvPr id="348" name="Picture 347" descr="Analytics_business-intelligence-42.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34308" y="425622"/>
                  <a:ext cx="320040" cy="320040"/>
                </a:xfrm>
                <a:prstGeom prst="rect">
                  <a:avLst/>
                </a:prstGeom>
              </p:spPr>
            </p:pic>
          </p:grpSp>
        </p:grpSp>
        <p:grpSp>
          <p:nvGrpSpPr>
            <p:cNvPr id="5" name="Group 4"/>
            <p:cNvGrpSpPr/>
            <p:nvPr/>
          </p:nvGrpSpPr>
          <p:grpSpPr>
            <a:xfrm>
              <a:off x="7061907" y="1230759"/>
              <a:ext cx="949373" cy="2109442"/>
              <a:chOff x="7067453" y="1535777"/>
              <a:chExt cx="949373" cy="2109442"/>
            </a:xfrm>
          </p:grpSpPr>
          <p:sp>
            <p:nvSpPr>
              <p:cNvPr id="162" name="Rectangle 161"/>
              <p:cNvSpPr/>
              <p:nvPr/>
            </p:nvSpPr>
            <p:spPr>
              <a:xfrm>
                <a:off x="7067453" y="1561987"/>
                <a:ext cx="949373" cy="2083232"/>
              </a:xfrm>
              <a:prstGeom prst="rect">
                <a:avLst/>
              </a:prstGeom>
              <a:noFill/>
              <a:ln w="9525"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3" name="Shape 1227"/>
              <p:cNvSpPr/>
              <p:nvPr/>
            </p:nvSpPr>
            <p:spPr>
              <a:xfrm>
                <a:off x="7228374" y="1535777"/>
                <a:ext cx="627532" cy="184666"/>
              </a:xfrm>
              <a:prstGeom prst="rect">
                <a:avLst/>
              </a:prstGeom>
              <a:solidFill>
                <a:srgbClr val="FFFFFF"/>
              </a:solidFill>
              <a:ln w="3175">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algn="ctr" defTabSz="122989">
                  <a:defRPr sz="1800">
                    <a:solidFill>
                      <a:srgbClr val="000000"/>
                    </a:solidFill>
                  </a:defRPr>
                </a:pPr>
                <a:r>
                  <a:rPr lang="en-US" sz="600" b="1" dirty="0">
                    <a:solidFill>
                      <a:srgbClr val="6D6E6D"/>
                    </a:solidFill>
                  </a:rPr>
                  <a:t>ENTERPRISE </a:t>
                </a:r>
              </a:p>
              <a:p>
                <a:pPr algn="ctr" defTabSz="122989">
                  <a:defRPr sz="1800">
                    <a:solidFill>
                      <a:srgbClr val="000000"/>
                    </a:solidFill>
                  </a:defRPr>
                </a:pPr>
                <a:r>
                  <a:rPr lang="en-US" sz="600" b="1" dirty="0">
                    <a:solidFill>
                      <a:srgbClr val="6D6E6D"/>
                    </a:solidFill>
                  </a:rPr>
                  <a:t>APPS</a:t>
                </a:r>
              </a:p>
            </p:txBody>
          </p:sp>
          <p:sp>
            <p:nvSpPr>
              <p:cNvPr id="174" name="Shape 1230"/>
              <p:cNvSpPr/>
              <p:nvPr/>
            </p:nvSpPr>
            <p:spPr>
              <a:xfrm>
                <a:off x="7416534" y="1815030"/>
                <a:ext cx="419422" cy="237883"/>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p>
                <a:pPr defTabSz="96252">
                  <a:defRPr sz="1800">
                    <a:solidFill>
                      <a:srgbClr val="000000"/>
                    </a:solidFill>
                  </a:defRPr>
                </a:pPr>
                <a:r>
                  <a:rPr lang="en-US" sz="638" dirty="0">
                    <a:uFill>
                      <a:solidFill>
                        <a:srgbClr val="FFFFFF"/>
                      </a:solidFill>
                    </a:uFill>
                  </a:rPr>
                  <a:t>Virtual Desktops</a:t>
                </a:r>
                <a:endParaRPr sz="638" dirty="0"/>
              </a:p>
            </p:txBody>
          </p:sp>
          <p:sp>
            <p:nvSpPr>
              <p:cNvPr id="175" name="Shape 1232"/>
              <p:cNvSpPr/>
              <p:nvPr/>
            </p:nvSpPr>
            <p:spPr>
              <a:xfrm>
                <a:off x="7416534" y="2316070"/>
                <a:ext cx="539564" cy="237883"/>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p>
                <a:pPr defTabSz="96252">
                  <a:defRPr sz="1800">
                    <a:solidFill>
                      <a:srgbClr val="000000"/>
                    </a:solidFill>
                  </a:defRPr>
                </a:pPr>
                <a:r>
                  <a:rPr lang="en-US" sz="638" dirty="0">
                    <a:uFill>
                      <a:solidFill>
                        <a:srgbClr val="FFFFFF"/>
                      </a:solidFill>
                    </a:uFill>
                  </a:rPr>
                  <a:t>Sharing &amp; Collaboration</a:t>
                </a:r>
                <a:endParaRPr sz="638" dirty="0"/>
              </a:p>
            </p:txBody>
          </p:sp>
          <p:sp>
            <p:nvSpPr>
              <p:cNvPr id="176" name="Shape 1234"/>
              <p:cNvSpPr/>
              <p:nvPr/>
            </p:nvSpPr>
            <p:spPr>
              <a:xfrm>
                <a:off x="7416534" y="2804140"/>
                <a:ext cx="446560" cy="237883"/>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Corporate Email</a:t>
                </a:r>
                <a:endParaRPr sz="638" dirty="0"/>
              </a:p>
            </p:txBody>
          </p:sp>
          <p:sp>
            <p:nvSpPr>
              <p:cNvPr id="177" name="Shape 1236"/>
              <p:cNvSpPr/>
              <p:nvPr/>
            </p:nvSpPr>
            <p:spPr>
              <a:xfrm>
                <a:off x="7416534" y="3355159"/>
                <a:ext cx="415146" cy="139702"/>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p>
                <a:pPr defTabSz="96252">
                  <a:defRPr sz="1800">
                    <a:solidFill>
                      <a:srgbClr val="000000"/>
                    </a:solidFill>
                  </a:defRPr>
                </a:pPr>
                <a:r>
                  <a:rPr lang="en-US" sz="638" dirty="0">
                    <a:uFill>
                      <a:solidFill>
                        <a:srgbClr val="FFFFFF"/>
                      </a:solidFill>
                    </a:uFill>
                  </a:rPr>
                  <a:t>Backup</a:t>
                </a:r>
                <a:endParaRPr sz="638" dirty="0"/>
              </a:p>
            </p:txBody>
          </p:sp>
          <p:pic>
            <p:nvPicPr>
              <p:cNvPr id="234" name="Picture 233" descr="Enterprise-Apps_backup.png"/>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7101736" y="3247192"/>
                <a:ext cx="320040" cy="320040"/>
              </a:xfrm>
              <a:prstGeom prst="rect">
                <a:avLst/>
              </a:prstGeom>
            </p:spPr>
          </p:pic>
          <p:pic>
            <p:nvPicPr>
              <p:cNvPr id="235" name="Picture 234" descr="Enterprise-Apps_corporate-email.png"/>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7101736" y="2759079"/>
                <a:ext cx="320040" cy="320040"/>
              </a:xfrm>
              <a:prstGeom prst="rect">
                <a:avLst/>
              </a:prstGeom>
            </p:spPr>
          </p:pic>
          <p:pic>
            <p:nvPicPr>
              <p:cNvPr id="236" name="Picture 235" descr="Enterprise-Apps_sharing-collaboration.png"/>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7101736" y="2270966"/>
                <a:ext cx="320040" cy="320040"/>
              </a:xfrm>
              <a:prstGeom prst="rect">
                <a:avLst/>
              </a:prstGeom>
            </p:spPr>
          </p:pic>
          <p:pic>
            <p:nvPicPr>
              <p:cNvPr id="237" name="Picture 236" descr="Enterprise-Apps_virtual-desktops.png"/>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a:off x="7101736" y="1782853"/>
                <a:ext cx="320040" cy="320040"/>
              </a:xfrm>
              <a:prstGeom prst="rect">
                <a:avLst/>
              </a:prstGeom>
            </p:spPr>
          </p:pic>
        </p:grpSp>
        <p:grpSp>
          <p:nvGrpSpPr>
            <p:cNvPr id="6" name="Group 5"/>
            <p:cNvGrpSpPr/>
            <p:nvPr/>
          </p:nvGrpSpPr>
          <p:grpSpPr>
            <a:xfrm>
              <a:off x="6012204" y="1213764"/>
              <a:ext cx="949373" cy="2126437"/>
              <a:chOff x="6023296" y="1518782"/>
              <a:chExt cx="949373" cy="2126437"/>
            </a:xfrm>
          </p:grpSpPr>
          <p:sp>
            <p:nvSpPr>
              <p:cNvPr id="154" name="Rectangle 153"/>
              <p:cNvSpPr/>
              <p:nvPr/>
            </p:nvSpPr>
            <p:spPr>
              <a:xfrm>
                <a:off x="6023296" y="1561986"/>
                <a:ext cx="949373" cy="2083233"/>
              </a:xfrm>
              <a:prstGeom prst="rect">
                <a:avLst/>
              </a:prstGeom>
              <a:noFill/>
              <a:ln w="9525"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5" name="Shape 1227"/>
              <p:cNvSpPr/>
              <p:nvPr/>
            </p:nvSpPr>
            <p:spPr>
              <a:xfrm>
                <a:off x="6292155" y="1518782"/>
                <a:ext cx="411654" cy="92333"/>
              </a:xfrm>
              <a:prstGeom prst="rect">
                <a:avLst/>
              </a:prstGeom>
              <a:solidFill>
                <a:srgbClr val="FFFFFF"/>
              </a:solidFill>
              <a:ln w="3175">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algn="ctr" defTabSz="122989">
                  <a:defRPr sz="1800">
                    <a:solidFill>
                      <a:srgbClr val="000000"/>
                    </a:solidFill>
                  </a:defRPr>
                </a:pPr>
                <a:r>
                  <a:rPr lang="en-US" sz="600" b="1" dirty="0">
                    <a:solidFill>
                      <a:schemeClr val="tx2"/>
                    </a:solidFill>
                  </a:rPr>
                  <a:t>IoT</a:t>
                </a:r>
              </a:p>
            </p:txBody>
          </p:sp>
          <p:sp>
            <p:nvSpPr>
              <p:cNvPr id="156" name="Shape 1230"/>
              <p:cNvSpPr/>
              <p:nvPr/>
            </p:nvSpPr>
            <p:spPr>
              <a:xfrm>
                <a:off x="6372377" y="1742902"/>
                <a:ext cx="419422" cy="237857"/>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p>
                <a:pPr defTabSz="96252">
                  <a:defRPr sz="1800">
                    <a:solidFill>
                      <a:srgbClr val="000000"/>
                    </a:solidFill>
                  </a:defRPr>
                </a:pPr>
                <a:r>
                  <a:rPr lang="en-US" sz="638" dirty="0">
                    <a:uFill>
                      <a:solidFill>
                        <a:srgbClr val="FFFFFF"/>
                      </a:solidFill>
                    </a:uFill>
                  </a:rPr>
                  <a:t>Rules Engine</a:t>
                </a:r>
                <a:endParaRPr sz="638" dirty="0"/>
              </a:p>
            </p:txBody>
          </p:sp>
          <p:sp>
            <p:nvSpPr>
              <p:cNvPr id="157" name="Shape 1232"/>
              <p:cNvSpPr/>
              <p:nvPr/>
            </p:nvSpPr>
            <p:spPr>
              <a:xfrm>
                <a:off x="6372377" y="2137697"/>
                <a:ext cx="539564" cy="237857"/>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p>
                <a:pPr defTabSz="96252">
                  <a:defRPr sz="1800">
                    <a:solidFill>
                      <a:srgbClr val="000000"/>
                    </a:solidFill>
                  </a:defRPr>
                </a:pPr>
                <a:r>
                  <a:rPr lang="en-US" sz="638" dirty="0">
                    <a:uFill>
                      <a:solidFill>
                        <a:srgbClr val="FFFFFF"/>
                      </a:solidFill>
                    </a:uFill>
                  </a:rPr>
                  <a:t>Device Shadows</a:t>
                </a:r>
                <a:endParaRPr sz="638" dirty="0"/>
              </a:p>
            </p:txBody>
          </p:sp>
          <p:sp>
            <p:nvSpPr>
              <p:cNvPr id="158" name="Shape 1234"/>
              <p:cNvSpPr/>
              <p:nvPr/>
            </p:nvSpPr>
            <p:spPr>
              <a:xfrm>
                <a:off x="6372377" y="2530499"/>
                <a:ext cx="446560" cy="237857"/>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Device SDKs</a:t>
                </a:r>
                <a:endParaRPr sz="638" dirty="0"/>
              </a:p>
            </p:txBody>
          </p:sp>
          <p:sp>
            <p:nvSpPr>
              <p:cNvPr id="159" name="Shape 1236"/>
              <p:cNvSpPr/>
              <p:nvPr/>
            </p:nvSpPr>
            <p:spPr>
              <a:xfrm>
                <a:off x="6377398" y="3369593"/>
                <a:ext cx="415146" cy="139690"/>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p>
                <a:pPr defTabSz="96252">
                  <a:defRPr sz="1800">
                    <a:solidFill>
                      <a:srgbClr val="000000"/>
                    </a:solidFill>
                  </a:defRPr>
                </a:pPr>
                <a:r>
                  <a:rPr lang="en-US" sz="638" dirty="0">
                    <a:uFill>
                      <a:solidFill>
                        <a:srgbClr val="FFFFFF"/>
                      </a:solidFill>
                    </a:uFill>
                  </a:rPr>
                  <a:t>Registry</a:t>
                </a:r>
                <a:endParaRPr sz="638" dirty="0"/>
              </a:p>
            </p:txBody>
          </p:sp>
          <p:sp>
            <p:nvSpPr>
              <p:cNvPr id="315" name="Shape 1236"/>
              <p:cNvSpPr/>
              <p:nvPr/>
            </p:nvSpPr>
            <p:spPr>
              <a:xfrm>
                <a:off x="6377398" y="2924894"/>
                <a:ext cx="415146" cy="237857"/>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p>
                <a:pPr defTabSz="96252">
                  <a:defRPr sz="1800">
                    <a:solidFill>
                      <a:srgbClr val="000000"/>
                    </a:solidFill>
                  </a:defRPr>
                </a:pPr>
                <a:r>
                  <a:rPr lang="en-US" sz="638" dirty="0">
                    <a:uFill>
                      <a:solidFill>
                        <a:srgbClr val="FFFFFF"/>
                      </a:solidFill>
                    </a:uFill>
                  </a:rPr>
                  <a:t>Device Gateway</a:t>
                </a:r>
                <a:endParaRPr sz="638" dirty="0"/>
              </a:p>
            </p:txBody>
          </p:sp>
          <p:pic>
            <p:nvPicPr>
              <p:cNvPr id="325" name="Picture 324" descr="IoT_rules-engine.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054912" y="1695944"/>
                <a:ext cx="320040" cy="320040"/>
              </a:xfrm>
              <a:prstGeom prst="rect">
                <a:avLst/>
              </a:prstGeom>
            </p:spPr>
          </p:pic>
          <p:pic>
            <p:nvPicPr>
              <p:cNvPr id="327" name="Picture 326" descr="IoT_registry.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054912" y="3287179"/>
                <a:ext cx="320040" cy="320040"/>
              </a:xfrm>
              <a:prstGeom prst="rect">
                <a:avLst/>
              </a:prstGeom>
            </p:spPr>
          </p:pic>
          <p:pic>
            <p:nvPicPr>
              <p:cNvPr id="339" name="Picture 338" descr="IoT_device-shadows.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054912" y="2091885"/>
                <a:ext cx="320040" cy="320040"/>
              </a:xfrm>
              <a:prstGeom prst="rect">
                <a:avLst/>
              </a:prstGeom>
            </p:spPr>
          </p:pic>
          <p:pic>
            <p:nvPicPr>
              <p:cNvPr id="341" name="Picture 340" descr="IoT_device-gateway.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054912" y="2886995"/>
                <a:ext cx="320040" cy="320040"/>
              </a:xfrm>
              <a:prstGeom prst="rect">
                <a:avLst/>
              </a:prstGeom>
            </p:spPr>
          </p:pic>
          <p:pic>
            <p:nvPicPr>
              <p:cNvPr id="268" name="Picture 267" descr="IoT_device-sdks_device-sdks.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6045559" y="2489172"/>
                <a:ext cx="320040" cy="320040"/>
              </a:xfrm>
              <a:prstGeom prst="rect">
                <a:avLst/>
              </a:prstGeom>
            </p:spPr>
          </p:pic>
        </p:grpSp>
        <p:grpSp>
          <p:nvGrpSpPr>
            <p:cNvPr id="7" name="Group 6"/>
            <p:cNvGrpSpPr/>
            <p:nvPr/>
          </p:nvGrpSpPr>
          <p:grpSpPr>
            <a:xfrm>
              <a:off x="1257527" y="1208730"/>
              <a:ext cx="4645980" cy="2131472"/>
              <a:chOff x="1257527" y="1513748"/>
              <a:chExt cx="4645980" cy="2131472"/>
            </a:xfrm>
          </p:grpSpPr>
          <p:sp>
            <p:nvSpPr>
              <p:cNvPr id="164" name="Rectangle 163"/>
              <p:cNvSpPr/>
              <p:nvPr/>
            </p:nvSpPr>
            <p:spPr>
              <a:xfrm>
                <a:off x="1257527" y="1566200"/>
                <a:ext cx="4645980" cy="2079020"/>
              </a:xfrm>
              <a:prstGeom prst="rect">
                <a:avLst/>
              </a:prstGeom>
              <a:noFill/>
              <a:ln w="9525"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5" name="Shape 1227"/>
              <p:cNvSpPr/>
              <p:nvPr/>
            </p:nvSpPr>
            <p:spPr>
              <a:xfrm>
                <a:off x="4569849" y="1513748"/>
                <a:ext cx="1234533" cy="92333"/>
              </a:xfrm>
              <a:prstGeom prst="rect">
                <a:avLst/>
              </a:prstGeom>
              <a:solidFill>
                <a:srgbClr val="FFFFFF"/>
              </a:solidFill>
              <a:ln w="3175">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algn="ctr" defTabSz="122989">
                  <a:defRPr sz="1800">
                    <a:solidFill>
                      <a:srgbClr val="000000"/>
                    </a:solidFill>
                  </a:defRPr>
                </a:pPr>
                <a:r>
                  <a:rPr lang="en-US" sz="600" b="1" dirty="0">
                    <a:solidFill>
                      <a:schemeClr val="accent1"/>
                    </a:solidFill>
                  </a:rPr>
                  <a:t>DEVELOPMENT &amp; OPERATIONS</a:t>
                </a:r>
                <a:endParaRPr sz="600" b="1" dirty="0">
                  <a:solidFill>
                    <a:schemeClr val="accent1"/>
                  </a:solidFill>
                </a:endParaRPr>
              </a:p>
            </p:txBody>
          </p:sp>
          <p:sp>
            <p:nvSpPr>
              <p:cNvPr id="166" name="Shape 1227"/>
              <p:cNvSpPr/>
              <p:nvPr/>
            </p:nvSpPr>
            <p:spPr>
              <a:xfrm>
                <a:off x="3517052" y="1513749"/>
                <a:ext cx="749578" cy="92333"/>
              </a:xfrm>
              <a:prstGeom prst="rect">
                <a:avLst/>
              </a:prstGeom>
              <a:solidFill>
                <a:srgbClr val="FFFFFF"/>
              </a:solidFill>
              <a:ln w="3175">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algn="ctr" defTabSz="122989">
                  <a:defRPr sz="1800">
                    <a:solidFill>
                      <a:srgbClr val="000000"/>
                    </a:solidFill>
                  </a:defRPr>
                </a:pPr>
                <a:r>
                  <a:rPr lang="en-US" sz="600" b="1" dirty="0">
                    <a:solidFill>
                      <a:schemeClr val="accent1"/>
                    </a:solidFill>
                  </a:rPr>
                  <a:t>MOBILE SERVICES</a:t>
                </a:r>
                <a:endParaRPr sz="600" b="1" dirty="0">
                  <a:solidFill>
                    <a:schemeClr val="accent1"/>
                  </a:solidFill>
                </a:endParaRPr>
              </a:p>
            </p:txBody>
          </p:sp>
          <p:sp>
            <p:nvSpPr>
              <p:cNvPr id="167" name="Shape 1227"/>
              <p:cNvSpPr/>
              <p:nvPr/>
            </p:nvSpPr>
            <p:spPr>
              <a:xfrm>
                <a:off x="2462625" y="1513748"/>
                <a:ext cx="625846" cy="92333"/>
              </a:xfrm>
              <a:prstGeom prst="rect">
                <a:avLst/>
              </a:prstGeom>
              <a:solidFill>
                <a:srgbClr val="FFFFFF"/>
              </a:solidFill>
              <a:ln w="3175">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algn="ctr" defTabSz="122989">
                  <a:defRPr sz="1800">
                    <a:solidFill>
                      <a:srgbClr val="000000"/>
                    </a:solidFill>
                  </a:defRPr>
                </a:pPr>
                <a:r>
                  <a:rPr lang="en-US" sz="600" b="1" dirty="0">
                    <a:solidFill>
                      <a:schemeClr val="accent1"/>
                    </a:solidFill>
                  </a:rPr>
                  <a:t>APP SERVICES</a:t>
                </a:r>
                <a:endParaRPr sz="600" b="1" dirty="0">
                  <a:solidFill>
                    <a:schemeClr val="accent1"/>
                  </a:solidFill>
                </a:endParaRPr>
              </a:p>
            </p:txBody>
          </p:sp>
          <p:sp>
            <p:nvSpPr>
              <p:cNvPr id="168" name="Shape 1227"/>
              <p:cNvSpPr/>
              <p:nvPr/>
            </p:nvSpPr>
            <p:spPr>
              <a:xfrm>
                <a:off x="1536837" y="1513748"/>
                <a:ext cx="510613" cy="92333"/>
              </a:xfrm>
              <a:prstGeom prst="rect">
                <a:avLst/>
              </a:prstGeom>
              <a:solidFill>
                <a:srgbClr val="FFFFFF"/>
              </a:solidFill>
              <a:ln w="3175">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algn="ctr" defTabSz="122989">
                  <a:defRPr sz="1800">
                    <a:solidFill>
                      <a:srgbClr val="000000"/>
                    </a:solidFill>
                  </a:defRPr>
                </a:pPr>
                <a:r>
                  <a:rPr lang="en-US" sz="600" b="1" dirty="0">
                    <a:solidFill>
                      <a:schemeClr val="accent1"/>
                    </a:solidFill>
                  </a:rPr>
                  <a:t>ANALYTICS</a:t>
                </a:r>
                <a:endParaRPr sz="600" b="1" dirty="0">
                  <a:solidFill>
                    <a:schemeClr val="accent1"/>
                  </a:solidFill>
                </a:endParaRPr>
              </a:p>
            </p:txBody>
          </p:sp>
          <p:sp>
            <p:nvSpPr>
              <p:cNvPr id="169" name="Shape 1228"/>
              <p:cNvSpPr/>
              <p:nvPr/>
            </p:nvSpPr>
            <p:spPr>
              <a:xfrm>
                <a:off x="1642811" y="1696741"/>
                <a:ext cx="517118" cy="237883"/>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Data</a:t>
                </a:r>
              </a:p>
              <a:p>
                <a:pPr lvl="0" algn="l">
                  <a:defRPr sz="1800">
                    <a:solidFill>
                      <a:srgbClr val="000000"/>
                    </a:solidFill>
                    <a:uFillTx/>
                  </a:defRPr>
                </a:pPr>
                <a:r>
                  <a:rPr lang="en-US" sz="638" dirty="0"/>
                  <a:t>Warehousing</a:t>
                </a:r>
                <a:endParaRPr sz="638" dirty="0"/>
              </a:p>
            </p:txBody>
          </p:sp>
          <p:sp>
            <p:nvSpPr>
              <p:cNvPr id="170" name="Shape 1230"/>
              <p:cNvSpPr/>
              <p:nvPr/>
            </p:nvSpPr>
            <p:spPr>
              <a:xfrm>
                <a:off x="1642811" y="2226452"/>
                <a:ext cx="348864" cy="237883"/>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p>
                <a:pPr defTabSz="96252">
                  <a:defRPr sz="1800">
                    <a:solidFill>
                      <a:srgbClr val="000000"/>
                    </a:solidFill>
                  </a:defRPr>
                </a:pPr>
                <a:r>
                  <a:rPr lang="en-US" sz="638" dirty="0" err="1">
                    <a:uFill>
                      <a:solidFill>
                        <a:srgbClr val="FFFFFF"/>
                      </a:solidFill>
                    </a:uFill>
                  </a:rPr>
                  <a:t>Hadoop</a:t>
                </a:r>
                <a:r>
                  <a:rPr lang="en-US" sz="638" dirty="0">
                    <a:uFill>
                      <a:solidFill>
                        <a:srgbClr val="FFFFFF"/>
                      </a:solidFill>
                    </a:uFill>
                  </a:rPr>
                  <a:t>/Spark</a:t>
                </a:r>
                <a:endParaRPr sz="638" dirty="0"/>
              </a:p>
            </p:txBody>
          </p:sp>
          <p:sp>
            <p:nvSpPr>
              <p:cNvPr id="171" name="Shape 1232"/>
              <p:cNvSpPr/>
              <p:nvPr/>
            </p:nvSpPr>
            <p:spPr>
              <a:xfrm>
                <a:off x="1642811" y="2768351"/>
                <a:ext cx="610518" cy="237857"/>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p>
                <a:pPr defTabSz="96252">
                  <a:defRPr sz="1800">
                    <a:solidFill>
                      <a:srgbClr val="000000"/>
                    </a:solidFill>
                  </a:defRPr>
                </a:pPr>
                <a:r>
                  <a:rPr lang="en-US" sz="638" dirty="0">
                    <a:uFill>
                      <a:solidFill>
                        <a:srgbClr val="FFFFFF"/>
                      </a:solidFill>
                    </a:uFill>
                  </a:rPr>
                  <a:t>Streaming Data Collection</a:t>
                </a:r>
                <a:endParaRPr sz="638" dirty="0"/>
              </a:p>
            </p:txBody>
          </p:sp>
          <p:sp>
            <p:nvSpPr>
              <p:cNvPr id="172" name="Shape 1234"/>
              <p:cNvSpPr/>
              <p:nvPr/>
            </p:nvSpPr>
            <p:spPr>
              <a:xfrm>
                <a:off x="1642811" y="3053561"/>
                <a:ext cx="369999" cy="237883"/>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Machine Learning</a:t>
                </a:r>
                <a:endParaRPr sz="638" dirty="0"/>
              </a:p>
            </p:txBody>
          </p:sp>
          <p:sp>
            <p:nvSpPr>
              <p:cNvPr id="173" name="Shape 1236"/>
              <p:cNvSpPr/>
              <p:nvPr/>
            </p:nvSpPr>
            <p:spPr>
              <a:xfrm>
                <a:off x="1642812" y="3327392"/>
                <a:ext cx="297900" cy="237883"/>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p>
                <a:pPr defTabSz="96252">
                  <a:defRPr sz="1800">
                    <a:solidFill>
                      <a:srgbClr val="000000"/>
                    </a:solidFill>
                  </a:defRPr>
                </a:pPr>
                <a:r>
                  <a:rPr lang="en-US" sz="638" dirty="0">
                    <a:uFill>
                      <a:solidFill>
                        <a:srgbClr val="FFFFFF"/>
                      </a:solidFill>
                    </a:uFill>
                  </a:rPr>
                  <a:t>Elastic Search</a:t>
                </a:r>
                <a:endParaRPr sz="638" dirty="0"/>
              </a:p>
            </p:txBody>
          </p:sp>
          <p:sp>
            <p:nvSpPr>
              <p:cNvPr id="178" name="Shape 1228"/>
              <p:cNvSpPr/>
              <p:nvPr/>
            </p:nvSpPr>
            <p:spPr>
              <a:xfrm>
                <a:off x="2758060" y="1696741"/>
                <a:ext cx="492076" cy="237883"/>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Queuing &amp; Notifications</a:t>
                </a:r>
                <a:endParaRPr sz="638" dirty="0"/>
              </a:p>
            </p:txBody>
          </p:sp>
          <p:sp>
            <p:nvSpPr>
              <p:cNvPr id="179" name="Shape 1230"/>
              <p:cNvSpPr/>
              <p:nvPr/>
            </p:nvSpPr>
            <p:spPr>
              <a:xfrm>
                <a:off x="2758061" y="2156665"/>
                <a:ext cx="381154" cy="139702"/>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p>
                <a:pPr defTabSz="96252">
                  <a:defRPr sz="1800">
                    <a:solidFill>
                      <a:srgbClr val="000000"/>
                    </a:solidFill>
                  </a:defRPr>
                </a:pPr>
                <a:r>
                  <a:rPr lang="en-US" sz="638" dirty="0">
                    <a:uFill>
                      <a:solidFill>
                        <a:srgbClr val="FFFFFF"/>
                      </a:solidFill>
                    </a:uFill>
                  </a:rPr>
                  <a:t>Workflow</a:t>
                </a:r>
                <a:endParaRPr sz="638" dirty="0"/>
              </a:p>
            </p:txBody>
          </p:sp>
          <p:sp>
            <p:nvSpPr>
              <p:cNvPr id="180" name="Shape 1232"/>
              <p:cNvSpPr/>
              <p:nvPr/>
            </p:nvSpPr>
            <p:spPr>
              <a:xfrm>
                <a:off x="2758061" y="2562520"/>
                <a:ext cx="303510" cy="139702"/>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p>
                <a:pPr defTabSz="96252">
                  <a:defRPr sz="1800">
                    <a:solidFill>
                      <a:srgbClr val="000000"/>
                    </a:solidFill>
                  </a:defRPr>
                </a:pPr>
                <a:r>
                  <a:rPr lang="en-US" sz="638" dirty="0">
                    <a:uFill>
                      <a:solidFill>
                        <a:srgbClr val="FFFFFF"/>
                      </a:solidFill>
                    </a:uFill>
                  </a:rPr>
                  <a:t>Search</a:t>
                </a:r>
                <a:endParaRPr sz="638" dirty="0"/>
              </a:p>
            </p:txBody>
          </p:sp>
          <p:sp>
            <p:nvSpPr>
              <p:cNvPr id="181" name="Shape 1234"/>
              <p:cNvSpPr/>
              <p:nvPr/>
            </p:nvSpPr>
            <p:spPr>
              <a:xfrm>
                <a:off x="2758062" y="2960255"/>
                <a:ext cx="259142" cy="139702"/>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Email</a:t>
                </a:r>
                <a:endParaRPr sz="638" dirty="0"/>
              </a:p>
            </p:txBody>
          </p:sp>
          <p:sp>
            <p:nvSpPr>
              <p:cNvPr id="182" name="Shape 1236"/>
              <p:cNvSpPr/>
              <p:nvPr/>
            </p:nvSpPr>
            <p:spPr>
              <a:xfrm>
                <a:off x="2758063" y="3376482"/>
                <a:ext cx="492074" cy="139702"/>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p>
                <a:pPr defTabSz="96252">
                  <a:defRPr sz="1800">
                    <a:solidFill>
                      <a:srgbClr val="000000"/>
                    </a:solidFill>
                  </a:defRPr>
                </a:pPr>
                <a:r>
                  <a:rPr lang="en-US" sz="638" dirty="0">
                    <a:uFill>
                      <a:solidFill>
                        <a:srgbClr val="FFFFFF"/>
                      </a:solidFill>
                    </a:uFill>
                  </a:rPr>
                  <a:t>Transcoding</a:t>
                </a:r>
                <a:endParaRPr sz="638" dirty="0"/>
              </a:p>
            </p:txBody>
          </p:sp>
          <p:sp>
            <p:nvSpPr>
              <p:cNvPr id="183" name="Shape 1228"/>
              <p:cNvSpPr/>
              <p:nvPr/>
            </p:nvSpPr>
            <p:spPr>
              <a:xfrm>
                <a:off x="4924946" y="1696741"/>
                <a:ext cx="546150" cy="237883"/>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One-click App Deployment</a:t>
                </a:r>
                <a:endParaRPr sz="638" dirty="0"/>
              </a:p>
            </p:txBody>
          </p:sp>
          <p:sp>
            <p:nvSpPr>
              <p:cNvPr id="184" name="Shape 1230"/>
              <p:cNvSpPr/>
              <p:nvPr/>
            </p:nvSpPr>
            <p:spPr>
              <a:xfrm>
                <a:off x="3845780" y="2272223"/>
                <a:ext cx="374835" cy="139702"/>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p>
                <a:pPr defTabSz="96252">
                  <a:defRPr sz="1800">
                    <a:solidFill>
                      <a:srgbClr val="000000"/>
                    </a:solidFill>
                  </a:defRPr>
                </a:pPr>
                <a:r>
                  <a:rPr lang="en-US" sz="638" dirty="0">
                    <a:uFill>
                      <a:solidFill>
                        <a:srgbClr val="FFFFFF"/>
                      </a:solidFill>
                    </a:uFill>
                  </a:rPr>
                  <a:t>Identity</a:t>
                </a:r>
                <a:endParaRPr sz="638" dirty="0"/>
              </a:p>
            </p:txBody>
          </p:sp>
          <p:sp>
            <p:nvSpPr>
              <p:cNvPr id="185" name="Shape 1232"/>
              <p:cNvSpPr/>
              <p:nvPr/>
            </p:nvSpPr>
            <p:spPr>
              <a:xfrm>
                <a:off x="3845780" y="2551826"/>
                <a:ext cx="313829" cy="139702"/>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p>
                <a:pPr defTabSz="96252">
                  <a:defRPr sz="1800">
                    <a:solidFill>
                      <a:srgbClr val="000000"/>
                    </a:solidFill>
                  </a:defRPr>
                </a:pPr>
                <a:r>
                  <a:rPr lang="en-US" sz="638" dirty="0">
                    <a:uFill>
                      <a:solidFill>
                        <a:srgbClr val="FFFFFF"/>
                      </a:solidFill>
                    </a:uFill>
                  </a:rPr>
                  <a:t>Sync</a:t>
                </a:r>
                <a:endParaRPr sz="638" dirty="0"/>
              </a:p>
            </p:txBody>
          </p:sp>
          <p:sp>
            <p:nvSpPr>
              <p:cNvPr id="186" name="Shape 1234"/>
              <p:cNvSpPr/>
              <p:nvPr/>
            </p:nvSpPr>
            <p:spPr>
              <a:xfrm>
                <a:off x="3845780" y="3064726"/>
                <a:ext cx="669261" cy="237857"/>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Mobile App Testing</a:t>
                </a:r>
                <a:endParaRPr sz="638" dirty="0"/>
              </a:p>
            </p:txBody>
          </p:sp>
          <p:sp>
            <p:nvSpPr>
              <p:cNvPr id="187" name="Shape 1236"/>
              <p:cNvSpPr/>
              <p:nvPr/>
            </p:nvSpPr>
            <p:spPr>
              <a:xfrm>
                <a:off x="3845782" y="3327392"/>
                <a:ext cx="502392" cy="237883"/>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p>
                <a:pPr defTabSz="96252">
                  <a:defRPr sz="1800">
                    <a:solidFill>
                      <a:srgbClr val="000000"/>
                    </a:solidFill>
                  </a:defRPr>
                </a:pPr>
                <a:r>
                  <a:rPr lang="en-US" sz="638" dirty="0">
                    <a:uFill>
                      <a:solidFill>
                        <a:srgbClr val="FFFFFF"/>
                      </a:solidFill>
                    </a:uFill>
                  </a:rPr>
                  <a:t>Push</a:t>
                </a:r>
              </a:p>
              <a:p>
                <a:pPr defTabSz="96252">
                  <a:defRPr sz="1800">
                    <a:solidFill>
                      <a:srgbClr val="000000"/>
                    </a:solidFill>
                  </a:defRPr>
                </a:pPr>
                <a:r>
                  <a:rPr lang="en-US" sz="638" dirty="0">
                    <a:uFill>
                      <a:solidFill>
                        <a:srgbClr val="FFFFFF"/>
                      </a:solidFill>
                    </a:uFill>
                  </a:rPr>
                  <a:t>Notifications</a:t>
                </a:r>
                <a:endParaRPr sz="638" dirty="0"/>
              </a:p>
            </p:txBody>
          </p:sp>
          <p:sp>
            <p:nvSpPr>
              <p:cNvPr id="188" name="Shape 1228"/>
              <p:cNvSpPr/>
              <p:nvPr/>
            </p:nvSpPr>
            <p:spPr>
              <a:xfrm>
                <a:off x="4924945" y="2025284"/>
                <a:ext cx="712531" cy="237883"/>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DevOps Resource Management</a:t>
                </a:r>
                <a:endParaRPr sz="638" dirty="0"/>
              </a:p>
            </p:txBody>
          </p:sp>
          <p:sp>
            <p:nvSpPr>
              <p:cNvPr id="189" name="Shape 1228"/>
              <p:cNvSpPr/>
              <p:nvPr/>
            </p:nvSpPr>
            <p:spPr>
              <a:xfrm>
                <a:off x="4924946" y="2365719"/>
                <a:ext cx="785496" cy="237883"/>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Application Lifecycle Management</a:t>
                </a:r>
                <a:endParaRPr sz="638" dirty="0"/>
              </a:p>
            </p:txBody>
          </p:sp>
          <p:sp>
            <p:nvSpPr>
              <p:cNvPr id="190" name="Shape 1228"/>
              <p:cNvSpPr/>
              <p:nvPr/>
            </p:nvSpPr>
            <p:spPr>
              <a:xfrm>
                <a:off x="4924946" y="2730624"/>
                <a:ext cx="440775" cy="139702"/>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Containers</a:t>
                </a:r>
                <a:endParaRPr sz="638" dirty="0"/>
              </a:p>
            </p:txBody>
          </p:sp>
          <p:sp>
            <p:nvSpPr>
              <p:cNvPr id="191" name="Shape 1228"/>
              <p:cNvSpPr/>
              <p:nvPr/>
            </p:nvSpPr>
            <p:spPr>
              <a:xfrm>
                <a:off x="4924946" y="3050739"/>
                <a:ext cx="346493" cy="139702"/>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Triggers</a:t>
                </a:r>
                <a:endParaRPr sz="638" dirty="0"/>
              </a:p>
            </p:txBody>
          </p:sp>
          <p:sp>
            <p:nvSpPr>
              <p:cNvPr id="192" name="Shape 1228"/>
              <p:cNvSpPr/>
              <p:nvPr/>
            </p:nvSpPr>
            <p:spPr>
              <a:xfrm>
                <a:off x="4924946" y="3333617"/>
                <a:ext cx="440775" cy="237883"/>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Resource Templates</a:t>
                </a:r>
                <a:endParaRPr sz="638" dirty="0"/>
              </a:p>
            </p:txBody>
          </p:sp>
          <p:pic>
            <p:nvPicPr>
              <p:cNvPr id="291" name="Picture 290" descr="Analytics_data-warehousing.png"/>
              <p:cNvPicPr>
                <a:picLocks noChangeAspect="1"/>
              </p:cNvPicPr>
              <p:nvPr/>
            </p:nvPicPr>
            <p:blipFill>
              <a:blip r:embed="rId25" cstate="print">
                <a:extLst>
                  <a:ext uri="{28A0092B-C50C-407E-A947-70E740481C1C}">
                    <a14:useLocalDpi xmlns:a14="http://schemas.microsoft.com/office/drawing/2010/main"/>
                  </a:ext>
                </a:extLst>
              </a:blip>
              <a:stretch>
                <a:fillRect/>
              </a:stretch>
            </p:blipFill>
            <p:spPr>
              <a:xfrm>
                <a:off x="1307291" y="1655662"/>
                <a:ext cx="320040" cy="320040"/>
              </a:xfrm>
              <a:prstGeom prst="rect">
                <a:avLst/>
              </a:prstGeom>
            </p:spPr>
          </p:pic>
          <p:pic>
            <p:nvPicPr>
              <p:cNvPr id="292" name="Picture 291" descr="Analytics_hadoop-spark.png"/>
              <p:cNvPicPr>
                <a:picLocks noChangeAspect="1"/>
              </p:cNvPicPr>
              <p:nvPr/>
            </p:nvPicPr>
            <p:blipFill>
              <a:blip r:embed="rId26" cstate="print">
                <a:extLst>
                  <a:ext uri="{28A0092B-C50C-407E-A947-70E740481C1C}">
                    <a14:useLocalDpi xmlns:a14="http://schemas.microsoft.com/office/drawing/2010/main"/>
                  </a:ext>
                </a:extLst>
              </a:blip>
              <a:stretch>
                <a:fillRect/>
              </a:stretch>
            </p:blipFill>
            <p:spPr>
              <a:xfrm>
                <a:off x="1307291" y="2187164"/>
                <a:ext cx="320040" cy="320040"/>
              </a:xfrm>
              <a:prstGeom prst="rect">
                <a:avLst/>
              </a:prstGeom>
            </p:spPr>
          </p:pic>
          <p:pic>
            <p:nvPicPr>
              <p:cNvPr id="293" name="Picture 292" descr="Analytics_elasticsearch.png"/>
              <p:cNvPicPr>
                <a:picLocks noChangeAspect="1"/>
              </p:cNvPicPr>
              <p:nvPr/>
            </p:nvPicPr>
            <p:blipFill>
              <a:blip r:embed="rId27" cstate="print">
                <a:extLst>
                  <a:ext uri="{28A0092B-C50C-407E-A947-70E740481C1C}">
                    <a14:useLocalDpi xmlns:a14="http://schemas.microsoft.com/office/drawing/2010/main"/>
                  </a:ext>
                </a:extLst>
              </a:blip>
              <a:stretch>
                <a:fillRect/>
              </a:stretch>
            </p:blipFill>
            <p:spPr>
              <a:xfrm>
                <a:off x="1307291" y="3286313"/>
                <a:ext cx="320040" cy="320040"/>
              </a:xfrm>
              <a:prstGeom prst="rect">
                <a:avLst/>
              </a:prstGeom>
            </p:spPr>
          </p:pic>
          <p:pic>
            <p:nvPicPr>
              <p:cNvPr id="294" name="Picture 293" descr="Analytics_machine-learning.png"/>
              <p:cNvPicPr>
                <a:picLocks noChangeAspect="1"/>
              </p:cNvPicPr>
              <p:nvPr/>
            </p:nvPicPr>
            <p:blipFill>
              <a:blip r:embed="rId28" cstate="print">
                <a:extLst>
                  <a:ext uri="{28A0092B-C50C-407E-A947-70E740481C1C}">
                    <a14:useLocalDpi xmlns:a14="http://schemas.microsoft.com/office/drawing/2010/main"/>
                  </a:ext>
                </a:extLst>
              </a:blip>
              <a:stretch>
                <a:fillRect/>
              </a:stretch>
            </p:blipFill>
            <p:spPr>
              <a:xfrm>
                <a:off x="1307291" y="3017259"/>
                <a:ext cx="320040" cy="320040"/>
              </a:xfrm>
              <a:prstGeom prst="rect">
                <a:avLst/>
              </a:prstGeom>
            </p:spPr>
          </p:pic>
          <p:pic>
            <p:nvPicPr>
              <p:cNvPr id="296" name="Picture 295" descr="App-Services_transcoding.png"/>
              <p:cNvPicPr>
                <a:picLocks noChangeAspect="1"/>
              </p:cNvPicPr>
              <p:nvPr/>
            </p:nvPicPr>
            <p:blipFill>
              <a:blip r:embed="rId29" cstate="print">
                <a:extLst>
                  <a:ext uri="{28A0092B-C50C-407E-A947-70E740481C1C}">
                    <a14:useLocalDpi xmlns:a14="http://schemas.microsoft.com/office/drawing/2010/main"/>
                  </a:ext>
                </a:extLst>
              </a:blip>
              <a:stretch>
                <a:fillRect/>
              </a:stretch>
            </p:blipFill>
            <p:spPr>
              <a:xfrm>
                <a:off x="2423639" y="3286313"/>
                <a:ext cx="320040" cy="320040"/>
              </a:xfrm>
              <a:prstGeom prst="rect">
                <a:avLst/>
              </a:prstGeom>
            </p:spPr>
          </p:pic>
          <p:pic>
            <p:nvPicPr>
              <p:cNvPr id="297" name="Picture 296" descr="App-Services_queuing-notifications.png"/>
              <p:cNvPicPr>
                <a:picLocks noChangeAspect="1"/>
              </p:cNvPicPr>
              <p:nvPr/>
            </p:nvPicPr>
            <p:blipFill>
              <a:blip r:embed="rId30" cstate="print">
                <a:extLst>
                  <a:ext uri="{28A0092B-C50C-407E-A947-70E740481C1C}">
                    <a14:useLocalDpi xmlns:a14="http://schemas.microsoft.com/office/drawing/2010/main"/>
                  </a:ext>
                </a:extLst>
              </a:blip>
              <a:stretch>
                <a:fillRect/>
              </a:stretch>
            </p:blipFill>
            <p:spPr>
              <a:xfrm>
                <a:off x="2423639" y="1655662"/>
                <a:ext cx="320040" cy="320040"/>
              </a:xfrm>
              <a:prstGeom prst="rect">
                <a:avLst/>
              </a:prstGeom>
            </p:spPr>
          </p:pic>
          <p:pic>
            <p:nvPicPr>
              <p:cNvPr id="298" name="Picture 297" descr="App-Services_email.png"/>
              <p:cNvPicPr>
                <a:picLocks noChangeAspect="1"/>
              </p:cNvPicPr>
              <p:nvPr/>
            </p:nvPicPr>
            <p:blipFill>
              <a:blip r:embed="rId31" cstate="print">
                <a:extLst>
                  <a:ext uri="{28A0092B-C50C-407E-A947-70E740481C1C}">
                    <a14:useLocalDpi xmlns:a14="http://schemas.microsoft.com/office/drawing/2010/main"/>
                  </a:ext>
                </a:extLst>
              </a:blip>
              <a:stretch>
                <a:fillRect/>
              </a:stretch>
            </p:blipFill>
            <p:spPr>
              <a:xfrm>
                <a:off x="2423639" y="2878651"/>
                <a:ext cx="320040" cy="320040"/>
              </a:xfrm>
              <a:prstGeom prst="rect">
                <a:avLst/>
              </a:prstGeom>
            </p:spPr>
          </p:pic>
          <p:pic>
            <p:nvPicPr>
              <p:cNvPr id="299" name="Picture 298" descr="Mobile-Services_api-gateway.png"/>
              <p:cNvPicPr>
                <a:picLocks noChangeAspect="1"/>
              </p:cNvPicPr>
              <p:nvPr/>
            </p:nvPicPr>
            <p:blipFill>
              <a:blip r:embed="rId32" cstate="print">
                <a:extLst>
                  <a:ext uri="{28A0092B-C50C-407E-A947-70E740481C1C}">
                    <a14:useLocalDpi xmlns:a14="http://schemas.microsoft.com/office/drawing/2010/main"/>
                  </a:ext>
                </a:extLst>
              </a:blip>
              <a:stretch>
                <a:fillRect/>
              </a:stretch>
            </p:blipFill>
            <p:spPr>
              <a:xfrm>
                <a:off x="3511521" y="1655662"/>
                <a:ext cx="320040" cy="320040"/>
              </a:xfrm>
              <a:prstGeom prst="rect">
                <a:avLst/>
              </a:prstGeom>
            </p:spPr>
          </p:pic>
          <p:pic>
            <p:nvPicPr>
              <p:cNvPr id="300" name="Picture 299" descr="Mobile-Services_identity.png"/>
              <p:cNvPicPr>
                <a:picLocks noChangeAspect="1"/>
              </p:cNvPicPr>
              <p:nvPr/>
            </p:nvPicPr>
            <p:blipFill>
              <a:blip r:embed="rId33" cstate="print">
                <a:extLst>
                  <a:ext uri="{28A0092B-C50C-407E-A947-70E740481C1C}">
                    <a14:useLocalDpi xmlns:a14="http://schemas.microsoft.com/office/drawing/2010/main"/>
                  </a:ext>
                </a:extLst>
              </a:blip>
              <a:stretch>
                <a:fillRect/>
              </a:stretch>
            </p:blipFill>
            <p:spPr>
              <a:xfrm>
                <a:off x="3511521" y="2197247"/>
                <a:ext cx="320040" cy="320040"/>
              </a:xfrm>
              <a:prstGeom prst="rect">
                <a:avLst/>
              </a:prstGeom>
            </p:spPr>
          </p:pic>
          <p:pic>
            <p:nvPicPr>
              <p:cNvPr id="302" name="Picture 301" descr="Mobile-Services_push-notifications.png"/>
              <p:cNvPicPr>
                <a:picLocks noChangeAspect="1"/>
              </p:cNvPicPr>
              <p:nvPr/>
            </p:nvPicPr>
            <p:blipFill>
              <a:blip r:embed="rId34" cstate="print">
                <a:extLst>
                  <a:ext uri="{28A0092B-C50C-407E-A947-70E740481C1C}">
                    <a14:useLocalDpi xmlns:a14="http://schemas.microsoft.com/office/drawing/2010/main"/>
                  </a:ext>
                </a:extLst>
              </a:blip>
              <a:stretch>
                <a:fillRect/>
              </a:stretch>
            </p:blipFill>
            <p:spPr>
              <a:xfrm>
                <a:off x="3511521" y="3286313"/>
                <a:ext cx="320040" cy="320040"/>
              </a:xfrm>
              <a:prstGeom prst="rect">
                <a:avLst/>
              </a:prstGeom>
            </p:spPr>
          </p:pic>
          <p:pic>
            <p:nvPicPr>
              <p:cNvPr id="303" name="Picture 302" descr="Mobile-Services_sync.png"/>
              <p:cNvPicPr>
                <a:picLocks noChangeAspect="1"/>
              </p:cNvPicPr>
              <p:nvPr/>
            </p:nvPicPr>
            <p:blipFill>
              <a:blip r:embed="rId35" cstate="print">
                <a:extLst>
                  <a:ext uri="{28A0092B-C50C-407E-A947-70E740481C1C}">
                    <a14:useLocalDpi xmlns:a14="http://schemas.microsoft.com/office/drawing/2010/main"/>
                  </a:ext>
                </a:extLst>
              </a:blip>
              <a:stretch>
                <a:fillRect/>
              </a:stretch>
            </p:blipFill>
            <p:spPr>
              <a:xfrm>
                <a:off x="3511521" y="2470772"/>
                <a:ext cx="320040" cy="320040"/>
              </a:xfrm>
              <a:prstGeom prst="rect">
                <a:avLst/>
              </a:prstGeom>
            </p:spPr>
          </p:pic>
          <p:pic>
            <p:nvPicPr>
              <p:cNvPr id="304" name="Picture 303" descr="Development-Operations_application-lifecycle-management.png"/>
              <p:cNvPicPr>
                <a:picLocks noChangeAspect="1"/>
              </p:cNvPicPr>
              <p:nvPr/>
            </p:nvPicPr>
            <p:blipFill>
              <a:blip r:embed="rId36" cstate="print">
                <a:extLst>
                  <a:ext uri="{28A0092B-C50C-407E-A947-70E740481C1C}">
                    <a14:useLocalDpi xmlns:a14="http://schemas.microsoft.com/office/drawing/2010/main"/>
                  </a:ext>
                </a:extLst>
              </a:blip>
              <a:stretch>
                <a:fillRect/>
              </a:stretch>
            </p:blipFill>
            <p:spPr>
              <a:xfrm>
                <a:off x="4569849" y="3286313"/>
                <a:ext cx="320040" cy="320040"/>
              </a:xfrm>
              <a:prstGeom prst="rect">
                <a:avLst/>
              </a:prstGeom>
            </p:spPr>
          </p:pic>
          <p:pic>
            <p:nvPicPr>
              <p:cNvPr id="305" name="Picture 304" descr="Development-Operations_containers.png"/>
              <p:cNvPicPr>
                <a:picLocks noChangeAspect="1"/>
              </p:cNvPicPr>
              <p:nvPr/>
            </p:nvPicPr>
            <p:blipFill>
              <a:blip r:embed="rId37" cstate="print">
                <a:extLst>
                  <a:ext uri="{28A0092B-C50C-407E-A947-70E740481C1C}">
                    <a14:useLocalDpi xmlns:a14="http://schemas.microsoft.com/office/drawing/2010/main"/>
                  </a:ext>
                </a:extLst>
              </a:blip>
              <a:stretch>
                <a:fillRect/>
              </a:stretch>
            </p:blipFill>
            <p:spPr>
              <a:xfrm>
                <a:off x="4569849" y="1655662"/>
                <a:ext cx="320040" cy="320040"/>
              </a:xfrm>
              <a:prstGeom prst="rect">
                <a:avLst/>
              </a:prstGeom>
            </p:spPr>
          </p:pic>
          <p:pic>
            <p:nvPicPr>
              <p:cNvPr id="306" name="Picture 305" descr="Development-Operations_devops-resource-management.png"/>
              <p:cNvPicPr>
                <a:picLocks noChangeAspect="1"/>
              </p:cNvPicPr>
              <p:nvPr/>
            </p:nvPicPr>
            <p:blipFill>
              <a:blip r:embed="rId38" cstate="print">
                <a:extLst>
                  <a:ext uri="{28A0092B-C50C-407E-A947-70E740481C1C}">
                    <a14:useLocalDpi xmlns:a14="http://schemas.microsoft.com/office/drawing/2010/main"/>
                  </a:ext>
                </a:extLst>
              </a:blip>
              <a:stretch>
                <a:fillRect/>
              </a:stretch>
            </p:blipFill>
            <p:spPr>
              <a:xfrm>
                <a:off x="4569849" y="2960182"/>
                <a:ext cx="320040" cy="320040"/>
              </a:xfrm>
              <a:prstGeom prst="rect">
                <a:avLst/>
              </a:prstGeom>
            </p:spPr>
          </p:pic>
          <p:pic>
            <p:nvPicPr>
              <p:cNvPr id="307" name="Picture 306" descr="Development-Operations_oneclick-app-deployment.png"/>
              <p:cNvPicPr>
                <a:picLocks noChangeAspect="1"/>
              </p:cNvPicPr>
              <p:nvPr/>
            </p:nvPicPr>
            <p:blipFill>
              <a:blip r:embed="rId39" cstate="print">
                <a:extLst>
                  <a:ext uri="{28A0092B-C50C-407E-A947-70E740481C1C}">
                    <a14:useLocalDpi xmlns:a14="http://schemas.microsoft.com/office/drawing/2010/main"/>
                  </a:ext>
                </a:extLst>
              </a:blip>
              <a:stretch>
                <a:fillRect/>
              </a:stretch>
            </p:blipFill>
            <p:spPr>
              <a:xfrm>
                <a:off x="4569849" y="2634052"/>
                <a:ext cx="320040" cy="320040"/>
              </a:xfrm>
              <a:prstGeom prst="rect">
                <a:avLst/>
              </a:prstGeom>
            </p:spPr>
          </p:pic>
          <p:pic>
            <p:nvPicPr>
              <p:cNvPr id="308" name="Picture 307" descr="Development-Operations_triggers.png"/>
              <p:cNvPicPr>
                <a:picLocks noChangeAspect="1"/>
              </p:cNvPicPr>
              <p:nvPr/>
            </p:nvPicPr>
            <p:blipFill>
              <a:blip r:embed="rId40" cstate="print">
                <a:extLst>
                  <a:ext uri="{28A0092B-C50C-407E-A947-70E740481C1C}">
                    <a14:useLocalDpi xmlns:a14="http://schemas.microsoft.com/office/drawing/2010/main"/>
                  </a:ext>
                </a:extLst>
              </a:blip>
              <a:stretch>
                <a:fillRect/>
              </a:stretch>
            </p:blipFill>
            <p:spPr>
              <a:xfrm>
                <a:off x="4569849" y="1981792"/>
                <a:ext cx="320040" cy="320040"/>
              </a:xfrm>
              <a:prstGeom prst="rect">
                <a:avLst/>
              </a:prstGeom>
            </p:spPr>
          </p:pic>
          <p:pic>
            <p:nvPicPr>
              <p:cNvPr id="309" name="Picture 308" descr="Development-Operations_lifecycle.png"/>
              <p:cNvPicPr>
                <a:picLocks noChangeAspect="1"/>
              </p:cNvPicPr>
              <p:nvPr/>
            </p:nvPicPr>
            <p:blipFill>
              <a:blip r:embed="rId41" cstate="print">
                <a:extLst>
                  <a:ext uri="{28A0092B-C50C-407E-A947-70E740481C1C}">
                    <a14:useLocalDpi xmlns:a14="http://schemas.microsoft.com/office/drawing/2010/main"/>
                  </a:ext>
                </a:extLst>
              </a:blip>
              <a:stretch>
                <a:fillRect/>
              </a:stretch>
            </p:blipFill>
            <p:spPr>
              <a:xfrm>
                <a:off x="4569849" y="2307922"/>
                <a:ext cx="320040" cy="320040"/>
              </a:xfrm>
              <a:prstGeom prst="rect">
                <a:avLst/>
              </a:prstGeom>
            </p:spPr>
          </p:pic>
          <p:sp>
            <p:nvSpPr>
              <p:cNvPr id="310" name="Shape 1230"/>
              <p:cNvSpPr/>
              <p:nvPr/>
            </p:nvSpPr>
            <p:spPr>
              <a:xfrm>
                <a:off x="3845780" y="1696741"/>
                <a:ext cx="420850" cy="237883"/>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p>
                <a:pPr defTabSz="96252">
                  <a:defRPr sz="1800">
                    <a:solidFill>
                      <a:srgbClr val="000000"/>
                    </a:solidFill>
                  </a:defRPr>
                </a:pPr>
                <a:r>
                  <a:rPr lang="en-US" sz="638" dirty="0">
                    <a:uFill>
                      <a:solidFill>
                        <a:srgbClr val="FFFFFF"/>
                      </a:solidFill>
                    </a:uFill>
                  </a:rPr>
                  <a:t>API Gateway</a:t>
                </a:r>
                <a:endParaRPr sz="638" dirty="0"/>
              </a:p>
            </p:txBody>
          </p:sp>
          <p:pic>
            <p:nvPicPr>
              <p:cNvPr id="311" name="Picture 310" descr="App-Services_workflow.png"/>
              <p:cNvPicPr>
                <a:picLocks noChangeAspect="1"/>
              </p:cNvPicPr>
              <p:nvPr/>
            </p:nvPicPr>
            <p:blipFill>
              <a:blip r:embed="rId42" cstate="print">
                <a:extLst>
                  <a:ext uri="{28A0092B-C50C-407E-A947-70E740481C1C}">
                    <a14:useLocalDpi xmlns:a14="http://schemas.microsoft.com/office/drawing/2010/main"/>
                  </a:ext>
                </a:extLst>
              </a:blip>
              <a:stretch>
                <a:fillRect/>
              </a:stretch>
            </p:blipFill>
            <p:spPr>
              <a:xfrm>
                <a:off x="2426297" y="2063325"/>
                <a:ext cx="320040" cy="320040"/>
              </a:xfrm>
              <a:prstGeom prst="rect">
                <a:avLst/>
              </a:prstGeom>
            </p:spPr>
          </p:pic>
          <p:pic>
            <p:nvPicPr>
              <p:cNvPr id="312" name="Picture 311" descr="App-Services_search.png"/>
              <p:cNvPicPr>
                <a:picLocks noChangeAspect="1"/>
              </p:cNvPicPr>
              <p:nvPr/>
            </p:nvPicPr>
            <p:blipFill>
              <a:blip r:embed="rId43" cstate="print">
                <a:extLst>
                  <a:ext uri="{28A0092B-C50C-407E-A947-70E740481C1C}">
                    <a14:useLocalDpi xmlns:a14="http://schemas.microsoft.com/office/drawing/2010/main"/>
                  </a:ext>
                </a:extLst>
              </a:blip>
              <a:stretch>
                <a:fillRect/>
              </a:stretch>
            </p:blipFill>
            <p:spPr>
              <a:xfrm>
                <a:off x="2423639" y="2470988"/>
                <a:ext cx="320040" cy="320040"/>
              </a:xfrm>
              <a:prstGeom prst="rect">
                <a:avLst/>
              </a:prstGeom>
            </p:spPr>
          </p:pic>
          <p:sp>
            <p:nvSpPr>
              <p:cNvPr id="317" name="Shape 1232"/>
              <p:cNvSpPr/>
              <p:nvPr/>
            </p:nvSpPr>
            <p:spPr>
              <a:xfrm>
                <a:off x="1642811" y="2494839"/>
                <a:ext cx="610518" cy="237857"/>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p>
                <a:pPr defTabSz="96252">
                  <a:defRPr sz="1800">
                    <a:solidFill>
                      <a:srgbClr val="000000"/>
                    </a:solidFill>
                  </a:defRPr>
                </a:pPr>
                <a:r>
                  <a:rPr lang="en-US" sz="638" dirty="0">
                    <a:uFill>
                      <a:solidFill>
                        <a:srgbClr val="FFFFFF"/>
                      </a:solidFill>
                    </a:uFill>
                  </a:rPr>
                  <a:t>Streaming Data Analysis</a:t>
                </a:r>
                <a:endParaRPr sz="638" dirty="0"/>
              </a:p>
            </p:txBody>
          </p:sp>
          <p:pic>
            <p:nvPicPr>
              <p:cNvPr id="318" name="Picture 317" descr="Analytics_realtime-streaming-data.png"/>
              <p:cNvPicPr>
                <a:picLocks noChangeAspect="1"/>
              </p:cNvPicPr>
              <p:nvPr/>
            </p:nvPicPr>
            <p:blipFill>
              <a:blip r:embed="rId44" cstate="print">
                <a:extLst>
                  <a:ext uri="{28A0092B-C50C-407E-A947-70E740481C1C}">
                    <a14:useLocalDpi xmlns:a14="http://schemas.microsoft.com/office/drawing/2010/main"/>
                  </a:ext>
                </a:extLst>
              </a:blip>
              <a:stretch>
                <a:fillRect/>
              </a:stretch>
            </p:blipFill>
            <p:spPr>
              <a:xfrm>
                <a:off x="1307291" y="2462309"/>
                <a:ext cx="320040" cy="320040"/>
              </a:xfrm>
              <a:prstGeom prst="rect">
                <a:avLst/>
              </a:prstGeom>
            </p:spPr>
          </p:pic>
          <p:sp>
            <p:nvSpPr>
              <p:cNvPr id="326" name="Shape 1228"/>
              <p:cNvSpPr/>
              <p:nvPr/>
            </p:nvSpPr>
            <p:spPr>
              <a:xfrm>
                <a:off x="1642811" y="1963502"/>
                <a:ext cx="517118" cy="237857"/>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Business Intelligence</a:t>
                </a:r>
                <a:endParaRPr sz="638" dirty="0"/>
              </a:p>
            </p:txBody>
          </p:sp>
          <p:sp>
            <p:nvSpPr>
              <p:cNvPr id="332" name="Shape 1234"/>
              <p:cNvSpPr/>
              <p:nvPr/>
            </p:nvSpPr>
            <p:spPr>
              <a:xfrm>
                <a:off x="3845781" y="2781604"/>
                <a:ext cx="380380" cy="237883"/>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Mobile</a:t>
                </a:r>
              </a:p>
              <a:p>
                <a:pPr lvl="0" algn="l">
                  <a:defRPr sz="1800">
                    <a:solidFill>
                      <a:srgbClr val="000000"/>
                    </a:solidFill>
                    <a:uFillTx/>
                  </a:defRPr>
                </a:pPr>
                <a:r>
                  <a:rPr lang="en-US" sz="638" dirty="0"/>
                  <a:t>Analytics</a:t>
                </a:r>
                <a:endParaRPr sz="638" dirty="0"/>
              </a:p>
            </p:txBody>
          </p:sp>
          <p:pic>
            <p:nvPicPr>
              <p:cNvPr id="333" name="Picture 332" descr="Mobile-Services_mobile-analytics.png"/>
              <p:cNvPicPr>
                <a:picLocks noChangeAspect="1"/>
              </p:cNvPicPr>
              <p:nvPr/>
            </p:nvPicPr>
            <p:blipFill>
              <a:blip r:embed="rId45" cstate="print">
                <a:extLst>
                  <a:ext uri="{28A0092B-C50C-407E-A947-70E740481C1C}">
                    <a14:useLocalDpi xmlns:a14="http://schemas.microsoft.com/office/drawing/2010/main"/>
                  </a:ext>
                </a:extLst>
              </a:blip>
              <a:stretch>
                <a:fillRect/>
              </a:stretch>
            </p:blipFill>
            <p:spPr>
              <a:xfrm>
                <a:off x="3511521" y="2737812"/>
                <a:ext cx="320040" cy="320040"/>
              </a:xfrm>
              <a:prstGeom prst="rect">
                <a:avLst/>
              </a:prstGeom>
            </p:spPr>
          </p:pic>
          <p:pic>
            <p:nvPicPr>
              <p:cNvPr id="342" name="Picture 341" descr="Analytics_business-intelligence-42.png"/>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1310580" y="1924409"/>
                <a:ext cx="320040" cy="320040"/>
              </a:xfrm>
              <a:prstGeom prst="rect">
                <a:avLst/>
              </a:prstGeom>
            </p:spPr>
          </p:pic>
          <p:pic>
            <p:nvPicPr>
              <p:cNvPr id="214" name="Picture 213" descr="Analytics_streaming-data-collection.png"/>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1300687" y="2739198"/>
                <a:ext cx="320040" cy="320040"/>
              </a:xfrm>
              <a:prstGeom prst="rect">
                <a:avLst/>
              </a:prstGeom>
            </p:spPr>
          </p:pic>
          <p:sp>
            <p:nvSpPr>
              <p:cNvPr id="231" name="Shape 1234"/>
              <p:cNvSpPr/>
              <p:nvPr/>
            </p:nvSpPr>
            <p:spPr>
              <a:xfrm>
                <a:off x="3845780" y="1966026"/>
                <a:ext cx="669261" cy="237857"/>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Single Integrated Console</a:t>
                </a:r>
                <a:endParaRPr sz="638" dirty="0"/>
              </a:p>
            </p:txBody>
          </p:sp>
          <p:pic>
            <p:nvPicPr>
              <p:cNvPr id="260" name="Picture 259" descr="Mobile-Services_single-integrated-console.png"/>
              <p:cNvPicPr>
                <a:picLocks noChangeAspect="1"/>
              </p:cNvPicPr>
              <p:nvPr/>
            </p:nvPicPr>
            <p:blipFill>
              <a:blip r:embed="rId48">
                <a:extLst>
                  <a:ext uri="{28A0092B-C50C-407E-A947-70E740481C1C}">
                    <a14:useLocalDpi xmlns:a14="http://schemas.microsoft.com/office/drawing/2010/main" val="0"/>
                  </a:ext>
                </a:extLst>
              </a:blip>
              <a:stretch>
                <a:fillRect/>
              </a:stretch>
            </p:blipFill>
            <p:spPr>
              <a:xfrm>
                <a:off x="3511521" y="1926239"/>
                <a:ext cx="320040" cy="320040"/>
              </a:xfrm>
              <a:prstGeom prst="rect">
                <a:avLst/>
              </a:prstGeom>
            </p:spPr>
          </p:pic>
          <p:pic>
            <p:nvPicPr>
              <p:cNvPr id="1026" name="Picture 2" descr="https://maxis-service-prod-pdx.amazon.com/issues/d5f7e553-40bb-49f9-968e-3dffc464989a/attachments/33fae5a527635f30632e80d990963eb50f5d382de8bc310973c7f18566f43c6d_5ef83d3b-74a9-4ade-a679-f9f303c6cf19"/>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3512126" y="3009803"/>
                <a:ext cx="320040" cy="320040"/>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6" name="Group 25"/>
            <p:cNvGrpSpPr/>
            <p:nvPr/>
          </p:nvGrpSpPr>
          <p:grpSpPr>
            <a:xfrm>
              <a:off x="1259968" y="673205"/>
              <a:ext cx="7713492" cy="456893"/>
              <a:chOff x="1259968" y="795217"/>
              <a:chExt cx="7713492" cy="456893"/>
            </a:xfrm>
          </p:grpSpPr>
          <p:sp>
            <p:nvSpPr>
              <p:cNvPr id="347" name="Rectangle 346"/>
              <p:cNvSpPr/>
              <p:nvPr/>
            </p:nvSpPr>
            <p:spPr>
              <a:xfrm>
                <a:off x="1259968" y="840335"/>
                <a:ext cx="7713492" cy="411775"/>
              </a:xfrm>
              <a:prstGeom prst="rect">
                <a:avLst/>
              </a:prstGeom>
              <a:noFill/>
              <a:ln w="9525"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9" name="Shape 1227"/>
              <p:cNvSpPr/>
              <p:nvPr/>
            </p:nvSpPr>
            <p:spPr>
              <a:xfrm>
                <a:off x="4273849" y="795217"/>
                <a:ext cx="1429306" cy="92333"/>
              </a:xfrm>
              <a:prstGeom prst="rect">
                <a:avLst/>
              </a:prstGeom>
              <a:solidFill>
                <a:srgbClr val="FFFFFF"/>
              </a:solidFill>
              <a:ln w="3175">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algn="ctr" defTabSz="122989">
                  <a:defRPr sz="1800">
                    <a:solidFill>
                      <a:srgbClr val="000000"/>
                    </a:solidFill>
                  </a:defRPr>
                </a:pPr>
                <a:r>
                  <a:rPr lang="en-US" sz="600" b="1" dirty="0">
                    <a:solidFill>
                      <a:srgbClr val="6D6E6D"/>
                    </a:solidFill>
                  </a:rPr>
                  <a:t>TECHNICAL &amp; BUSINESS SUPPORT</a:t>
                </a:r>
              </a:p>
            </p:txBody>
          </p:sp>
          <p:grpSp>
            <p:nvGrpSpPr>
              <p:cNvPr id="25" name="Group 24"/>
              <p:cNvGrpSpPr/>
              <p:nvPr/>
            </p:nvGrpSpPr>
            <p:grpSpPr>
              <a:xfrm>
                <a:off x="1339798" y="908065"/>
                <a:ext cx="706288" cy="320040"/>
                <a:chOff x="1339798" y="1052249"/>
                <a:chExt cx="706288" cy="320040"/>
              </a:xfrm>
            </p:grpSpPr>
            <p:pic>
              <p:nvPicPr>
                <p:cNvPr id="200" name="Picture 199" descr="Marchitecture_Support_support.png"/>
                <p:cNvPicPr>
                  <a:picLocks noChangeAspect="1"/>
                </p:cNvPicPr>
                <p:nvPr/>
              </p:nvPicPr>
              <p:blipFill>
                <a:blip r:embed="rId50" cstate="print">
                  <a:extLst>
                    <a:ext uri="{28A0092B-C50C-407E-A947-70E740481C1C}">
                      <a14:useLocalDpi xmlns:a14="http://schemas.microsoft.com/office/drawing/2010/main"/>
                    </a:ext>
                  </a:extLst>
                </a:blip>
                <a:stretch>
                  <a:fillRect/>
                </a:stretch>
              </p:blipFill>
              <p:spPr>
                <a:xfrm>
                  <a:off x="1339798" y="1052249"/>
                  <a:ext cx="320040" cy="320040"/>
                </a:xfrm>
                <a:prstGeom prst="rect">
                  <a:avLst/>
                </a:prstGeom>
              </p:spPr>
            </p:pic>
            <p:sp>
              <p:nvSpPr>
                <p:cNvPr id="351" name="Shape 1234"/>
                <p:cNvSpPr/>
                <p:nvPr/>
              </p:nvSpPr>
              <p:spPr>
                <a:xfrm>
                  <a:off x="1651010" y="1142424"/>
                  <a:ext cx="395076" cy="139690"/>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Support</a:t>
                  </a:r>
                  <a:endParaRPr sz="638" dirty="0"/>
                </a:p>
              </p:txBody>
            </p:sp>
          </p:grpSp>
          <p:grpSp>
            <p:nvGrpSpPr>
              <p:cNvPr id="24" name="Group 23"/>
              <p:cNvGrpSpPr/>
              <p:nvPr/>
            </p:nvGrpSpPr>
            <p:grpSpPr>
              <a:xfrm>
                <a:off x="2395498" y="900153"/>
                <a:ext cx="854163" cy="320040"/>
                <a:chOff x="2234308" y="1044337"/>
                <a:chExt cx="854163" cy="320040"/>
              </a:xfrm>
            </p:grpSpPr>
            <p:pic>
              <p:nvPicPr>
                <p:cNvPr id="202" name="Picture 201" descr="Marchitecture_Support_professional-services.png"/>
                <p:cNvPicPr>
                  <a:picLocks noChangeAspect="1"/>
                </p:cNvPicPr>
                <p:nvPr/>
              </p:nvPicPr>
              <p:blipFill>
                <a:blip r:embed="rId51" cstate="print">
                  <a:extLst>
                    <a:ext uri="{28A0092B-C50C-407E-A947-70E740481C1C}">
                      <a14:useLocalDpi xmlns:a14="http://schemas.microsoft.com/office/drawing/2010/main"/>
                    </a:ext>
                  </a:extLst>
                </a:blip>
                <a:stretch>
                  <a:fillRect/>
                </a:stretch>
              </p:blipFill>
              <p:spPr>
                <a:xfrm>
                  <a:off x="2234308" y="1044337"/>
                  <a:ext cx="320040" cy="320040"/>
                </a:xfrm>
                <a:prstGeom prst="rect">
                  <a:avLst/>
                </a:prstGeom>
              </p:spPr>
            </p:pic>
            <p:sp>
              <p:nvSpPr>
                <p:cNvPr id="353" name="Shape 1234"/>
                <p:cNvSpPr/>
                <p:nvPr/>
              </p:nvSpPr>
              <p:spPr>
                <a:xfrm>
                  <a:off x="2559215" y="1093341"/>
                  <a:ext cx="529256" cy="237857"/>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Professional Services</a:t>
                  </a:r>
                </a:p>
              </p:txBody>
            </p:sp>
          </p:grpSp>
          <p:grpSp>
            <p:nvGrpSpPr>
              <p:cNvPr id="20" name="Group 19"/>
              <p:cNvGrpSpPr/>
              <p:nvPr/>
            </p:nvGrpSpPr>
            <p:grpSpPr>
              <a:xfrm>
                <a:off x="6824456" y="908065"/>
                <a:ext cx="831885" cy="320040"/>
                <a:chOff x="6080055" y="1052249"/>
                <a:chExt cx="831885" cy="320040"/>
              </a:xfrm>
            </p:grpSpPr>
            <p:pic>
              <p:nvPicPr>
                <p:cNvPr id="198" name="Picture 197" descr="Marchitecture_Support_account-management.png"/>
                <p:cNvPicPr>
                  <a:picLocks noChangeAspect="1"/>
                </p:cNvPicPr>
                <p:nvPr/>
              </p:nvPicPr>
              <p:blipFill>
                <a:blip r:embed="rId52" cstate="print">
                  <a:extLst>
                    <a:ext uri="{28A0092B-C50C-407E-A947-70E740481C1C}">
                      <a14:useLocalDpi xmlns:a14="http://schemas.microsoft.com/office/drawing/2010/main"/>
                    </a:ext>
                  </a:extLst>
                </a:blip>
                <a:stretch>
                  <a:fillRect/>
                </a:stretch>
              </p:blipFill>
              <p:spPr>
                <a:xfrm>
                  <a:off x="6080055" y="1052249"/>
                  <a:ext cx="320040" cy="320040"/>
                </a:xfrm>
                <a:prstGeom prst="rect">
                  <a:avLst/>
                </a:prstGeom>
              </p:spPr>
            </p:pic>
            <p:sp>
              <p:nvSpPr>
                <p:cNvPr id="355" name="Shape 1234"/>
                <p:cNvSpPr/>
                <p:nvPr/>
              </p:nvSpPr>
              <p:spPr>
                <a:xfrm>
                  <a:off x="6400607" y="1093340"/>
                  <a:ext cx="511333" cy="237857"/>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algn="l" defTabSz="96252">
                    <a:defRPr sz="1800">
                      <a:solidFill>
                        <a:srgbClr val="000000"/>
                      </a:solidFill>
                    </a:defRPr>
                  </a:pPr>
                  <a:r>
                    <a:rPr lang="en-US" sz="638" dirty="0"/>
                    <a:t>Account Management</a:t>
                  </a:r>
                </a:p>
              </p:txBody>
            </p:sp>
          </p:grpSp>
          <p:grpSp>
            <p:nvGrpSpPr>
              <p:cNvPr id="23" name="Group 22"/>
              <p:cNvGrpSpPr/>
              <p:nvPr/>
            </p:nvGrpSpPr>
            <p:grpSpPr>
              <a:xfrm>
                <a:off x="3576889" y="908065"/>
                <a:ext cx="775175" cy="320040"/>
                <a:chOff x="3266800" y="1052249"/>
                <a:chExt cx="775175" cy="320040"/>
              </a:xfrm>
            </p:grpSpPr>
            <p:pic>
              <p:nvPicPr>
                <p:cNvPr id="208" name="Picture 207" descr="Marchitecture_Support_partner-ecosystem.png"/>
                <p:cNvPicPr>
                  <a:picLocks noChangeAspect="1"/>
                </p:cNvPicPr>
                <p:nvPr/>
              </p:nvPicPr>
              <p:blipFill>
                <a:blip r:embed="rId53" cstate="print">
                  <a:extLst>
                    <a:ext uri="{28A0092B-C50C-407E-A947-70E740481C1C}">
                      <a14:useLocalDpi xmlns:a14="http://schemas.microsoft.com/office/drawing/2010/main"/>
                    </a:ext>
                  </a:extLst>
                </a:blip>
                <a:stretch>
                  <a:fillRect/>
                </a:stretch>
              </p:blipFill>
              <p:spPr>
                <a:xfrm>
                  <a:off x="3266800" y="1052249"/>
                  <a:ext cx="320040" cy="320040"/>
                </a:xfrm>
                <a:prstGeom prst="rect">
                  <a:avLst/>
                </a:prstGeom>
              </p:spPr>
            </p:pic>
            <p:sp>
              <p:nvSpPr>
                <p:cNvPr id="358" name="Shape 1236"/>
                <p:cNvSpPr/>
                <p:nvPr/>
              </p:nvSpPr>
              <p:spPr>
                <a:xfrm>
                  <a:off x="3585128" y="1093341"/>
                  <a:ext cx="456847" cy="237857"/>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p>
                  <a:pPr defTabSz="96252">
                    <a:defRPr sz="1800">
                      <a:solidFill>
                        <a:srgbClr val="000000"/>
                      </a:solidFill>
                    </a:defRPr>
                  </a:pPr>
                  <a:r>
                    <a:rPr lang="en-US" sz="638" dirty="0">
                      <a:uFill>
                        <a:solidFill>
                          <a:srgbClr val="FFFFFF"/>
                        </a:solidFill>
                      </a:uFill>
                    </a:rPr>
                    <a:t>Partner </a:t>
                  </a:r>
                  <a:r>
                    <a:rPr lang="en-US" sz="638" dirty="0"/>
                    <a:t>Ecosystem</a:t>
                  </a:r>
                </a:p>
              </p:txBody>
            </p:sp>
          </p:grpSp>
          <p:grpSp>
            <p:nvGrpSpPr>
              <p:cNvPr id="21" name="Group 20"/>
              <p:cNvGrpSpPr/>
              <p:nvPr/>
            </p:nvGrpSpPr>
            <p:grpSpPr>
              <a:xfrm>
                <a:off x="5766196" y="908065"/>
                <a:ext cx="769591" cy="320040"/>
                <a:chOff x="5053839" y="1052249"/>
                <a:chExt cx="769591" cy="320040"/>
              </a:xfrm>
            </p:grpSpPr>
            <p:pic>
              <p:nvPicPr>
                <p:cNvPr id="194" name="Picture 193" descr="Marchitecture_Support_solutions-architects.png"/>
                <p:cNvPicPr>
                  <a:picLocks noChangeAspect="1"/>
                </p:cNvPicPr>
                <p:nvPr/>
              </p:nvPicPr>
              <p:blipFill>
                <a:blip r:embed="rId54" cstate="print">
                  <a:extLst>
                    <a:ext uri="{28A0092B-C50C-407E-A947-70E740481C1C}">
                      <a14:useLocalDpi xmlns:a14="http://schemas.microsoft.com/office/drawing/2010/main"/>
                    </a:ext>
                  </a:extLst>
                </a:blip>
                <a:stretch>
                  <a:fillRect/>
                </a:stretch>
              </p:blipFill>
              <p:spPr>
                <a:xfrm>
                  <a:off x="5053839" y="1052249"/>
                  <a:ext cx="320040" cy="320040"/>
                </a:xfrm>
                <a:prstGeom prst="rect">
                  <a:avLst/>
                </a:prstGeom>
              </p:spPr>
            </p:pic>
            <p:sp>
              <p:nvSpPr>
                <p:cNvPr id="361" name="Shape 1234"/>
                <p:cNvSpPr/>
                <p:nvPr/>
              </p:nvSpPr>
              <p:spPr>
                <a:xfrm>
                  <a:off x="5373502" y="1093341"/>
                  <a:ext cx="449928" cy="237857"/>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algn="l" defTabSz="96252">
                    <a:defRPr sz="1800">
                      <a:solidFill>
                        <a:srgbClr val="000000"/>
                      </a:solidFill>
                    </a:defRPr>
                  </a:pPr>
                  <a:r>
                    <a:rPr lang="en-US" sz="638" dirty="0"/>
                    <a:t>Solutions Architects</a:t>
                  </a:r>
                </a:p>
              </p:txBody>
            </p:sp>
          </p:grpSp>
          <p:grpSp>
            <p:nvGrpSpPr>
              <p:cNvPr id="22" name="Group 21"/>
              <p:cNvGrpSpPr/>
              <p:nvPr/>
            </p:nvGrpSpPr>
            <p:grpSpPr>
              <a:xfrm>
                <a:off x="4690384" y="908065"/>
                <a:ext cx="814501" cy="320040"/>
                <a:chOff x="4151386" y="1052249"/>
                <a:chExt cx="814501" cy="320040"/>
              </a:xfrm>
            </p:grpSpPr>
            <p:pic>
              <p:nvPicPr>
                <p:cNvPr id="204" name="Picture 203" descr="Marchitecture_Support_training-certification.png"/>
                <p:cNvPicPr>
                  <a:picLocks noChangeAspect="1"/>
                </p:cNvPicPr>
                <p:nvPr/>
              </p:nvPicPr>
              <p:blipFill>
                <a:blip r:embed="rId55" cstate="print">
                  <a:extLst>
                    <a:ext uri="{28A0092B-C50C-407E-A947-70E740481C1C}">
                      <a14:useLocalDpi xmlns:a14="http://schemas.microsoft.com/office/drawing/2010/main"/>
                    </a:ext>
                  </a:extLst>
                </a:blip>
                <a:stretch>
                  <a:fillRect/>
                </a:stretch>
              </p:blipFill>
              <p:spPr>
                <a:xfrm>
                  <a:off x="4151386" y="1052249"/>
                  <a:ext cx="320040" cy="320040"/>
                </a:xfrm>
                <a:prstGeom prst="rect">
                  <a:avLst/>
                </a:prstGeom>
              </p:spPr>
            </p:pic>
            <p:sp>
              <p:nvSpPr>
                <p:cNvPr id="364" name="Shape 1234"/>
                <p:cNvSpPr/>
                <p:nvPr/>
              </p:nvSpPr>
              <p:spPr>
                <a:xfrm>
                  <a:off x="4463797" y="1093341"/>
                  <a:ext cx="502090" cy="237857"/>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Training &amp; Certification</a:t>
                  </a:r>
                </a:p>
              </p:txBody>
            </p:sp>
          </p:grpSp>
          <p:grpSp>
            <p:nvGrpSpPr>
              <p:cNvPr id="13" name="Group 12"/>
              <p:cNvGrpSpPr/>
              <p:nvPr/>
            </p:nvGrpSpPr>
            <p:grpSpPr>
              <a:xfrm>
                <a:off x="7954939" y="908065"/>
                <a:ext cx="915974" cy="320040"/>
                <a:chOff x="7954939" y="1052249"/>
                <a:chExt cx="915974" cy="320040"/>
              </a:xfrm>
            </p:grpSpPr>
            <p:pic>
              <p:nvPicPr>
                <p:cNvPr id="206" name="Picture 205" descr="Marchitecture_Support_security-pricing-reports.png"/>
                <p:cNvPicPr>
                  <a:picLocks noChangeAspect="1"/>
                </p:cNvPicPr>
                <p:nvPr/>
              </p:nvPicPr>
              <p:blipFill>
                <a:blip r:embed="rId56" cstate="print">
                  <a:extLst>
                    <a:ext uri="{28A0092B-C50C-407E-A947-70E740481C1C}">
                      <a14:useLocalDpi xmlns:a14="http://schemas.microsoft.com/office/drawing/2010/main"/>
                    </a:ext>
                  </a:extLst>
                </a:blip>
                <a:stretch>
                  <a:fillRect/>
                </a:stretch>
              </p:blipFill>
              <p:spPr>
                <a:xfrm>
                  <a:off x="7954939" y="1052249"/>
                  <a:ext cx="320040" cy="320040"/>
                </a:xfrm>
                <a:prstGeom prst="rect">
                  <a:avLst/>
                </a:prstGeom>
              </p:spPr>
            </p:pic>
            <p:sp>
              <p:nvSpPr>
                <p:cNvPr id="367" name="Shape 1234"/>
                <p:cNvSpPr/>
                <p:nvPr/>
              </p:nvSpPr>
              <p:spPr>
                <a:xfrm>
                  <a:off x="8275706" y="1093340"/>
                  <a:ext cx="595207" cy="237857"/>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Security &amp; Billing Reports</a:t>
                  </a:r>
                </a:p>
              </p:txBody>
            </p:sp>
          </p:grpSp>
        </p:grpSp>
        <p:grpSp>
          <p:nvGrpSpPr>
            <p:cNvPr id="4" name="Group 3"/>
            <p:cNvGrpSpPr/>
            <p:nvPr/>
          </p:nvGrpSpPr>
          <p:grpSpPr>
            <a:xfrm>
              <a:off x="8105867" y="1209686"/>
              <a:ext cx="890368" cy="2130515"/>
              <a:chOff x="8105867" y="1514704"/>
              <a:chExt cx="890368" cy="2130515"/>
            </a:xfrm>
          </p:grpSpPr>
          <p:pic>
            <p:nvPicPr>
              <p:cNvPr id="17" name="Picture 16"/>
              <p:cNvPicPr>
                <a:picLocks noChangeAspect="1"/>
              </p:cNvPicPr>
              <p:nvPr/>
            </p:nvPicPr>
            <p:blipFill>
              <a:blip r:embed="rId57">
                <a:extLst>
                  <a:ext uri="{28A0092B-C50C-407E-A947-70E740481C1C}">
                    <a14:useLocalDpi xmlns:a14="http://schemas.microsoft.com/office/drawing/2010/main" val="0"/>
                  </a:ext>
                </a:extLst>
              </a:blip>
              <a:stretch>
                <a:fillRect/>
              </a:stretch>
            </p:blipFill>
            <p:spPr>
              <a:xfrm>
                <a:off x="8176429" y="2924024"/>
                <a:ext cx="253577" cy="253577"/>
              </a:xfrm>
              <a:prstGeom prst="rect">
                <a:avLst/>
              </a:prstGeom>
            </p:spPr>
          </p:pic>
          <p:sp>
            <p:nvSpPr>
              <p:cNvPr id="193" name="Rectangle 192"/>
              <p:cNvSpPr/>
              <p:nvPr/>
            </p:nvSpPr>
            <p:spPr>
              <a:xfrm>
                <a:off x="8105867" y="1561987"/>
                <a:ext cx="867594" cy="2083232"/>
              </a:xfrm>
              <a:prstGeom prst="rect">
                <a:avLst/>
              </a:prstGeom>
              <a:noFill/>
              <a:ln w="9525"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7" name="Shape 1227"/>
              <p:cNvSpPr/>
              <p:nvPr/>
            </p:nvSpPr>
            <p:spPr>
              <a:xfrm>
                <a:off x="8335815" y="1514704"/>
                <a:ext cx="389649" cy="92333"/>
              </a:xfrm>
              <a:prstGeom prst="rect">
                <a:avLst/>
              </a:prstGeom>
              <a:solidFill>
                <a:srgbClr val="FFFFFF"/>
              </a:solidFill>
              <a:ln w="3175">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algn="ctr" defTabSz="122989">
                  <a:defRPr sz="1800">
                    <a:solidFill>
                      <a:srgbClr val="000000"/>
                    </a:solidFill>
                  </a:defRPr>
                </a:pPr>
                <a:r>
                  <a:rPr lang="en-US" sz="600" b="1" dirty="0">
                    <a:solidFill>
                      <a:srgbClr val="6D6E6D"/>
                    </a:solidFill>
                  </a:rPr>
                  <a:t>GAMING</a:t>
                </a:r>
              </a:p>
            </p:txBody>
          </p:sp>
          <p:sp>
            <p:nvSpPr>
              <p:cNvPr id="314" name="Shape 1230"/>
              <p:cNvSpPr/>
              <p:nvPr/>
            </p:nvSpPr>
            <p:spPr>
              <a:xfrm>
                <a:off x="8456671" y="1738463"/>
                <a:ext cx="419422" cy="237857"/>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p>
                <a:pPr defTabSz="96252">
                  <a:defRPr sz="1800">
                    <a:solidFill>
                      <a:srgbClr val="000000"/>
                    </a:solidFill>
                  </a:defRPr>
                </a:pPr>
                <a:r>
                  <a:rPr lang="en-US" sz="638" dirty="0">
                    <a:uFill>
                      <a:solidFill>
                        <a:srgbClr val="FFFFFF"/>
                      </a:solidFill>
                    </a:uFill>
                  </a:rPr>
                  <a:t>3D Game Engine</a:t>
                </a:r>
                <a:endParaRPr lang="en-US" sz="638" dirty="0"/>
              </a:p>
            </p:txBody>
          </p:sp>
          <p:sp>
            <p:nvSpPr>
              <p:cNvPr id="316" name="Shape 1232"/>
              <p:cNvSpPr/>
              <p:nvPr/>
            </p:nvSpPr>
            <p:spPr>
              <a:xfrm>
                <a:off x="8456671" y="2132637"/>
                <a:ext cx="539564" cy="237857"/>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p>
                <a:pPr defTabSz="96252">
                  <a:defRPr sz="1800">
                    <a:solidFill>
                      <a:srgbClr val="000000"/>
                    </a:solidFill>
                  </a:defRPr>
                </a:pPr>
                <a:r>
                  <a:rPr lang="en-US" sz="638" dirty="0">
                    <a:uFill>
                      <a:solidFill>
                        <a:srgbClr val="FFFFFF"/>
                      </a:solidFill>
                    </a:uFill>
                  </a:rPr>
                  <a:t>Character Designer</a:t>
                </a:r>
                <a:endParaRPr lang="en-US" sz="638" dirty="0"/>
              </a:p>
            </p:txBody>
          </p:sp>
          <p:sp>
            <p:nvSpPr>
              <p:cNvPr id="319" name="Shape 1234"/>
              <p:cNvSpPr/>
              <p:nvPr/>
            </p:nvSpPr>
            <p:spPr>
              <a:xfrm>
                <a:off x="8456671" y="2523396"/>
                <a:ext cx="446560" cy="237857"/>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Multiplayer Service</a:t>
                </a:r>
              </a:p>
            </p:txBody>
          </p:sp>
          <p:sp>
            <p:nvSpPr>
              <p:cNvPr id="320" name="Shape 1236"/>
              <p:cNvSpPr/>
              <p:nvPr/>
            </p:nvSpPr>
            <p:spPr>
              <a:xfrm>
                <a:off x="8461692" y="3329748"/>
                <a:ext cx="480602" cy="237883"/>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p>
                <a:pPr lvl="0">
                  <a:defRPr sz="1800">
                    <a:solidFill>
                      <a:srgbClr val="000000"/>
                    </a:solidFill>
                    <a:uFillTx/>
                  </a:defRPr>
                </a:pPr>
                <a:r>
                  <a:rPr lang="en-US" sz="638" dirty="0"/>
                  <a:t>Twitch Integration</a:t>
                </a:r>
              </a:p>
            </p:txBody>
          </p:sp>
          <p:sp>
            <p:nvSpPr>
              <p:cNvPr id="321" name="Shape 1236"/>
              <p:cNvSpPr/>
              <p:nvPr/>
            </p:nvSpPr>
            <p:spPr>
              <a:xfrm>
                <a:off x="8461692" y="2931871"/>
                <a:ext cx="480602" cy="237883"/>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p>
                <a:pPr defTabSz="96252">
                  <a:defRPr sz="1800">
                    <a:solidFill>
                      <a:srgbClr val="000000"/>
                    </a:solidFill>
                  </a:defRPr>
                </a:pPr>
                <a:r>
                  <a:rPr lang="en-US" sz="638" dirty="0">
                    <a:uFill>
                      <a:solidFill>
                        <a:srgbClr val="FFFFFF"/>
                      </a:solidFill>
                    </a:uFill>
                  </a:rPr>
                  <a:t>Cloud Integration</a:t>
                </a:r>
                <a:endParaRPr lang="en-US" sz="638" dirty="0"/>
              </a:p>
            </p:txBody>
          </p:sp>
          <p:pic>
            <p:nvPicPr>
              <p:cNvPr id="336" name="Picture 335"/>
              <p:cNvPicPr>
                <a:picLocks noChangeAspect="1"/>
              </p:cNvPicPr>
              <p:nvPr/>
            </p:nvPicPr>
            <p:blipFill>
              <a:blip r:embed="rId58">
                <a:extLst>
                  <a:ext uri="{28A0092B-C50C-407E-A947-70E740481C1C}">
                    <a14:useLocalDpi xmlns:a14="http://schemas.microsoft.com/office/drawing/2010/main" val="0"/>
                  </a:ext>
                </a:extLst>
              </a:blip>
              <a:stretch>
                <a:fillRect/>
              </a:stretch>
            </p:blipFill>
            <p:spPr>
              <a:xfrm>
                <a:off x="8175521" y="3320993"/>
                <a:ext cx="255392" cy="255392"/>
              </a:xfrm>
              <a:prstGeom prst="rect">
                <a:avLst/>
              </a:prstGeom>
            </p:spPr>
          </p:pic>
          <p:pic>
            <p:nvPicPr>
              <p:cNvPr id="337" name="Picture 336"/>
              <p:cNvPicPr>
                <a:picLocks noChangeAspect="1"/>
              </p:cNvPicPr>
              <p:nvPr/>
            </p:nvPicPr>
            <p:blipFill>
              <a:blip r:embed="rId59">
                <a:extLst>
                  <a:ext uri="{28A0092B-C50C-407E-A947-70E740481C1C}">
                    <a14:useLocalDpi xmlns:a14="http://schemas.microsoft.com/office/drawing/2010/main" val="0"/>
                  </a:ext>
                </a:extLst>
              </a:blip>
              <a:stretch>
                <a:fillRect/>
              </a:stretch>
            </p:blipFill>
            <p:spPr>
              <a:xfrm>
                <a:off x="8176363" y="2515470"/>
                <a:ext cx="253708" cy="253708"/>
              </a:xfrm>
              <a:prstGeom prst="rect">
                <a:avLst/>
              </a:prstGeom>
            </p:spPr>
          </p:pic>
          <p:pic>
            <p:nvPicPr>
              <p:cNvPr id="338" name="Picture 337"/>
              <p:cNvPicPr>
                <a:picLocks noChangeAspect="1"/>
              </p:cNvPicPr>
              <p:nvPr/>
            </p:nvPicPr>
            <p:blipFill>
              <a:blip r:embed="rId60">
                <a:extLst>
                  <a:ext uri="{28A0092B-C50C-407E-A947-70E740481C1C}">
                    <a14:useLocalDpi xmlns:a14="http://schemas.microsoft.com/office/drawing/2010/main" val="0"/>
                  </a:ext>
                </a:extLst>
              </a:blip>
              <a:stretch>
                <a:fillRect/>
              </a:stretch>
            </p:blipFill>
            <p:spPr>
              <a:xfrm>
                <a:off x="8175201" y="2123549"/>
                <a:ext cx="256032" cy="256032"/>
              </a:xfrm>
              <a:prstGeom prst="rect">
                <a:avLst/>
              </a:prstGeom>
            </p:spPr>
          </p:pic>
          <p:pic>
            <p:nvPicPr>
              <p:cNvPr id="340" name="Picture 339"/>
              <p:cNvPicPr>
                <a:picLocks noChangeAspect="1"/>
              </p:cNvPicPr>
              <p:nvPr/>
            </p:nvPicPr>
            <p:blipFill>
              <a:blip r:embed="rId61"/>
              <a:stretch>
                <a:fillRect/>
              </a:stretch>
            </p:blipFill>
            <p:spPr>
              <a:xfrm>
                <a:off x="8176204" y="1730852"/>
                <a:ext cx="254026" cy="253078"/>
              </a:xfrm>
              <a:prstGeom prst="rect">
                <a:avLst/>
              </a:prstGeom>
            </p:spPr>
          </p:pic>
        </p:grpSp>
        <p:grpSp>
          <p:nvGrpSpPr>
            <p:cNvPr id="344" name="Group 343"/>
            <p:cNvGrpSpPr/>
            <p:nvPr/>
          </p:nvGrpSpPr>
          <p:grpSpPr>
            <a:xfrm>
              <a:off x="1264492" y="4409885"/>
              <a:ext cx="7708968" cy="422101"/>
              <a:chOff x="1758087" y="4426552"/>
              <a:chExt cx="7708968" cy="422101"/>
            </a:xfrm>
          </p:grpSpPr>
          <p:sp>
            <p:nvSpPr>
              <p:cNvPr id="350" name="Shape 1234"/>
              <p:cNvSpPr/>
              <p:nvPr/>
            </p:nvSpPr>
            <p:spPr>
              <a:xfrm>
                <a:off x="2591576" y="4609706"/>
                <a:ext cx="395243" cy="139702"/>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solidFill>
                      <a:srgbClr val="474746"/>
                    </a:solidFill>
                  </a:rPr>
                  <a:t>Regions</a:t>
                </a:r>
                <a:endParaRPr sz="638" dirty="0">
                  <a:solidFill>
                    <a:srgbClr val="474746"/>
                  </a:solidFill>
                </a:endParaRPr>
              </a:p>
            </p:txBody>
          </p:sp>
          <p:sp>
            <p:nvSpPr>
              <p:cNvPr id="352" name="Shape 1234"/>
              <p:cNvSpPr/>
              <p:nvPr/>
            </p:nvSpPr>
            <p:spPr>
              <a:xfrm>
                <a:off x="5711775" y="4560616"/>
                <a:ext cx="500140" cy="237883"/>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solidFill>
                      <a:srgbClr val="474746"/>
                    </a:solidFill>
                  </a:rPr>
                  <a:t>Availability Zones</a:t>
                </a:r>
                <a:endParaRPr sz="638" dirty="0">
                  <a:solidFill>
                    <a:srgbClr val="474746"/>
                  </a:solidFill>
                </a:endParaRPr>
              </a:p>
            </p:txBody>
          </p:sp>
          <p:sp>
            <p:nvSpPr>
              <p:cNvPr id="354" name="Shape 1234"/>
              <p:cNvSpPr/>
              <p:nvPr/>
            </p:nvSpPr>
            <p:spPr>
              <a:xfrm>
                <a:off x="8365299" y="4560616"/>
                <a:ext cx="500140" cy="237883"/>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solidFill>
                      <a:srgbClr val="474746"/>
                    </a:solidFill>
                  </a:rPr>
                  <a:t>Points of Presence</a:t>
                </a:r>
                <a:endParaRPr sz="638" dirty="0">
                  <a:solidFill>
                    <a:srgbClr val="474746"/>
                  </a:solidFill>
                </a:endParaRPr>
              </a:p>
            </p:txBody>
          </p:sp>
          <p:sp>
            <p:nvSpPr>
              <p:cNvPr id="356" name="Rectangle 355"/>
              <p:cNvSpPr/>
              <p:nvPr/>
            </p:nvSpPr>
            <p:spPr>
              <a:xfrm>
                <a:off x="1758087" y="4475291"/>
                <a:ext cx="7708968" cy="373362"/>
              </a:xfrm>
              <a:prstGeom prst="rect">
                <a:avLst/>
              </a:prstGeom>
              <a:noFill/>
              <a:ln w="9525"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7" name="Shape 1227"/>
              <p:cNvSpPr/>
              <p:nvPr/>
            </p:nvSpPr>
            <p:spPr>
              <a:xfrm>
                <a:off x="5163915" y="4426552"/>
                <a:ext cx="846503" cy="92333"/>
              </a:xfrm>
              <a:prstGeom prst="rect">
                <a:avLst/>
              </a:prstGeom>
              <a:solidFill>
                <a:srgbClr val="FFFFFF"/>
              </a:solidFill>
              <a:ln w="3175">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algn="ctr" defTabSz="122989">
                  <a:defRPr sz="1800">
                    <a:solidFill>
                      <a:srgbClr val="000000"/>
                    </a:solidFill>
                  </a:defRPr>
                </a:pPr>
                <a:r>
                  <a:rPr lang="en-US" sz="600" b="1" dirty="0">
                    <a:solidFill>
                      <a:srgbClr val="6D6E6D"/>
                    </a:solidFill>
                  </a:rPr>
                  <a:t>INFRASTRUCTURE</a:t>
                </a:r>
              </a:p>
            </p:txBody>
          </p:sp>
          <p:pic>
            <p:nvPicPr>
              <p:cNvPr id="359" name="Picture 358" descr="Infrastructure_availability-zones.png"/>
              <p:cNvPicPr>
                <a:picLocks noChangeAspect="1"/>
              </p:cNvPicPr>
              <p:nvPr/>
            </p:nvPicPr>
            <p:blipFill>
              <a:blip r:embed="rId62" cstate="print">
                <a:extLst>
                  <a:ext uri="{28A0092B-C50C-407E-A947-70E740481C1C}">
                    <a14:useLocalDpi xmlns:a14="http://schemas.microsoft.com/office/drawing/2010/main"/>
                  </a:ext>
                </a:extLst>
              </a:blip>
              <a:stretch>
                <a:fillRect/>
              </a:stretch>
            </p:blipFill>
            <p:spPr>
              <a:xfrm>
                <a:off x="5385191" y="4519537"/>
                <a:ext cx="320040" cy="320040"/>
              </a:xfrm>
              <a:prstGeom prst="rect">
                <a:avLst/>
              </a:prstGeom>
            </p:spPr>
          </p:pic>
          <p:pic>
            <p:nvPicPr>
              <p:cNvPr id="360" name="Picture 359" descr="Infrastructure_points-presence.png"/>
              <p:cNvPicPr>
                <a:picLocks noChangeAspect="1"/>
              </p:cNvPicPr>
              <p:nvPr/>
            </p:nvPicPr>
            <p:blipFill>
              <a:blip r:embed="rId63" cstate="print">
                <a:extLst>
                  <a:ext uri="{28A0092B-C50C-407E-A947-70E740481C1C}">
                    <a14:useLocalDpi xmlns:a14="http://schemas.microsoft.com/office/drawing/2010/main"/>
                  </a:ext>
                </a:extLst>
              </a:blip>
              <a:stretch>
                <a:fillRect/>
              </a:stretch>
            </p:blipFill>
            <p:spPr>
              <a:xfrm>
                <a:off x="8050501" y="4519537"/>
                <a:ext cx="320040" cy="320040"/>
              </a:xfrm>
              <a:prstGeom prst="rect">
                <a:avLst/>
              </a:prstGeom>
            </p:spPr>
          </p:pic>
          <p:pic>
            <p:nvPicPr>
              <p:cNvPr id="362" name="Picture 361" descr="Infrastructure_regions.png"/>
              <p:cNvPicPr>
                <a:picLocks noChangeAspect="1"/>
              </p:cNvPicPr>
              <p:nvPr/>
            </p:nvPicPr>
            <p:blipFill>
              <a:blip r:embed="rId64" cstate="print">
                <a:extLst>
                  <a:ext uri="{28A0092B-C50C-407E-A947-70E740481C1C}">
                    <a14:useLocalDpi xmlns:a14="http://schemas.microsoft.com/office/drawing/2010/main"/>
                  </a:ext>
                </a:extLst>
              </a:blip>
              <a:stretch>
                <a:fillRect/>
              </a:stretch>
            </p:blipFill>
            <p:spPr>
              <a:xfrm>
                <a:off x="2256056" y="4519537"/>
                <a:ext cx="320040" cy="320040"/>
              </a:xfrm>
              <a:prstGeom prst="rect">
                <a:avLst/>
              </a:prstGeom>
            </p:spPr>
          </p:pic>
        </p:grpSp>
        <p:grpSp>
          <p:nvGrpSpPr>
            <p:cNvPr id="1035" name="Group 1034"/>
            <p:cNvGrpSpPr/>
            <p:nvPr/>
          </p:nvGrpSpPr>
          <p:grpSpPr>
            <a:xfrm>
              <a:off x="1264492" y="3923673"/>
              <a:ext cx="7708968" cy="435269"/>
              <a:chOff x="1264492" y="3940311"/>
              <a:chExt cx="7708968" cy="435269"/>
            </a:xfrm>
          </p:grpSpPr>
          <p:sp>
            <p:nvSpPr>
              <p:cNvPr id="365" name="Rectangle 364"/>
              <p:cNvSpPr/>
              <p:nvPr/>
            </p:nvSpPr>
            <p:spPr>
              <a:xfrm>
                <a:off x="1264492" y="3992798"/>
                <a:ext cx="7708968" cy="382782"/>
              </a:xfrm>
              <a:prstGeom prst="rect">
                <a:avLst/>
              </a:prstGeom>
              <a:noFill/>
              <a:ln w="9525"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6" name="Shape 1227"/>
              <p:cNvSpPr/>
              <p:nvPr/>
            </p:nvSpPr>
            <p:spPr>
              <a:xfrm>
                <a:off x="4740284" y="3940311"/>
                <a:ext cx="685795" cy="92333"/>
              </a:xfrm>
              <a:prstGeom prst="rect">
                <a:avLst/>
              </a:prstGeom>
              <a:solidFill>
                <a:srgbClr val="FFFFFF"/>
              </a:solidFill>
              <a:ln w="3175">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algn="ctr" defTabSz="122989">
                  <a:defRPr sz="1800">
                    <a:solidFill>
                      <a:srgbClr val="000000"/>
                    </a:solidFill>
                  </a:defRPr>
                </a:pPr>
                <a:r>
                  <a:rPr lang="en-US" sz="600" b="1" dirty="0">
                    <a:solidFill>
                      <a:srgbClr val="6D6E6D"/>
                    </a:solidFill>
                  </a:rPr>
                  <a:t>CORE SERVICES</a:t>
                </a:r>
              </a:p>
            </p:txBody>
          </p:sp>
          <p:grpSp>
            <p:nvGrpSpPr>
              <p:cNvPr id="1031" name="Group 1030"/>
              <p:cNvGrpSpPr/>
              <p:nvPr/>
            </p:nvGrpSpPr>
            <p:grpSpPr>
              <a:xfrm>
                <a:off x="1462976" y="4037785"/>
                <a:ext cx="1384116" cy="320040"/>
                <a:chOff x="1762461" y="4043331"/>
                <a:chExt cx="1384116" cy="320040"/>
              </a:xfrm>
            </p:grpSpPr>
            <p:sp>
              <p:nvSpPr>
                <p:cNvPr id="368" name="Shape 1234"/>
                <p:cNvSpPr/>
                <p:nvPr/>
              </p:nvSpPr>
              <p:spPr>
                <a:xfrm>
                  <a:off x="2097981" y="4056402"/>
                  <a:ext cx="1048596" cy="293898"/>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40" dirty="0">
                      <a:solidFill>
                        <a:srgbClr val="474746"/>
                      </a:solidFill>
                    </a:rPr>
                    <a:t>Compute</a:t>
                  </a:r>
                </a:p>
                <a:p>
                  <a:pPr algn="l">
                    <a:defRPr sz="1800">
                      <a:solidFill>
                        <a:srgbClr val="000000"/>
                      </a:solidFill>
                      <a:uFillTx/>
                    </a:defRPr>
                  </a:pPr>
                  <a:r>
                    <a:rPr lang="en-US" sz="500" dirty="0">
                      <a:solidFill>
                        <a:srgbClr val="474746"/>
                      </a:solidFill>
                      <a:uFillTx/>
                    </a:rPr>
                    <a:t>VMs, Auto-scaling, Load Balancing, Containers, Cloud functions</a:t>
                  </a:r>
                </a:p>
              </p:txBody>
            </p:sp>
            <p:pic>
              <p:nvPicPr>
                <p:cNvPr id="369" name="Picture 368" descr="Marchitecture_Infrastructure_compute.png"/>
                <p:cNvPicPr>
                  <a:picLocks noChangeAspect="1"/>
                </p:cNvPicPr>
                <p:nvPr/>
              </p:nvPicPr>
              <p:blipFill>
                <a:blip r:embed="rId65" cstate="print">
                  <a:extLst>
                    <a:ext uri="{28A0092B-C50C-407E-A947-70E740481C1C}">
                      <a14:useLocalDpi xmlns:a14="http://schemas.microsoft.com/office/drawing/2010/main"/>
                    </a:ext>
                  </a:extLst>
                </a:blip>
                <a:stretch>
                  <a:fillRect/>
                </a:stretch>
              </p:blipFill>
              <p:spPr>
                <a:xfrm>
                  <a:off x="1762461" y="4043331"/>
                  <a:ext cx="320040" cy="320040"/>
                </a:xfrm>
                <a:prstGeom prst="rect">
                  <a:avLst/>
                </a:prstGeom>
              </p:spPr>
            </p:pic>
          </p:grpSp>
          <p:grpSp>
            <p:nvGrpSpPr>
              <p:cNvPr id="1032" name="Group 1031"/>
              <p:cNvGrpSpPr/>
              <p:nvPr/>
            </p:nvGrpSpPr>
            <p:grpSpPr>
              <a:xfrm>
                <a:off x="3481649" y="4037785"/>
                <a:ext cx="1021681" cy="320040"/>
                <a:chOff x="3275764" y="4043331"/>
                <a:chExt cx="1021681" cy="320040"/>
              </a:xfrm>
            </p:grpSpPr>
            <p:sp>
              <p:nvSpPr>
                <p:cNvPr id="370" name="Shape 1234"/>
                <p:cNvSpPr/>
                <p:nvPr/>
              </p:nvSpPr>
              <p:spPr>
                <a:xfrm>
                  <a:off x="3585692" y="4056562"/>
                  <a:ext cx="711753" cy="293578"/>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solidFill>
                        <a:srgbClr val="474746"/>
                      </a:solidFill>
                    </a:rPr>
                    <a:t>Storage</a:t>
                  </a:r>
                </a:p>
                <a:p>
                  <a:pPr lvl="0" algn="l">
                    <a:defRPr sz="1800">
                      <a:solidFill>
                        <a:srgbClr val="000000"/>
                      </a:solidFill>
                      <a:uFillTx/>
                    </a:defRPr>
                  </a:pPr>
                  <a:r>
                    <a:rPr lang="en-US" sz="500" dirty="0">
                      <a:solidFill>
                        <a:srgbClr val="474746"/>
                      </a:solidFill>
                      <a:uFillTx/>
                    </a:rPr>
                    <a:t>Object, Blocks, File, Archives, Import/Export</a:t>
                  </a:r>
                  <a:endParaRPr sz="500" dirty="0">
                    <a:solidFill>
                      <a:srgbClr val="474746"/>
                    </a:solidFill>
                    <a:uFillTx/>
                  </a:endParaRPr>
                </a:p>
              </p:txBody>
            </p:sp>
            <p:pic>
              <p:nvPicPr>
                <p:cNvPr id="371" name="Picture 370" descr="Marchitecture_Infrastructure_storage.png"/>
                <p:cNvPicPr>
                  <a:picLocks noChangeAspect="1"/>
                </p:cNvPicPr>
                <p:nvPr/>
              </p:nvPicPr>
              <p:blipFill>
                <a:blip r:embed="rId66" cstate="print">
                  <a:extLst>
                    <a:ext uri="{28A0092B-C50C-407E-A947-70E740481C1C}">
                      <a14:useLocalDpi xmlns:a14="http://schemas.microsoft.com/office/drawing/2010/main"/>
                    </a:ext>
                  </a:extLst>
                </a:blip>
                <a:stretch>
                  <a:fillRect/>
                </a:stretch>
              </p:blipFill>
              <p:spPr>
                <a:xfrm>
                  <a:off x="3275764" y="4043331"/>
                  <a:ext cx="320040" cy="320040"/>
                </a:xfrm>
                <a:prstGeom prst="rect">
                  <a:avLst/>
                </a:prstGeom>
              </p:spPr>
            </p:pic>
          </p:grpSp>
          <p:grpSp>
            <p:nvGrpSpPr>
              <p:cNvPr id="1034" name="Group 1033"/>
              <p:cNvGrpSpPr/>
              <p:nvPr/>
            </p:nvGrpSpPr>
            <p:grpSpPr>
              <a:xfrm>
                <a:off x="6348675" y="4037785"/>
                <a:ext cx="900891" cy="320040"/>
                <a:chOff x="5954374" y="4043331"/>
                <a:chExt cx="900891" cy="320040"/>
              </a:xfrm>
            </p:grpSpPr>
            <p:sp>
              <p:nvSpPr>
                <p:cNvPr id="372" name="Shape 1234"/>
                <p:cNvSpPr/>
                <p:nvPr/>
              </p:nvSpPr>
              <p:spPr>
                <a:xfrm>
                  <a:off x="6267721" y="4056556"/>
                  <a:ext cx="587544" cy="293590"/>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solidFill>
                        <a:srgbClr val="474746"/>
                      </a:solidFill>
                    </a:rPr>
                    <a:t>Databases</a:t>
                  </a:r>
                </a:p>
                <a:p>
                  <a:pPr lvl="0" algn="l">
                    <a:defRPr sz="1800">
                      <a:solidFill>
                        <a:srgbClr val="000000"/>
                      </a:solidFill>
                      <a:uFillTx/>
                    </a:defRPr>
                  </a:pPr>
                  <a:r>
                    <a:rPr lang="en-US" sz="500" dirty="0">
                      <a:solidFill>
                        <a:srgbClr val="474746"/>
                      </a:solidFill>
                    </a:rPr>
                    <a:t>Relational, NoSQL, Caching, Migration</a:t>
                  </a:r>
                  <a:endParaRPr sz="500" dirty="0">
                    <a:solidFill>
                      <a:srgbClr val="474746"/>
                    </a:solidFill>
                  </a:endParaRPr>
                </a:p>
              </p:txBody>
            </p:sp>
            <p:pic>
              <p:nvPicPr>
                <p:cNvPr id="373" name="Picture 372" descr="Marchitecture_Infrastructure_databases.png"/>
                <p:cNvPicPr>
                  <a:picLocks noChangeAspect="1"/>
                </p:cNvPicPr>
                <p:nvPr/>
              </p:nvPicPr>
              <p:blipFill>
                <a:blip r:embed="rId67" cstate="print">
                  <a:extLst>
                    <a:ext uri="{28A0092B-C50C-407E-A947-70E740481C1C}">
                      <a14:useLocalDpi xmlns:a14="http://schemas.microsoft.com/office/drawing/2010/main"/>
                    </a:ext>
                  </a:extLst>
                </a:blip>
                <a:stretch>
                  <a:fillRect/>
                </a:stretch>
              </p:blipFill>
              <p:spPr>
                <a:xfrm>
                  <a:off x="5954374" y="4043331"/>
                  <a:ext cx="320040" cy="320040"/>
                </a:xfrm>
                <a:prstGeom prst="rect">
                  <a:avLst/>
                </a:prstGeom>
              </p:spPr>
            </p:pic>
          </p:grpSp>
          <p:grpSp>
            <p:nvGrpSpPr>
              <p:cNvPr id="1033" name="Group 1032"/>
              <p:cNvGrpSpPr/>
              <p:nvPr/>
            </p:nvGrpSpPr>
            <p:grpSpPr>
              <a:xfrm>
                <a:off x="5137887" y="4037785"/>
                <a:ext cx="576231" cy="320040"/>
                <a:chOff x="4747186" y="4043331"/>
                <a:chExt cx="576231" cy="320040"/>
              </a:xfrm>
            </p:grpSpPr>
            <p:sp>
              <p:nvSpPr>
                <p:cNvPr id="375" name="Shape 1236"/>
                <p:cNvSpPr/>
                <p:nvPr/>
              </p:nvSpPr>
              <p:spPr>
                <a:xfrm>
                  <a:off x="5060628" y="4133500"/>
                  <a:ext cx="262789" cy="139702"/>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p>
                  <a:pPr defTabSz="96252">
                    <a:defRPr sz="1800">
                      <a:solidFill>
                        <a:srgbClr val="000000"/>
                      </a:solidFill>
                    </a:defRPr>
                  </a:pPr>
                  <a:r>
                    <a:rPr lang="en-US" sz="638" dirty="0">
                      <a:solidFill>
                        <a:srgbClr val="474746"/>
                      </a:solidFill>
                      <a:uFill>
                        <a:solidFill>
                          <a:srgbClr val="FFFFFF"/>
                        </a:solidFill>
                      </a:uFill>
                    </a:rPr>
                    <a:t>CDN</a:t>
                  </a:r>
                  <a:endParaRPr sz="638" dirty="0">
                    <a:solidFill>
                      <a:srgbClr val="474746"/>
                    </a:solidFill>
                  </a:endParaRPr>
                </a:p>
              </p:txBody>
            </p:sp>
            <p:pic>
              <p:nvPicPr>
                <p:cNvPr id="376" name="Picture 375" descr="Marchitecture_Infrastructure_CDN.png"/>
                <p:cNvPicPr>
                  <a:picLocks noChangeAspect="1"/>
                </p:cNvPicPr>
                <p:nvPr/>
              </p:nvPicPr>
              <p:blipFill>
                <a:blip r:embed="rId68" cstate="print">
                  <a:extLst>
                    <a:ext uri="{28A0092B-C50C-407E-A947-70E740481C1C}">
                      <a14:useLocalDpi xmlns:a14="http://schemas.microsoft.com/office/drawing/2010/main"/>
                    </a:ext>
                  </a:extLst>
                </a:blip>
                <a:stretch>
                  <a:fillRect/>
                </a:stretch>
              </p:blipFill>
              <p:spPr>
                <a:xfrm>
                  <a:off x="4747186" y="4043331"/>
                  <a:ext cx="320040" cy="320040"/>
                </a:xfrm>
                <a:prstGeom prst="rect">
                  <a:avLst/>
                </a:prstGeom>
              </p:spPr>
            </p:pic>
          </p:grpSp>
          <p:grpSp>
            <p:nvGrpSpPr>
              <p:cNvPr id="1030" name="Group 1029"/>
              <p:cNvGrpSpPr/>
              <p:nvPr/>
            </p:nvGrpSpPr>
            <p:grpSpPr>
              <a:xfrm>
                <a:off x="7884122" y="4037785"/>
                <a:ext cx="785912" cy="320040"/>
                <a:chOff x="7556906" y="4043331"/>
                <a:chExt cx="785912" cy="320040"/>
              </a:xfrm>
            </p:grpSpPr>
            <p:sp>
              <p:nvSpPr>
                <p:cNvPr id="374" name="Shape 1234"/>
                <p:cNvSpPr/>
                <p:nvPr/>
              </p:nvSpPr>
              <p:spPr>
                <a:xfrm>
                  <a:off x="7871704" y="4095028"/>
                  <a:ext cx="471114" cy="216646"/>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solidFill>
                        <a:srgbClr val="474746"/>
                      </a:solidFill>
                    </a:rPr>
                    <a:t>Networking</a:t>
                  </a:r>
                </a:p>
                <a:p>
                  <a:pPr lvl="0" algn="l">
                    <a:defRPr sz="1800">
                      <a:solidFill>
                        <a:srgbClr val="000000"/>
                      </a:solidFill>
                      <a:uFillTx/>
                    </a:defRPr>
                  </a:pPr>
                  <a:r>
                    <a:rPr lang="en-US" sz="500" dirty="0">
                      <a:solidFill>
                        <a:srgbClr val="474746"/>
                      </a:solidFill>
                    </a:rPr>
                    <a:t>VPC, DX, DNS</a:t>
                  </a:r>
                  <a:endParaRPr sz="500" dirty="0">
                    <a:solidFill>
                      <a:srgbClr val="474746"/>
                    </a:solidFill>
                  </a:endParaRPr>
                </a:p>
              </p:txBody>
            </p:sp>
            <p:pic>
              <p:nvPicPr>
                <p:cNvPr id="377" name="Picture 376" descr="Core-Services_networking-19.png"/>
                <p:cNvPicPr>
                  <a:picLocks noChangeAspect="1"/>
                </p:cNvPicPr>
                <p:nvPr/>
              </p:nvPicPr>
              <p:blipFill>
                <a:blip r:embed="rId69" cstate="print">
                  <a:extLst>
                    <a:ext uri="{28A0092B-C50C-407E-A947-70E740481C1C}">
                      <a14:useLocalDpi xmlns:a14="http://schemas.microsoft.com/office/drawing/2010/main"/>
                    </a:ext>
                  </a:extLst>
                </a:blip>
                <a:stretch>
                  <a:fillRect/>
                </a:stretch>
              </p:blipFill>
              <p:spPr>
                <a:xfrm>
                  <a:off x="7556906" y="4043331"/>
                  <a:ext cx="320040" cy="320040"/>
                </a:xfrm>
                <a:prstGeom prst="rect">
                  <a:avLst/>
                </a:prstGeom>
              </p:spPr>
            </p:pic>
          </p:grpSp>
        </p:grpSp>
        <p:grpSp>
          <p:nvGrpSpPr>
            <p:cNvPr id="1029" name="Group 1028"/>
            <p:cNvGrpSpPr/>
            <p:nvPr/>
          </p:nvGrpSpPr>
          <p:grpSpPr>
            <a:xfrm>
              <a:off x="1258946" y="3418131"/>
              <a:ext cx="7714514" cy="441574"/>
              <a:chOff x="1258946" y="3418131"/>
              <a:chExt cx="7714514" cy="441574"/>
            </a:xfrm>
          </p:grpSpPr>
          <p:grpSp>
            <p:nvGrpSpPr>
              <p:cNvPr id="1027" name="Group 1026"/>
              <p:cNvGrpSpPr/>
              <p:nvPr/>
            </p:nvGrpSpPr>
            <p:grpSpPr>
              <a:xfrm>
                <a:off x="2249152" y="3518452"/>
                <a:ext cx="892156" cy="320040"/>
                <a:chOff x="2610494" y="3518452"/>
                <a:chExt cx="892156" cy="320040"/>
              </a:xfrm>
            </p:grpSpPr>
            <p:sp>
              <p:nvSpPr>
                <p:cNvPr id="379" name="Shape 1234"/>
                <p:cNvSpPr/>
                <p:nvPr/>
              </p:nvSpPr>
              <p:spPr>
                <a:xfrm>
                  <a:off x="2944360" y="3559531"/>
                  <a:ext cx="558290" cy="237883"/>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Access Control</a:t>
                  </a:r>
                  <a:endParaRPr sz="638" dirty="0"/>
                </a:p>
              </p:txBody>
            </p:sp>
            <p:pic>
              <p:nvPicPr>
                <p:cNvPr id="380" name="Picture 379" descr="Marchitecture_Security_virtual-private-networks.png"/>
                <p:cNvPicPr>
                  <a:picLocks noChangeAspect="1"/>
                </p:cNvPicPr>
                <p:nvPr/>
              </p:nvPicPr>
              <p:blipFill>
                <a:blip r:embed="rId70" cstate="print">
                  <a:extLst>
                    <a:ext uri="{28A0092B-C50C-407E-A947-70E740481C1C}">
                      <a14:useLocalDpi xmlns:a14="http://schemas.microsoft.com/office/drawing/2010/main"/>
                    </a:ext>
                  </a:extLst>
                </a:blip>
                <a:stretch>
                  <a:fillRect/>
                </a:stretch>
              </p:blipFill>
              <p:spPr>
                <a:xfrm>
                  <a:off x="2610494" y="3518452"/>
                  <a:ext cx="320040" cy="320040"/>
                </a:xfrm>
                <a:prstGeom prst="rect">
                  <a:avLst/>
                </a:prstGeom>
              </p:spPr>
            </p:pic>
          </p:grpSp>
          <p:grpSp>
            <p:nvGrpSpPr>
              <p:cNvPr id="1028" name="Group 1027"/>
              <p:cNvGrpSpPr/>
              <p:nvPr/>
            </p:nvGrpSpPr>
            <p:grpSpPr>
              <a:xfrm>
                <a:off x="1302141" y="3518452"/>
                <a:ext cx="898511" cy="320040"/>
                <a:chOff x="1762461" y="3518452"/>
                <a:chExt cx="898511" cy="320040"/>
              </a:xfrm>
            </p:grpSpPr>
            <p:sp>
              <p:nvSpPr>
                <p:cNvPr id="381" name="Shape 1234"/>
                <p:cNvSpPr/>
                <p:nvPr/>
              </p:nvSpPr>
              <p:spPr>
                <a:xfrm>
                  <a:off x="2097981" y="3559531"/>
                  <a:ext cx="562991" cy="237883"/>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Identity Management</a:t>
                  </a:r>
                  <a:endParaRPr sz="638" dirty="0"/>
                </a:p>
              </p:txBody>
            </p:sp>
            <p:pic>
              <p:nvPicPr>
                <p:cNvPr id="382" name="Picture 381" descr="Marchitecture_Security_identity-access.png"/>
                <p:cNvPicPr>
                  <a:picLocks noChangeAspect="1"/>
                </p:cNvPicPr>
                <p:nvPr/>
              </p:nvPicPr>
              <p:blipFill>
                <a:blip r:embed="rId71" cstate="print">
                  <a:extLst>
                    <a:ext uri="{28A0092B-C50C-407E-A947-70E740481C1C}">
                      <a14:useLocalDpi xmlns:a14="http://schemas.microsoft.com/office/drawing/2010/main"/>
                    </a:ext>
                  </a:extLst>
                </a:blip>
                <a:stretch>
                  <a:fillRect/>
                </a:stretch>
              </p:blipFill>
              <p:spPr>
                <a:xfrm>
                  <a:off x="1762461" y="3518452"/>
                  <a:ext cx="320040" cy="320040"/>
                </a:xfrm>
                <a:prstGeom prst="rect">
                  <a:avLst/>
                </a:prstGeom>
              </p:spPr>
            </p:pic>
          </p:grpSp>
          <p:grpSp>
            <p:nvGrpSpPr>
              <p:cNvPr id="1025" name="Group 1024"/>
              <p:cNvGrpSpPr/>
              <p:nvPr/>
            </p:nvGrpSpPr>
            <p:grpSpPr>
              <a:xfrm>
                <a:off x="3189808" y="3510460"/>
                <a:ext cx="896908" cy="336026"/>
                <a:chOff x="3344428" y="3510460"/>
                <a:chExt cx="896908" cy="336026"/>
              </a:xfrm>
            </p:grpSpPr>
            <p:sp>
              <p:nvSpPr>
                <p:cNvPr id="383" name="Shape 1234"/>
                <p:cNvSpPr/>
                <p:nvPr/>
              </p:nvSpPr>
              <p:spPr>
                <a:xfrm>
                  <a:off x="3659911" y="3510460"/>
                  <a:ext cx="581425" cy="336026"/>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Key Management &amp; Storage</a:t>
                  </a:r>
                  <a:endParaRPr sz="638" dirty="0"/>
                </a:p>
              </p:txBody>
            </p:sp>
            <p:pic>
              <p:nvPicPr>
                <p:cNvPr id="384" name="Picture 383" descr="Marchitecture_Security_encryption-keys.png"/>
                <p:cNvPicPr>
                  <a:picLocks noChangeAspect="1"/>
                </p:cNvPicPr>
                <p:nvPr/>
              </p:nvPicPr>
              <p:blipFill>
                <a:blip r:embed="rId72" cstate="print">
                  <a:extLst>
                    <a:ext uri="{28A0092B-C50C-407E-A947-70E740481C1C}">
                      <a14:useLocalDpi xmlns:a14="http://schemas.microsoft.com/office/drawing/2010/main"/>
                    </a:ext>
                  </a:extLst>
                </a:blip>
                <a:stretch>
                  <a:fillRect/>
                </a:stretch>
              </p:blipFill>
              <p:spPr>
                <a:xfrm>
                  <a:off x="3344428" y="3518452"/>
                  <a:ext cx="320040" cy="320040"/>
                </a:xfrm>
                <a:prstGeom prst="rect">
                  <a:avLst/>
                </a:prstGeom>
              </p:spPr>
            </p:pic>
          </p:grpSp>
          <p:grpSp>
            <p:nvGrpSpPr>
              <p:cNvPr id="1024" name="Group 1023"/>
              <p:cNvGrpSpPr/>
              <p:nvPr/>
            </p:nvGrpSpPr>
            <p:grpSpPr>
              <a:xfrm>
                <a:off x="4135216" y="3518452"/>
                <a:ext cx="858429" cy="320040"/>
                <a:chOff x="4207135" y="3518452"/>
                <a:chExt cx="858429" cy="320040"/>
              </a:xfrm>
            </p:grpSpPr>
            <p:sp>
              <p:nvSpPr>
                <p:cNvPr id="385" name="Shape 1234"/>
                <p:cNvSpPr/>
                <p:nvPr/>
              </p:nvSpPr>
              <p:spPr>
                <a:xfrm>
                  <a:off x="4521625" y="3559531"/>
                  <a:ext cx="543939" cy="237883"/>
                </a:xfrm>
                <a:prstGeom prst="rect">
                  <a:avLst/>
                </a:prstGeom>
                <a:ln w="3175">
                  <a:miter lim="400000"/>
                </a:ln>
                <a:extLst>
                  <a:ext uri="{C572A759-6A51-4108-AA02-DFA0A04FC94B}">
                    <ma14:wrappingTextBoxFlag xmlns:ma14="http://schemas.microsoft.com/office/mac/drawingml/2011/main" xmlns="" val="1"/>
                  </a:ext>
                </a:extLst>
              </p:spPr>
              <p:txBody>
                <a:bodyPr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Monitoring </a:t>
                  </a:r>
                </a:p>
                <a:p>
                  <a:pPr lvl="0" algn="l">
                    <a:defRPr sz="1800">
                      <a:solidFill>
                        <a:srgbClr val="000000"/>
                      </a:solidFill>
                      <a:uFillTx/>
                    </a:defRPr>
                  </a:pPr>
                  <a:r>
                    <a:rPr lang="en-US" sz="638" dirty="0"/>
                    <a:t>&amp; Logs</a:t>
                  </a:r>
                  <a:endParaRPr sz="638" dirty="0"/>
                </a:p>
              </p:txBody>
            </p:sp>
            <p:pic>
              <p:nvPicPr>
                <p:cNvPr id="387" name="Picture 386" descr="Marchitecture_Security_monitoring.png"/>
                <p:cNvPicPr>
                  <a:picLocks noChangeAspect="1"/>
                </p:cNvPicPr>
                <p:nvPr/>
              </p:nvPicPr>
              <p:blipFill>
                <a:blip r:embed="rId73" cstate="print">
                  <a:extLst>
                    <a:ext uri="{28A0092B-C50C-407E-A947-70E740481C1C}">
                      <a14:useLocalDpi xmlns:a14="http://schemas.microsoft.com/office/drawing/2010/main"/>
                    </a:ext>
                  </a:extLst>
                </a:blip>
                <a:stretch>
                  <a:fillRect/>
                </a:stretch>
              </p:blipFill>
              <p:spPr>
                <a:xfrm>
                  <a:off x="4207135" y="3518452"/>
                  <a:ext cx="320040" cy="320040"/>
                </a:xfrm>
                <a:prstGeom prst="rect">
                  <a:avLst/>
                </a:prstGeom>
              </p:spPr>
            </p:pic>
          </p:grpSp>
          <p:sp>
            <p:nvSpPr>
              <p:cNvPr id="389" name="Rectangle 388"/>
              <p:cNvSpPr/>
              <p:nvPr/>
            </p:nvSpPr>
            <p:spPr>
              <a:xfrm>
                <a:off x="1258946" y="3466866"/>
                <a:ext cx="7714514" cy="392839"/>
              </a:xfrm>
              <a:prstGeom prst="rect">
                <a:avLst/>
              </a:prstGeom>
              <a:noFill/>
              <a:ln w="9525"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0" name="Shape 1227"/>
              <p:cNvSpPr/>
              <p:nvPr/>
            </p:nvSpPr>
            <p:spPr>
              <a:xfrm>
                <a:off x="4540275" y="3418131"/>
                <a:ext cx="1086772" cy="92333"/>
              </a:xfrm>
              <a:prstGeom prst="rect">
                <a:avLst/>
              </a:prstGeom>
              <a:solidFill>
                <a:srgbClr val="FFFFFF"/>
              </a:solidFill>
              <a:ln w="3175">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algn="ctr" defTabSz="122989">
                  <a:defRPr sz="1800">
                    <a:solidFill>
                      <a:srgbClr val="000000"/>
                    </a:solidFill>
                  </a:defRPr>
                </a:pPr>
                <a:r>
                  <a:rPr lang="en-US" sz="600" b="1" dirty="0">
                    <a:solidFill>
                      <a:srgbClr val="6D6E6D"/>
                    </a:solidFill>
                  </a:rPr>
                  <a:t>SECURITY &amp; COMPLIANCE</a:t>
                </a:r>
              </a:p>
            </p:txBody>
          </p:sp>
          <p:grpSp>
            <p:nvGrpSpPr>
              <p:cNvPr id="28" name="Group 27"/>
              <p:cNvGrpSpPr/>
              <p:nvPr/>
            </p:nvGrpSpPr>
            <p:grpSpPr>
              <a:xfrm>
                <a:off x="7945127" y="3518452"/>
                <a:ext cx="926448" cy="320040"/>
                <a:chOff x="7556906" y="3518452"/>
                <a:chExt cx="926448" cy="320040"/>
              </a:xfrm>
            </p:grpSpPr>
            <p:sp>
              <p:nvSpPr>
                <p:cNvPr id="388" name="Shape 1236"/>
                <p:cNvSpPr/>
                <p:nvPr/>
              </p:nvSpPr>
              <p:spPr>
                <a:xfrm>
                  <a:off x="7871704" y="3559531"/>
                  <a:ext cx="611650" cy="237883"/>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p>
                  <a:pPr defTabSz="96252">
                    <a:defRPr sz="1800">
                      <a:solidFill>
                        <a:srgbClr val="000000"/>
                      </a:solidFill>
                    </a:defRPr>
                  </a:pPr>
                  <a:r>
                    <a:rPr lang="en-US" sz="638" dirty="0">
                      <a:uFill>
                        <a:solidFill>
                          <a:srgbClr val="FFFFFF"/>
                        </a:solidFill>
                      </a:uFill>
                    </a:rPr>
                    <a:t>Resource &amp; Usage Auditing</a:t>
                  </a:r>
                  <a:endParaRPr sz="638" dirty="0"/>
                </a:p>
              </p:txBody>
            </p:sp>
            <p:pic>
              <p:nvPicPr>
                <p:cNvPr id="391" name="Picture 390" descr="Security-Compliance_resource-usage-auditing.png"/>
                <p:cNvPicPr>
                  <a:picLocks noChangeAspect="1"/>
                </p:cNvPicPr>
                <p:nvPr/>
              </p:nvPicPr>
              <p:blipFill>
                <a:blip r:embed="rId74" cstate="print">
                  <a:extLst>
                    <a:ext uri="{28A0092B-C50C-407E-A947-70E740481C1C}">
                      <a14:useLocalDpi xmlns:a14="http://schemas.microsoft.com/office/drawing/2010/main"/>
                    </a:ext>
                  </a:extLst>
                </a:blip>
                <a:stretch>
                  <a:fillRect/>
                </a:stretch>
              </p:blipFill>
              <p:spPr>
                <a:xfrm>
                  <a:off x="7556906" y="3518452"/>
                  <a:ext cx="320040" cy="320040"/>
                </a:xfrm>
                <a:prstGeom prst="rect">
                  <a:avLst/>
                </a:prstGeom>
              </p:spPr>
            </p:pic>
          </p:grpSp>
          <p:grpSp>
            <p:nvGrpSpPr>
              <p:cNvPr id="31" name="Group 30"/>
              <p:cNvGrpSpPr/>
              <p:nvPr/>
            </p:nvGrpSpPr>
            <p:grpSpPr>
              <a:xfrm>
                <a:off x="5042145" y="3518452"/>
                <a:ext cx="912600" cy="320040"/>
                <a:chOff x="4966627" y="3518452"/>
                <a:chExt cx="912600" cy="320040"/>
              </a:xfrm>
            </p:grpSpPr>
            <p:pic>
              <p:nvPicPr>
                <p:cNvPr id="392" name="Picture 391" descr="Marchitecture_Security_configuration.png"/>
                <p:cNvPicPr>
                  <a:picLocks noChangeAspect="1"/>
                </p:cNvPicPr>
                <p:nvPr/>
              </p:nvPicPr>
              <p:blipFill>
                <a:blip r:embed="rId75" cstate="print">
                  <a:extLst>
                    <a:ext uri="{28A0092B-C50C-407E-A947-70E740481C1C}">
                      <a14:useLocalDpi xmlns:a14="http://schemas.microsoft.com/office/drawing/2010/main"/>
                    </a:ext>
                  </a:extLst>
                </a:blip>
                <a:stretch>
                  <a:fillRect/>
                </a:stretch>
              </p:blipFill>
              <p:spPr>
                <a:xfrm>
                  <a:off x="4966627" y="3518452"/>
                  <a:ext cx="320040" cy="320040"/>
                </a:xfrm>
                <a:prstGeom prst="rect">
                  <a:avLst/>
                </a:prstGeom>
              </p:spPr>
            </p:pic>
            <p:sp>
              <p:nvSpPr>
                <p:cNvPr id="393" name="Shape 1234"/>
                <p:cNvSpPr/>
                <p:nvPr/>
              </p:nvSpPr>
              <p:spPr>
                <a:xfrm>
                  <a:off x="5266158" y="3559531"/>
                  <a:ext cx="613069" cy="237883"/>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Configuration Compliance</a:t>
                  </a:r>
                  <a:endParaRPr sz="638" dirty="0"/>
                </a:p>
              </p:txBody>
            </p:sp>
          </p:grpSp>
          <p:grpSp>
            <p:nvGrpSpPr>
              <p:cNvPr id="30" name="Group 29"/>
              <p:cNvGrpSpPr/>
              <p:nvPr/>
            </p:nvGrpSpPr>
            <p:grpSpPr>
              <a:xfrm>
                <a:off x="6003245" y="3511836"/>
                <a:ext cx="930134" cy="320040"/>
                <a:chOff x="5797834" y="3511836"/>
                <a:chExt cx="930134" cy="320040"/>
              </a:xfrm>
            </p:grpSpPr>
            <p:sp>
              <p:nvSpPr>
                <p:cNvPr id="394" name="Shape 1234"/>
                <p:cNvSpPr/>
                <p:nvPr/>
              </p:nvSpPr>
              <p:spPr>
                <a:xfrm>
                  <a:off x="6114899" y="3559531"/>
                  <a:ext cx="613069" cy="237883"/>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Web application firewall</a:t>
                  </a:r>
                  <a:endParaRPr sz="638" dirty="0"/>
                </a:p>
              </p:txBody>
            </p:sp>
            <p:pic>
              <p:nvPicPr>
                <p:cNvPr id="395" name="Picture 394" descr="Security&amp;Compliance_web-application-firewall.png"/>
                <p:cNvPicPr>
                  <a:picLocks noChangeAspect="1"/>
                </p:cNvPicPr>
                <p:nvPr/>
              </p:nvPicPr>
              <p:blipFill>
                <a:blip r:embed="rId76">
                  <a:extLst>
                    <a:ext uri="{28A0092B-C50C-407E-A947-70E740481C1C}">
                      <a14:useLocalDpi xmlns:a14="http://schemas.microsoft.com/office/drawing/2010/main" val="0"/>
                    </a:ext>
                  </a:extLst>
                </a:blip>
                <a:stretch>
                  <a:fillRect/>
                </a:stretch>
              </p:blipFill>
              <p:spPr>
                <a:xfrm>
                  <a:off x="5797834" y="3511836"/>
                  <a:ext cx="320040" cy="320040"/>
                </a:xfrm>
                <a:prstGeom prst="rect">
                  <a:avLst/>
                </a:prstGeom>
              </p:spPr>
            </p:pic>
          </p:grpSp>
          <p:grpSp>
            <p:nvGrpSpPr>
              <p:cNvPr id="29" name="Group 28"/>
              <p:cNvGrpSpPr/>
              <p:nvPr/>
            </p:nvGrpSpPr>
            <p:grpSpPr>
              <a:xfrm>
                <a:off x="6981879" y="3518186"/>
                <a:ext cx="914750" cy="320040"/>
                <a:chOff x="6738547" y="3518186"/>
                <a:chExt cx="914750" cy="320040"/>
              </a:xfrm>
            </p:grpSpPr>
            <p:sp>
              <p:nvSpPr>
                <p:cNvPr id="386" name="Shape 1234"/>
                <p:cNvSpPr/>
                <p:nvPr/>
              </p:nvSpPr>
              <p:spPr>
                <a:xfrm>
                  <a:off x="7040228" y="3559531"/>
                  <a:ext cx="613069" cy="237883"/>
                </a:xfrm>
                <a:prstGeom prst="rect">
                  <a:avLst/>
                </a:prstGeom>
                <a:ln w="3175">
                  <a:miter lim="400000"/>
                </a:ln>
                <a:extLst>
                  <a:ext uri="{C572A759-6A51-4108-AA02-DFA0A04FC94B}">
                    <ma14:wrappingTextBoxFlag xmlns:ma14="http://schemas.microsoft.com/office/mac/drawingml/2011/main" xmlns="" val="1"/>
                  </a:ext>
                </a:extLst>
              </p:spPr>
              <p:txBody>
                <a:bodyPr wrap="square" lIns="20560" tIns="20560" rIns="20560" bIns="20560" anchor="ctr">
                  <a:spAutoFit/>
                </a:bodyPr>
                <a:lstStyle>
                  <a:lvl1pPr algn="r" defTabSz="256673">
                    <a:defRPr sz="1700">
                      <a:uFill>
                        <a:solidFill>
                          <a:srgbClr val="FFFFFF"/>
                        </a:solidFill>
                      </a:uFill>
                    </a:defRPr>
                  </a:lvl1pPr>
                </a:lstStyle>
                <a:p>
                  <a:pPr lvl="0" algn="l">
                    <a:defRPr sz="1800">
                      <a:solidFill>
                        <a:srgbClr val="000000"/>
                      </a:solidFill>
                      <a:uFillTx/>
                    </a:defRPr>
                  </a:pPr>
                  <a:r>
                    <a:rPr lang="en-US" sz="638" dirty="0"/>
                    <a:t>Assessment and reporting </a:t>
                  </a:r>
                  <a:endParaRPr sz="638" dirty="0"/>
                </a:p>
              </p:txBody>
            </p:sp>
            <p:pic>
              <p:nvPicPr>
                <p:cNvPr id="396" name="Picture 395" descr="Security&amp;Compliance_assesment-reporting.png"/>
                <p:cNvPicPr>
                  <a:picLocks noChangeAspect="1"/>
                </p:cNvPicPr>
                <p:nvPr/>
              </p:nvPicPr>
              <p:blipFill>
                <a:blip r:embed="rId77">
                  <a:extLst>
                    <a:ext uri="{28A0092B-C50C-407E-A947-70E740481C1C}">
                      <a14:useLocalDpi xmlns:a14="http://schemas.microsoft.com/office/drawing/2010/main" val="0"/>
                    </a:ext>
                  </a:extLst>
                </a:blip>
                <a:stretch>
                  <a:fillRect/>
                </a:stretch>
              </p:blipFill>
              <p:spPr>
                <a:xfrm>
                  <a:off x="6738547" y="3518186"/>
                  <a:ext cx="320040" cy="320040"/>
                </a:xfrm>
                <a:prstGeom prst="rect">
                  <a:avLst/>
                </a:prstGeom>
              </p:spPr>
            </p:pic>
          </p:grpSp>
        </p:grpSp>
      </p:grpSp>
    </p:spTree>
    <p:extLst>
      <p:ext uri="{BB962C8B-B14F-4D97-AF65-F5344CB8AC3E}">
        <p14:creationId xmlns:p14="http://schemas.microsoft.com/office/powerpoint/2010/main" val="501801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651078" y="1880522"/>
            <a:ext cx="1234238" cy="1491022"/>
          </a:xfrm>
          <a:prstGeom prst="rect">
            <a:avLst/>
          </a:prstGeom>
        </p:spPr>
      </p:pic>
      <p:sp>
        <p:nvSpPr>
          <p:cNvPr id="3"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Administration &amp; Security</a:t>
            </a:r>
          </a:p>
        </p:txBody>
      </p:sp>
      <p:sp>
        <p:nvSpPr>
          <p:cNvPr id="23" name="Rectangle 22"/>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AWS </a:t>
            </a:r>
            <a:r>
              <a:rPr lang="en-US" sz="2000" b="1" dirty="0" err="1">
                <a:solidFill>
                  <a:srgbClr val="4D4D4C"/>
                </a:solidFill>
                <a:cs typeface="Arial"/>
              </a:rPr>
              <a:t>CloudHSM</a:t>
            </a:r>
            <a:endParaRPr lang="en-US" sz="2000" b="1" dirty="0">
              <a:solidFill>
                <a:srgbClr val="4D4D4C"/>
              </a:solidFill>
              <a:cs typeface="Arial"/>
            </a:endParaRPr>
          </a:p>
          <a:p>
            <a:r>
              <a:rPr lang="en-US" sz="1600" i="1" dirty="0">
                <a:solidFill>
                  <a:srgbClr val="7BC233"/>
                </a:solidFill>
                <a:cs typeface="Arial"/>
              </a:rPr>
              <a:t>Hardware-based Key Storage for Regulatory Compliance </a:t>
            </a:r>
          </a:p>
        </p:txBody>
      </p:sp>
      <p:sp>
        <p:nvSpPr>
          <p:cNvPr id="24" name="Rectangle 23"/>
          <p:cNvSpPr/>
          <p:nvPr/>
        </p:nvSpPr>
        <p:spPr>
          <a:xfrm>
            <a:off x="336789" y="1850082"/>
            <a:ext cx="5573560" cy="2209836"/>
          </a:xfrm>
          <a:prstGeom prst="rect">
            <a:avLst/>
          </a:prstGeom>
        </p:spPr>
        <p:txBody>
          <a:bodyPr wrap="square">
            <a:spAutoFit/>
          </a:bodyPr>
          <a:lstStyle/>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Dedicated Hardware Security Module in the AWS Cloud</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You control encryption keys and cryptographic operations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Validated to government standards for secure key management</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Synch with your </a:t>
            </a:r>
            <a:r>
              <a:rPr lang="en-US" sz="1600" dirty="0" err="1">
                <a:solidFill>
                  <a:schemeClr val="tx1">
                    <a:lumMod val="75000"/>
                    <a:lumOff val="25000"/>
                  </a:schemeClr>
                </a:solidFill>
                <a:cs typeface="Arial"/>
              </a:rPr>
              <a:t>on-premise</a:t>
            </a:r>
            <a:r>
              <a:rPr lang="en-US" sz="1600" dirty="0">
                <a:solidFill>
                  <a:schemeClr val="tx1">
                    <a:lumMod val="75000"/>
                    <a:lumOff val="25000"/>
                  </a:schemeClr>
                </a:solidFill>
                <a:cs typeface="Arial"/>
              </a:rPr>
              <a:t> HSM</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Integrates with Redshift, RDS and your own applications</a:t>
            </a:r>
          </a:p>
        </p:txBody>
      </p:sp>
    </p:spTree>
    <p:extLst>
      <p:ext uri="{BB962C8B-B14F-4D97-AF65-F5344CB8AC3E}">
        <p14:creationId xmlns:p14="http://schemas.microsoft.com/office/powerpoint/2010/main" val="6446197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316783" y="1650943"/>
            <a:ext cx="1894474" cy="1874338"/>
          </a:xfrm>
          <a:prstGeom prst="rect">
            <a:avLst/>
          </a:prstGeom>
        </p:spPr>
      </p:pic>
      <p:sp>
        <p:nvSpPr>
          <p:cNvPr id="3"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Administration &amp; Security</a:t>
            </a:r>
          </a:p>
        </p:txBody>
      </p:sp>
      <p:sp>
        <p:nvSpPr>
          <p:cNvPr id="24" name="Rectangle 23"/>
          <p:cNvSpPr/>
          <p:nvPr/>
        </p:nvSpPr>
        <p:spPr>
          <a:xfrm>
            <a:off x="336789" y="957880"/>
            <a:ext cx="5931008" cy="646331"/>
          </a:xfrm>
          <a:prstGeom prst="rect">
            <a:avLst/>
          </a:prstGeom>
        </p:spPr>
        <p:txBody>
          <a:bodyPr wrap="square">
            <a:spAutoFit/>
          </a:bodyPr>
          <a:lstStyle/>
          <a:p>
            <a:r>
              <a:rPr lang="en-US" sz="2000" b="1" dirty="0">
                <a:solidFill>
                  <a:srgbClr val="4D4D4C"/>
                </a:solidFill>
                <a:cs typeface="Arial"/>
              </a:rPr>
              <a:t>AWS Key Management Service</a:t>
            </a:r>
          </a:p>
          <a:p>
            <a:r>
              <a:rPr lang="en-US" sz="1600" i="1" dirty="0">
                <a:solidFill>
                  <a:srgbClr val="7BC233"/>
                </a:solidFill>
                <a:cs typeface="Arial"/>
              </a:rPr>
              <a:t>Managed Creation and Control of Encryption Keys</a:t>
            </a:r>
          </a:p>
        </p:txBody>
      </p:sp>
      <p:sp>
        <p:nvSpPr>
          <p:cNvPr id="25" name="Rectangle 24"/>
          <p:cNvSpPr/>
          <p:nvPr/>
        </p:nvSpPr>
        <p:spPr>
          <a:xfrm>
            <a:off x="336789" y="1850082"/>
            <a:ext cx="4891916" cy="2803844"/>
          </a:xfrm>
          <a:prstGeom prst="rect">
            <a:avLst/>
          </a:prstGeom>
        </p:spPr>
        <p:txBody>
          <a:bodyPr wrap="square">
            <a:spAutoFit/>
          </a:bodyPr>
          <a:lstStyle/>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Centralized management of your encryption keys  </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Integrates with AWS services including EBS, S3, RDS, Redshift, Elastic Transcoder, </a:t>
            </a:r>
            <a:r>
              <a:rPr lang="en-US" sz="1600" dirty="0" err="1">
                <a:solidFill>
                  <a:schemeClr val="tx1">
                    <a:lumMod val="75000"/>
                    <a:lumOff val="25000"/>
                  </a:schemeClr>
                </a:solidFill>
                <a:cs typeface="Arial"/>
              </a:rPr>
              <a:t>WorkMail</a:t>
            </a:r>
            <a:r>
              <a:rPr lang="en-US" sz="1600" dirty="0">
                <a:solidFill>
                  <a:schemeClr val="tx1">
                    <a:lumMod val="75000"/>
                    <a:lumOff val="25000"/>
                  </a:schemeClr>
                </a:solidFill>
                <a:cs typeface="Arial"/>
              </a:rPr>
              <a:t>, and EMR</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Programmatically access your keys from AWS or </a:t>
            </a:r>
            <a:r>
              <a:rPr lang="en-US" sz="1600" dirty="0" err="1">
                <a:solidFill>
                  <a:schemeClr val="tx1">
                    <a:lumMod val="75000"/>
                    <a:lumOff val="25000"/>
                  </a:schemeClr>
                </a:solidFill>
                <a:cs typeface="Arial"/>
              </a:rPr>
              <a:t>on-premise</a:t>
            </a:r>
            <a:endParaRPr lang="en-US" sz="1600" dirty="0">
              <a:solidFill>
                <a:schemeClr val="tx1">
                  <a:lumMod val="75000"/>
                  <a:lumOff val="25000"/>
                </a:schemeClr>
              </a:solidFill>
              <a:cs typeface="Arial"/>
            </a:endParaRP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Fully managed</a:t>
            </a:r>
          </a:p>
          <a:p>
            <a:pPr marL="285750" indent="-285750">
              <a:lnSpc>
                <a:spcPct val="105000"/>
              </a:lnSpc>
              <a:spcBef>
                <a:spcPts val="600"/>
              </a:spcBef>
              <a:buClr>
                <a:srgbClr val="92D050"/>
              </a:buClr>
              <a:buFont typeface="Wingdings" panose="05000000000000000000" pitchFamily="2" charset="2"/>
              <a:buChar char="§"/>
            </a:pPr>
            <a:endParaRPr lang="en-US" sz="1600" dirty="0">
              <a:solidFill>
                <a:schemeClr val="tx1">
                  <a:lumMod val="75000"/>
                  <a:lumOff val="25000"/>
                </a:schemeClr>
              </a:solidFill>
              <a:cs typeface="Arial"/>
            </a:endParaRPr>
          </a:p>
          <a:p>
            <a:pPr marL="285750" indent="-285750">
              <a:lnSpc>
                <a:spcPct val="105000"/>
              </a:lnSpc>
              <a:spcBef>
                <a:spcPts val="600"/>
              </a:spcBef>
              <a:buClr>
                <a:srgbClr val="92D050"/>
              </a:buClr>
              <a:buFont typeface="Wingdings" panose="05000000000000000000" pitchFamily="2" charset="2"/>
              <a:buChar char="§"/>
            </a:pPr>
            <a:endParaRPr lang="en-US" sz="1600" dirty="0">
              <a:solidFill>
                <a:schemeClr val="tx1">
                  <a:lumMod val="75000"/>
                  <a:lumOff val="25000"/>
                </a:schemeClr>
              </a:solidFill>
              <a:cs typeface="Arial"/>
            </a:endParaRPr>
          </a:p>
        </p:txBody>
      </p:sp>
    </p:spTree>
    <p:extLst>
      <p:ext uri="{BB962C8B-B14F-4D97-AF65-F5344CB8AC3E}">
        <p14:creationId xmlns:p14="http://schemas.microsoft.com/office/powerpoint/2010/main" val="8036479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Amazon AC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4658" y="1850082"/>
            <a:ext cx="1480494" cy="1480496"/>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Administration &amp; Security</a:t>
            </a:r>
          </a:p>
        </p:txBody>
      </p:sp>
      <p:sp>
        <p:nvSpPr>
          <p:cNvPr id="25" name="Rectangle 24"/>
          <p:cNvSpPr/>
          <p:nvPr/>
        </p:nvSpPr>
        <p:spPr>
          <a:xfrm>
            <a:off x="336788" y="957880"/>
            <a:ext cx="5931009" cy="646331"/>
          </a:xfrm>
          <a:prstGeom prst="rect">
            <a:avLst/>
          </a:prstGeom>
        </p:spPr>
        <p:txBody>
          <a:bodyPr wrap="square">
            <a:spAutoFit/>
          </a:bodyPr>
          <a:lstStyle/>
          <a:p>
            <a:r>
              <a:rPr lang="en-US" sz="2000" b="1" dirty="0">
                <a:solidFill>
                  <a:srgbClr val="4D4D4C"/>
                </a:solidFill>
                <a:cs typeface="Arial"/>
              </a:rPr>
              <a:t>AWS Certificate Manager</a:t>
            </a:r>
          </a:p>
          <a:p>
            <a:r>
              <a:rPr lang="en-US" sz="1600" i="1" dirty="0">
                <a:solidFill>
                  <a:srgbClr val="7BC233"/>
                </a:solidFill>
                <a:cs typeface="Arial"/>
              </a:rPr>
              <a:t>Manage SSL certificates for use with AWS Services</a:t>
            </a:r>
          </a:p>
        </p:txBody>
      </p:sp>
      <p:sp>
        <p:nvSpPr>
          <p:cNvPr id="26" name="Rectangle 25"/>
          <p:cNvSpPr/>
          <p:nvPr/>
        </p:nvSpPr>
        <p:spPr>
          <a:xfrm>
            <a:off x="336788" y="1850082"/>
            <a:ext cx="5216113" cy="2699200"/>
          </a:xfrm>
          <a:prstGeom prst="rect">
            <a:avLst/>
          </a:prstGeom>
        </p:spPr>
        <p:txBody>
          <a:bodyPr wrap="square">
            <a:spAutoFit/>
          </a:bodyPr>
          <a:lstStyle/>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Provision, manage, and deploy SSL/TLS certificates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Protect and secure websites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Obtain &amp; renew certificates quickly</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Use certificates with AWS (ELB and CloudFront)</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Fully managed</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No charge</a:t>
            </a:r>
          </a:p>
          <a:p>
            <a:pPr marL="285750" indent="-285750">
              <a:lnSpc>
                <a:spcPct val="105000"/>
              </a:lnSpc>
              <a:spcBef>
                <a:spcPts val="600"/>
              </a:spcBef>
              <a:buClr>
                <a:srgbClr val="92D050"/>
              </a:buClr>
              <a:buFont typeface="Wingdings" panose="05000000000000000000" pitchFamily="2" charset="2"/>
              <a:buChar char="§"/>
            </a:pPr>
            <a:endParaRPr lang="en-US" sz="1600" dirty="0">
              <a:solidFill>
                <a:schemeClr val="tx1">
                  <a:lumMod val="75000"/>
                  <a:lumOff val="25000"/>
                </a:schemeClr>
              </a:solidFill>
              <a:cs typeface="Arial"/>
            </a:endParaRPr>
          </a:p>
          <a:p>
            <a:pPr marL="285750" indent="-285750">
              <a:lnSpc>
                <a:spcPct val="105000"/>
              </a:lnSpc>
              <a:spcBef>
                <a:spcPts val="600"/>
              </a:spcBef>
              <a:buClr>
                <a:srgbClr val="92D050"/>
              </a:buClr>
              <a:buFont typeface="Wingdings" panose="05000000000000000000" pitchFamily="2" charset="2"/>
              <a:buChar char="§"/>
            </a:pPr>
            <a:endParaRPr lang="en-US" sz="1600" dirty="0">
              <a:solidFill>
                <a:schemeClr val="tx1">
                  <a:lumMod val="75000"/>
                  <a:lumOff val="25000"/>
                </a:schemeClr>
              </a:solidFill>
              <a:cs typeface="Arial"/>
            </a:endParaRPr>
          </a:p>
        </p:txBody>
      </p:sp>
    </p:spTree>
    <p:extLst>
      <p:ext uri="{BB962C8B-B14F-4D97-AF65-F5344CB8AC3E}">
        <p14:creationId xmlns:p14="http://schemas.microsoft.com/office/powerpoint/2010/main" val="18357069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2" name="Group 2051"/>
          <p:cNvGrpSpPr/>
          <p:nvPr/>
        </p:nvGrpSpPr>
        <p:grpSpPr>
          <a:xfrm>
            <a:off x="133200" y="2027371"/>
            <a:ext cx="8895210" cy="1548649"/>
            <a:chOff x="116574" y="2027371"/>
            <a:chExt cx="8895210" cy="1548649"/>
          </a:xfrm>
        </p:grpSpPr>
        <p:grpSp>
          <p:nvGrpSpPr>
            <p:cNvPr id="2051" name="Group 2050"/>
            <p:cNvGrpSpPr/>
            <p:nvPr/>
          </p:nvGrpSpPr>
          <p:grpSpPr>
            <a:xfrm>
              <a:off x="116574" y="2027371"/>
              <a:ext cx="1428107" cy="1302428"/>
              <a:chOff x="-66302" y="2027371"/>
              <a:chExt cx="1428107" cy="1302428"/>
            </a:xfrm>
          </p:grpSpPr>
          <p:pic>
            <p:nvPicPr>
              <p:cNvPr id="3" name="Picture 2" descr="CodeDeploy.eps"/>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40865" y="2027371"/>
                <a:ext cx="813773" cy="813773"/>
              </a:xfrm>
              <a:prstGeom prst="rect">
                <a:avLst/>
              </a:prstGeom>
            </p:spPr>
          </p:pic>
          <p:sp>
            <p:nvSpPr>
              <p:cNvPr id="37" name="TextBox 36"/>
              <p:cNvSpPr txBox="1"/>
              <p:nvPr/>
            </p:nvSpPr>
            <p:spPr>
              <a:xfrm>
                <a:off x="-66302" y="2991245"/>
                <a:ext cx="1428107"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CodeDeploy</a:t>
                </a:r>
              </a:p>
            </p:txBody>
          </p:sp>
        </p:grpSp>
        <p:grpSp>
          <p:nvGrpSpPr>
            <p:cNvPr id="2049" name="Group 2048"/>
            <p:cNvGrpSpPr/>
            <p:nvPr/>
          </p:nvGrpSpPr>
          <p:grpSpPr>
            <a:xfrm>
              <a:off x="1586466" y="2133785"/>
              <a:ext cx="1522488" cy="1196014"/>
              <a:chOff x="1453468" y="2133785"/>
              <a:chExt cx="1522488" cy="1196014"/>
            </a:xfrm>
          </p:grpSpPr>
          <p:pic>
            <p:nvPicPr>
              <p:cNvPr id="16" name="Picture 15"/>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1918143" y="2133785"/>
                <a:ext cx="593138" cy="584201"/>
              </a:xfrm>
              <a:prstGeom prst="rect">
                <a:avLst/>
              </a:prstGeom>
            </p:spPr>
          </p:pic>
          <p:sp>
            <p:nvSpPr>
              <p:cNvPr id="35" name="TextBox 34"/>
              <p:cNvSpPr txBox="1"/>
              <p:nvPr/>
            </p:nvSpPr>
            <p:spPr>
              <a:xfrm>
                <a:off x="1453468" y="2991245"/>
                <a:ext cx="1522488"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CodePipeline</a:t>
                </a:r>
              </a:p>
            </p:txBody>
          </p:sp>
        </p:grpSp>
        <p:grpSp>
          <p:nvGrpSpPr>
            <p:cNvPr id="2048" name="Group 2047"/>
            <p:cNvGrpSpPr/>
            <p:nvPr/>
          </p:nvGrpSpPr>
          <p:grpSpPr>
            <a:xfrm>
              <a:off x="3039926" y="2178753"/>
              <a:ext cx="1497061" cy="1151046"/>
              <a:chOff x="2823798" y="2178753"/>
              <a:chExt cx="1497061" cy="1151046"/>
            </a:xfrm>
          </p:grpSpPr>
          <p:pic>
            <p:nvPicPr>
              <p:cNvPr id="8" name="Picture 7"/>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3285364" y="2178753"/>
                <a:ext cx="573929" cy="580965"/>
              </a:xfrm>
              <a:prstGeom prst="rect">
                <a:avLst/>
              </a:prstGeom>
            </p:spPr>
          </p:pic>
          <p:sp>
            <p:nvSpPr>
              <p:cNvPr id="33" name="TextBox 32"/>
              <p:cNvSpPr txBox="1"/>
              <p:nvPr/>
            </p:nvSpPr>
            <p:spPr>
              <a:xfrm>
                <a:off x="2823798" y="2991245"/>
                <a:ext cx="1497061"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CodeCommit</a:t>
                </a:r>
              </a:p>
            </p:txBody>
          </p:sp>
        </p:grpSp>
        <p:grpSp>
          <p:nvGrpSpPr>
            <p:cNvPr id="10" name="Group 9"/>
            <p:cNvGrpSpPr/>
            <p:nvPr/>
          </p:nvGrpSpPr>
          <p:grpSpPr>
            <a:xfrm>
              <a:off x="4517113" y="2155722"/>
              <a:ext cx="1515682" cy="1174077"/>
              <a:chOff x="4176290" y="2155722"/>
              <a:chExt cx="1515682" cy="1174077"/>
            </a:xfrm>
          </p:grpSpPr>
          <p:pic>
            <p:nvPicPr>
              <p:cNvPr id="6" name="Picture 5" descr="OpsWorks.pn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4639884" y="2155722"/>
                <a:ext cx="588494" cy="588494"/>
              </a:xfrm>
              <a:prstGeom prst="rect">
                <a:avLst/>
              </a:prstGeom>
            </p:spPr>
          </p:pic>
          <p:sp>
            <p:nvSpPr>
              <p:cNvPr id="31" name="TextBox 30"/>
              <p:cNvSpPr txBox="1"/>
              <p:nvPr/>
            </p:nvSpPr>
            <p:spPr>
              <a:xfrm>
                <a:off x="4176290" y="2991245"/>
                <a:ext cx="1515682"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OpsWorks</a:t>
                </a:r>
              </a:p>
            </p:txBody>
          </p:sp>
        </p:grpSp>
        <p:grpSp>
          <p:nvGrpSpPr>
            <p:cNvPr id="5" name="Group 4"/>
            <p:cNvGrpSpPr/>
            <p:nvPr/>
          </p:nvGrpSpPr>
          <p:grpSpPr>
            <a:xfrm>
              <a:off x="5837077" y="2153431"/>
              <a:ext cx="1838950" cy="1176368"/>
              <a:chOff x="5521193" y="2153431"/>
              <a:chExt cx="1838950" cy="1176368"/>
            </a:xfrm>
          </p:grpSpPr>
          <p:pic>
            <p:nvPicPr>
              <p:cNvPr id="9" name="Picture 8" descr="CloudFormation.png"/>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6146421" y="2153431"/>
                <a:ext cx="588494" cy="588494"/>
              </a:xfrm>
              <a:prstGeom prst="rect">
                <a:avLst/>
              </a:prstGeom>
            </p:spPr>
          </p:pic>
          <p:sp>
            <p:nvSpPr>
              <p:cNvPr id="29" name="TextBox 28"/>
              <p:cNvSpPr txBox="1"/>
              <p:nvPr/>
            </p:nvSpPr>
            <p:spPr>
              <a:xfrm>
                <a:off x="5521193" y="2991245"/>
                <a:ext cx="1838950"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CloudFormation</a:t>
                </a:r>
              </a:p>
            </p:txBody>
          </p:sp>
        </p:grpSp>
        <p:grpSp>
          <p:nvGrpSpPr>
            <p:cNvPr id="4" name="Group 3"/>
            <p:cNvGrpSpPr/>
            <p:nvPr/>
          </p:nvGrpSpPr>
          <p:grpSpPr>
            <a:xfrm>
              <a:off x="7496102" y="2054762"/>
              <a:ext cx="1515682" cy="1521258"/>
              <a:chOff x="7205157" y="2054762"/>
              <a:chExt cx="1515682" cy="1521258"/>
            </a:xfrm>
          </p:grpSpPr>
          <p:pic>
            <p:nvPicPr>
              <p:cNvPr id="2050" name="Picture 2" descr="D:\Users\jbarr\AppData\Local\Temp\1\SNAGHTML26e1701c.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80169" y="2054762"/>
                <a:ext cx="765658" cy="76565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7205157" y="2991245"/>
                <a:ext cx="1515682" cy="584775"/>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Application Discovery</a:t>
                </a:r>
              </a:p>
            </p:txBody>
          </p:sp>
        </p:grpSp>
      </p:grpSp>
      <p:sp>
        <p:nvSpPr>
          <p:cNvPr id="38"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Developer &amp; Management</a:t>
            </a:r>
          </a:p>
        </p:txBody>
      </p:sp>
    </p:spTree>
    <p:extLst>
      <p:ext uri="{BB962C8B-B14F-4D97-AF65-F5344CB8AC3E}">
        <p14:creationId xmlns:p14="http://schemas.microsoft.com/office/powerpoint/2010/main" val="28295314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OpsWorks.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501434" y="2129135"/>
            <a:ext cx="1427200" cy="1427200"/>
          </a:xfrm>
          <a:prstGeom prst="rect">
            <a:avLst/>
          </a:prstGeom>
        </p:spPr>
      </p:pic>
      <p:sp>
        <p:nvSpPr>
          <p:cNvPr id="10"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Developer &amp; Management</a:t>
            </a:r>
          </a:p>
        </p:txBody>
      </p:sp>
      <p:sp>
        <p:nvSpPr>
          <p:cNvPr id="24" name="Rectangle 23"/>
          <p:cNvSpPr/>
          <p:nvPr/>
        </p:nvSpPr>
        <p:spPr>
          <a:xfrm>
            <a:off x="336788" y="957880"/>
            <a:ext cx="5931009" cy="646331"/>
          </a:xfrm>
          <a:prstGeom prst="rect">
            <a:avLst/>
          </a:prstGeom>
        </p:spPr>
        <p:txBody>
          <a:bodyPr wrap="square">
            <a:spAutoFit/>
          </a:bodyPr>
          <a:lstStyle/>
          <a:p>
            <a:r>
              <a:rPr lang="en-US" sz="2000" b="1" dirty="0">
                <a:solidFill>
                  <a:srgbClr val="4D4D4C"/>
                </a:solidFill>
                <a:cs typeface="Arial"/>
              </a:rPr>
              <a:t>OpsWorks</a:t>
            </a:r>
          </a:p>
          <a:p>
            <a:r>
              <a:rPr lang="en-US" sz="1600" i="1" dirty="0">
                <a:solidFill>
                  <a:srgbClr val="7BC233"/>
                </a:solidFill>
                <a:cs typeface="Arial"/>
              </a:rPr>
              <a:t>Automate Operations with Chef</a:t>
            </a:r>
          </a:p>
        </p:txBody>
      </p:sp>
      <p:sp>
        <p:nvSpPr>
          <p:cNvPr id="25" name="Rectangle 24"/>
          <p:cNvSpPr/>
          <p:nvPr/>
        </p:nvSpPr>
        <p:spPr>
          <a:xfrm>
            <a:off x="336788" y="1850082"/>
            <a:ext cx="5216113" cy="2527359"/>
          </a:xfrm>
          <a:prstGeom prst="rect">
            <a:avLst/>
          </a:prstGeom>
        </p:spPr>
        <p:txBody>
          <a:bodyPr wrap="square">
            <a:spAutoFit/>
          </a:bodyPr>
          <a:lstStyle/>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Automate operational tasks like code deployment, software configurations, package installations, database setups, and server scaling using Chef</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Model the layers of your applications into stacks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Use Chef recipes and cookbooks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Supports Linux and Windows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Granular security control</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Use it in AWS or on-premises</a:t>
            </a:r>
          </a:p>
        </p:txBody>
      </p:sp>
    </p:spTree>
    <p:extLst>
      <p:ext uri="{BB962C8B-B14F-4D97-AF65-F5344CB8AC3E}">
        <p14:creationId xmlns:p14="http://schemas.microsoft.com/office/powerpoint/2010/main" val="13950857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loudFormation.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418203" y="2129135"/>
            <a:ext cx="1428106" cy="1428106"/>
          </a:xfrm>
          <a:prstGeom prst="rect">
            <a:avLst/>
          </a:prstGeom>
        </p:spPr>
      </p:pic>
      <p:sp>
        <p:nvSpPr>
          <p:cNvPr id="24" name="Title 1"/>
          <p:cNvSpPr txBox="1">
            <a:spLocks/>
          </p:cNvSpPr>
          <p:nvPr/>
        </p:nvSpPr>
        <p:spPr>
          <a:xfrm>
            <a:off x="336789" y="114936"/>
            <a:ext cx="8205304"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Developer &amp; Management</a:t>
            </a:r>
          </a:p>
        </p:txBody>
      </p:sp>
      <p:sp>
        <p:nvSpPr>
          <p:cNvPr id="25" name="Rectangle 24"/>
          <p:cNvSpPr/>
          <p:nvPr/>
        </p:nvSpPr>
        <p:spPr>
          <a:xfrm>
            <a:off x="336788" y="957880"/>
            <a:ext cx="5931009" cy="646331"/>
          </a:xfrm>
          <a:prstGeom prst="rect">
            <a:avLst/>
          </a:prstGeom>
        </p:spPr>
        <p:txBody>
          <a:bodyPr wrap="square">
            <a:spAutoFit/>
          </a:bodyPr>
          <a:lstStyle/>
          <a:p>
            <a:r>
              <a:rPr lang="en-US" sz="2000" b="1" dirty="0">
                <a:solidFill>
                  <a:srgbClr val="4D4D4C"/>
                </a:solidFill>
                <a:cs typeface="Arial"/>
              </a:rPr>
              <a:t>CloudFormation</a:t>
            </a:r>
          </a:p>
          <a:p>
            <a:r>
              <a:rPr lang="en-US" sz="1600" i="1" dirty="0">
                <a:solidFill>
                  <a:srgbClr val="7BC233"/>
                </a:solidFill>
                <a:cs typeface="Arial"/>
              </a:rPr>
              <a:t>Create and Manage Resources with Templates</a:t>
            </a:r>
          </a:p>
        </p:txBody>
      </p:sp>
      <p:sp>
        <p:nvSpPr>
          <p:cNvPr id="26" name="Rectangle 25"/>
          <p:cNvSpPr/>
          <p:nvPr/>
        </p:nvSpPr>
        <p:spPr>
          <a:xfrm>
            <a:off x="336788" y="1850082"/>
            <a:ext cx="4659161" cy="2391424"/>
          </a:xfrm>
          <a:prstGeom prst="rect">
            <a:avLst/>
          </a:prstGeom>
        </p:spPr>
        <p:txBody>
          <a:bodyPr wrap="square">
            <a:spAutoFit/>
          </a:bodyPr>
          <a:lstStyle/>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Model, provision, and update AWS resources through JSON formatted text files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Deploy stack from template with runtime parameters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Visualize and make quick edits to templates with CloudFormation Designer’s drag-and-drop interface</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Repeatable, reliable provisioning</a:t>
            </a:r>
          </a:p>
        </p:txBody>
      </p:sp>
    </p:spTree>
    <p:extLst>
      <p:ext uri="{BB962C8B-B14F-4D97-AF65-F5344CB8AC3E}">
        <p14:creationId xmlns:p14="http://schemas.microsoft.com/office/powerpoint/2010/main" val="35852708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deDeploy.eps"/>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167916" y="1889649"/>
            <a:ext cx="1928680" cy="1928680"/>
          </a:xfrm>
          <a:prstGeom prst="rect">
            <a:avLst/>
          </a:prstGeom>
        </p:spPr>
      </p:pic>
      <p:sp>
        <p:nvSpPr>
          <p:cNvPr id="10"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Title 1"/>
          <p:cNvSpPr txBox="1">
            <a:spLocks/>
          </p:cNvSpPr>
          <p:nvPr/>
        </p:nvSpPr>
        <p:spPr>
          <a:xfrm>
            <a:off x="336789" y="114936"/>
            <a:ext cx="8205304"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Developer &amp; Management</a:t>
            </a:r>
          </a:p>
        </p:txBody>
      </p:sp>
      <p:sp>
        <p:nvSpPr>
          <p:cNvPr id="24" name="Rectangle 23"/>
          <p:cNvSpPr/>
          <p:nvPr/>
        </p:nvSpPr>
        <p:spPr>
          <a:xfrm>
            <a:off x="336788" y="957880"/>
            <a:ext cx="5931009" cy="646331"/>
          </a:xfrm>
          <a:prstGeom prst="rect">
            <a:avLst/>
          </a:prstGeom>
        </p:spPr>
        <p:txBody>
          <a:bodyPr wrap="square">
            <a:spAutoFit/>
          </a:bodyPr>
          <a:lstStyle/>
          <a:p>
            <a:r>
              <a:rPr lang="en-US" sz="2000" b="1" dirty="0">
                <a:solidFill>
                  <a:srgbClr val="4D4D4C"/>
                </a:solidFill>
                <a:cs typeface="Arial"/>
              </a:rPr>
              <a:t>CodeDeploy</a:t>
            </a:r>
          </a:p>
          <a:p>
            <a:r>
              <a:rPr lang="en-US" sz="1600" i="1" dirty="0">
                <a:solidFill>
                  <a:srgbClr val="7BC233"/>
                </a:solidFill>
                <a:cs typeface="Arial"/>
              </a:rPr>
              <a:t>Automate Code Deployments</a:t>
            </a:r>
          </a:p>
        </p:txBody>
      </p:sp>
      <p:sp>
        <p:nvSpPr>
          <p:cNvPr id="25" name="Rectangle 24"/>
          <p:cNvSpPr/>
          <p:nvPr/>
        </p:nvSpPr>
        <p:spPr>
          <a:xfrm>
            <a:off x="336788" y="1850082"/>
            <a:ext cx="5290928" cy="1692771"/>
          </a:xfrm>
          <a:prstGeom prst="rect">
            <a:avLst/>
          </a:prstGeom>
        </p:spPr>
        <p:txBody>
          <a:bodyPr wrap="square">
            <a:spAutoFit/>
          </a:bodyPr>
          <a:lstStyle/>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Automates deployment of software to EC2 instances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Allows for rolling updates and health checks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Platform and language agnostic</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Integrates with existing tool chains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Use it on AWS or on-premises</a:t>
            </a:r>
          </a:p>
        </p:txBody>
      </p:sp>
    </p:spTree>
    <p:extLst>
      <p:ext uri="{BB962C8B-B14F-4D97-AF65-F5344CB8AC3E}">
        <p14:creationId xmlns:p14="http://schemas.microsoft.com/office/powerpoint/2010/main" val="38815776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405370" y="2119504"/>
            <a:ext cx="1453772" cy="1471594"/>
          </a:xfrm>
          <a:prstGeom prst="rect">
            <a:avLst/>
          </a:prstGeom>
        </p:spPr>
      </p:pic>
      <p:sp>
        <p:nvSpPr>
          <p:cNvPr id="11"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Title 1"/>
          <p:cNvSpPr txBox="1">
            <a:spLocks/>
          </p:cNvSpPr>
          <p:nvPr/>
        </p:nvSpPr>
        <p:spPr>
          <a:xfrm>
            <a:off x="336789" y="114936"/>
            <a:ext cx="8205304"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Developer &amp; Management</a:t>
            </a:r>
          </a:p>
        </p:txBody>
      </p:sp>
      <p:sp>
        <p:nvSpPr>
          <p:cNvPr id="25" name="Rectangle 24"/>
          <p:cNvSpPr/>
          <p:nvPr/>
        </p:nvSpPr>
        <p:spPr>
          <a:xfrm>
            <a:off x="336788" y="957880"/>
            <a:ext cx="5931009" cy="646331"/>
          </a:xfrm>
          <a:prstGeom prst="rect">
            <a:avLst/>
          </a:prstGeom>
        </p:spPr>
        <p:txBody>
          <a:bodyPr wrap="square">
            <a:spAutoFit/>
          </a:bodyPr>
          <a:lstStyle/>
          <a:p>
            <a:r>
              <a:rPr lang="en-US" sz="2000" b="1" dirty="0">
                <a:solidFill>
                  <a:srgbClr val="4D4D4C"/>
                </a:solidFill>
                <a:cs typeface="Arial"/>
              </a:rPr>
              <a:t>CodeCommit</a:t>
            </a:r>
          </a:p>
          <a:p>
            <a:r>
              <a:rPr lang="en-US" sz="1600" i="1" dirty="0">
                <a:solidFill>
                  <a:srgbClr val="7BC233"/>
                </a:solidFill>
                <a:cs typeface="Arial"/>
              </a:rPr>
              <a:t>Store Code in Private </a:t>
            </a:r>
            <a:r>
              <a:rPr lang="en-US" sz="1600" i="1" dirty="0" err="1">
                <a:solidFill>
                  <a:srgbClr val="7BC233"/>
                </a:solidFill>
                <a:cs typeface="Arial"/>
              </a:rPr>
              <a:t>Git</a:t>
            </a:r>
            <a:r>
              <a:rPr lang="en-US" sz="1600" i="1" dirty="0">
                <a:solidFill>
                  <a:srgbClr val="7BC233"/>
                </a:solidFill>
                <a:cs typeface="Arial"/>
              </a:rPr>
              <a:t> Repositories</a:t>
            </a:r>
          </a:p>
        </p:txBody>
      </p:sp>
      <p:sp>
        <p:nvSpPr>
          <p:cNvPr id="26" name="Rectangle 25"/>
          <p:cNvSpPr/>
          <p:nvPr/>
        </p:nvSpPr>
        <p:spPr>
          <a:xfrm>
            <a:off x="336788" y="1850082"/>
            <a:ext cx="4467968" cy="1933350"/>
          </a:xfrm>
          <a:prstGeom prst="rect">
            <a:avLst/>
          </a:prstGeom>
        </p:spPr>
        <p:txBody>
          <a:bodyPr wrap="square">
            <a:spAutoFit/>
          </a:bodyPr>
          <a:lstStyle/>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Eliminates need to scale and operate source control servers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Automatic file encryption</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Highly scalable, redundant, and durable</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Supports all file types and sizes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Use existing </a:t>
            </a:r>
            <a:r>
              <a:rPr lang="en-US" sz="1600" dirty="0" err="1">
                <a:solidFill>
                  <a:schemeClr val="tx1">
                    <a:lumMod val="75000"/>
                    <a:lumOff val="25000"/>
                  </a:schemeClr>
                </a:solidFill>
                <a:cs typeface="Arial"/>
              </a:rPr>
              <a:t>Git</a:t>
            </a:r>
            <a:r>
              <a:rPr lang="en-US" sz="1600" dirty="0">
                <a:solidFill>
                  <a:schemeClr val="tx1">
                    <a:lumMod val="75000"/>
                    <a:lumOff val="25000"/>
                  </a:schemeClr>
                </a:solidFill>
                <a:cs typeface="Arial"/>
              </a:rPr>
              <a:t> tools</a:t>
            </a:r>
          </a:p>
        </p:txBody>
      </p:sp>
    </p:spTree>
    <p:extLst>
      <p:ext uri="{BB962C8B-B14F-4D97-AF65-F5344CB8AC3E}">
        <p14:creationId xmlns:p14="http://schemas.microsoft.com/office/powerpoint/2010/main" val="34928111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417645" y="2119504"/>
            <a:ext cx="1494108" cy="1471594"/>
          </a:xfrm>
          <a:prstGeom prst="rect">
            <a:avLst/>
          </a:prstGeom>
        </p:spPr>
      </p:pic>
      <p:sp>
        <p:nvSpPr>
          <p:cNvPr id="23" name="Title 1"/>
          <p:cNvSpPr txBox="1">
            <a:spLocks/>
          </p:cNvSpPr>
          <p:nvPr/>
        </p:nvSpPr>
        <p:spPr>
          <a:xfrm>
            <a:off x="336789" y="114936"/>
            <a:ext cx="8205304"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Developer &amp; Management</a:t>
            </a:r>
          </a:p>
        </p:txBody>
      </p:sp>
      <p:sp>
        <p:nvSpPr>
          <p:cNvPr id="24" name="Rectangle 23"/>
          <p:cNvSpPr/>
          <p:nvPr/>
        </p:nvSpPr>
        <p:spPr>
          <a:xfrm>
            <a:off x="336788" y="957880"/>
            <a:ext cx="5931009" cy="646331"/>
          </a:xfrm>
          <a:prstGeom prst="rect">
            <a:avLst/>
          </a:prstGeom>
        </p:spPr>
        <p:txBody>
          <a:bodyPr wrap="square">
            <a:spAutoFit/>
          </a:bodyPr>
          <a:lstStyle/>
          <a:p>
            <a:r>
              <a:rPr lang="en-US" sz="2000" b="1" dirty="0">
                <a:solidFill>
                  <a:srgbClr val="4D4D4C"/>
                </a:solidFill>
                <a:cs typeface="Arial"/>
              </a:rPr>
              <a:t>CodePipeline</a:t>
            </a:r>
          </a:p>
          <a:p>
            <a:r>
              <a:rPr lang="en-US" sz="1600" i="1" dirty="0">
                <a:solidFill>
                  <a:srgbClr val="7BC233"/>
                </a:solidFill>
                <a:cs typeface="Arial"/>
              </a:rPr>
              <a:t>Release Software using Continuous Delivery</a:t>
            </a:r>
          </a:p>
        </p:txBody>
      </p:sp>
      <p:sp>
        <p:nvSpPr>
          <p:cNvPr id="25" name="Rectangle 24"/>
          <p:cNvSpPr/>
          <p:nvPr/>
        </p:nvSpPr>
        <p:spPr>
          <a:xfrm>
            <a:off x="336787" y="1850082"/>
            <a:ext cx="4675787" cy="2209836"/>
          </a:xfrm>
          <a:prstGeom prst="rect">
            <a:avLst/>
          </a:prstGeom>
        </p:spPr>
        <p:txBody>
          <a:bodyPr wrap="square">
            <a:spAutoFit/>
          </a:bodyPr>
          <a:lstStyle/>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Automates application deployments and updates for rapid delivery of new features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Model stages of the software release process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Improve code quality through automated builds and tests </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Connects to existing tools and systems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Use pre-built or custom plugins</a:t>
            </a:r>
          </a:p>
        </p:txBody>
      </p:sp>
    </p:spTree>
    <p:extLst>
      <p:ext uri="{BB962C8B-B14F-4D97-AF65-F5344CB8AC3E}">
        <p14:creationId xmlns:p14="http://schemas.microsoft.com/office/powerpoint/2010/main" val="8953122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Users\jbarr\AppData\Local\Temp\1\SNAGHTML26e1701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4121" y="2043038"/>
            <a:ext cx="1774160" cy="1774160"/>
          </a:xfrm>
          <a:prstGeom prst="rect">
            <a:avLst/>
          </a:prstGeom>
          <a:extLst>
            <a:ext uri="{909E8E84-426E-40DD-AFC4-6F175D3DCCD1}">
              <a14:hiddenFill xmlns:a14="http://schemas.microsoft.com/office/drawing/2010/main">
                <a:solidFill>
                  <a:srgbClr val="FFFFFF"/>
                </a:solidFill>
              </a14:hiddenFill>
            </a:ext>
          </a:extLst>
        </p:spPr>
      </p:pic>
      <p:sp>
        <p:nvSpPr>
          <p:cNvPr id="10"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https://us-west-2.console.aws.amazon.com/config/static/images/welcomeIcon.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Title 1"/>
          <p:cNvSpPr txBox="1">
            <a:spLocks/>
          </p:cNvSpPr>
          <p:nvPr/>
        </p:nvSpPr>
        <p:spPr>
          <a:xfrm>
            <a:off x="336789" y="114936"/>
            <a:ext cx="8205304"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Developer &amp; Management</a:t>
            </a:r>
          </a:p>
        </p:txBody>
      </p:sp>
      <p:sp>
        <p:nvSpPr>
          <p:cNvPr id="24" name="Rectangle 23"/>
          <p:cNvSpPr/>
          <p:nvPr/>
        </p:nvSpPr>
        <p:spPr>
          <a:xfrm>
            <a:off x="336788" y="957880"/>
            <a:ext cx="5931009" cy="646331"/>
          </a:xfrm>
          <a:prstGeom prst="rect">
            <a:avLst/>
          </a:prstGeom>
        </p:spPr>
        <p:txBody>
          <a:bodyPr wrap="square">
            <a:spAutoFit/>
          </a:bodyPr>
          <a:lstStyle/>
          <a:p>
            <a:r>
              <a:rPr lang="en-US" sz="2000" b="1" dirty="0">
                <a:solidFill>
                  <a:srgbClr val="4D4D4C"/>
                </a:solidFill>
                <a:cs typeface="Arial"/>
              </a:rPr>
              <a:t>Application Discovery Service</a:t>
            </a:r>
          </a:p>
          <a:p>
            <a:r>
              <a:rPr lang="en-US" sz="1600" i="1" dirty="0">
                <a:solidFill>
                  <a:srgbClr val="7BC233"/>
                </a:solidFill>
                <a:cs typeface="Arial"/>
              </a:rPr>
              <a:t>Discover on-premises application inventory &amp; dependencies</a:t>
            </a:r>
          </a:p>
        </p:txBody>
      </p:sp>
      <p:sp>
        <p:nvSpPr>
          <p:cNvPr id="25" name="Rectangle 24"/>
          <p:cNvSpPr/>
          <p:nvPr/>
        </p:nvSpPr>
        <p:spPr>
          <a:xfrm>
            <a:off x="336787" y="1850082"/>
            <a:ext cx="4625911" cy="2268826"/>
          </a:xfrm>
          <a:prstGeom prst="rect">
            <a:avLst/>
          </a:prstGeom>
        </p:spPr>
        <p:txBody>
          <a:bodyPr wrap="square">
            <a:spAutoFit/>
          </a:bodyPr>
          <a:lstStyle/>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Plan application migration projects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Identify applications &amp; map dependencies</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Capture performance profile</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Collect data from servers, storage, and networking</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Stores findings in encrypted form</a:t>
            </a:r>
          </a:p>
          <a:p>
            <a:pPr marL="285750" indent="-285750">
              <a:lnSpc>
                <a:spcPct val="105000"/>
              </a:lnSpc>
              <a:spcBef>
                <a:spcPts val="600"/>
              </a:spcBef>
              <a:buClr>
                <a:srgbClr val="92D050"/>
              </a:buClr>
              <a:buFont typeface="Wingdings" panose="05000000000000000000" pitchFamily="2" charset="2"/>
              <a:buChar char="§"/>
            </a:pPr>
            <a:r>
              <a:rPr lang="en-US" sz="1600" dirty="0">
                <a:solidFill>
                  <a:schemeClr val="tx1">
                    <a:lumMod val="75000"/>
                    <a:lumOff val="25000"/>
                  </a:schemeClr>
                </a:solidFill>
                <a:cs typeface="Arial"/>
              </a:rPr>
              <a:t>Explore &amp; visualize</a:t>
            </a:r>
          </a:p>
        </p:txBody>
      </p:sp>
    </p:spTree>
    <p:extLst>
      <p:ext uri="{BB962C8B-B14F-4D97-AF65-F5344CB8AC3E}">
        <p14:creationId xmlns:p14="http://schemas.microsoft.com/office/powerpoint/2010/main" val="2713150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579145" y="2018631"/>
            <a:ext cx="8392502" cy="1803611"/>
            <a:chOff x="579145" y="2018631"/>
            <a:chExt cx="8392502" cy="1803611"/>
          </a:xfrm>
        </p:grpSpPr>
        <p:sp>
          <p:nvSpPr>
            <p:cNvPr id="35" name="TextBox 34"/>
            <p:cNvSpPr txBox="1"/>
            <p:nvPr/>
          </p:nvSpPr>
          <p:spPr>
            <a:xfrm>
              <a:off x="579145" y="2991245"/>
              <a:ext cx="796537" cy="338554"/>
            </a:xfrm>
            <a:prstGeom prst="rect">
              <a:avLst/>
            </a:prstGeom>
            <a:noFill/>
          </p:spPr>
          <p:txBody>
            <a:bodyPr wrap="square" rtlCol="0">
              <a:spAutoFit/>
            </a:bodyPr>
            <a:lstStyle/>
            <a:p>
              <a:pPr algn="ctr"/>
              <a:r>
                <a:rPr lang="en-US" sz="1600" b="1" dirty="0">
                  <a:solidFill>
                    <a:schemeClr val="tx1">
                      <a:lumMod val="75000"/>
                      <a:lumOff val="25000"/>
                    </a:schemeClr>
                  </a:solidFill>
                  <a:latin typeface="Arial"/>
                  <a:cs typeface="Arial"/>
                </a:rPr>
                <a:t>EC2</a:t>
              </a:r>
            </a:p>
          </p:txBody>
        </p:sp>
        <p:pic>
          <p:nvPicPr>
            <p:cNvPr id="42" name="Picture 41" descr="EC2.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53217" y="2104757"/>
              <a:ext cx="648393" cy="648393"/>
            </a:xfrm>
            <a:prstGeom prst="rect">
              <a:avLst/>
            </a:prstGeom>
          </p:spPr>
        </p:pic>
        <p:pic>
          <p:nvPicPr>
            <p:cNvPr id="38" name="Picture 37" descr="Auto-Scaling.png"/>
            <p:cNvPicPr>
              <a:picLocks noChangeAspect="1"/>
            </p:cNvPicPr>
            <p:nvPr/>
          </p:nvPicPr>
          <p:blipFill rotWithShape="1">
            <a:blip r:embed="rId4" cstate="print">
              <a:extLst>
                <a:ext uri="{28A0092B-C50C-407E-A947-70E740481C1C}">
                  <a14:useLocalDpi xmlns:a14="http://schemas.microsoft.com/office/drawing/2010/main"/>
                </a:ext>
              </a:extLst>
            </a:blip>
            <a:srcRect l="7850" t="8632" r="7628" b="6840"/>
            <a:stretch/>
          </p:blipFill>
          <p:spPr>
            <a:xfrm>
              <a:off x="2147578" y="2104757"/>
              <a:ext cx="713187" cy="713232"/>
            </a:xfrm>
            <a:prstGeom prst="rect">
              <a:avLst/>
            </a:prstGeom>
          </p:spPr>
        </p:pic>
        <p:sp>
          <p:nvSpPr>
            <p:cNvPr id="39" name="TextBox 38"/>
            <p:cNvSpPr txBox="1"/>
            <p:nvPr/>
          </p:nvSpPr>
          <p:spPr>
            <a:xfrm>
              <a:off x="1853952" y="2991245"/>
              <a:ext cx="1278667" cy="584775"/>
            </a:xfrm>
            <a:prstGeom prst="rect">
              <a:avLst/>
            </a:prstGeom>
            <a:noFill/>
          </p:spPr>
          <p:txBody>
            <a:bodyPr wrap="square" rtlCol="0">
              <a:spAutoFit/>
            </a:bodyPr>
            <a:lstStyle/>
            <a:p>
              <a:pPr algn="ctr"/>
              <a:r>
                <a:rPr lang="en-US" sz="1600" b="1" dirty="0">
                  <a:solidFill>
                    <a:schemeClr val="tx1">
                      <a:lumMod val="75000"/>
                      <a:lumOff val="25000"/>
                    </a:schemeClr>
                  </a:solidFill>
                  <a:latin typeface="Arial"/>
                  <a:cs typeface="Arial"/>
                </a:rPr>
                <a:t>Auto Scaling</a:t>
              </a:r>
            </a:p>
          </p:txBody>
        </p:sp>
        <p:sp>
          <p:nvSpPr>
            <p:cNvPr id="7" name="TextBox 6"/>
            <p:cNvSpPr txBox="1"/>
            <p:nvPr/>
          </p:nvSpPr>
          <p:spPr>
            <a:xfrm>
              <a:off x="3538319" y="2991245"/>
              <a:ext cx="1368895" cy="338554"/>
            </a:xfrm>
            <a:prstGeom prst="rect">
              <a:avLst/>
            </a:prstGeom>
            <a:noFill/>
          </p:spPr>
          <p:txBody>
            <a:bodyPr wrap="square" rtlCol="0">
              <a:spAutoFit/>
            </a:bodyPr>
            <a:lstStyle/>
            <a:p>
              <a:pPr algn="ctr"/>
              <a:r>
                <a:rPr lang="en-US" sz="1600" b="1" dirty="0">
                  <a:solidFill>
                    <a:schemeClr val="tx1">
                      <a:lumMod val="75000"/>
                      <a:lumOff val="25000"/>
                    </a:schemeClr>
                  </a:solidFill>
                  <a:latin typeface="Arial"/>
                  <a:cs typeface="Arial"/>
                </a:rPr>
                <a:t>Lambda</a:t>
              </a:r>
            </a:p>
          </p:txBody>
        </p:sp>
        <p:pic>
          <p:nvPicPr>
            <p:cNvPr id="9" name="Picture 8"/>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794556" y="2018631"/>
              <a:ext cx="856421" cy="856421"/>
            </a:xfrm>
            <a:prstGeom prst="rect">
              <a:avLst/>
            </a:prstGeom>
          </p:spPr>
        </p:pic>
        <p:sp>
          <p:nvSpPr>
            <p:cNvPr id="8" name="TextBox 7"/>
            <p:cNvSpPr txBox="1"/>
            <p:nvPr/>
          </p:nvSpPr>
          <p:spPr>
            <a:xfrm>
              <a:off x="5341942" y="2991245"/>
              <a:ext cx="1515682" cy="830997"/>
            </a:xfrm>
            <a:prstGeom prst="rect">
              <a:avLst/>
            </a:prstGeom>
            <a:noFill/>
          </p:spPr>
          <p:txBody>
            <a:bodyPr wrap="square" rtlCol="0">
              <a:spAutoFit/>
            </a:bodyPr>
            <a:lstStyle/>
            <a:p>
              <a:pPr algn="ctr"/>
              <a:r>
                <a:rPr lang="en-US" sz="1600" b="1" dirty="0">
                  <a:solidFill>
                    <a:schemeClr val="tx1">
                      <a:lumMod val="75000"/>
                      <a:lumOff val="25000"/>
                    </a:schemeClr>
                  </a:solidFill>
                  <a:latin typeface="Arial"/>
                  <a:cs typeface="Arial"/>
                </a:rPr>
                <a:t>EC2 Container Service</a:t>
              </a:r>
            </a:p>
          </p:txBody>
        </p:sp>
        <p:pic>
          <p:nvPicPr>
            <p:cNvPr id="2" name="Picture 1"/>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793995" y="2143197"/>
              <a:ext cx="611576" cy="571013"/>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7670954" y="2065622"/>
              <a:ext cx="762437" cy="762437"/>
            </a:xfrm>
            <a:prstGeom prst="rect">
              <a:avLst/>
            </a:prstGeom>
          </p:spPr>
        </p:pic>
        <p:sp>
          <p:nvSpPr>
            <p:cNvPr id="14" name="TextBox 13"/>
            <p:cNvSpPr txBox="1"/>
            <p:nvPr/>
          </p:nvSpPr>
          <p:spPr>
            <a:xfrm>
              <a:off x="7132697" y="2991245"/>
              <a:ext cx="1838950" cy="584775"/>
            </a:xfrm>
            <a:prstGeom prst="rect">
              <a:avLst/>
            </a:prstGeom>
            <a:noFill/>
          </p:spPr>
          <p:txBody>
            <a:bodyPr wrap="square" rtlCol="0">
              <a:spAutoFit/>
            </a:bodyPr>
            <a:lstStyle/>
            <a:p>
              <a:pPr algn="ctr"/>
              <a:r>
                <a:rPr lang="en-US" sz="1600" b="1" dirty="0">
                  <a:solidFill>
                    <a:schemeClr val="tx1">
                      <a:lumMod val="75000"/>
                      <a:lumOff val="25000"/>
                    </a:schemeClr>
                  </a:solidFill>
                  <a:latin typeface="Arial"/>
                  <a:cs typeface="Arial"/>
                </a:rPr>
                <a:t>Elastic Beanstalk</a:t>
              </a:r>
            </a:p>
          </p:txBody>
        </p:sp>
      </p:grpSp>
      <p:sp>
        <p:nvSpPr>
          <p:cNvPr id="46" name="Title 45"/>
          <p:cNvSpPr>
            <a:spLocks noGrp="1"/>
          </p:cNvSpPr>
          <p:nvPr>
            <p:ph type="title"/>
          </p:nvPr>
        </p:nvSpPr>
        <p:spPr/>
        <p:txBody>
          <a:bodyPr/>
          <a:lstStyle/>
          <a:p>
            <a:r>
              <a:rPr lang="en-US" dirty="0"/>
              <a:t>Compute</a:t>
            </a:r>
            <a:br>
              <a:rPr lang="en-US" dirty="0"/>
            </a:br>
            <a:endParaRPr lang="en-US" dirty="0"/>
          </a:p>
        </p:txBody>
      </p:sp>
    </p:spTree>
    <p:extLst>
      <p:ext uri="{BB962C8B-B14F-4D97-AF65-F5344CB8AC3E}">
        <p14:creationId xmlns:p14="http://schemas.microsoft.com/office/powerpoint/2010/main" val="3749817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6788" y="1708500"/>
            <a:ext cx="8807211" cy="769441"/>
          </a:xfrm>
          <a:prstGeom prst="rect">
            <a:avLst/>
          </a:prstGeom>
        </p:spPr>
        <p:txBody>
          <a:bodyPr wrap="square">
            <a:spAutoFit/>
          </a:bodyPr>
          <a:lstStyle/>
          <a:p>
            <a:r>
              <a:rPr lang="en-US" sz="4400" b="1" dirty="0">
                <a:solidFill>
                  <a:schemeClr val="accent4"/>
                </a:solidFill>
                <a:cs typeface="Arial"/>
              </a:rPr>
              <a:t>Poll Question </a:t>
            </a:r>
          </a:p>
        </p:txBody>
      </p:sp>
      <p:sp>
        <p:nvSpPr>
          <p:cNvPr id="4" name="Rectangle 3"/>
          <p:cNvSpPr/>
          <p:nvPr/>
        </p:nvSpPr>
        <p:spPr>
          <a:xfrm>
            <a:off x="336789" y="2911781"/>
            <a:ext cx="8333386" cy="954107"/>
          </a:xfrm>
          <a:prstGeom prst="rect">
            <a:avLst/>
          </a:prstGeom>
        </p:spPr>
        <p:txBody>
          <a:bodyPr wrap="square">
            <a:spAutoFit/>
          </a:bodyPr>
          <a:lstStyle/>
          <a:p>
            <a:r>
              <a:rPr lang="en-US" sz="2800" dirty="0">
                <a:solidFill>
                  <a:srgbClr val="4D4D4C"/>
                </a:solidFill>
              </a:rPr>
              <a:t>Which Developer or Management service would you like to try next?</a:t>
            </a:r>
          </a:p>
        </p:txBody>
      </p:sp>
    </p:spTree>
    <p:extLst>
      <p:ext uri="{BB962C8B-B14F-4D97-AF65-F5344CB8AC3E}">
        <p14:creationId xmlns:p14="http://schemas.microsoft.com/office/powerpoint/2010/main" val="13392598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21771" y="2081445"/>
            <a:ext cx="991981" cy="1248354"/>
            <a:chOff x="423162" y="2081445"/>
            <a:chExt cx="991981" cy="1248354"/>
          </a:xfrm>
        </p:grpSpPr>
        <p:pic>
          <p:nvPicPr>
            <p:cNvPr id="17" name="Picture 16" descr="Elastic-MapReduce-EMR.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70561" y="2081445"/>
              <a:ext cx="697183" cy="680126"/>
            </a:xfrm>
            <a:prstGeom prst="rect">
              <a:avLst/>
            </a:prstGeom>
          </p:spPr>
        </p:pic>
        <p:sp>
          <p:nvSpPr>
            <p:cNvPr id="20" name="TextBox 19"/>
            <p:cNvSpPr txBox="1"/>
            <p:nvPr/>
          </p:nvSpPr>
          <p:spPr>
            <a:xfrm>
              <a:off x="423162" y="2991245"/>
              <a:ext cx="991981"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EMR</a:t>
              </a:r>
            </a:p>
          </p:txBody>
        </p:sp>
      </p:grpSp>
      <p:grpSp>
        <p:nvGrpSpPr>
          <p:cNvPr id="5" name="Group 4"/>
          <p:cNvGrpSpPr/>
          <p:nvPr/>
        </p:nvGrpSpPr>
        <p:grpSpPr>
          <a:xfrm>
            <a:off x="1448025" y="2154110"/>
            <a:ext cx="1278667" cy="1175689"/>
            <a:chOff x="1453468" y="2154110"/>
            <a:chExt cx="1278667" cy="1175689"/>
          </a:xfrm>
        </p:grpSpPr>
        <p:pic>
          <p:nvPicPr>
            <p:cNvPr id="18" name="Picture 17" descr="Kinesis.eps"/>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842026" y="2154110"/>
              <a:ext cx="501550" cy="587135"/>
            </a:xfrm>
            <a:prstGeom prst="rect">
              <a:avLst/>
            </a:prstGeom>
          </p:spPr>
        </p:pic>
        <p:sp>
          <p:nvSpPr>
            <p:cNvPr id="22" name="TextBox 21"/>
            <p:cNvSpPr txBox="1"/>
            <p:nvPr/>
          </p:nvSpPr>
          <p:spPr>
            <a:xfrm>
              <a:off x="1453468" y="2991245"/>
              <a:ext cx="1278667"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Kinesis</a:t>
              </a:r>
            </a:p>
          </p:txBody>
        </p:sp>
      </p:grpSp>
      <p:grpSp>
        <p:nvGrpSpPr>
          <p:cNvPr id="7" name="Group 6"/>
          <p:cNvGrpSpPr/>
          <p:nvPr/>
        </p:nvGrpSpPr>
        <p:grpSpPr>
          <a:xfrm>
            <a:off x="2845570" y="2078963"/>
            <a:ext cx="1368895" cy="1250836"/>
            <a:chOff x="2823798" y="2078963"/>
            <a:chExt cx="1368895" cy="1250836"/>
          </a:xfrm>
        </p:grpSpPr>
        <p:pic>
          <p:nvPicPr>
            <p:cNvPr id="3" name="Picture 2"/>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135990" y="2078963"/>
              <a:ext cx="744511" cy="726296"/>
            </a:xfrm>
            <a:prstGeom prst="rect">
              <a:avLst/>
            </a:prstGeom>
          </p:spPr>
        </p:pic>
        <p:sp>
          <p:nvSpPr>
            <p:cNvPr id="24" name="TextBox 23"/>
            <p:cNvSpPr txBox="1"/>
            <p:nvPr/>
          </p:nvSpPr>
          <p:spPr>
            <a:xfrm>
              <a:off x="2823798" y="2991245"/>
              <a:ext cx="1368895"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Data Pipeline</a:t>
              </a:r>
            </a:p>
          </p:txBody>
        </p:sp>
      </p:grpSp>
      <p:grpSp>
        <p:nvGrpSpPr>
          <p:cNvPr id="8" name="Group 7"/>
          <p:cNvGrpSpPr/>
          <p:nvPr/>
        </p:nvGrpSpPr>
        <p:grpSpPr>
          <a:xfrm>
            <a:off x="4334136" y="2117723"/>
            <a:ext cx="1515682" cy="1458297"/>
            <a:chOff x="4176290" y="2117723"/>
            <a:chExt cx="1515682" cy="1458297"/>
          </a:xfrm>
        </p:grpSpPr>
        <p:pic>
          <p:nvPicPr>
            <p:cNvPr id="4098" name="Picture 2" descr="https://d2t8t6joz3mb9g.cloudfront.net/css/us-east-1/img/ML.png"/>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4585540" y="2117723"/>
              <a:ext cx="697183" cy="680126"/>
            </a:xfrm>
            <a:prstGeom prst="rect">
              <a:avLst/>
            </a:prstGeom>
            <a:noFill/>
            <a:extLst>
              <a:ext uri="{909E8E84-426E-40dd-AFC4-6F175D3DCCD1}">
                <a14:hiddenFill xmlns="" xmlns:a14="http://schemas.microsoft.com/office/drawing/2010/main">
                  <a:solidFill>
                    <a:srgbClr val="FFFFFF"/>
                  </a:solidFill>
                </a14:hiddenFill>
              </a:ext>
            </a:extLst>
          </p:spPr>
        </p:pic>
        <p:sp>
          <p:nvSpPr>
            <p:cNvPr id="26" name="TextBox 25"/>
            <p:cNvSpPr txBox="1"/>
            <p:nvPr/>
          </p:nvSpPr>
          <p:spPr>
            <a:xfrm>
              <a:off x="4176290" y="2991245"/>
              <a:ext cx="1515682" cy="584775"/>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Machine Learning</a:t>
              </a:r>
            </a:p>
          </p:txBody>
        </p:sp>
      </p:grpSp>
      <p:grpSp>
        <p:nvGrpSpPr>
          <p:cNvPr id="10" name="Group 9"/>
          <p:cNvGrpSpPr/>
          <p:nvPr/>
        </p:nvGrpSpPr>
        <p:grpSpPr>
          <a:xfrm>
            <a:off x="5771567" y="2038579"/>
            <a:ext cx="1838950" cy="1291220"/>
            <a:chOff x="5521193" y="2038579"/>
            <a:chExt cx="1838950" cy="1291220"/>
          </a:xfrm>
        </p:grpSpPr>
        <p:pic>
          <p:nvPicPr>
            <p:cNvPr id="6" name="Picture 5" descr="QuickSight_ServiceIcon.jpeg"/>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6092177" y="2038579"/>
              <a:ext cx="696982" cy="766680"/>
            </a:xfrm>
            <a:prstGeom prst="rect">
              <a:avLst/>
            </a:prstGeom>
            <a:noFill/>
          </p:spPr>
        </p:pic>
        <p:sp>
          <p:nvSpPr>
            <p:cNvPr id="29" name="TextBox 28"/>
            <p:cNvSpPr txBox="1"/>
            <p:nvPr/>
          </p:nvSpPr>
          <p:spPr>
            <a:xfrm>
              <a:off x="5521193" y="2991245"/>
              <a:ext cx="1838950"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QuickSight</a:t>
              </a:r>
            </a:p>
          </p:txBody>
        </p:sp>
      </p:grpSp>
      <p:sp>
        <p:nvSpPr>
          <p:cNvPr id="32"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Analytics</a:t>
            </a:r>
          </a:p>
        </p:txBody>
      </p:sp>
      <p:grpSp>
        <p:nvGrpSpPr>
          <p:cNvPr id="44" name="Group 43"/>
          <p:cNvGrpSpPr/>
          <p:nvPr/>
        </p:nvGrpSpPr>
        <p:grpSpPr>
          <a:xfrm>
            <a:off x="7488192" y="2057400"/>
            <a:ext cx="1515682" cy="1272399"/>
            <a:chOff x="7205157" y="2057400"/>
            <a:chExt cx="1515682" cy="1272399"/>
          </a:xfrm>
        </p:grpSpPr>
        <p:sp>
          <p:nvSpPr>
            <p:cNvPr id="31" name="TextBox 30"/>
            <p:cNvSpPr txBox="1"/>
            <p:nvPr/>
          </p:nvSpPr>
          <p:spPr>
            <a:xfrm>
              <a:off x="7205157" y="2991245"/>
              <a:ext cx="1515682" cy="338554"/>
            </a:xfrm>
            <a:prstGeom prst="rect">
              <a:avLst/>
            </a:prstGeom>
            <a:noFill/>
          </p:spPr>
          <p:txBody>
            <a:bodyPr wrap="square" rtlCol="0">
              <a:noAutofit/>
            </a:bodyPr>
            <a:lstStyle/>
            <a:p>
              <a:pPr algn="ctr"/>
              <a:r>
                <a:rPr lang="en-US" sz="1400" b="1" dirty="0" err="1">
                  <a:solidFill>
                    <a:schemeClr val="tx1">
                      <a:lumMod val="75000"/>
                      <a:lumOff val="25000"/>
                    </a:schemeClr>
                  </a:solidFill>
                  <a:cs typeface="Arial"/>
                </a:rPr>
                <a:t>Elasticsearch</a:t>
              </a:r>
              <a:r>
                <a:rPr lang="en-US" sz="1400" b="1" dirty="0">
                  <a:solidFill>
                    <a:schemeClr val="tx1">
                      <a:lumMod val="75000"/>
                      <a:lumOff val="25000"/>
                    </a:schemeClr>
                  </a:solidFill>
                  <a:cs typeface="Arial"/>
                </a:rPr>
                <a:t> Service</a:t>
              </a:r>
            </a:p>
          </p:txBody>
        </p:sp>
        <p:grpSp>
          <p:nvGrpSpPr>
            <p:cNvPr id="43" name="Group 42"/>
            <p:cNvGrpSpPr/>
            <p:nvPr/>
          </p:nvGrpSpPr>
          <p:grpSpPr>
            <a:xfrm>
              <a:off x="7643813" y="2057400"/>
              <a:ext cx="644525" cy="773113"/>
              <a:chOff x="7643813" y="2057400"/>
              <a:chExt cx="644525" cy="773113"/>
            </a:xfrm>
          </p:grpSpPr>
          <p:sp>
            <p:nvSpPr>
              <p:cNvPr id="34" name="Freeform 5"/>
              <p:cNvSpPr>
                <a:spLocks/>
              </p:cNvSpPr>
              <p:nvPr/>
            </p:nvSpPr>
            <p:spPr bwMode="auto">
              <a:xfrm>
                <a:off x="7685088" y="2393950"/>
                <a:ext cx="74613" cy="296863"/>
              </a:xfrm>
              <a:custGeom>
                <a:avLst/>
                <a:gdLst>
                  <a:gd name="T0" fmla="*/ 183 w 183"/>
                  <a:gd name="T1" fmla="*/ 694 h 737"/>
                  <a:gd name="T2" fmla="*/ 183 w 183"/>
                  <a:gd name="T3" fmla="*/ 694 h 737"/>
                  <a:gd name="T4" fmla="*/ 0 w 183"/>
                  <a:gd name="T5" fmla="*/ 737 h 737"/>
                  <a:gd name="T6" fmla="*/ 0 w 183"/>
                  <a:gd name="T7" fmla="*/ 0 h 737"/>
                  <a:gd name="T8" fmla="*/ 183 w 183"/>
                  <a:gd name="T9" fmla="*/ 9 h 737"/>
                  <a:gd name="T10" fmla="*/ 183 w 183"/>
                  <a:gd name="T11" fmla="*/ 694 h 737"/>
                </a:gdLst>
                <a:ahLst/>
                <a:cxnLst>
                  <a:cxn ang="0">
                    <a:pos x="T0" y="T1"/>
                  </a:cxn>
                  <a:cxn ang="0">
                    <a:pos x="T2" y="T3"/>
                  </a:cxn>
                  <a:cxn ang="0">
                    <a:pos x="T4" y="T5"/>
                  </a:cxn>
                  <a:cxn ang="0">
                    <a:pos x="T6" y="T7"/>
                  </a:cxn>
                  <a:cxn ang="0">
                    <a:pos x="T8" y="T9"/>
                  </a:cxn>
                  <a:cxn ang="0">
                    <a:pos x="T10" y="T11"/>
                  </a:cxn>
                </a:cxnLst>
                <a:rect l="0" t="0" r="r" b="b"/>
                <a:pathLst>
                  <a:path w="183" h="737">
                    <a:moveTo>
                      <a:pt x="183" y="694"/>
                    </a:moveTo>
                    <a:lnTo>
                      <a:pt x="183" y="694"/>
                    </a:lnTo>
                    <a:lnTo>
                      <a:pt x="0" y="737"/>
                    </a:lnTo>
                    <a:lnTo>
                      <a:pt x="0" y="0"/>
                    </a:lnTo>
                    <a:lnTo>
                      <a:pt x="183" y="9"/>
                    </a:lnTo>
                    <a:lnTo>
                      <a:pt x="183" y="694"/>
                    </a:lnTo>
                    <a:close/>
                  </a:path>
                </a:pathLst>
              </a:custGeom>
              <a:solidFill>
                <a:srgbClr val="F585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6"/>
              <p:cNvSpPr>
                <a:spLocks/>
              </p:cNvSpPr>
              <p:nvPr/>
            </p:nvSpPr>
            <p:spPr bwMode="auto">
              <a:xfrm>
                <a:off x="7794625" y="2262188"/>
                <a:ext cx="120650" cy="482600"/>
              </a:xfrm>
              <a:custGeom>
                <a:avLst/>
                <a:gdLst>
                  <a:gd name="T0" fmla="*/ 299 w 299"/>
                  <a:gd name="T1" fmla="*/ 1103 h 1198"/>
                  <a:gd name="T2" fmla="*/ 299 w 299"/>
                  <a:gd name="T3" fmla="*/ 1103 h 1198"/>
                  <a:gd name="T4" fmla="*/ 0 w 299"/>
                  <a:gd name="T5" fmla="*/ 1198 h 1198"/>
                  <a:gd name="T6" fmla="*/ 0 w 299"/>
                  <a:gd name="T7" fmla="*/ 0 h 1198"/>
                  <a:gd name="T8" fmla="*/ 299 w 299"/>
                  <a:gd name="T9" fmla="*/ 57 h 1198"/>
                  <a:gd name="T10" fmla="*/ 299 w 299"/>
                  <a:gd name="T11" fmla="*/ 1103 h 1198"/>
                </a:gdLst>
                <a:ahLst/>
                <a:cxnLst>
                  <a:cxn ang="0">
                    <a:pos x="T0" y="T1"/>
                  </a:cxn>
                  <a:cxn ang="0">
                    <a:pos x="T2" y="T3"/>
                  </a:cxn>
                  <a:cxn ang="0">
                    <a:pos x="T4" y="T5"/>
                  </a:cxn>
                  <a:cxn ang="0">
                    <a:pos x="T6" y="T7"/>
                  </a:cxn>
                  <a:cxn ang="0">
                    <a:pos x="T8" y="T9"/>
                  </a:cxn>
                  <a:cxn ang="0">
                    <a:pos x="T10" y="T11"/>
                  </a:cxn>
                </a:cxnLst>
                <a:rect l="0" t="0" r="r" b="b"/>
                <a:pathLst>
                  <a:path w="299" h="1198">
                    <a:moveTo>
                      <a:pt x="299" y="1103"/>
                    </a:moveTo>
                    <a:lnTo>
                      <a:pt x="299" y="1103"/>
                    </a:lnTo>
                    <a:lnTo>
                      <a:pt x="0" y="1198"/>
                    </a:lnTo>
                    <a:lnTo>
                      <a:pt x="0" y="0"/>
                    </a:lnTo>
                    <a:lnTo>
                      <a:pt x="299" y="57"/>
                    </a:lnTo>
                    <a:lnTo>
                      <a:pt x="299" y="1103"/>
                    </a:lnTo>
                    <a:close/>
                  </a:path>
                </a:pathLst>
              </a:custGeom>
              <a:solidFill>
                <a:srgbClr val="F585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7"/>
              <p:cNvSpPr>
                <a:spLocks/>
              </p:cNvSpPr>
              <p:nvPr/>
            </p:nvSpPr>
            <p:spPr bwMode="auto">
              <a:xfrm>
                <a:off x="8183563" y="2276475"/>
                <a:ext cx="63500" cy="333375"/>
              </a:xfrm>
              <a:custGeom>
                <a:avLst/>
                <a:gdLst>
                  <a:gd name="T0" fmla="*/ 0 w 157"/>
                  <a:gd name="T1" fmla="*/ 0 h 829"/>
                  <a:gd name="T2" fmla="*/ 0 w 157"/>
                  <a:gd name="T3" fmla="*/ 0 h 829"/>
                  <a:gd name="T4" fmla="*/ 0 w 157"/>
                  <a:gd name="T5" fmla="*/ 829 h 829"/>
                  <a:gd name="T6" fmla="*/ 157 w 157"/>
                  <a:gd name="T7" fmla="*/ 782 h 829"/>
                  <a:gd name="T8" fmla="*/ 157 w 157"/>
                  <a:gd name="T9" fmla="*/ 47 h 829"/>
                  <a:gd name="T10" fmla="*/ 0 w 157"/>
                  <a:gd name="T11" fmla="*/ 0 h 829"/>
                </a:gdLst>
                <a:ahLst/>
                <a:cxnLst>
                  <a:cxn ang="0">
                    <a:pos x="T0" y="T1"/>
                  </a:cxn>
                  <a:cxn ang="0">
                    <a:pos x="T2" y="T3"/>
                  </a:cxn>
                  <a:cxn ang="0">
                    <a:pos x="T4" y="T5"/>
                  </a:cxn>
                  <a:cxn ang="0">
                    <a:pos x="T6" y="T7"/>
                  </a:cxn>
                  <a:cxn ang="0">
                    <a:pos x="T8" y="T9"/>
                  </a:cxn>
                  <a:cxn ang="0">
                    <a:pos x="T10" y="T11"/>
                  </a:cxn>
                </a:cxnLst>
                <a:rect l="0" t="0" r="r" b="b"/>
                <a:pathLst>
                  <a:path w="157" h="829">
                    <a:moveTo>
                      <a:pt x="0" y="0"/>
                    </a:moveTo>
                    <a:lnTo>
                      <a:pt x="0" y="0"/>
                    </a:lnTo>
                    <a:lnTo>
                      <a:pt x="0" y="829"/>
                    </a:lnTo>
                    <a:lnTo>
                      <a:pt x="157" y="782"/>
                    </a:lnTo>
                    <a:lnTo>
                      <a:pt x="157" y="47"/>
                    </a:lnTo>
                    <a:lnTo>
                      <a:pt x="0" y="0"/>
                    </a:lnTo>
                    <a:close/>
                  </a:path>
                </a:pathLst>
              </a:custGeom>
              <a:solidFill>
                <a:srgbClr val="9D50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7996238" y="2241550"/>
                <a:ext cx="250825" cy="63500"/>
              </a:xfrm>
              <a:custGeom>
                <a:avLst/>
                <a:gdLst>
                  <a:gd name="T0" fmla="*/ 0 w 621"/>
                  <a:gd name="T1" fmla="*/ 40 h 156"/>
                  <a:gd name="T2" fmla="*/ 0 w 621"/>
                  <a:gd name="T3" fmla="*/ 40 h 156"/>
                  <a:gd name="T4" fmla="*/ 171 w 621"/>
                  <a:gd name="T5" fmla="*/ 0 h 156"/>
                  <a:gd name="T6" fmla="*/ 621 w 621"/>
                  <a:gd name="T7" fmla="*/ 134 h 156"/>
                  <a:gd name="T8" fmla="*/ 467 w 621"/>
                  <a:gd name="T9" fmla="*/ 156 h 156"/>
                  <a:gd name="T10" fmla="*/ 0 w 621"/>
                  <a:gd name="T11" fmla="*/ 40 h 156"/>
                </a:gdLst>
                <a:ahLst/>
                <a:cxnLst>
                  <a:cxn ang="0">
                    <a:pos x="T0" y="T1"/>
                  </a:cxn>
                  <a:cxn ang="0">
                    <a:pos x="T2" y="T3"/>
                  </a:cxn>
                  <a:cxn ang="0">
                    <a:pos x="T4" y="T5"/>
                  </a:cxn>
                  <a:cxn ang="0">
                    <a:pos x="T6" y="T7"/>
                  </a:cxn>
                  <a:cxn ang="0">
                    <a:pos x="T8" y="T9"/>
                  </a:cxn>
                  <a:cxn ang="0">
                    <a:pos x="T10" y="T11"/>
                  </a:cxn>
                </a:cxnLst>
                <a:rect l="0" t="0" r="r" b="b"/>
                <a:pathLst>
                  <a:path w="621" h="156">
                    <a:moveTo>
                      <a:pt x="0" y="40"/>
                    </a:moveTo>
                    <a:lnTo>
                      <a:pt x="0" y="40"/>
                    </a:lnTo>
                    <a:lnTo>
                      <a:pt x="171" y="0"/>
                    </a:lnTo>
                    <a:lnTo>
                      <a:pt x="621" y="134"/>
                    </a:lnTo>
                    <a:lnTo>
                      <a:pt x="467" y="156"/>
                    </a:lnTo>
                    <a:lnTo>
                      <a:pt x="0" y="40"/>
                    </a:lnTo>
                    <a:close/>
                  </a:path>
                </a:pathLst>
              </a:custGeom>
              <a:solidFill>
                <a:srgbClr val="6B3A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9"/>
              <p:cNvSpPr>
                <a:spLocks/>
              </p:cNvSpPr>
              <p:nvPr/>
            </p:nvSpPr>
            <p:spPr bwMode="auto">
              <a:xfrm>
                <a:off x="7974013" y="2582863"/>
                <a:ext cx="273050" cy="68263"/>
              </a:xfrm>
              <a:custGeom>
                <a:avLst/>
                <a:gdLst>
                  <a:gd name="T0" fmla="*/ 0 w 675"/>
                  <a:gd name="T1" fmla="*/ 130 h 172"/>
                  <a:gd name="T2" fmla="*/ 0 w 675"/>
                  <a:gd name="T3" fmla="*/ 130 h 172"/>
                  <a:gd name="T4" fmla="*/ 173 w 675"/>
                  <a:gd name="T5" fmla="*/ 172 h 172"/>
                  <a:gd name="T6" fmla="*/ 675 w 675"/>
                  <a:gd name="T7" fmla="*/ 22 h 172"/>
                  <a:gd name="T8" fmla="*/ 519 w 675"/>
                  <a:gd name="T9" fmla="*/ 0 h 172"/>
                  <a:gd name="T10" fmla="*/ 0 w 675"/>
                  <a:gd name="T11" fmla="*/ 130 h 172"/>
                </a:gdLst>
                <a:ahLst/>
                <a:cxnLst>
                  <a:cxn ang="0">
                    <a:pos x="T0" y="T1"/>
                  </a:cxn>
                  <a:cxn ang="0">
                    <a:pos x="T2" y="T3"/>
                  </a:cxn>
                  <a:cxn ang="0">
                    <a:pos x="T4" y="T5"/>
                  </a:cxn>
                  <a:cxn ang="0">
                    <a:pos x="T6" y="T7"/>
                  </a:cxn>
                  <a:cxn ang="0">
                    <a:pos x="T8" y="T9"/>
                  </a:cxn>
                  <a:cxn ang="0">
                    <a:pos x="T10" y="T11"/>
                  </a:cxn>
                </a:cxnLst>
                <a:rect l="0" t="0" r="r" b="b"/>
                <a:pathLst>
                  <a:path w="675" h="172">
                    <a:moveTo>
                      <a:pt x="0" y="130"/>
                    </a:moveTo>
                    <a:lnTo>
                      <a:pt x="0" y="130"/>
                    </a:lnTo>
                    <a:lnTo>
                      <a:pt x="173" y="172"/>
                    </a:lnTo>
                    <a:lnTo>
                      <a:pt x="675" y="22"/>
                    </a:lnTo>
                    <a:lnTo>
                      <a:pt x="519" y="0"/>
                    </a:lnTo>
                    <a:lnTo>
                      <a:pt x="0" y="130"/>
                    </a:lnTo>
                    <a:close/>
                  </a:path>
                </a:pathLst>
              </a:custGeom>
              <a:solidFill>
                <a:srgbClr val="FBBF9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10"/>
              <p:cNvSpPr>
                <a:spLocks noEditPoints="1"/>
              </p:cNvSpPr>
              <p:nvPr/>
            </p:nvSpPr>
            <p:spPr bwMode="auto">
              <a:xfrm>
                <a:off x="7966075" y="2057400"/>
                <a:ext cx="322263" cy="771525"/>
              </a:xfrm>
              <a:custGeom>
                <a:avLst/>
                <a:gdLst>
                  <a:gd name="T0" fmla="*/ 0 w 794"/>
                  <a:gd name="T1" fmla="*/ 0 h 1917"/>
                  <a:gd name="T2" fmla="*/ 0 w 794"/>
                  <a:gd name="T3" fmla="*/ 0 h 1917"/>
                  <a:gd name="T4" fmla="*/ 0 w 794"/>
                  <a:gd name="T5" fmla="*/ 1917 h 1917"/>
                  <a:gd name="T6" fmla="*/ 794 w 794"/>
                  <a:gd name="T7" fmla="*/ 1520 h 1917"/>
                  <a:gd name="T8" fmla="*/ 794 w 794"/>
                  <a:gd name="T9" fmla="*/ 396 h 1917"/>
                  <a:gd name="T10" fmla="*/ 0 w 794"/>
                  <a:gd name="T11" fmla="*/ 0 h 1917"/>
                  <a:gd name="T12" fmla="*/ 238 w 794"/>
                  <a:gd name="T13" fmla="*/ 457 h 1917"/>
                  <a:gd name="T14" fmla="*/ 238 w 794"/>
                  <a:gd name="T15" fmla="*/ 457 h 1917"/>
                  <a:gd name="T16" fmla="*/ 693 w 794"/>
                  <a:gd name="T17" fmla="*/ 592 h 1917"/>
                  <a:gd name="T18" fmla="*/ 693 w 794"/>
                  <a:gd name="T19" fmla="*/ 1327 h 1917"/>
                  <a:gd name="T20" fmla="*/ 238 w 794"/>
                  <a:gd name="T21" fmla="*/ 1463 h 1917"/>
                  <a:gd name="T22" fmla="*/ 238 w 794"/>
                  <a:gd name="T23" fmla="*/ 457 h 1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4" h="1917">
                    <a:moveTo>
                      <a:pt x="0" y="0"/>
                    </a:moveTo>
                    <a:lnTo>
                      <a:pt x="0" y="0"/>
                    </a:lnTo>
                    <a:lnTo>
                      <a:pt x="0" y="1917"/>
                    </a:lnTo>
                    <a:lnTo>
                      <a:pt x="794" y="1520"/>
                    </a:lnTo>
                    <a:lnTo>
                      <a:pt x="794" y="396"/>
                    </a:lnTo>
                    <a:lnTo>
                      <a:pt x="0" y="0"/>
                    </a:lnTo>
                    <a:close/>
                    <a:moveTo>
                      <a:pt x="238" y="457"/>
                    </a:moveTo>
                    <a:lnTo>
                      <a:pt x="238" y="457"/>
                    </a:lnTo>
                    <a:lnTo>
                      <a:pt x="693" y="592"/>
                    </a:lnTo>
                    <a:lnTo>
                      <a:pt x="693" y="1327"/>
                    </a:lnTo>
                    <a:lnTo>
                      <a:pt x="238" y="1463"/>
                    </a:lnTo>
                    <a:lnTo>
                      <a:pt x="238" y="457"/>
                    </a:lnTo>
                    <a:close/>
                  </a:path>
                </a:pathLst>
              </a:custGeom>
              <a:solidFill>
                <a:srgbClr val="F585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11"/>
              <p:cNvSpPr>
                <a:spLocks/>
              </p:cNvSpPr>
              <p:nvPr/>
            </p:nvSpPr>
            <p:spPr bwMode="auto">
              <a:xfrm>
                <a:off x="7851775" y="2057400"/>
                <a:ext cx="114300" cy="773113"/>
              </a:xfrm>
              <a:custGeom>
                <a:avLst/>
                <a:gdLst>
                  <a:gd name="T0" fmla="*/ 284 w 284"/>
                  <a:gd name="T1" fmla="*/ 0 h 1919"/>
                  <a:gd name="T2" fmla="*/ 284 w 284"/>
                  <a:gd name="T3" fmla="*/ 0 h 1919"/>
                  <a:gd name="T4" fmla="*/ 0 w 284"/>
                  <a:gd name="T5" fmla="*/ 140 h 1919"/>
                  <a:gd name="T6" fmla="*/ 0 w 284"/>
                  <a:gd name="T7" fmla="*/ 1777 h 1919"/>
                  <a:gd name="T8" fmla="*/ 284 w 284"/>
                  <a:gd name="T9" fmla="*/ 1919 h 1919"/>
                  <a:gd name="T10" fmla="*/ 284 w 284"/>
                  <a:gd name="T11" fmla="*/ 0 h 1919"/>
                </a:gdLst>
                <a:ahLst/>
                <a:cxnLst>
                  <a:cxn ang="0">
                    <a:pos x="T0" y="T1"/>
                  </a:cxn>
                  <a:cxn ang="0">
                    <a:pos x="T2" y="T3"/>
                  </a:cxn>
                  <a:cxn ang="0">
                    <a:pos x="T4" y="T5"/>
                  </a:cxn>
                  <a:cxn ang="0">
                    <a:pos x="T6" y="T7"/>
                  </a:cxn>
                  <a:cxn ang="0">
                    <a:pos x="T8" y="T9"/>
                  </a:cxn>
                  <a:cxn ang="0">
                    <a:pos x="T10" y="T11"/>
                  </a:cxn>
                </a:cxnLst>
                <a:rect l="0" t="0" r="r" b="b"/>
                <a:pathLst>
                  <a:path w="284" h="1919">
                    <a:moveTo>
                      <a:pt x="284" y="0"/>
                    </a:moveTo>
                    <a:lnTo>
                      <a:pt x="284" y="0"/>
                    </a:lnTo>
                    <a:lnTo>
                      <a:pt x="0" y="140"/>
                    </a:lnTo>
                    <a:lnTo>
                      <a:pt x="0" y="1777"/>
                    </a:lnTo>
                    <a:lnTo>
                      <a:pt x="284" y="1919"/>
                    </a:lnTo>
                    <a:lnTo>
                      <a:pt x="284" y="0"/>
                    </a:lnTo>
                    <a:close/>
                  </a:path>
                </a:pathLst>
              </a:custGeom>
              <a:solidFill>
                <a:srgbClr val="9D50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2"/>
              <p:cNvSpPr>
                <a:spLocks/>
              </p:cNvSpPr>
              <p:nvPr/>
            </p:nvSpPr>
            <p:spPr bwMode="auto">
              <a:xfrm>
                <a:off x="7724775" y="2262188"/>
                <a:ext cx="69850" cy="482600"/>
              </a:xfrm>
              <a:custGeom>
                <a:avLst/>
                <a:gdLst>
                  <a:gd name="T0" fmla="*/ 0 w 175"/>
                  <a:gd name="T1" fmla="*/ 1110 h 1197"/>
                  <a:gd name="T2" fmla="*/ 0 w 175"/>
                  <a:gd name="T3" fmla="*/ 1110 h 1197"/>
                  <a:gd name="T4" fmla="*/ 175 w 175"/>
                  <a:gd name="T5" fmla="*/ 1197 h 1197"/>
                  <a:gd name="T6" fmla="*/ 175 w 175"/>
                  <a:gd name="T7" fmla="*/ 0 h 1197"/>
                  <a:gd name="T8" fmla="*/ 0 w 175"/>
                  <a:gd name="T9" fmla="*/ 52 h 1197"/>
                  <a:gd name="T10" fmla="*/ 0 w 175"/>
                  <a:gd name="T11" fmla="*/ 1110 h 1197"/>
                </a:gdLst>
                <a:ahLst/>
                <a:cxnLst>
                  <a:cxn ang="0">
                    <a:pos x="T0" y="T1"/>
                  </a:cxn>
                  <a:cxn ang="0">
                    <a:pos x="T2" y="T3"/>
                  </a:cxn>
                  <a:cxn ang="0">
                    <a:pos x="T4" y="T5"/>
                  </a:cxn>
                  <a:cxn ang="0">
                    <a:pos x="T6" y="T7"/>
                  </a:cxn>
                  <a:cxn ang="0">
                    <a:pos x="T8" y="T9"/>
                  </a:cxn>
                  <a:cxn ang="0">
                    <a:pos x="T10" y="T11"/>
                  </a:cxn>
                </a:cxnLst>
                <a:rect l="0" t="0" r="r" b="b"/>
                <a:pathLst>
                  <a:path w="175" h="1197">
                    <a:moveTo>
                      <a:pt x="0" y="1110"/>
                    </a:moveTo>
                    <a:lnTo>
                      <a:pt x="0" y="1110"/>
                    </a:lnTo>
                    <a:lnTo>
                      <a:pt x="175" y="1197"/>
                    </a:lnTo>
                    <a:lnTo>
                      <a:pt x="175" y="0"/>
                    </a:lnTo>
                    <a:lnTo>
                      <a:pt x="0" y="52"/>
                    </a:lnTo>
                    <a:lnTo>
                      <a:pt x="0" y="1110"/>
                    </a:lnTo>
                    <a:close/>
                  </a:path>
                </a:pathLst>
              </a:custGeom>
              <a:solidFill>
                <a:srgbClr val="9D50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3"/>
              <p:cNvSpPr>
                <a:spLocks/>
              </p:cNvSpPr>
              <p:nvPr/>
            </p:nvSpPr>
            <p:spPr bwMode="auto">
              <a:xfrm>
                <a:off x="7643813" y="2393950"/>
                <a:ext cx="41275" cy="296863"/>
              </a:xfrm>
              <a:custGeom>
                <a:avLst/>
                <a:gdLst>
                  <a:gd name="T0" fmla="*/ 0 w 101"/>
                  <a:gd name="T1" fmla="*/ 10 h 736"/>
                  <a:gd name="T2" fmla="*/ 0 w 101"/>
                  <a:gd name="T3" fmla="*/ 10 h 736"/>
                  <a:gd name="T4" fmla="*/ 0 w 101"/>
                  <a:gd name="T5" fmla="*/ 685 h 736"/>
                  <a:gd name="T6" fmla="*/ 101 w 101"/>
                  <a:gd name="T7" fmla="*/ 736 h 736"/>
                  <a:gd name="T8" fmla="*/ 101 w 101"/>
                  <a:gd name="T9" fmla="*/ 0 h 736"/>
                  <a:gd name="T10" fmla="*/ 0 w 101"/>
                  <a:gd name="T11" fmla="*/ 10 h 736"/>
                </a:gdLst>
                <a:ahLst/>
                <a:cxnLst>
                  <a:cxn ang="0">
                    <a:pos x="T0" y="T1"/>
                  </a:cxn>
                  <a:cxn ang="0">
                    <a:pos x="T2" y="T3"/>
                  </a:cxn>
                  <a:cxn ang="0">
                    <a:pos x="T4" y="T5"/>
                  </a:cxn>
                  <a:cxn ang="0">
                    <a:pos x="T6" y="T7"/>
                  </a:cxn>
                  <a:cxn ang="0">
                    <a:pos x="T8" y="T9"/>
                  </a:cxn>
                  <a:cxn ang="0">
                    <a:pos x="T10" y="T11"/>
                  </a:cxn>
                </a:cxnLst>
                <a:rect l="0" t="0" r="r" b="b"/>
                <a:pathLst>
                  <a:path w="101" h="736">
                    <a:moveTo>
                      <a:pt x="0" y="10"/>
                    </a:moveTo>
                    <a:lnTo>
                      <a:pt x="0" y="10"/>
                    </a:lnTo>
                    <a:lnTo>
                      <a:pt x="0" y="685"/>
                    </a:lnTo>
                    <a:lnTo>
                      <a:pt x="101" y="736"/>
                    </a:lnTo>
                    <a:lnTo>
                      <a:pt x="101" y="0"/>
                    </a:lnTo>
                    <a:lnTo>
                      <a:pt x="0" y="10"/>
                    </a:lnTo>
                    <a:close/>
                  </a:path>
                </a:pathLst>
              </a:custGeom>
              <a:solidFill>
                <a:srgbClr val="9D50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7653702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Elastic-MapReduce-EMR.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45788" y="1780253"/>
            <a:ext cx="1814474" cy="1814474"/>
          </a:xfrm>
          <a:prstGeom prst="rect">
            <a:avLst/>
          </a:prstGeom>
        </p:spPr>
      </p:pic>
      <p:sp>
        <p:nvSpPr>
          <p:cNvPr id="17" name="Rectangle 16"/>
          <p:cNvSpPr/>
          <p:nvPr/>
        </p:nvSpPr>
        <p:spPr>
          <a:xfrm>
            <a:off x="336790" y="925252"/>
            <a:ext cx="5319058" cy="646331"/>
          </a:xfrm>
          <a:prstGeom prst="rect">
            <a:avLst/>
          </a:prstGeom>
        </p:spPr>
        <p:txBody>
          <a:bodyPr wrap="square">
            <a:spAutoFit/>
          </a:bodyPr>
          <a:lstStyle/>
          <a:p>
            <a:r>
              <a:rPr lang="en-US" sz="2000" b="1" dirty="0">
                <a:solidFill>
                  <a:srgbClr val="4D4D4C"/>
                </a:solidFill>
                <a:cs typeface="Arial"/>
              </a:rPr>
              <a:t>Elastic MapReduce (EMR)</a:t>
            </a:r>
          </a:p>
          <a:p>
            <a:r>
              <a:rPr lang="en-US" sz="1600" i="1" dirty="0">
                <a:solidFill>
                  <a:srgbClr val="FCB64C"/>
                </a:solidFill>
                <a:cs typeface="Arial"/>
              </a:rPr>
              <a:t>Managed Hadoop Framework for Big Data Processing</a:t>
            </a:r>
          </a:p>
        </p:txBody>
      </p:sp>
      <p:sp>
        <p:nvSpPr>
          <p:cNvPr id="18" name="Rectangle 17"/>
          <p:cNvSpPr/>
          <p:nvPr/>
        </p:nvSpPr>
        <p:spPr>
          <a:xfrm>
            <a:off x="336790" y="1850082"/>
            <a:ext cx="5108046" cy="1692771"/>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Elastic cluster sizing based on workflow demands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Batch and real-time processing</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Long-running or transient clusters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Spot instance support for cost-optimization</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Easy integration with AWS </a:t>
            </a:r>
            <a:r>
              <a:rPr lang="en-US" sz="1600" dirty="0" err="1">
                <a:solidFill>
                  <a:schemeClr val="tx1">
                    <a:lumMod val="75000"/>
                    <a:lumOff val="25000"/>
                  </a:schemeClr>
                </a:solidFill>
                <a:cs typeface="Arial"/>
              </a:rPr>
              <a:t>datastores</a:t>
            </a:r>
            <a:endParaRPr lang="en-US" sz="1600" dirty="0">
              <a:solidFill>
                <a:schemeClr val="tx1">
                  <a:lumMod val="75000"/>
                  <a:lumOff val="25000"/>
                </a:schemeClr>
              </a:solidFill>
              <a:cs typeface="Arial"/>
            </a:endParaRPr>
          </a:p>
        </p:txBody>
      </p:sp>
      <p:sp>
        <p:nvSpPr>
          <p:cNvPr id="19"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Analytics</a:t>
            </a:r>
          </a:p>
        </p:txBody>
      </p:sp>
    </p:spTree>
    <p:extLst>
      <p:ext uri="{BB962C8B-B14F-4D97-AF65-F5344CB8AC3E}">
        <p14:creationId xmlns:p14="http://schemas.microsoft.com/office/powerpoint/2010/main" val="36262079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Kinesis.eps"/>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659627" y="1327454"/>
            <a:ext cx="1151962" cy="1382354"/>
          </a:xfrm>
          <a:prstGeom prst="rect">
            <a:avLst/>
          </a:prstGeom>
        </p:spPr>
      </p:pic>
      <p:graphicFrame>
        <p:nvGraphicFramePr>
          <p:cNvPr id="2" name="Diagram 1"/>
          <p:cNvGraphicFramePr/>
          <p:nvPr>
            <p:extLst>
              <p:ext uri="{D42A27DB-BD31-4B8C-83A1-F6EECF244321}">
                <p14:modId xmlns:p14="http://schemas.microsoft.com/office/powerpoint/2010/main" val="4127162706"/>
              </p:ext>
            </p:extLst>
          </p:nvPr>
        </p:nvGraphicFramePr>
        <p:xfrm>
          <a:off x="483635" y="3080657"/>
          <a:ext cx="8133495" cy="14848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Rectangle 17"/>
          <p:cNvSpPr/>
          <p:nvPr/>
        </p:nvSpPr>
        <p:spPr>
          <a:xfrm>
            <a:off x="336790" y="925252"/>
            <a:ext cx="5319058" cy="646331"/>
          </a:xfrm>
          <a:prstGeom prst="rect">
            <a:avLst/>
          </a:prstGeom>
        </p:spPr>
        <p:txBody>
          <a:bodyPr wrap="square">
            <a:spAutoFit/>
          </a:bodyPr>
          <a:lstStyle/>
          <a:p>
            <a:r>
              <a:rPr lang="en-US" sz="2000" b="1" dirty="0">
                <a:solidFill>
                  <a:srgbClr val="4D4D4C"/>
                </a:solidFill>
                <a:cs typeface="Arial"/>
              </a:rPr>
              <a:t>Kinesis </a:t>
            </a:r>
          </a:p>
          <a:p>
            <a:r>
              <a:rPr lang="en-US" sz="1600" i="1" dirty="0">
                <a:solidFill>
                  <a:srgbClr val="FCB64C"/>
                </a:solidFill>
                <a:cs typeface="Arial"/>
              </a:rPr>
              <a:t>Work with Real-time Streaming Data</a:t>
            </a:r>
          </a:p>
        </p:txBody>
      </p:sp>
      <p:sp>
        <p:nvSpPr>
          <p:cNvPr id="19" name="Rectangle 18"/>
          <p:cNvSpPr/>
          <p:nvPr/>
        </p:nvSpPr>
        <p:spPr>
          <a:xfrm>
            <a:off x="336790" y="1850082"/>
            <a:ext cx="4551094" cy="609398"/>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A platform for streaming data on AWS, currently consists of:</a:t>
            </a:r>
          </a:p>
        </p:txBody>
      </p:sp>
      <p:sp>
        <p:nvSpPr>
          <p:cNvPr id="20"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Analytics</a:t>
            </a:r>
          </a:p>
        </p:txBody>
      </p:sp>
    </p:spTree>
    <p:extLst>
      <p:ext uri="{BB962C8B-B14F-4D97-AF65-F5344CB8AC3E}">
        <p14:creationId xmlns:p14="http://schemas.microsoft.com/office/powerpoint/2010/main" val="3685075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73535" y="1604211"/>
            <a:ext cx="1715438" cy="1715438"/>
          </a:xfrm>
          <a:prstGeom prst="rect">
            <a:avLst/>
          </a:prstGeom>
        </p:spPr>
      </p:pic>
      <p:sp>
        <p:nvSpPr>
          <p:cNvPr id="17" name="Rectangle 16"/>
          <p:cNvSpPr/>
          <p:nvPr/>
        </p:nvSpPr>
        <p:spPr>
          <a:xfrm>
            <a:off x="336790" y="925252"/>
            <a:ext cx="5319058" cy="646331"/>
          </a:xfrm>
          <a:prstGeom prst="rect">
            <a:avLst/>
          </a:prstGeom>
        </p:spPr>
        <p:txBody>
          <a:bodyPr wrap="square">
            <a:spAutoFit/>
          </a:bodyPr>
          <a:lstStyle/>
          <a:p>
            <a:r>
              <a:rPr lang="en-US" sz="2000" b="1" dirty="0">
                <a:solidFill>
                  <a:srgbClr val="4D4D4C"/>
                </a:solidFill>
                <a:cs typeface="Arial"/>
              </a:rPr>
              <a:t>Data Pipeline</a:t>
            </a:r>
          </a:p>
          <a:p>
            <a:r>
              <a:rPr lang="en-US" sz="1600" i="1" dirty="0">
                <a:solidFill>
                  <a:srgbClr val="FCB64C"/>
                </a:solidFill>
                <a:cs typeface="Arial"/>
              </a:rPr>
              <a:t>Orchestration for Data-Driven Workflows</a:t>
            </a:r>
          </a:p>
        </p:txBody>
      </p:sp>
      <p:sp>
        <p:nvSpPr>
          <p:cNvPr id="18" name="Rectangle 17"/>
          <p:cNvSpPr/>
          <p:nvPr/>
        </p:nvSpPr>
        <p:spPr>
          <a:xfrm>
            <a:off x="336790" y="1850082"/>
            <a:ext cx="4333181" cy="1280351"/>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Move data between different AWS data and compute resources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Transform data during transfer</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Integrate with </a:t>
            </a:r>
            <a:r>
              <a:rPr lang="en-US" sz="1600" dirty="0" err="1">
                <a:solidFill>
                  <a:schemeClr val="tx1">
                    <a:lumMod val="75000"/>
                    <a:lumOff val="25000"/>
                  </a:schemeClr>
                </a:solidFill>
                <a:cs typeface="Arial"/>
              </a:rPr>
              <a:t>on-premise</a:t>
            </a:r>
            <a:r>
              <a:rPr lang="en-US" sz="1600" dirty="0">
                <a:solidFill>
                  <a:schemeClr val="tx1">
                    <a:lumMod val="75000"/>
                    <a:lumOff val="25000"/>
                  </a:schemeClr>
                </a:solidFill>
                <a:cs typeface="Arial"/>
              </a:rPr>
              <a:t> data sources</a:t>
            </a:r>
          </a:p>
        </p:txBody>
      </p:sp>
      <p:sp>
        <p:nvSpPr>
          <p:cNvPr id="19"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Analytics</a:t>
            </a:r>
          </a:p>
        </p:txBody>
      </p:sp>
    </p:spTree>
    <p:extLst>
      <p:ext uri="{BB962C8B-B14F-4D97-AF65-F5344CB8AC3E}">
        <p14:creationId xmlns:p14="http://schemas.microsoft.com/office/powerpoint/2010/main" val="17150810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d2t8t6joz3mb9g.cloudfront.net/css/us-east-1/img/ML.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6471013" y="1723461"/>
            <a:ext cx="1520482" cy="1520482"/>
          </a:xfrm>
          <a:prstGeom prst="rect">
            <a:avLst/>
          </a:prstGeom>
          <a:noFill/>
          <a:extLst>
            <a:ext uri="{909E8E84-426E-40dd-AFC4-6F175D3DCCD1}">
              <a14:hiddenFill xmlns="" xmlns:a14="http://schemas.microsoft.com/office/drawing/2010/main">
                <a:solidFill>
                  <a:srgbClr val="FFFFFF"/>
                </a:solidFill>
              </a14:hiddenFill>
            </a:ext>
          </a:extLst>
        </p:spPr>
      </p:pic>
      <p:sp>
        <p:nvSpPr>
          <p:cNvPr id="16" name="Rectangle 15"/>
          <p:cNvSpPr/>
          <p:nvPr/>
        </p:nvSpPr>
        <p:spPr>
          <a:xfrm>
            <a:off x="336790" y="925252"/>
            <a:ext cx="5319058" cy="646331"/>
          </a:xfrm>
          <a:prstGeom prst="rect">
            <a:avLst/>
          </a:prstGeom>
        </p:spPr>
        <p:txBody>
          <a:bodyPr wrap="square">
            <a:spAutoFit/>
          </a:bodyPr>
          <a:lstStyle/>
          <a:p>
            <a:r>
              <a:rPr lang="en-US" sz="2000" b="1" dirty="0">
                <a:solidFill>
                  <a:srgbClr val="4D4D4C"/>
                </a:solidFill>
                <a:cs typeface="Arial"/>
              </a:rPr>
              <a:t>Machine Learning</a:t>
            </a:r>
          </a:p>
          <a:p>
            <a:r>
              <a:rPr lang="en-US" sz="1600" i="1" dirty="0">
                <a:solidFill>
                  <a:srgbClr val="FCB64C"/>
                </a:solidFill>
                <a:cs typeface="Arial"/>
              </a:rPr>
              <a:t>Build Smart Applications Quickly and Easily</a:t>
            </a:r>
          </a:p>
        </p:txBody>
      </p:sp>
      <p:sp>
        <p:nvSpPr>
          <p:cNvPr id="17" name="Rectangle 16"/>
          <p:cNvSpPr/>
          <p:nvPr/>
        </p:nvSpPr>
        <p:spPr>
          <a:xfrm>
            <a:off x="336790" y="1850082"/>
            <a:ext cx="4333181" cy="1339341"/>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Fully-managed service built for developers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Integrated with AWS data ecosystem</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Find patterns in your data</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Supports batch and real-time predictions</a:t>
            </a:r>
          </a:p>
        </p:txBody>
      </p:sp>
      <p:sp>
        <p:nvSpPr>
          <p:cNvPr id="18"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Analytics</a:t>
            </a:r>
          </a:p>
        </p:txBody>
      </p:sp>
    </p:spTree>
    <p:extLst>
      <p:ext uri="{BB962C8B-B14F-4D97-AF65-F5344CB8AC3E}">
        <p14:creationId xmlns:p14="http://schemas.microsoft.com/office/powerpoint/2010/main" val="34970756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QuickSight_ServiceIcon.jpe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597579" y="1840115"/>
            <a:ext cx="1169378" cy="1286316"/>
          </a:xfrm>
          <a:prstGeom prst="rect">
            <a:avLst/>
          </a:prstGeom>
        </p:spPr>
      </p:pic>
      <p:sp>
        <p:nvSpPr>
          <p:cNvPr id="16" name="Rectangle 15"/>
          <p:cNvSpPr/>
          <p:nvPr/>
        </p:nvSpPr>
        <p:spPr>
          <a:xfrm>
            <a:off x="336790" y="925252"/>
            <a:ext cx="5319058" cy="646331"/>
          </a:xfrm>
          <a:prstGeom prst="rect">
            <a:avLst/>
          </a:prstGeom>
        </p:spPr>
        <p:txBody>
          <a:bodyPr wrap="square">
            <a:spAutoFit/>
          </a:bodyPr>
          <a:lstStyle/>
          <a:p>
            <a:r>
              <a:rPr lang="en-US" sz="2000" b="1" dirty="0">
                <a:solidFill>
                  <a:srgbClr val="4D4D4C"/>
                </a:solidFill>
                <a:cs typeface="Arial"/>
              </a:rPr>
              <a:t>QuickSight</a:t>
            </a:r>
          </a:p>
          <a:p>
            <a:r>
              <a:rPr lang="en-US" sz="1600" i="1" dirty="0">
                <a:solidFill>
                  <a:srgbClr val="FCB64C"/>
                </a:solidFill>
                <a:cs typeface="Arial"/>
              </a:rPr>
              <a:t>Fast, Easy-to-use, Business Intelligence</a:t>
            </a:r>
          </a:p>
        </p:txBody>
      </p:sp>
      <p:sp>
        <p:nvSpPr>
          <p:cNvPr id="17" name="Rectangle 16"/>
          <p:cNvSpPr/>
          <p:nvPr/>
        </p:nvSpPr>
        <p:spPr>
          <a:xfrm>
            <a:off x="336790" y="1850082"/>
            <a:ext cx="4545453" cy="1797415"/>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Supports AWS data stores, flat files, and third-party sources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Auto-generates smart visualizations with </a:t>
            </a:r>
            <a:r>
              <a:rPr lang="en-US" sz="1600" dirty="0" err="1">
                <a:solidFill>
                  <a:schemeClr val="tx1">
                    <a:lumMod val="75000"/>
                    <a:lumOff val="25000"/>
                  </a:schemeClr>
                </a:solidFill>
                <a:cs typeface="Arial"/>
              </a:rPr>
              <a:t>AutoGraph</a:t>
            </a:r>
            <a:r>
              <a:rPr lang="en-US" sz="1600" dirty="0">
                <a:solidFill>
                  <a:schemeClr val="tx1">
                    <a:lumMod val="75000"/>
                    <a:lumOff val="25000"/>
                  </a:schemeClr>
                </a:solidFill>
                <a:cs typeface="Arial"/>
              </a:rPr>
              <a:t> technology</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Super-fast analysis with in-memory calculations via SPICE</a:t>
            </a:r>
          </a:p>
        </p:txBody>
      </p:sp>
      <p:sp>
        <p:nvSpPr>
          <p:cNvPr id="18"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Analytics</a:t>
            </a:r>
          </a:p>
        </p:txBody>
      </p:sp>
    </p:spTree>
    <p:extLst>
      <p:ext uri="{BB962C8B-B14F-4D97-AF65-F5344CB8AC3E}">
        <p14:creationId xmlns:p14="http://schemas.microsoft.com/office/powerpoint/2010/main" val="33820525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8"/>
          <p:cNvPicPr>
            <a:picLocks noGrp="1"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6732640" y="1804637"/>
            <a:ext cx="1226630" cy="14719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Rectangle 16"/>
          <p:cNvSpPr/>
          <p:nvPr/>
        </p:nvSpPr>
        <p:spPr>
          <a:xfrm>
            <a:off x="336790" y="925252"/>
            <a:ext cx="5319058" cy="646331"/>
          </a:xfrm>
          <a:prstGeom prst="rect">
            <a:avLst/>
          </a:prstGeom>
        </p:spPr>
        <p:txBody>
          <a:bodyPr wrap="square">
            <a:spAutoFit/>
          </a:bodyPr>
          <a:lstStyle/>
          <a:p>
            <a:r>
              <a:rPr lang="en-US" sz="2000" b="1" dirty="0">
                <a:solidFill>
                  <a:srgbClr val="4D4D4C"/>
                </a:solidFill>
                <a:cs typeface="Arial"/>
              </a:rPr>
              <a:t>Amazon </a:t>
            </a:r>
            <a:r>
              <a:rPr lang="en-US" sz="2000" b="1" dirty="0" err="1">
                <a:solidFill>
                  <a:srgbClr val="4D4D4C"/>
                </a:solidFill>
                <a:cs typeface="Arial"/>
              </a:rPr>
              <a:t>Elasticsearch</a:t>
            </a:r>
            <a:r>
              <a:rPr lang="en-US" sz="2000" b="1" dirty="0">
                <a:solidFill>
                  <a:srgbClr val="4D4D4C"/>
                </a:solidFill>
                <a:cs typeface="Arial"/>
              </a:rPr>
              <a:t> Service</a:t>
            </a:r>
          </a:p>
          <a:p>
            <a:r>
              <a:rPr lang="en-US" sz="1600" i="1" dirty="0">
                <a:solidFill>
                  <a:srgbClr val="FCB64C"/>
                </a:solidFill>
                <a:cs typeface="Arial"/>
              </a:rPr>
              <a:t>Run and Scale </a:t>
            </a:r>
            <a:r>
              <a:rPr lang="en-US" sz="1600" i="1" dirty="0" err="1">
                <a:solidFill>
                  <a:srgbClr val="FCB64C"/>
                </a:solidFill>
                <a:cs typeface="Arial"/>
              </a:rPr>
              <a:t>Elasticsearch</a:t>
            </a:r>
            <a:r>
              <a:rPr lang="en-US" sz="1600" i="1" dirty="0">
                <a:solidFill>
                  <a:srgbClr val="FCB64C"/>
                </a:solidFill>
                <a:cs typeface="Arial"/>
              </a:rPr>
              <a:t> Clusters on AWS</a:t>
            </a:r>
          </a:p>
        </p:txBody>
      </p:sp>
      <p:sp>
        <p:nvSpPr>
          <p:cNvPr id="18" name="Rectangle 17"/>
          <p:cNvSpPr/>
          <p:nvPr/>
        </p:nvSpPr>
        <p:spPr>
          <a:xfrm>
            <a:off x="336790" y="1850082"/>
            <a:ext cx="5570524" cy="1951303"/>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Easy cluster creation, configuration, and management</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Support for ELK stack (</a:t>
            </a:r>
            <a:r>
              <a:rPr lang="en-US" sz="1600" dirty="0" err="1">
                <a:solidFill>
                  <a:schemeClr val="tx1">
                    <a:lumMod val="75000"/>
                    <a:lumOff val="25000"/>
                  </a:schemeClr>
                </a:solidFill>
                <a:cs typeface="Arial"/>
              </a:rPr>
              <a:t>Elasticsearch-Logstash-Kibana</a:t>
            </a:r>
            <a:r>
              <a:rPr lang="en-US" sz="1600" dirty="0">
                <a:solidFill>
                  <a:schemeClr val="tx1">
                    <a:lumMod val="75000"/>
                    <a:lumOff val="25000"/>
                  </a:schemeClr>
                </a:solidFill>
                <a:cs typeface="Arial"/>
              </a:rPr>
              <a:t>)</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Security, monitoring, and auditing</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Integration options with AWS services like CloudWatch Logs and DynamoDB</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Direct access to </a:t>
            </a:r>
            <a:r>
              <a:rPr lang="en-US" sz="1600" dirty="0" err="1">
                <a:solidFill>
                  <a:schemeClr val="tx1">
                    <a:lumMod val="75000"/>
                    <a:lumOff val="25000"/>
                  </a:schemeClr>
                </a:solidFill>
                <a:cs typeface="Arial"/>
              </a:rPr>
              <a:t>Elasticsearch</a:t>
            </a:r>
            <a:r>
              <a:rPr lang="en-US" sz="1600" dirty="0">
                <a:solidFill>
                  <a:schemeClr val="tx1">
                    <a:lumMod val="75000"/>
                    <a:lumOff val="25000"/>
                  </a:schemeClr>
                </a:solidFill>
                <a:cs typeface="Arial"/>
              </a:rPr>
              <a:t> API </a:t>
            </a:r>
          </a:p>
        </p:txBody>
      </p:sp>
      <p:sp>
        <p:nvSpPr>
          <p:cNvPr id="19"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Analytics</a:t>
            </a:r>
          </a:p>
        </p:txBody>
      </p:sp>
    </p:spTree>
    <p:extLst>
      <p:ext uri="{BB962C8B-B14F-4D97-AF65-F5344CB8AC3E}">
        <p14:creationId xmlns:p14="http://schemas.microsoft.com/office/powerpoint/2010/main" val="34554257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6788" y="1708500"/>
            <a:ext cx="8807211" cy="769441"/>
          </a:xfrm>
          <a:prstGeom prst="rect">
            <a:avLst/>
          </a:prstGeom>
        </p:spPr>
        <p:txBody>
          <a:bodyPr wrap="square">
            <a:spAutoFit/>
          </a:bodyPr>
          <a:lstStyle/>
          <a:p>
            <a:r>
              <a:rPr lang="en-US" sz="4400" b="1" dirty="0">
                <a:solidFill>
                  <a:srgbClr val="FCB64C"/>
                </a:solidFill>
                <a:cs typeface="Arial"/>
              </a:rPr>
              <a:t>Poll Question </a:t>
            </a:r>
          </a:p>
        </p:txBody>
      </p:sp>
      <p:sp>
        <p:nvSpPr>
          <p:cNvPr id="4" name="Rectangle 3"/>
          <p:cNvSpPr/>
          <p:nvPr/>
        </p:nvSpPr>
        <p:spPr>
          <a:xfrm>
            <a:off x="336789" y="2911781"/>
            <a:ext cx="8333386" cy="523220"/>
          </a:xfrm>
          <a:prstGeom prst="rect">
            <a:avLst/>
          </a:prstGeom>
        </p:spPr>
        <p:txBody>
          <a:bodyPr wrap="square">
            <a:spAutoFit/>
          </a:bodyPr>
          <a:lstStyle/>
          <a:p>
            <a:r>
              <a:rPr lang="en-US" sz="2800" dirty="0">
                <a:solidFill>
                  <a:srgbClr val="4D4D4C"/>
                </a:solidFill>
              </a:rPr>
              <a:t>Which Analytics service would you like to try next?</a:t>
            </a:r>
          </a:p>
        </p:txBody>
      </p:sp>
    </p:spTree>
    <p:extLst>
      <p:ext uri="{BB962C8B-B14F-4D97-AF65-F5344CB8AC3E}">
        <p14:creationId xmlns:p14="http://schemas.microsoft.com/office/powerpoint/2010/main" val="20003387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600616" y="1925563"/>
            <a:ext cx="1431390" cy="1661425"/>
            <a:chOff x="854611" y="1925563"/>
            <a:chExt cx="1431390" cy="1661425"/>
          </a:xfrm>
        </p:grpSpPr>
        <p:pic>
          <p:nvPicPr>
            <p:cNvPr id="14" name="Picture 13"/>
            <p:cNvPicPr>
              <a:picLocks noChangeAspect="1"/>
            </p:cNvPicPr>
            <p:nvPr/>
          </p:nvPicPr>
          <p:blipFill>
            <a:blip r:embed="rId3"/>
            <a:stretch>
              <a:fillRect/>
            </a:stretch>
          </p:blipFill>
          <p:spPr>
            <a:xfrm>
              <a:off x="1166708" y="1925563"/>
              <a:ext cx="807196" cy="920483"/>
            </a:xfrm>
            <a:prstGeom prst="rect">
              <a:avLst/>
            </a:prstGeom>
          </p:spPr>
        </p:pic>
        <p:sp>
          <p:nvSpPr>
            <p:cNvPr id="19" name="TextBox 18"/>
            <p:cNvSpPr txBox="1"/>
            <p:nvPr/>
          </p:nvSpPr>
          <p:spPr>
            <a:xfrm>
              <a:off x="854611" y="3248434"/>
              <a:ext cx="1431390" cy="338554"/>
            </a:xfrm>
            <a:prstGeom prst="rect">
              <a:avLst/>
            </a:prstGeom>
            <a:noFill/>
          </p:spPr>
          <p:txBody>
            <a:bodyPr wrap="square" rtlCol="0">
              <a:noAutofit/>
            </a:bodyPr>
            <a:lstStyle/>
            <a:p>
              <a:pPr algn="ctr"/>
              <a:r>
                <a:rPr lang="en-US" sz="1400" b="1" dirty="0" err="1">
                  <a:solidFill>
                    <a:schemeClr val="tx1">
                      <a:lumMod val="75000"/>
                      <a:lumOff val="25000"/>
                    </a:schemeClr>
                  </a:solidFill>
                  <a:cs typeface="Arial"/>
                </a:rPr>
                <a:t>WorkSpaces</a:t>
              </a:r>
              <a:endParaRPr lang="en-US" sz="1400" b="1" dirty="0">
                <a:solidFill>
                  <a:schemeClr val="tx1">
                    <a:lumMod val="75000"/>
                    <a:lumOff val="25000"/>
                  </a:schemeClr>
                </a:solidFill>
                <a:cs typeface="Arial"/>
              </a:endParaRPr>
            </a:p>
          </p:txBody>
        </p:sp>
      </p:grpSp>
      <p:grpSp>
        <p:nvGrpSpPr>
          <p:cNvPr id="32" name="Group 31"/>
          <p:cNvGrpSpPr/>
          <p:nvPr/>
        </p:nvGrpSpPr>
        <p:grpSpPr>
          <a:xfrm>
            <a:off x="3941578" y="1832200"/>
            <a:ext cx="1278667" cy="1754788"/>
            <a:chOff x="3941578" y="1832200"/>
            <a:chExt cx="1278667" cy="1754788"/>
          </a:xfrm>
        </p:grpSpPr>
        <p:pic>
          <p:nvPicPr>
            <p:cNvPr id="16" name="Picture 15" descr="Zocalo.eps"/>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021172" y="1832200"/>
              <a:ext cx="1119478" cy="1119476"/>
            </a:xfrm>
            <a:prstGeom prst="rect">
              <a:avLst/>
            </a:prstGeom>
          </p:spPr>
        </p:pic>
        <p:sp>
          <p:nvSpPr>
            <p:cNvPr id="20" name="TextBox 19"/>
            <p:cNvSpPr txBox="1"/>
            <p:nvPr/>
          </p:nvSpPr>
          <p:spPr>
            <a:xfrm>
              <a:off x="3941578" y="3248434"/>
              <a:ext cx="1278667" cy="338554"/>
            </a:xfrm>
            <a:prstGeom prst="rect">
              <a:avLst/>
            </a:prstGeom>
            <a:noFill/>
          </p:spPr>
          <p:txBody>
            <a:bodyPr wrap="square" rtlCol="0">
              <a:noAutofit/>
            </a:bodyPr>
            <a:lstStyle/>
            <a:p>
              <a:pPr algn="ctr"/>
              <a:r>
                <a:rPr lang="en-US" sz="1400" b="1" dirty="0">
                  <a:solidFill>
                    <a:schemeClr val="tx1">
                      <a:lumMod val="75000"/>
                      <a:lumOff val="25000"/>
                    </a:schemeClr>
                  </a:solidFill>
                  <a:cs typeface="Arial"/>
                </a:rPr>
                <a:t>WorkDocs</a:t>
              </a:r>
            </a:p>
          </p:txBody>
        </p:sp>
      </p:grpSp>
      <p:grpSp>
        <p:nvGrpSpPr>
          <p:cNvPr id="31" name="Group 30"/>
          <p:cNvGrpSpPr/>
          <p:nvPr/>
        </p:nvGrpSpPr>
        <p:grpSpPr>
          <a:xfrm>
            <a:off x="7142321" y="1894754"/>
            <a:ext cx="1368895" cy="1692234"/>
            <a:chOff x="6946380" y="1894754"/>
            <a:chExt cx="1368895" cy="1692234"/>
          </a:xfrm>
        </p:grpSpPr>
        <p:pic>
          <p:nvPicPr>
            <p:cNvPr id="15" name="Picture 2" descr="https://console.aws.amazon.com/workmail/img/FirstRunLogo.png"/>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7139954" y="1894754"/>
              <a:ext cx="981746" cy="1032747"/>
            </a:xfrm>
            <a:prstGeom prst="rect">
              <a:avLst/>
            </a:prstGeom>
            <a:noFill/>
            <a:extLst>
              <a:ext uri="{909E8E84-426E-40dd-AFC4-6F175D3DCCD1}">
                <a14:hiddenFill xmlns="" xmlns:a14="http://schemas.microsoft.com/office/drawing/2010/main">
                  <a:solidFill>
                    <a:srgbClr val="FFFFFF"/>
                  </a:solidFill>
                </a14:hiddenFill>
              </a:ext>
            </a:extLst>
          </p:spPr>
        </p:pic>
        <p:sp>
          <p:nvSpPr>
            <p:cNvPr id="21" name="TextBox 20"/>
            <p:cNvSpPr txBox="1"/>
            <p:nvPr/>
          </p:nvSpPr>
          <p:spPr>
            <a:xfrm>
              <a:off x="6946380" y="3248434"/>
              <a:ext cx="1368895" cy="338554"/>
            </a:xfrm>
            <a:prstGeom prst="rect">
              <a:avLst/>
            </a:prstGeom>
            <a:noFill/>
          </p:spPr>
          <p:txBody>
            <a:bodyPr wrap="square" rtlCol="0">
              <a:noAutofit/>
            </a:bodyPr>
            <a:lstStyle/>
            <a:p>
              <a:pPr algn="ctr"/>
              <a:r>
                <a:rPr lang="en-US" sz="1400" b="1" dirty="0" err="1">
                  <a:solidFill>
                    <a:schemeClr val="tx1">
                      <a:lumMod val="75000"/>
                      <a:lumOff val="25000"/>
                    </a:schemeClr>
                  </a:solidFill>
                  <a:cs typeface="Arial"/>
                </a:rPr>
                <a:t>WorkMail</a:t>
              </a:r>
              <a:endParaRPr lang="en-US" sz="1400" b="1" dirty="0">
                <a:solidFill>
                  <a:schemeClr val="tx1">
                    <a:lumMod val="75000"/>
                    <a:lumOff val="25000"/>
                  </a:schemeClr>
                </a:solidFill>
                <a:cs typeface="Arial"/>
              </a:endParaRPr>
            </a:p>
          </p:txBody>
        </p:sp>
      </p:grpSp>
      <p:sp>
        <p:nvSpPr>
          <p:cNvPr id="26"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Enterprise Applications</a:t>
            </a:r>
          </a:p>
        </p:txBody>
      </p:sp>
    </p:spTree>
    <p:extLst>
      <p:ext uri="{BB962C8B-B14F-4D97-AF65-F5344CB8AC3E}">
        <p14:creationId xmlns:p14="http://schemas.microsoft.com/office/powerpoint/2010/main" val="1343544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descr="EC2.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283959" y="2056993"/>
            <a:ext cx="1855003" cy="1855003"/>
          </a:xfrm>
          <a:prstGeom prst="rect">
            <a:avLst/>
          </a:prstGeom>
        </p:spPr>
      </p:pic>
      <p:sp>
        <p:nvSpPr>
          <p:cNvPr id="7" name="Rectangle 6"/>
          <p:cNvSpPr/>
          <p:nvPr/>
        </p:nvSpPr>
        <p:spPr>
          <a:xfrm>
            <a:off x="336789" y="925252"/>
            <a:ext cx="5319059" cy="646331"/>
          </a:xfrm>
          <a:prstGeom prst="rect">
            <a:avLst/>
          </a:prstGeom>
        </p:spPr>
        <p:txBody>
          <a:bodyPr wrap="square">
            <a:spAutoFit/>
          </a:bodyPr>
          <a:lstStyle/>
          <a:p>
            <a:r>
              <a:rPr lang="en-US" sz="2000" b="1" dirty="0">
                <a:solidFill>
                  <a:srgbClr val="4D4D4C"/>
                </a:solidFill>
                <a:latin typeface="Arial"/>
                <a:cs typeface="Arial"/>
              </a:rPr>
              <a:t>Elastic Compute Cloud (EC2)</a:t>
            </a:r>
          </a:p>
          <a:p>
            <a:r>
              <a:rPr lang="en-US" sz="1600" i="1" dirty="0">
                <a:solidFill>
                  <a:srgbClr val="FCB64C"/>
                </a:solidFill>
                <a:latin typeface="Arial"/>
                <a:cs typeface="Arial"/>
              </a:rPr>
              <a:t>Virtual Servers in the Cloud</a:t>
            </a:r>
          </a:p>
        </p:txBody>
      </p:sp>
      <p:sp>
        <p:nvSpPr>
          <p:cNvPr id="8" name="Rectangle 7"/>
          <p:cNvSpPr/>
          <p:nvPr/>
        </p:nvSpPr>
        <p:spPr>
          <a:xfrm>
            <a:off x="336789" y="1850082"/>
            <a:ext cx="4657577" cy="2268826"/>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latin typeface="Arial"/>
                <a:cs typeface="Arial"/>
              </a:rPr>
              <a:t>Resizable Compute Capacity</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latin typeface="Arial"/>
                <a:cs typeface="Arial"/>
              </a:rPr>
              <a:t>Complete control of your computing resources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latin typeface="Arial"/>
                <a:cs typeface="Arial"/>
              </a:rPr>
              <a:t>Reduces time to obtain and boot new server instances to minutes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latin typeface="Arial"/>
                <a:cs typeface="Arial"/>
              </a:rPr>
              <a:t>Choose from 30+ different instance types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latin typeface="Arial"/>
                <a:cs typeface="Arial"/>
              </a:rPr>
              <a:t>Scale as your requirements change</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latin typeface="Arial"/>
                <a:cs typeface="Arial"/>
              </a:rPr>
              <a:t>Pay only for what you use</a:t>
            </a:r>
          </a:p>
        </p:txBody>
      </p:sp>
      <p:sp>
        <p:nvSpPr>
          <p:cNvPr id="2" name="Title 1"/>
          <p:cNvSpPr>
            <a:spLocks noGrp="1"/>
          </p:cNvSpPr>
          <p:nvPr>
            <p:ph type="title"/>
          </p:nvPr>
        </p:nvSpPr>
        <p:spPr/>
        <p:txBody>
          <a:bodyPr/>
          <a:lstStyle/>
          <a:p>
            <a:r>
              <a:rPr lang="en-US" dirty="0"/>
              <a:t>Compute</a:t>
            </a:r>
          </a:p>
        </p:txBody>
      </p:sp>
    </p:spTree>
    <p:extLst>
      <p:ext uri="{BB962C8B-B14F-4D97-AF65-F5344CB8AC3E}">
        <p14:creationId xmlns:p14="http://schemas.microsoft.com/office/powerpoint/2010/main" val="32063972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6770741" y="1746881"/>
            <a:ext cx="1226630" cy="1398786"/>
          </a:xfrm>
          <a:prstGeom prst="rect">
            <a:avLst/>
          </a:prstGeom>
        </p:spPr>
      </p:pic>
      <p:sp>
        <p:nvSpPr>
          <p:cNvPr id="6"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Enterprise Applications</a:t>
            </a:r>
          </a:p>
        </p:txBody>
      </p:sp>
      <p:sp>
        <p:nvSpPr>
          <p:cNvPr id="11" name="Rectangle 10"/>
          <p:cNvSpPr/>
          <p:nvPr/>
        </p:nvSpPr>
        <p:spPr>
          <a:xfrm>
            <a:off x="336790" y="925252"/>
            <a:ext cx="5319058" cy="646331"/>
          </a:xfrm>
          <a:prstGeom prst="rect">
            <a:avLst/>
          </a:prstGeom>
        </p:spPr>
        <p:txBody>
          <a:bodyPr wrap="square">
            <a:spAutoFit/>
          </a:bodyPr>
          <a:lstStyle/>
          <a:p>
            <a:r>
              <a:rPr lang="en-US" sz="2000" b="1" dirty="0">
                <a:solidFill>
                  <a:srgbClr val="4D4D4C"/>
                </a:solidFill>
                <a:cs typeface="Arial"/>
              </a:rPr>
              <a:t>Workspaces</a:t>
            </a:r>
          </a:p>
          <a:p>
            <a:r>
              <a:rPr lang="en-US" sz="1600" i="1" dirty="0">
                <a:solidFill>
                  <a:srgbClr val="F58536"/>
                </a:solidFill>
                <a:cs typeface="Arial"/>
              </a:rPr>
              <a:t>Desktops in the Cloud</a:t>
            </a:r>
          </a:p>
        </p:txBody>
      </p:sp>
      <p:sp>
        <p:nvSpPr>
          <p:cNvPr id="12" name="Rectangle 11"/>
          <p:cNvSpPr/>
          <p:nvPr/>
        </p:nvSpPr>
        <p:spPr>
          <a:xfrm>
            <a:off x="336790" y="1850082"/>
            <a:ext cx="5106067" cy="1280351"/>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Create and manage virtual desktops for your users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Integrates with VPC and Directory Service</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Clients for Windows, Mac, Chromebook, iPad, Kindle Fire, and Android</a:t>
            </a:r>
          </a:p>
        </p:txBody>
      </p:sp>
    </p:spTree>
    <p:extLst>
      <p:ext uri="{BB962C8B-B14F-4D97-AF65-F5344CB8AC3E}">
        <p14:creationId xmlns:p14="http://schemas.microsoft.com/office/powerpoint/2010/main" val="28671194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Zocalo.eps"/>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515953" y="1578171"/>
            <a:ext cx="1736206" cy="1736206"/>
          </a:xfrm>
          <a:prstGeom prst="rect">
            <a:avLst/>
          </a:prstGeom>
        </p:spPr>
      </p:pic>
      <p:sp>
        <p:nvSpPr>
          <p:cNvPr id="9"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Enterprise Applications</a:t>
            </a:r>
          </a:p>
        </p:txBody>
      </p:sp>
      <p:sp>
        <p:nvSpPr>
          <p:cNvPr id="10" name="Rectangle 9"/>
          <p:cNvSpPr/>
          <p:nvPr/>
        </p:nvSpPr>
        <p:spPr>
          <a:xfrm>
            <a:off x="336790" y="925252"/>
            <a:ext cx="5319058" cy="646331"/>
          </a:xfrm>
          <a:prstGeom prst="rect">
            <a:avLst/>
          </a:prstGeom>
        </p:spPr>
        <p:txBody>
          <a:bodyPr wrap="square">
            <a:spAutoFit/>
          </a:bodyPr>
          <a:lstStyle/>
          <a:p>
            <a:r>
              <a:rPr lang="en-US" sz="2000" b="1" dirty="0">
                <a:solidFill>
                  <a:srgbClr val="4D4D4C"/>
                </a:solidFill>
                <a:cs typeface="Arial"/>
              </a:rPr>
              <a:t>WorkDocs</a:t>
            </a:r>
          </a:p>
          <a:p>
            <a:r>
              <a:rPr lang="en-US" sz="1600" i="1" dirty="0">
                <a:solidFill>
                  <a:srgbClr val="F58536"/>
                </a:solidFill>
                <a:cs typeface="Arial"/>
              </a:rPr>
              <a:t>Secure Enterprise Storage and Sharing Services</a:t>
            </a:r>
          </a:p>
        </p:txBody>
      </p:sp>
      <p:sp>
        <p:nvSpPr>
          <p:cNvPr id="11" name="Rectangle 10"/>
          <p:cNvSpPr/>
          <p:nvPr/>
        </p:nvSpPr>
        <p:spPr>
          <a:xfrm>
            <a:off x="336790" y="1850082"/>
            <a:ext cx="4583553" cy="1615827"/>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Store and share documents with others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Review and feedback workflow</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Integrates with your corporate directory</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Integrates with desktops, laptops, tablets, and Workspaces</a:t>
            </a:r>
          </a:p>
        </p:txBody>
      </p:sp>
    </p:spTree>
    <p:extLst>
      <p:ext uri="{BB962C8B-B14F-4D97-AF65-F5344CB8AC3E}">
        <p14:creationId xmlns:p14="http://schemas.microsoft.com/office/powerpoint/2010/main" val="35845978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console.aws.amazon.com/workmail/img/FirstRunLogo.png"/>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6661403" y="1686080"/>
            <a:ext cx="1445305" cy="1520387"/>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itle 1"/>
          <p:cNvSpPr txBox="1">
            <a:spLocks/>
          </p:cNvSpPr>
          <p:nvPr/>
        </p:nvSpPr>
        <p:spPr>
          <a:xfrm>
            <a:off x="336789" y="114936"/>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Enterprise Applications</a:t>
            </a:r>
          </a:p>
        </p:txBody>
      </p:sp>
      <p:sp>
        <p:nvSpPr>
          <p:cNvPr id="10" name="Rectangle 9"/>
          <p:cNvSpPr/>
          <p:nvPr/>
        </p:nvSpPr>
        <p:spPr>
          <a:xfrm>
            <a:off x="336790" y="925252"/>
            <a:ext cx="5319058" cy="646331"/>
          </a:xfrm>
          <a:prstGeom prst="rect">
            <a:avLst/>
          </a:prstGeom>
        </p:spPr>
        <p:txBody>
          <a:bodyPr wrap="square">
            <a:spAutoFit/>
          </a:bodyPr>
          <a:lstStyle/>
          <a:p>
            <a:r>
              <a:rPr lang="en-US" sz="2000" b="1" dirty="0" err="1">
                <a:solidFill>
                  <a:srgbClr val="4D4D4C"/>
                </a:solidFill>
                <a:cs typeface="Arial"/>
              </a:rPr>
              <a:t>WorkMail</a:t>
            </a:r>
            <a:endParaRPr lang="en-US" sz="2000" b="1" dirty="0">
              <a:solidFill>
                <a:srgbClr val="4D4D4C"/>
              </a:solidFill>
              <a:cs typeface="Arial"/>
            </a:endParaRPr>
          </a:p>
          <a:p>
            <a:r>
              <a:rPr lang="en-US" sz="1600" i="1" dirty="0">
                <a:solidFill>
                  <a:srgbClr val="F58536"/>
                </a:solidFill>
                <a:cs typeface="Arial"/>
              </a:rPr>
              <a:t>Secure Email and Calendaring Service</a:t>
            </a:r>
          </a:p>
        </p:txBody>
      </p:sp>
      <p:sp>
        <p:nvSpPr>
          <p:cNvPr id="11" name="Rectangle 10"/>
          <p:cNvSpPr/>
          <p:nvPr/>
        </p:nvSpPr>
        <p:spPr>
          <a:xfrm>
            <a:off x="336790" y="1850082"/>
            <a:ext cx="5178639" cy="1357295"/>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Managed business email and calendaring service</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Enterprise grade security</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Outlook compatible</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Access from anywhere</a:t>
            </a:r>
          </a:p>
        </p:txBody>
      </p:sp>
    </p:spTree>
    <p:extLst>
      <p:ext uri="{BB962C8B-B14F-4D97-AF65-F5344CB8AC3E}">
        <p14:creationId xmlns:p14="http://schemas.microsoft.com/office/powerpoint/2010/main" val="12700222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673160" y="2014362"/>
            <a:ext cx="1159736" cy="1411012"/>
          </a:xfrm>
          <a:prstGeom prst="rect">
            <a:avLst/>
          </a:prstGeom>
        </p:spPr>
      </p:pic>
      <p:sp>
        <p:nvSpPr>
          <p:cNvPr id="17" name="Rectangle 16"/>
          <p:cNvSpPr/>
          <p:nvPr/>
        </p:nvSpPr>
        <p:spPr>
          <a:xfrm>
            <a:off x="336793" y="939769"/>
            <a:ext cx="5319058" cy="646331"/>
          </a:xfrm>
          <a:prstGeom prst="rect">
            <a:avLst/>
          </a:prstGeom>
        </p:spPr>
        <p:txBody>
          <a:bodyPr wrap="square">
            <a:spAutoFit/>
          </a:bodyPr>
          <a:lstStyle/>
          <a:p>
            <a:r>
              <a:rPr lang="en-US" sz="2000" b="1" dirty="0">
                <a:solidFill>
                  <a:srgbClr val="4D4D4C"/>
                </a:solidFill>
                <a:cs typeface="Arial"/>
              </a:rPr>
              <a:t>AWS </a:t>
            </a:r>
            <a:r>
              <a:rPr lang="en-US" sz="2000" b="1" dirty="0" err="1">
                <a:solidFill>
                  <a:srgbClr val="4D4D4C"/>
                </a:solidFill>
                <a:cs typeface="Arial"/>
              </a:rPr>
              <a:t>IoT</a:t>
            </a:r>
            <a:endParaRPr lang="en-US" sz="2000" b="1" dirty="0">
              <a:solidFill>
                <a:srgbClr val="4D4D4C"/>
              </a:solidFill>
              <a:cs typeface="Arial"/>
            </a:endParaRPr>
          </a:p>
          <a:p>
            <a:r>
              <a:rPr lang="en-US" sz="1600" i="1" dirty="0">
                <a:solidFill>
                  <a:srgbClr val="49A8F2"/>
                </a:solidFill>
                <a:cs typeface="Arial"/>
              </a:rPr>
              <a:t>Connect Devices to the Cloud</a:t>
            </a:r>
          </a:p>
        </p:txBody>
      </p:sp>
      <p:sp>
        <p:nvSpPr>
          <p:cNvPr id="18" name="Rectangle 17"/>
          <p:cNvSpPr/>
          <p:nvPr/>
        </p:nvSpPr>
        <p:spPr>
          <a:xfrm>
            <a:off x="336793" y="1864599"/>
            <a:ext cx="5108046" cy="2191882"/>
          </a:xfrm>
          <a:prstGeom prst="rect">
            <a:avLst/>
          </a:prstGeom>
        </p:spPr>
        <p:txBody>
          <a:bodyPr wrap="square">
            <a:spAutoFit/>
          </a:bodyPr>
          <a:lstStyle/>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Connect, communicate, and manage your Internet of Things devices</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Scale to billions of devices</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Enterprise grade security and authentication</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Access AWS end-points</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Unmatched visibility and control of devices, even when they are offline</a:t>
            </a:r>
          </a:p>
        </p:txBody>
      </p:sp>
      <p:sp>
        <p:nvSpPr>
          <p:cNvPr id="19" name="Title 1"/>
          <p:cNvSpPr txBox="1">
            <a:spLocks/>
          </p:cNvSpPr>
          <p:nvPr/>
        </p:nvSpPr>
        <p:spPr>
          <a:xfrm>
            <a:off x="336792" y="129453"/>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Internet of Things</a:t>
            </a:r>
          </a:p>
        </p:txBody>
      </p:sp>
    </p:spTree>
    <p:extLst>
      <p:ext uri="{BB962C8B-B14F-4D97-AF65-F5344CB8AC3E}">
        <p14:creationId xmlns:p14="http://schemas.microsoft.com/office/powerpoint/2010/main" val="16889520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505593" y="2039437"/>
            <a:ext cx="1470008" cy="1276288"/>
          </a:xfrm>
          <a:prstGeom prst="rect">
            <a:avLst/>
          </a:prstGeom>
        </p:spPr>
      </p:pic>
      <p:sp>
        <p:nvSpPr>
          <p:cNvPr id="16" name="Rectangle 15"/>
          <p:cNvSpPr/>
          <p:nvPr/>
        </p:nvSpPr>
        <p:spPr>
          <a:xfrm>
            <a:off x="336793" y="939769"/>
            <a:ext cx="5319058" cy="646331"/>
          </a:xfrm>
          <a:prstGeom prst="rect">
            <a:avLst/>
          </a:prstGeom>
        </p:spPr>
        <p:txBody>
          <a:bodyPr wrap="square">
            <a:spAutoFit/>
          </a:bodyPr>
          <a:lstStyle/>
          <a:p>
            <a:r>
              <a:rPr lang="en-US" sz="2000" b="1" dirty="0">
                <a:solidFill>
                  <a:srgbClr val="4D4D4C"/>
                </a:solidFill>
                <a:cs typeface="Arial"/>
              </a:rPr>
              <a:t>Amazon Lumberyard &amp; Amazon </a:t>
            </a:r>
            <a:r>
              <a:rPr lang="en-US" sz="2000" b="1" dirty="0" err="1">
                <a:solidFill>
                  <a:srgbClr val="4D4D4C"/>
                </a:solidFill>
                <a:cs typeface="Arial"/>
              </a:rPr>
              <a:t>Gamelift</a:t>
            </a:r>
            <a:endParaRPr lang="en-US" sz="2000" b="1" dirty="0">
              <a:solidFill>
                <a:srgbClr val="4D4D4C"/>
              </a:solidFill>
              <a:cs typeface="Arial"/>
            </a:endParaRPr>
          </a:p>
          <a:p>
            <a:r>
              <a:rPr lang="en-US" sz="1600" i="1" dirty="0">
                <a:solidFill>
                  <a:srgbClr val="49A8F2"/>
                </a:solidFill>
                <a:cs typeface="Arial"/>
              </a:rPr>
              <a:t>Build and deploy AAA games</a:t>
            </a:r>
          </a:p>
        </p:txBody>
      </p:sp>
      <p:sp>
        <p:nvSpPr>
          <p:cNvPr id="17" name="Rectangle 16"/>
          <p:cNvSpPr/>
          <p:nvPr/>
        </p:nvSpPr>
        <p:spPr>
          <a:xfrm>
            <a:off x="336793" y="1864599"/>
            <a:ext cx="5108046" cy="1674817"/>
          </a:xfrm>
          <a:prstGeom prst="rect">
            <a:avLst/>
          </a:prstGeom>
        </p:spPr>
        <p:txBody>
          <a:bodyPr wrap="square">
            <a:spAutoFit/>
          </a:bodyPr>
          <a:lstStyle/>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Cross-platform 3D game engine</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Deploy and scale using </a:t>
            </a:r>
            <a:r>
              <a:rPr lang="en-US" sz="1600" dirty="0" err="1">
                <a:solidFill>
                  <a:schemeClr val="tx1">
                    <a:lumMod val="75000"/>
                    <a:lumOff val="25000"/>
                  </a:schemeClr>
                </a:solidFill>
                <a:cs typeface="Arial"/>
              </a:rPr>
              <a:t>GameLift</a:t>
            </a:r>
            <a:endParaRPr lang="en-US" sz="1600" dirty="0">
              <a:solidFill>
                <a:schemeClr val="tx1">
                  <a:lumMod val="75000"/>
                  <a:lumOff val="25000"/>
                </a:schemeClr>
              </a:solidFill>
              <a:cs typeface="Arial"/>
            </a:endParaRP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Create high-quality games</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Connect to AWS</a:t>
            </a:r>
          </a:p>
          <a:p>
            <a:pPr marL="285750" indent="-285750">
              <a:lnSpc>
                <a:spcPct val="105000"/>
              </a:lnSpc>
              <a:spcBef>
                <a:spcPts val="600"/>
              </a:spcBef>
              <a:buClr>
                <a:srgbClr val="00B0F0"/>
              </a:buClr>
              <a:buFont typeface="Wingdings" panose="05000000000000000000" pitchFamily="2" charset="2"/>
              <a:buChar char="§"/>
            </a:pPr>
            <a:r>
              <a:rPr lang="en-US" sz="1600" dirty="0">
                <a:solidFill>
                  <a:schemeClr val="tx1">
                    <a:lumMod val="75000"/>
                    <a:lumOff val="25000"/>
                  </a:schemeClr>
                </a:solidFill>
                <a:cs typeface="Arial"/>
              </a:rPr>
              <a:t>Engage with fans on Twitch</a:t>
            </a:r>
          </a:p>
        </p:txBody>
      </p:sp>
      <p:sp>
        <p:nvSpPr>
          <p:cNvPr id="18" name="Title 1"/>
          <p:cNvSpPr txBox="1">
            <a:spLocks/>
          </p:cNvSpPr>
          <p:nvPr/>
        </p:nvSpPr>
        <p:spPr>
          <a:xfrm>
            <a:off x="336792" y="129453"/>
            <a:ext cx="8205303"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Game Development</a:t>
            </a:r>
          </a:p>
        </p:txBody>
      </p:sp>
    </p:spTree>
    <p:extLst>
      <p:ext uri="{BB962C8B-B14F-4D97-AF65-F5344CB8AC3E}">
        <p14:creationId xmlns:p14="http://schemas.microsoft.com/office/powerpoint/2010/main" val="32351402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34201" y="301722"/>
            <a:ext cx="8001922" cy="3935488"/>
            <a:chOff x="534201" y="301722"/>
            <a:chExt cx="8001922" cy="3935488"/>
          </a:xfrm>
        </p:grpSpPr>
        <p:pic>
          <p:nvPicPr>
            <p:cNvPr id="4098" name="Picture 2" descr="D:\Users\jbarr\AppData\Local\Temp\1\SNAGHTML2226b06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201" y="301722"/>
              <a:ext cx="8001922" cy="1414062"/>
            </a:xfrm>
            <a:prstGeom prst="rect">
              <a:avLst/>
            </a:prstGeom>
            <a:noFill/>
            <a:ln>
              <a:noFill/>
            </a:ln>
            <a:effectLst/>
            <a:extLst/>
          </p:spPr>
        </p:pic>
        <p:pic>
          <p:nvPicPr>
            <p:cNvPr id="4100" name="Picture 4" descr="D:\Users\jbarr\AppData\Local\Temp\1\SNAGHTML2227a73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201" y="1865550"/>
              <a:ext cx="5135079" cy="188937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D:\Users\jbarr\AppData\Local\Temp\1\SNAGHTML2228c0c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0154" y="1865550"/>
              <a:ext cx="2545969" cy="237166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ectangle 3"/>
          <p:cNvSpPr/>
          <p:nvPr/>
        </p:nvSpPr>
        <p:spPr>
          <a:xfrm>
            <a:off x="2237097" y="4521555"/>
            <a:ext cx="4596130" cy="369332"/>
          </a:xfrm>
          <a:prstGeom prst="rect">
            <a:avLst/>
          </a:prstGeom>
        </p:spPr>
        <p:txBody>
          <a:bodyPr wrap="none">
            <a:spAutoFit/>
          </a:bodyPr>
          <a:lstStyle/>
          <a:p>
            <a:r>
              <a:rPr lang="en-US" b="1" dirty="0">
                <a:solidFill>
                  <a:srgbClr val="FCB64C"/>
                </a:solidFill>
              </a:rPr>
              <a:t>https://aws.amazon.com/getting-started/</a:t>
            </a:r>
          </a:p>
        </p:txBody>
      </p:sp>
    </p:spTree>
    <p:extLst>
      <p:ext uri="{BB962C8B-B14F-4D97-AF65-F5344CB8AC3E}">
        <p14:creationId xmlns:p14="http://schemas.microsoft.com/office/powerpoint/2010/main" val="35435636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6788" y="1708500"/>
            <a:ext cx="8807211" cy="769441"/>
          </a:xfrm>
          <a:prstGeom prst="rect">
            <a:avLst/>
          </a:prstGeom>
        </p:spPr>
        <p:txBody>
          <a:bodyPr wrap="square">
            <a:spAutoFit/>
          </a:bodyPr>
          <a:lstStyle/>
          <a:p>
            <a:r>
              <a:rPr lang="en-US" sz="4400" b="1" dirty="0">
                <a:solidFill>
                  <a:srgbClr val="FCB64C"/>
                </a:solidFill>
                <a:cs typeface="Arial"/>
              </a:rPr>
              <a:t>Poll Question </a:t>
            </a:r>
          </a:p>
        </p:txBody>
      </p:sp>
      <p:sp>
        <p:nvSpPr>
          <p:cNvPr id="4" name="Rectangle 3"/>
          <p:cNvSpPr/>
          <p:nvPr/>
        </p:nvSpPr>
        <p:spPr>
          <a:xfrm>
            <a:off x="336789" y="2911781"/>
            <a:ext cx="8333386" cy="523220"/>
          </a:xfrm>
          <a:prstGeom prst="rect">
            <a:avLst/>
          </a:prstGeom>
        </p:spPr>
        <p:txBody>
          <a:bodyPr wrap="square">
            <a:spAutoFit/>
          </a:bodyPr>
          <a:lstStyle/>
          <a:p>
            <a:r>
              <a:rPr lang="en-US" sz="2800" dirty="0">
                <a:solidFill>
                  <a:srgbClr val="4D4D4C"/>
                </a:solidFill>
              </a:rPr>
              <a:t>What will you do next?</a:t>
            </a:r>
          </a:p>
        </p:txBody>
      </p:sp>
    </p:spTree>
    <p:extLst>
      <p:ext uri="{BB962C8B-B14F-4D97-AF65-F5344CB8AC3E}">
        <p14:creationId xmlns:p14="http://schemas.microsoft.com/office/powerpoint/2010/main" val="27916020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2087141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68277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uto-Scaling.png"/>
          <p:cNvPicPr>
            <a:picLocks noChangeAspect="1"/>
          </p:cNvPicPr>
          <p:nvPr/>
        </p:nvPicPr>
        <p:blipFill rotWithShape="1">
          <a:blip r:embed="rId3" cstate="print">
            <a:extLst>
              <a:ext uri="{28A0092B-C50C-407E-A947-70E740481C1C}">
                <a14:useLocalDpi xmlns:a14="http://schemas.microsoft.com/office/drawing/2010/main"/>
              </a:ext>
            </a:extLst>
          </a:blip>
          <a:srcRect l="7850" t="8632" r="7628" b="6840"/>
          <a:stretch/>
        </p:blipFill>
        <p:spPr>
          <a:xfrm>
            <a:off x="6224478" y="1652576"/>
            <a:ext cx="1992759" cy="1992884"/>
          </a:xfrm>
          <a:prstGeom prst="rect">
            <a:avLst/>
          </a:prstGeom>
        </p:spPr>
      </p:pic>
      <p:sp>
        <p:nvSpPr>
          <p:cNvPr id="17" name="Rectangle 16"/>
          <p:cNvSpPr/>
          <p:nvPr/>
        </p:nvSpPr>
        <p:spPr>
          <a:xfrm>
            <a:off x="336790" y="925252"/>
            <a:ext cx="5319058" cy="646331"/>
          </a:xfrm>
          <a:prstGeom prst="rect">
            <a:avLst/>
          </a:prstGeom>
        </p:spPr>
        <p:txBody>
          <a:bodyPr wrap="square">
            <a:spAutoFit/>
          </a:bodyPr>
          <a:lstStyle/>
          <a:p>
            <a:r>
              <a:rPr lang="en-US" sz="2000" b="1" dirty="0">
                <a:solidFill>
                  <a:srgbClr val="4D4D4C"/>
                </a:solidFill>
                <a:cs typeface="Arial"/>
              </a:rPr>
              <a:t>Auto Scaling</a:t>
            </a:r>
          </a:p>
          <a:p>
            <a:r>
              <a:rPr lang="en-US" sz="1600" i="1" dirty="0">
                <a:solidFill>
                  <a:srgbClr val="FCB64C"/>
                </a:solidFill>
                <a:cs typeface="Arial"/>
              </a:rPr>
              <a:t>Scale your infrastructure automatically</a:t>
            </a:r>
          </a:p>
        </p:txBody>
      </p:sp>
      <p:sp>
        <p:nvSpPr>
          <p:cNvPr id="18" name="Rectangle 17"/>
          <p:cNvSpPr/>
          <p:nvPr/>
        </p:nvSpPr>
        <p:spPr>
          <a:xfrm>
            <a:off x="336790" y="1850082"/>
            <a:ext cx="4657576" cy="1597873"/>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Adds or removes EC2 instances based on metrics and health checks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No additional charge</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Minimize cost and maximize performance</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Integrates with Elastic Load Balancers</a:t>
            </a:r>
          </a:p>
        </p:txBody>
      </p:sp>
      <p:sp>
        <p:nvSpPr>
          <p:cNvPr id="19" name="Title 1"/>
          <p:cNvSpPr txBox="1">
            <a:spLocks/>
          </p:cNvSpPr>
          <p:nvPr/>
        </p:nvSpPr>
        <p:spPr>
          <a:xfrm>
            <a:off x="336789" y="114936"/>
            <a:ext cx="8205304"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Compute</a:t>
            </a:r>
          </a:p>
        </p:txBody>
      </p:sp>
    </p:spTree>
    <p:extLst>
      <p:ext uri="{BB962C8B-B14F-4D97-AF65-F5344CB8AC3E}">
        <p14:creationId xmlns:p14="http://schemas.microsoft.com/office/powerpoint/2010/main" val="4031544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63773" y="1676489"/>
            <a:ext cx="2462123" cy="2462123"/>
          </a:xfrm>
          <a:prstGeom prst="rect">
            <a:avLst/>
          </a:prstGeom>
        </p:spPr>
      </p:pic>
      <p:sp>
        <p:nvSpPr>
          <p:cNvPr id="25" name="Rectangle 24"/>
          <p:cNvSpPr/>
          <p:nvPr/>
        </p:nvSpPr>
        <p:spPr>
          <a:xfrm>
            <a:off x="336789" y="925252"/>
            <a:ext cx="5319059" cy="646331"/>
          </a:xfrm>
          <a:prstGeom prst="rect">
            <a:avLst/>
          </a:prstGeom>
        </p:spPr>
        <p:txBody>
          <a:bodyPr wrap="square">
            <a:spAutoFit/>
          </a:bodyPr>
          <a:lstStyle/>
          <a:p>
            <a:r>
              <a:rPr lang="en-US" sz="2000" b="1" dirty="0">
                <a:solidFill>
                  <a:srgbClr val="4D4D4C"/>
                </a:solidFill>
                <a:cs typeface="Arial"/>
              </a:rPr>
              <a:t>Lambda</a:t>
            </a:r>
          </a:p>
          <a:p>
            <a:r>
              <a:rPr lang="en-US" sz="1600" i="1" dirty="0">
                <a:solidFill>
                  <a:srgbClr val="FCB64C"/>
                </a:solidFill>
                <a:cs typeface="Arial"/>
              </a:rPr>
              <a:t>Run Code in Response to Events</a:t>
            </a:r>
          </a:p>
        </p:txBody>
      </p:sp>
      <p:sp>
        <p:nvSpPr>
          <p:cNvPr id="26" name="Rectangle 25"/>
          <p:cNvSpPr/>
          <p:nvPr/>
        </p:nvSpPr>
        <p:spPr>
          <a:xfrm>
            <a:off x="336789" y="1850082"/>
            <a:ext cx="4783851" cy="2114938"/>
          </a:xfrm>
          <a:prstGeom prst="rect">
            <a:avLst/>
          </a:prstGeom>
        </p:spPr>
        <p:txBody>
          <a:bodyPr wrap="square">
            <a:spAutoFit/>
          </a:bodyPr>
          <a:lstStyle/>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Runs code in response to triggers such as S3 upload, DynamoDB updates, Kinesis streams, and API Gateway requests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Automatically scales</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You only need to provide the code; there is no infrastructure to manage</a:t>
            </a:r>
          </a:p>
          <a:p>
            <a:pPr marL="285750" indent="-285750">
              <a:lnSpc>
                <a:spcPct val="105000"/>
              </a:lnSpc>
              <a:spcBef>
                <a:spcPts val="600"/>
              </a:spcBef>
              <a:buClr>
                <a:srgbClr val="FCB64C"/>
              </a:buClr>
              <a:buFont typeface="Wingdings" panose="05000000000000000000" pitchFamily="2" charset="2"/>
              <a:buChar char="§"/>
            </a:pPr>
            <a:r>
              <a:rPr lang="en-US" sz="1600" dirty="0">
                <a:solidFill>
                  <a:schemeClr val="tx1">
                    <a:lumMod val="75000"/>
                    <a:lumOff val="25000"/>
                  </a:schemeClr>
                </a:solidFill>
                <a:cs typeface="Arial"/>
              </a:rPr>
              <a:t>Pay only for what you use</a:t>
            </a:r>
          </a:p>
        </p:txBody>
      </p:sp>
      <p:sp>
        <p:nvSpPr>
          <p:cNvPr id="28" name="Title 1"/>
          <p:cNvSpPr txBox="1">
            <a:spLocks/>
          </p:cNvSpPr>
          <p:nvPr/>
        </p:nvSpPr>
        <p:spPr>
          <a:xfrm>
            <a:off x="336789" y="114936"/>
            <a:ext cx="8205304" cy="545741"/>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dirty="0"/>
              <a:t>Compute</a:t>
            </a:r>
          </a:p>
        </p:txBody>
      </p:sp>
    </p:spTree>
    <p:extLst>
      <p:ext uri="{BB962C8B-B14F-4D97-AF65-F5344CB8AC3E}">
        <p14:creationId xmlns:p14="http://schemas.microsoft.com/office/powerpoint/2010/main" val="3156520590"/>
      </p:ext>
    </p:extLst>
  </p:cSld>
  <p:clrMapOvr>
    <a:masterClrMapping/>
  </p:clrMapOvr>
</p:sld>
</file>

<file path=ppt/theme/theme1.xml><?xml version="1.0" encoding="utf-8"?>
<a:theme xmlns:a="http://schemas.openxmlformats.org/drawingml/2006/main" name="DeckTemplate-Webinar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97C89A-FD0C-431E-81F6-90225B93768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DeckTemplate_Webinars</Template>
  <TotalTime>8888</TotalTime>
  <Words>2856</Words>
  <Application>Microsoft Office PowerPoint</Application>
  <PresentationFormat>On-screen Show (16:9)</PresentationFormat>
  <Paragraphs>743</Paragraphs>
  <Slides>78</Slides>
  <Notes>71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78</vt:i4>
      </vt:variant>
    </vt:vector>
  </HeadingPairs>
  <TitlesOfParts>
    <vt:vector size="86" baseType="lpstr">
      <vt:lpstr>Arial</vt:lpstr>
      <vt:lpstr>Calibri</vt:lpstr>
      <vt:lpstr>Consolas</vt:lpstr>
      <vt:lpstr>Lucida Console</vt:lpstr>
      <vt:lpstr>Sketchetik Light</vt:lpstr>
      <vt:lpstr>Times New Roman</vt:lpstr>
      <vt:lpstr>Wingdings</vt:lpstr>
      <vt:lpstr>DeckTemplate-Webinars</vt:lpstr>
      <vt:lpstr>PowerPoint Presentation</vt:lpstr>
      <vt:lpstr>Introduction</vt:lpstr>
      <vt:lpstr>PowerPoint Presentation</vt:lpstr>
      <vt:lpstr>AWS Pace of Innovation</vt:lpstr>
      <vt:lpstr>PowerPoint Presentation</vt:lpstr>
      <vt:lpstr>Compute </vt:lpstr>
      <vt:lpstr>Compute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Thank you!</vt:lpstr>
    </vt:vector>
  </TitlesOfParts>
  <Company>Amazon.com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Lichtenberg, Kyle</dc:creator>
  <cp:lastModifiedBy>Ryan Nelling</cp:lastModifiedBy>
  <cp:revision>275</cp:revision>
  <cp:lastPrinted>2016-05-18T18:44:55Z</cp:lastPrinted>
  <dcterms:created xsi:type="dcterms:W3CDTF">2015-05-19T14:14:41Z</dcterms:created>
  <dcterms:modified xsi:type="dcterms:W3CDTF">2016-05-27T21:41:52Z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