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7"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457200" y="6352920"/>
            <a:ext cx="8229600" cy="360"/>
          </a:xfrm>
          <a:prstGeom prst="line">
            <a:avLst/>
          </a:prstGeom>
          <a:ln cap="rnd" w="9360">
            <a:solidFill>
              <a:schemeClr val="accent2"/>
            </a:solidFill>
            <a:custDash>
              <a:ds d="600000" sp="500000"/>
            </a:custDash>
            <a:round/>
          </a:ln>
        </p:spPr>
        <p:style>
          <a:lnRef idx="0"/>
          <a:fillRef idx="0"/>
          <a:effectRef idx="0"/>
          <a:fontRef idx="minor"/>
        </p:style>
      </p:sp>
      <p:sp>
        <p:nvSpPr>
          <p:cNvPr id="1" name="Line 2"/>
          <p:cNvSpPr/>
          <p:nvPr/>
        </p:nvSpPr>
        <p:spPr>
          <a:xfrm>
            <a:off x="457200" y="1143000"/>
            <a:ext cx="8229600" cy="360"/>
          </a:xfrm>
          <a:prstGeom prst="line">
            <a:avLst/>
          </a:prstGeom>
          <a:ln cap="rnd" w="9360">
            <a:solidFill>
              <a:schemeClr val="accent2"/>
            </a:solidFill>
            <a:custDash>
              <a:ds d="600000" sp="500000"/>
            </a:custDash>
            <a:round/>
          </a:ln>
        </p:spPr>
        <p:style>
          <a:lnRef idx="0"/>
          <a:fillRef idx="0"/>
          <a:effectRef idx="0"/>
          <a:fontRef idx="minor"/>
        </p:style>
      </p:sp>
      <p:sp>
        <p:nvSpPr>
          <p:cNvPr id="2" name="CustomShape 3" hidden="1"/>
          <p:cNvSpPr/>
          <p:nvPr/>
        </p:nvSpPr>
        <p:spPr>
          <a:xfrm rot="5400000">
            <a:off x="419760" y="6467400"/>
            <a:ext cx="190080" cy="119520"/>
          </a:xfrm>
          <a:prstGeom prst="triangle">
            <a:avLst>
              <a:gd name="adj" fmla="val 50000"/>
            </a:avLst>
          </a:prstGeom>
          <a:solidFill>
            <a:schemeClr val="accent2"/>
          </a:solidFill>
          <a:ln>
            <a:noFill/>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Line 4"/>
          <p:cNvSpPr/>
          <p:nvPr/>
        </p:nvSpPr>
        <p:spPr>
          <a:xfrm>
            <a:off x="457200" y="6352920"/>
            <a:ext cx="8229600" cy="360"/>
          </a:xfrm>
          <a:prstGeom prst="line">
            <a:avLst/>
          </a:prstGeom>
          <a:ln cap="rnd" w="9360">
            <a:solidFill>
              <a:schemeClr val="accent2"/>
            </a:solidFill>
            <a:custDash>
              <a:ds d="600000" sp="500000"/>
            </a:custDash>
            <a:round/>
          </a:ln>
        </p:spPr>
        <p:style>
          <a:lnRef idx="0"/>
          <a:fillRef idx="0"/>
          <a:effectRef idx="0"/>
          <a:fontRef idx="minor"/>
        </p:style>
      </p:sp>
      <p:sp>
        <p:nvSpPr>
          <p:cNvPr id="4" name="CustomShape 5"/>
          <p:cNvSpPr/>
          <p:nvPr/>
        </p:nvSpPr>
        <p:spPr>
          <a:xfrm rot="5400000">
            <a:off x="419760" y="6467400"/>
            <a:ext cx="190080" cy="119520"/>
          </a:xfrm>
          <a:prstGeom prst="triangle">
            <a:avLst>
              <a:gd name="adj" fmla="val 50000"/>
            </a:avLst>
          </a:prstGeom>
          <a:solidFill>
            <a:schemeClr val="accent2"/>
          </a:solidFill>
          <a:ln>
            <a:noFill/>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PlaceHolder 6"/>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6"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755640" y="4149000"/>
            <a:ext cx="2519640" cy="337680"/>
          </a:xfrm>
          <a:prstGeom prst="rect">
            <a:avLst/>
          </a:prstGeom>
          <a:noFill/>
          <a:ln>
            <a:noFill/>
          </a:ln>
        </p:spPr>
        <p:style>
          <a:lnRef idx="0"/>
          <a:fillRef idx="0"/>
          <a:effectRef idx="0"/>
          <a:fontRef idx="minor"/>
        </p:style>
      </p:sp>
      <p:sp>
        <p:nvSpPr>
          <p:cNvPr id="44" name="CustomShape 2"/>
          <p:cNvSpPr/>
          <p:nvPr/>
        </p:nvSpPr>
        <p:spPr>
          <a:xfrm>
            <a:off x="5364000" y="4293000"/>
            <a:ext cx="3023640" cy="337680"/>
          </a:xfrm>
          <a:prstGeom prst="rect">
            <a:avLst/>
          </a:prstGeom>
          <a:noFill/>
          <a:ln>
            <a:noFill/>
          </a:ln>
        </p:spPr>
        <p:style>
          <a:lnRef idx="0"/>
          <a:fillRef idx="0"/>
          <a:effectRef idx="0"/>
          <a:fontRef idx="minor"/>
        </p:style>
      </p:sp>
      <p:sp>
        <p:nvSpPr>
          <p:cNvPr id="45" name="CustomShape 3"/>
          <p:cNvSpPr/>
          <p:nvPr/>
        </p:nvSpPr>
        <p:spPr>
          <a:xfrm>
            <a:off x="1600200" y="357480"/>
            <a:ext cx="6933600" cy="6386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464653"/>
                </a:solidFill>
                <a:latin typeface="Times New Roman"/>
                <a:ea typeface="DejaVu Sans"/>
              </a:rPr>
              <a:t>GRANDHI VARALAKSHMI VENKATARAO INSTITUTE OF TECHNOLOGY </a:t>
            </a:r>
            <a:endParaRPr b="0" lang="en-IN" sz="1800" spc="-1" strike="noStrike">
              <a:latin typeface="Arial"/>
            </a:endParaRPr>
          </a:p>
        </p:txBody>
      </p:sp>
      <p:sp>
        <p:nvSpPr>
          <p:cNvPr id="46" name="CustomShape 4"/>
          <p:cNvSpPr/>
          <p:nvPr/>
        </p:nvSpPr>
        <p:spPr>
          <a:xfrm>
            <a:off x="5334120" y="4343400"/>
            <a:ext cx="3023640" cy="337680"/>
          </a:xfrm>
          <a:prstGeom prst="rect">
            <a:avLst/>
          </a:prstGeom>
          <a:noFill/>
          <a:ln>
            <a:noFill/>
          </a:ln>
        </p:spPr>
        <p:style>
          <a:lnRef idx="0"/>
          <a:fillRef idx="0"/>
          <a:effectRef idx="0"/>
          <a:fontRef idx="minor"/>
        </p:style>
      </p:sp>
      <p:sp>
        <p:nvSpPr>
          <p:cNvPr id="47" name="CustomShape 5"/>
          <p:cNvSpPr/>
          <p:nvPr/>
        </p:nvSpPr>
        <p:spPr>
          <a:xfrm>
            <a:off x="4860000" y="4392360"/>
            <a:ext cx="3887640" cy="2137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latin typeface="Arial"/>
              </a:rPr>
              <a:t>Presented By:</a:t>
            </a:r>
            <a:endParaRPr b="0" lang="en-IN" sz="1800" spc="-1" strike="noStrike">
              <a:latin typeface="Arial"/>
            </a:endParaRPr>
          </a:p>
          <a:p>
            <a:pPr>
              <a:lnSpc>
                <a:spcPct val="100000"/>
              </a:lnSpc>
            </a:pPr>
            <a:r>
              <a:rPr b="0" lang="en-IN" sz="1800" spc="-1" strike="noStrike">
                <a:latin typeface="Arial"/>
              </a:rPr>
              <a:t>M Harish Naidu          16JH1A0569</a:t>
            </a:r>
            <a:endParaRPr b="0" lang="en-IN" sz="1800" spc="-1" strike="noStrike">
              <a:latin typeface="Arial"/>
            </a:endParaRPr>
          </a:p>
          <a:p>
            <a:pPr>
              <a:lnSpc>
                <a:spcPct val="100000"/>
              </a:lnSpc>
            </a:pPr>
            <a:r>
              <a:rPr b="0" lang="en-IN" sz="1800" spc="-1" strike="noStrike">
                <a:latin typeface="Arial"/>
              </a:rPr>
              <a:t>M Jhansi Rani </a:t>
            </a:r>
            <a:r>
              <a:rPr b="0" lang="en-IN" sz="1800" spc="-1" strike="noStrike">
                <a:latin typeface="Arial"/>
              </a:rPr>
              <a:t>	</a:t>
            </a:r>
            <a:r>
              <a:rPr b="0" lang="en-IN" sz="1800" spc="-1" strike="noStrike">
                <a:latin typeface="Arial"/>
              </a:rPr>
              <a:t>	</a:t>
            </a:r>
            <a:r>
              <a:rPr b="0" lang="en-IN" sz="1800" spc="-1" strike="noStrike">
                <a:latin typeface="Arial"/>
              </a:rPr>
              <a:t>16JH1A0571</a:t>
            </a:r>
            <a:endParaRPr b="0" lang="en-IN" sz="1800" spc="-1" strike="noStrike">
              <a:latin typeface="Arial"/>
            </a:endParaRPr>
          </a:p>
          <a:p>
            <a:pPr>
              <a:lnSpc>
                <a:spcPct val="100000"/>
              </a:lnSpc>
            </a:pPr>
            <a:r>
              <a:rPr b="0" lang="en-IN" sz="1800" spc="-1" strike="noStrike">
                <a:latin typeface="Arial"/>
              </a:rPr>
              <a:t>M Prasanna </a:t>
            </a:r>
            <a:r>
              <a:rPr b="0" lang="en-IN" sz="1800" spc="-1" strike="noStrike">
                <a:latin typeface="Arial"/>
              </a:rPr>
              <a:t>	</a:t>
            </a:r>
            <a:r>
              <a:rPr b="0" lang="en-IN" sz="1800" spc="-1" strike="noStrike">
                <a:latin typeface="Arial"/>
              </a:rPr>
              <a:t>	</a:t>
            </a:r>
            <a:r>
              <a:rPr b="0" lang="en-IN" sz="1800" spc="-1" strike="noStrike">
                <a:latin typeface="Arial"/>
              </a:rPr>
              <a:t>	</a:t>
            </a:r>
            <a:r>
              <a:rPr b="0" lang="en-IN" sz="1800" spc="-1" strike="noStrike">
                <a:latin typeface="Arial"/>
              </a:rPr>
              <a:t>16JH1A0570</a:t>
            </a:r>
            <a:endParaRPr b="0" lang="en-IN" sz="1800" spc="-1" strike="noStrike">
              <a:latin typeface="Arial"/>
            </a:endParaRPr>
          </a:p>
          <a:p>
            <a:pPr>
              <a:lnSpc>
                <a:spcPct val="100000"/>
              </a:lnSpc>
            </a:pPr>
            <a:r>
              <a:rPr b="0" lang="en-IN" sz="1800" spc="-1" strike="noStrike">
                <a:latin typeface="Arial"/>
              </a:rPr>
              <a:t>Ch K Harinadh</a:t>
            </a:r>
            <a:r>
              <a:rPr b="0" lang="en-IN" sz="1800" spc="-1" strike="noStrike">
                <a:latin typeface="Arial"/>
              </a:rPr>
              <a:t>	</a:t>
            </a:r>
            <a:r>
              <a:rPr b="0" lang="en-IN" sz="1800" spc="-1" strike="noStrike">
                <a:latin typeface="Arial"/>
              </a:rPr>
              <a:t>	</a:t>
            </a:r>
            <a:r>
              <a:rPr b="0" lang="en-IN" sz="1800" spc="-1" strike="noStrike">
                <a:latin typeface="Arial"/>
              </a:rPr>
              <a:t>16JH1A0562</a:t>
            </a:r>
            <a:endParaRPr b="0" lang="en-IN" sz="1800" spc="-1" strike="noStrike">
              <a:latin typeface="Arial"/>
            </a:endParaRPr>
          </a:p>
        </p:txBody>
      </p:sp>
      <p:sp>
        <p:nvSpPr>
          <p:cNvPr id="48" name="CustomShape 6"/>
          <p:cNvSpPr/>
          <p:nvPr/>
        </p:nvSpPr>
        <p:spPr>
          <a:xfrm>
            <a:off x="936000" y="1846080"/>
            <a:ext cx="7487640" cy="67392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latin typeface="Arial"/>
                <a:ea typeface="Noto Sans CJK SC"/>
              </a:rPr>
              <a:t>Project DISHA : Predicting the given location security status by previous crime records</a:t>
            </a:r>
            <a:endParaRPr b="0" lang="en-IN" sz="1800" spc="-1" strike="noStrike">
              <a:latin typeface="Arial"/>
            </a:endParaRPr>
          </a:p>
        </p:txBody>
      </p:sp>
      <p:pic>
        <p:nvPicPr>
          <p:cNvPr id="49" name="" descr=""/>
          <p:cNvPicPr/>
          <p:nvPr/>
        </p:nvPicPr>
        <p:blipFill>
          <a:blip r:embed="rId1"/>
          <a:stretch/>
        </p:blipFill>
        <p:spPr>
          <a:xfrm>
            <a:off x="499680" y="72000"/>
            <a:ext cx="1048320" cy="9788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3204000" y="692640"/>
            <a:ext cx="2807640" cy="36432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a:solidFill>
                  <a:srgbClr val="000000"/>
                </a:solidFill>
                <a:latin typeface="Calibri"/>
                <a:ea typeface="DejaVu Sans"/>
              </a:rPr>
              <a:t>Disadvantages</a:t>
            </a:r>
            <a:endParaRPr b="0" lang="en-IN" sz="1800" spc="-1" strike="noStrike">
              <a:latin typeface="Arial"/>
            </a:endParaRPr>
          </a:p>
        </p:txBody>
      </p:sp>
      <p:sp>
        <p:nvSpPr>
          <p:cNvPr id="67" name="CustomShape 2"/>
          <p:cNvSpPr/>
          <p:nvPr/>
        </p:nvSpPr>
        <p:spPr>
          <a:xfrm>
            <a:off x="612000" y="1775160"/>
            <a:ext cx="8135280" cy="1065240"/>
          </a:xfrm>
          <a:prstGeom prst="rect">
            <a:avLst/>
          </a:prstGeom>
          <a:noFill/>
          <a:ln w="9360">
            <a:noFill/>
          </a:ln>
        </p:spPr>
        <p:style>
          <a:lnRef idx="0"/>
          <a:fillRef idx="0"/>
          <a:effectRef idx="0"/>
          <a:fontRef idx="minor"/>
        </p:style>
        <p:txBody>
          <a:bodyPr lIns="90000" rIns="90000" tIns="45000" bIns="45000" anchor="ctr"/>
          <a:p>
            <a:pPr marL="216000" indent="-216000">
              <a:lnSpc>
                <a:spcPct val="100000"/>
              </a:lnSpc>
              <a:buClr>
                <a:srgbClr val="000000"/>
              </a:buClr>
              <a:buFont typeface="Symbol"/>
              <a:buChar char=""/>
            </a:pPr>
            <a:r>
              <a:rPr b="0" lang="en-IN" sz="1600" spc="-1" strike="noStrike">
                <a:solidFill>
                  <a:srgbClr val="000000"/>
                </a:solidFill>
                <a:latin typeface="Cambria"/>
                <a:ea typeface="Calibri"/>
              </a:rPr>
              <a:t> </a:t>
            </a:r>
            <a:r>
              <a:rPr b="0" lang="en-IN" sz="1600" spc="-1" strike="noStrike">
                <a:solidFill>
                  <a:srgbClr val="000000"/>
                </a:solidFill>
                <a:latin typeface="Cambria"/>
                <a:ea typeface="Calibri"/>
              </a:rPr>
              <a:t>Location coordinates must be available. </a:t>
            </a:r>
            <a:endParaRPr b="0" lang="en-IN" sz="1600" spc="-1" strike="noStrike">
              <a:latin typeface="Arial"/>
            </a:endParaRPr>
          </a:p>
          <a:p>
            <a:pPr marL="216000" indent="-216000">
              <a:lnSpc>
                <a:spcPct val="100000"/>
              </a:lnSpc>
              <a:buClr>
                <a:srgbClr val="000000"/>
              </a:buClr>
              <a:buFont typeface="Symbol"/>
              <a:buChar char=""/>
            </a:pPr>
            <a:r>
              <a:rPr b="0" lang="en-IN" sz="1600" spc="-1" strike="noStrike">
                <a:solidFill>
                  <a:srgbClr val="000000"/>
                </a:solidFill>
                <a:latin typeface="Cambria"/>
                <a:ea typeface="Calibri"/>
              </a:rPr>
              <a:t> </a:t>
            </a:r>
            <a:r>
              <a:rPr b="0" lang="en-IN" sz="1600" spc="-1" strike="noStrike">
                <a:solidFill>
                  <a:srgbClr val="000000"/>
                </a:solidFill>
                <a:latin typeface="Cambria"/>
                <a:ea typeface="Calibri"/>
              </a:rPr>
              <a:t>Mobile Network and Internet facility necessary.</a:t>
            </a:r>
            <a:endParaRPr b="0" lang="en-IN" sz="1600" spc="-1" strike="noStrike">
              <a:latin typeface="Arial"/>
            </a:endParaRPr>
          </a:p>
          <a:p>
            <a:pPr marL="216000" indent="-216000">
              <a:lnSpc>
                <a:spcPct val="100000"/>
              </a:lnSpc>
              <a:buClr>
                <a:srgbClr val="000000"/>
              </a:buClr>
              <a:buFont typeface="Symbol"/>
              <a:buChar char=""/>
            </a:pPr>
            <a:r>
              <a:rPr b="0" lang="en-IN" sz="1600" spc="-1" strike="noStrike">
                <a:solidFill>
                  <a:srgbClr val="000000"/>
                </a:solidFill>
                <a:latin typeface="Cambria"/>
                <a:ea typeface="Calibri"/>
              </a:rPr>
              <a:t> </a:t>
            </a:r>
            <a:r>
              <a:rPr b="0" lang="en-IN" sz="1600" spc="-1" strike="noStrike">
                <a:solidFill>
                  <a:srgbClr val="000000"/>
                </a:solidFill>
                <a:latin typeface="Cambria"/>
                <a:ea typeface="Calibri"/>
              </a:rPr>
              <a:t>Additional hardware like gps must be enabled.</a:t>
            </a:r>
            <a:endParaRPr b="0" lang="en-IN" sz="1600" spc="-1" strike="noStrike">
              <a:latin typeface="Arial"/>
            </a:endParaRPr>
          </a:p>
          <a:p>
            <a:pPr marL="216000" indent="-216000">
              <a:lnSpc>
                <a:spcPct val="100000"/>
              </a:lnSpc>
              <a:buClr>
                <a:srgbClr val="000000"/>
              </a:buClr>
              <a:buFont typeface="Symbol"/>
              <a:buChar char=""/>
            </a:pPr>
            <a:r>
              <a:rPr b="0" lang="en-IN" sz="1600" spc="-1" strike="noStrike">
                <a:solidFill>
                  <a:srgbClr val="000000"/>
                </a:solidFill>
                <a:latin typeface="Cambria"/>
                <a:ea typeface="Calibri"/>
              </a:rPr>
              <a:t> </a:t>
            </a:r>
            <a:r>
              <a:rPr b="0" lang="en-IN" sz="1600" spc="-1" strike="noStrike">
                <a:solidFill>
                  <a:srgbClr val="000000"/>
                </a:solidFill>
                <a:latin typeface="Cambria"/>
                <a:ea typeface="Calibri"/>
              </a:rPr>
              <a:t>Crime Records access would be permisseble.</a:t>
            </a:r>
            <a:endParaRPr b="0" lang="en-IN" sz="1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3048120" y="990720"/>
            <a:ext cx="220896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000" spc="-1" strike="noStrike">
                <a:solidFill>
                  <a:srgbClr val="000000"/>
                </a:solidFill>
                <a:latin typeface="Gill Sans MT"/>
                <a:ea typeface="DejaVu Sans"/>
              </a:rPr>
              <a:t>       </a:t>
            </a:r>
            <a:r>
              <a:rPr b="1" lang="en-IN" sz="2800" spc="-1" strike="noStrike">
                <a:solidFill>
                  <a:srgbClr val="000000"/>
                </a:solidFill>
                <a:latin typeface="Times New Roman"/>
                <a:ea typeface="DejaVu Sans"/>
              </a:rPr>
              <a:t>CONTENTS</a:t>
            </a:r>
            <a:endParaRPr b="0" lang="en-IN" sz="2800" spc="-1" strike="noStrike">
              <a:latin typeface="Arial"/>
            </a:endParaRPr>
          </a:p>
        </p:txBody>
      </p:sp>
      <p:sp>
        <p:nvSpPr>
          <p:cNvPr id="51" name="CustomShape 2"/>
          <p:cNvSpPr/>
          <p:nvPr/>
        </p:nvSpPr>
        <p:spPr>
          <a:xfrm>
            <a:off x="899640" y="2421000"/>
            <a:ext cx="5400000" cy="31392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Wingdings" charset="2"/>
              <a:buChar char=""/>
            </a:pPr>
            <a:r>
              <a:rPr b="0" lang="en-IN" sz="2000" spc="-1" strike="noStrike">
                <a:solidFill>
                  <a:srgbClr val="000000"/>
                </a:solidFill>
                <a:latin typeface="Times New Roman"/>
                <a:ea typeface="DejaVu Sans"/>
              </a:rPr>
              <a:t>Abstract</a:t>
            </a:r>
            <a:endParaRPr b="0" lang="en-IN" sz="2000" spc="-1" strike="noStrike">
              <a:latin typeface="Arial"/>
            </a:endParaRPr>
          </a:p>
          <a:p>
            <a:pPr marL="216000" indent="-215640">
              <a:lnSpc>
                <a:spcPct val="100000"/>
              </a:lnSpc>
              <a:buClr>
                <a:srgbClr val="000000"/>
              </a:buClr>
              <a:buFont typeface="Wingdings" charset="2"/>
              <a:buChar char=""/>
            </a:pPr>
            <a:r>
              <a:rPr b="0" lang="en-IN" sz="2000" spc="-1" strike="noStrike">
                <a:solidFill>
                  <a:srgbClr val="000000"/>
                </a:solidFill>
                <a:latin typeface="Times New Roman"/>
                <a:ea typeface="DejaVu Sans"/>
              </a:rPr>
              <a:t>Software</a:t>
            </a:r>
            <a:endParaRPr b="0" lang="en-IN" sz="2000" spc="-1" strike="noStrike">
              <a:latin typeface="Arial"/>
            </a:endParaRPr>
          </a:p>
          <a:p>
            <a:pPr marL="216000" indent="-215640">
              <a:lnSpc>
                <a:spcPct val="100000"/>
              </a:lnSpc>
              <a:buClr>
                <a:srgbClr val="000000"/>
              </a:buClr>
              <a:buFont typeface="Wingdings" charset="2"/>
              <a:buChar char=""/>
            </a:pPr>
            <a:r>
              <a:rPr b="0" lang="en-IN" sz="2000" spc="-1" strike="noStrike">
                <a:solidFill>
                  <a:srgbClr val="000000"/>
                </a:solidFill>
                <a:latin typeface="Times New Roman"/>
                <a:ea typeface="DejaVu Sans"/>
              </a:rPr>
              <a:t>Hardware</a:t>
            </a:r>
            <a:endParaRPr b="0" lang="en-IN" sz="2000" spc="-1" strike="noStrike">
              <a:latin typeface="Arial"/>
            </a:endParaRPr>
          </a:p>
          <a:p>
            <a:pPr marL="216000" indent="-215640">
              <a:lnSpc>
                <a:spcPct val="100000"/>
              </a:lnSpc>
              <a:buClr>
                <a:srgbClr val="000000"/>
              </a:buClr>
              <a:buFont typeface="Wingdings" charset="2"/>
              <a:buChar char=""/>
            </a:pPr>
            <a:r>
              <a:rPr b="0" lang="en-IN" sz="2000" spc="-1" strike="noStrike">
                <a:solidFill>
                  <a:srgbClr val="000000"/>
                </a:solidFill>
                <a:latin typeface="Times New Roman"/>
                <a:ea typeface="DejaVu Sans"/>
              </a:rPr>
              <a:t>Domain Knowledge</a:t>
            </a:r>
            <a:endParaRPr b="0" lang="en-IN" sz="2000" spc="-1" strike="noStrike">
              <a:latin typeface="Arial"/>
            </a:endParaRPr>
          </a:p>
          <a:p>
            <a:pPr marL="216000" indent="-215640">
              <a:lnSpc>
                <a:spcPct val="100000"/>
              </a:lnSpc>
              <a:buClr>
                <a:srgbClr val="000000"/>
              </a:buClr>
              <a:buFont typeface="Wingdings" charset="2"/>
              <a:buChar char=""/>
            </a:pPr>
            <a:r>
              <a:rPr b="0" lang="en-IN" sz="2000" spc="-1" strike="noStrike">
                <a:solidFill>
                  <a:srgbClr val="000000"/>
                </a:solidFill>
                <a:latin typeface="Times New Roman"/>
                <a:ea typeface="DejaVu Sans"/>
              </a:rPr>
              <a:t>Problem Definition</a:t>
            </a:r>
            <a:endParaRPr b="0" lang="en-IN" sz="2000" spc="-1" strike="noStrike">
              <a:latin typeface="Arial"/>
            </a:endParaRPr>
          </a:p>
          <a:p>
            <a:pPr marL="216000" indent="-215640">
              <a:lnSpc>
                <a:spcPct val="100000"/>
              </a:lnSpc>
              <a:buClr>
                <a:srgbClr val="000000"/>
              </a:buClr>
              <a:buFont typeface="Wingdings" charset="2"/>
              <a:buChar char=""/>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Existing &amp; Proposed Methods</a:t>
            </a:r>
            <a:endParaRPr b="0" lang="en-IN" sz="2000" spc="-1" strike="noStrike">
              <a:latin typeface="Arial"/>
            </a:endParaRPr>
          </a:p>
          <a:p>
            <a:pPr marL="216000" indent="-215640">
              <a:lnSpc>
                <a:spcPct val="100000"/>
              </a:lnSpc>
              <a:buClr>
                <a:srgbClr val="000000"/>
              </a:buClr>
              <a:buFont typeface="Wingdings" charset="2"/>
              <a:buChar char=""/>
            </a:pPr>
            <a:r>
              <a:rPr b="0" lang="en-IN" sz="2000" spc="-1" strike="noStrike">
                <a:solidFill>
                  <a:srgbClr val="000000"/>
                </a:solidFill>
                <a:latin typeface="Times New Roman"/>
                <a:ea typeface="DejaVu Sans"/>
              </a:rPr>
              <a:t>Advantages</a:t>
            </a:r>
            <a:endParaRPr b="0" lang="en-IN" sz="2000" spc="-1" strike="noStrike">
              <a:latin typeface="Arial"/>
            </a:endParaRPr>
          </a:p>
          <a:p>
            <a:pPr marL="216000" indent="-215640">
              <a:lnSpc>
                <a:spcPct val="100000"/>
              </a:lnSpc>
              <a:buClr>
                <a:srgbClr val="000000"/>
              </a:buClr>
              <a:buFont typeface="Wingdings" charset="2"/>
              <a:buChar char=""/>
            </a:pPr>
            <a:r>
              <a:rPr b="0" lang="en-IN" sz="2000" spc="-1" strike="noStrike">
                <a:solidFill>
                  <a:srgbClr val="000000"/>
                </a:solidFill>
                <a:latin typeface="Times New Roman"/>
                <a:ea typeface="DejaVu Sans"/>
              </a:rPr>
              <a:t>Disadvantages</a:t>
            </a:r>
            <a:endParaRPr b="0" lang="en-IN" sz="2000" spc="-1" strike="noStrike">
              <a:latin typeface="Arial"/>
            </a:endParaRPr>
          </a:p>
          <a:p>
            <a:pPr marL="216000" indent="-215640">
              <a:lnSpc>
                <a:spcPct val="100000"/>
              </a:lnSpc>
              <a:buClr>
                <a:srgbClr val="000000"/>
              </a:buClr>
              <a:buFont typeface="Wingdings" charset="2"/>
              <a:buChar char=""/>
            </a:pPr>
            <a:r>
              <a:rPr b="0" lang="en-IN" sz="2000" spc="-1" strike="noStrike">
                <a:solidFill>
                  <a:srgbClr val="000000"/>
                </a:solidFill>
                <a:latin typeface="Times New Roman"/>
                <a:ea typeface="DejaVu Sans"/>
              </a:rPr>
              <a:t>SRS</a:t>
            </a:r>
            <a:endParaRPr b="0" lang="en-IN" sz="2000" spc="-1" strike="noStrike">
              <a:latin typeface="Arial"/>
            </a:endParaRPr>
          </a:p>
          <a:p>
            <a:pPr>
              <a:lnSpc>
                <a:spcPct val="100000"/>
              </a:lnSpc>
            </a:pPr>
            <a:endParaRPr b="0" lang="en-IN"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0" y="838080"/>
            <a:ext cx="8228880" cy="91368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1" lang="en-IN" sz="2800" spc="-1" strike="noStrike">
                <a:solidFill>
                  <a:srgbClr val="464653"/>
                </a:solidFill>
                <a:latin typeface="Times New Roman"/>
              </a:rPr>
              <a:t>ABSTRACT</a:t>
            </a:r>
            <a:endParaRPr b="0" lang="en-IN" sz="2800" spc="-1" strike="noStrike">
              <a:latin typeface="Arial"/>
            </a:endParaRPr>
          </a:p>
        </p:txBody>
      </p:sp>
      <p:sp>
        <p:nvSpPr>
          <p:cNvPr id="53" name="CustomShape 2"/>
          <p:cNvSpPr/>
          <p:nvPr/>
        </p:nvSpPr>
        <p:spPr>
          <a:xfrm>
            <a:off x="304920" y="1981080"/>
            <a:ext cx="8305200" cy="342828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IN" sz="2000" spc="-1" strike="noStrike">
                <a:solidFill>
                  <a:srgbClr val="000000"/>
                </a:solidFill>
                <a:latin typeface="Times New Roman"/>
              </a:rPr>
              <a:t>Now a days, Crimes on working women and accidents of travellers at unknown places are increasing in number.So,safety measures are very important to enhance the security of people.Crimes makes people unsafe at anonymous location while traveling. This project predicts the security status of a location by using previous crimes that are registered by the government to alert an individual. It helps the people to be aware of unsafe location at various instances of time.</a:t>
            </a:r>
            <a:endParaRPr b="0" lang="en-IN" sz="2000" spc="-1" strike="noStrike">
              <a:latin typeface="Arial"/>
            </a:endParaRPr>
          </a:p>
          <a:p>
            <a:pPr>
              <a:lnSpc>
                <a:spcPct val="100000"/>
              </a:lnSpc>
            </a:pPr>
            <a:r>
              <a:rPr b="0" lang="en-IN" sz="2000" spc="-1" strike="noStrike">
                <a:solidFill>
                  <a:srgbClr val="000000"/>
                </a:solidFill>
                <a:latin typeface="Times New Roman"/>
              </a:rPr>
              <a:t>In this project we intake the previous crime records along with the locations they were registered. Based on the crimes at appropriate locations the model  marks the zone as secure or in secure. Here we are using Machine Learning technology by python programming to predict  security status. From this project we are willing to help the women by creating an awareness about the locations they are traveling in.</a:t>
            </a:r>
            <a:endParaRPr b="0" lang="en-IN" sz="2000" spc="-1" strike="noStrike">
              <a:latin typeface="Arial"/>
            </a:endParaRPr>
          </a:p>
          <a:p>
            <a:pPr>
              <a:lnSpc>
                <a:spcPct val="100000"/>
              </a:lnSpc>
            </a:pPr>
            <a:endParaRPr b="0" lang="en-IN"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1676520" y="1371600"/>
            <a:ext cx="6171480" cy="5166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000000"/>
                </a:solidFill>
                <a:latin typeface="Times New Roman"/>
                <a:ea typeface="DejaVu Sans"/>
              </a:rPr>
              <a:t>SOFTWARE REQUIREMENTS</a:t>
            </a:r>
            <a:endParaRPr b="0" lang="en-IN" sz="2800" spc="-1" strike="noStrike">
              <a:latin typeface="Arial"/>
            </a:endParaRPr>
          </a:p>
        </p:txBody>
      </p:sp>
      <p:sp>
        <p:nvSpPr>
          <p:cNvPr id="55" name="CustomShape 2"/>
          <p:cNvSpPr/>
          <p:nvPr/>
        </p:nvSpPr>
        <p:spPr>
          <a:xfrm>
            <a:off x="685800" y="2666880"/>
            <a:ext cx="7344000" cy="1308960"/>
          </a:xfrm>
          <a:prstGeom prst="rect">
            <a:avLst/>
          </a:prstGeom>
          <a:noFill/>
          <a:ln>
            <a:noFill/>
          </a:ln>
        </p:spPr>
        <p:style>
          <a:lnRef idx="0"/>
          <a:fillRef idx="0"/>
          <a:effectRef idx="0"/>
          <a:fontRef idx="minor"/>
        </p:style>
        <p:txBody>
          <a:bodyPr lIns="90000" rIns="90000" tIns="45000" bIns="45000"/>
          <a:p>
            <a:pPr algn="just">
              <a:lnSpc>
                <a:spcPct val="100000"/>
              </a:lnSpc>
            </a:pPr>
            <a:endParaRPr b="0" lang="en-IN" sz="1800" spc="-1" strike="noStrike">
              <a:latin typeface="Arial"/>
            </a:endParaRPr>
          </a:p>
          <a:p>
            <a:pPr marL="216000" indent="-215640" algn="just">
              <a:lnSpc>
                <a:spcPct val="100000"/>
              </a:lnSpc>
              <a:buClr>
                <a:srgbClr val="000000"/>
              </a:buClr>
              <a:buFont typeface="Wingdings" charset="2"/>
              <a:buChar char=""/>
            </a:pPr>
            <a:r>
              <a:rPr b="0" lang="en-IN" sz="2000" spc="-1" strike="noStrike">
                <a:solidFill>
                  <a:srgbClr val="000000"/>
                </a:solidFill>
                <a:latin typeface="Times New Roman"/>
                <a:ea typeface="DejaVu Sans"/>
              </a:rPr>
              <a:t>Coding Language: Python3.</a:t>
            </a:r>
            <a:endParaRPr b="0" lang="en-IN" sz="2000" spc="-1" strike="noStrike">
              <a:latin typeface="Arial"/>
            </a:endParaRPr>
          </a:p>
          <a:p>
            <a:pPr marL="216000" indent="-215640" algn="just">
              <a:lnSpc>
                <a:spcPct val="100000"/>
              </a:lnSpc>
              <a:buClr>
                <a:srgbClr val="000000"/>
              </a:buClr>
              <a:buFont typeface="Wingdings" charset="2"/>
              <a:buChar char=""/>
            </a:pPr>
            <a:r>
              <a:rPr b="0" lang="en-IN" sz="2000" spc="-1" strike="noStrike">
                <a:solidFill>
                  <a:srgbClr val="000000"/>
                </a:solidFill>
                <a:latin typeface="Times New Roman"/>
                <a:ea typeface="DejaVu Sans"/>
              </a:rPr>
              <a:t>Editor : Jupyter-Notebook.</a:t>
            </a:r>
            <a:endParaRPr b="0" lang="en-IN" sz="2000" spc="-1" strike="noStrike">
              <a:latin typeface="Arial"/>
            </a:endParaRPr>
          </a:p>
          <a:p>
            <a:pPr marL="216000" indent="-215640" algn="just">
              <a:lnSpc>
                <a:spcPct val="100000"/>
              </a:lnSpc>
              <a:buClr>
                <a:srgbClr val="000000"/>
              </a:buClr>
              <a:buFont typeface="Wingdings" charset="2"/>
              <a:buChar char=""/>
            </a:pPr>
            <a:r>
              <a:rPr b="0" lang="en-IN" sz="2000" spc="-1" strike="noStrike">
                <a:solidFill>
                  <a:srgbClr val="000000"/>
                </a:solidFill>
                <a:latin typeface="Times New Roman"/>
                <a:ea typeface="DejaVu Sans"/>
              </a:rPr>
              <a:t>Operating System: Windows 7,8,10,Ubuntu 15 and above.</a:t>
            </a:r>
            <a:endParaRPr b="0" lang="en-IN"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1295280" y="1371600"/>
            <a:ext cx="6247800" cy="5166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000000"/>
                </a:solidFill>
                <a:latin typeface="Times New Roman"/>
                <a:ea typeface="DejaVu Sans"/>
              </a:rPr>
              <a:t>HARDWARE REQUIREMENTS</a:t>
            </a:r>
            <a:endParaRPr b="0" lang="en-IN" sz="2800" spc="-1" strike="noStrike">
              <a:latin typeface="Arial"/>
            </a:endParaRPr>
          </a:p>
        </p:txBody>
      </p:sp>
      <p:sp>
        <p:nvSpPr>
          <p:cNvPr id="57" name="CustomShape 2"/>
          <p:cNvSpPr/>
          <p:nvPr/>
        </p:nvSpPr>
        <p:spPr>
          <a:xfrm>
            <a:off x="457200" y="2590920"/>
            <a:ext cx="8502480" cy="1919520"/>
          </a:xfrm>
          <a:prstGeom prst="rect">
            <a:avLst/>
          </a:prstGeom>
          <a:noFill/>
          <a:ln>
            <a:noFill/>
          </a:ln>
        </p:spPr>
        <p:style>
          <a:lnRef idx="0"/>
          <a:fillRef idx="0"/>
          <a:effectRef idx="0"/>
          <a:fontRef idx="minor"/>
        </p:style>
        <p:txBody>
          <a:bodyPr lIns="90000" rIns="90000" tIns="45000" bIns="45000"/>
          <a:p>
            <a:pPr marL="216000" indent="-215640" algn="just">
              <a:lnSpc>
                <a:spcPct val="100000"/>
              </a:lnSpc>
              <a:buClr>
                <a:srgbClr val="000000"/>
              </a:buClr>
              <a:buFont typeface="Wingdings" charset="2"/>
              <a:buChar char=""/>
            </a:pPr>
            <a:r>
              <a:rPr b="0" lang="en-IN" sz="2000" spc="-1" strike="noStrike">
                <a:solidFill>
                  <a:srgbClr val="000000"/>
                </a:solidFill>
                <a:latin typeface="Times New Roman"/>
                <a:ea typeface="DejaVu Sans"/>
              </a:rPr>
              <a:t>System: Pentium Dual core</a:t>
            </a:r>
            <a:endParaRPr b="0" lang="en-IN" sz="2000" spc="-1" strike="noStrike">
              <a:latin typeface="Arial"/>
            </a:endParaRPr>
          </a:p>
          <a:p>
            <a:pPr marL="216000" indent="-215640" algn="just">
              <a:lnSpc>
                <a:spcPct val="100000"/>
              </a:lnSpc>
              <a:buClr>
                <a:srgbClr val="000000"/>
              </a:buClr>
              <a:buFont typeface="Wingdings" charset="2"/>
              <a:buChar char=""/>
            </a:pPr>
            <a:r>
              <a:rPr b="0" lang="en-IN" sz="2000" spc="-1" strike="noStrike">
                <a:solidFill>
                  <a:srgbClr val="000000"/>
                </a:solidFill>
                <a:latin typeface="Times New Roman"/>
                <a:ea typeface="DejaVu Sans"/>
              </a:rPr>
              <a:t>1.8 GHz or faster processor. Dual-core or better recommended</a:t>
            </a:r>
            <a:endParaRPr b="0" lang="en-IN" sz="2000" spc="-1" strike="noStrike">
              <a:latin typeface="Arial"/>
            </a:endParaRPr>
          </a:p>
          <a:p>
            <a:pPr marL="216000" indent="-215640" algn="just">
              <a:lnSpc>
                <a:spcPct val="100000"/>
              </a:lnSpc>
              <a:buClr>
                <a:srgbClr val="000000"/>
              </a:buClr>
              <a:buFont typeface="Wingdings" charset="2"/>
              <a:buChar char=""/>
            </a:pPr>
            <a:r>
              <a:rPr b="0" lang="en-IN" sz="2000" spc="-1" strike="noStrike">
                <a:solidFill>
                  <a:srgbClr val="000000"/>
                </a:solidFill>
                <a:latin typeface="Times New Roman"/>
                <a:ea typeface="DejaVu Sans"/>
              </a:rPr>
              <a:t>Hard disk space: up to 130 GB of available space, depending on features installed</a:t>
            </a:r>
            <a:endParaRPr b="0" lang="en-IN" sz="2000" spc="-1" strike="noStrike">
              <a:latin typeface="Arial"/>
            </a:endParaRPr>
          </a:p>
          <a:p>
            <a:pPr marL="216000" indent="-215640" algn="just">
              <a:lnSpc>
                <a:spcPct val="100000"/>
              </a:lnSpc>
              <a:buClr>
                <a:srgbClr val="000000"/>
              </a:buClr>
              <a:buFont typeface="Wingdings" charset="2"/>
              <a:buChar char=""/>
            </a:pPr>
            <a:r>
              <a:rPr b="0" lang="en-IN" sz="2000" spc="-1" strike="noStrike">
                <a:solidFill>
                  <a:srgbClr val="000000"/>
                </a:solidFill>
                <a:latin typeface="Times New Roman"/>
                <a:ea typeface="DejaVu Sans"/>
              </a:rPr>
              <a:t>Ram: 2 GB </a:t>
            </a:r>
            <a:endParaRPr b="0" lang="en-IN" sz="2000" spc="-1" strike="noStrike">
              <a:latin typeface="Arial"/>
            </a:endParaRPr>
          </a:p>
          <a:p>
            <a:pPr algn="just">
              <a:lnSpc>
                <a:spcPct val="100000"/>
              </a:lnSpc>
            </a:pPr>
            <a:endParaRPr b="0" lang="en-IN"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432000" y="206280"/>
            <a:ext cx="8228880" cy="77400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1" lang="en-IN" sz="2800" spc="-1" strike="noStrike">
                <a:solidFill>
                  <a:srgbClr val="464653"/>
                </a:solidFill>
                <a:latin typeface="Times New Roman"/>
              </a:rPr>
              <a:t>DOMAIN KNOWLEDGE</a:t>
            </a:r>
            <a:endParaRPr b="0" lang="en-IN" sz="2800" spc="-1" strike="noStrike">
              <a:latin typeface="Arial"/>
            </a:endParaRPr>
          </a:p>
        </p:txBody>
      </p:sp>
      <p:sp>
        <p:nvSpPr>
          <p:cNvPr id="59" name="CustomShape 2"/>
          <p:cNvSpPr/>
          <p:nvPr/>
        </p:nvSpPr>
        <p:spPr>
          <a:xfrm>
            <a:off x="457200" y="1557360"/>
            <a:ext cx="8305200" cy="4385520"/>
          </a:xfrm>
          <a:prstGeom prst="rect">
            <a:avLst/>
          </a:prstGeom>
          <a:noFill/>
          <a:ln>
            <a:noFill/>
          </a:ln>
        </p:spPr>
        <p:style>
          <a:lnRef idx="0"/>
          <a:fillRef idx="0"/>
          <a:effectRef idx="0"/>
          <a:fontRef idx="minor"/>
        </p:style>
        <p:txBody>
          <a:bodyPr lIns="90000" rIns="90000" tIns="45000" bIns="45000"/>
          <a:p>
            <a:pPr marL="216000" indent="-216000" algn="just">
              <a:lnSpc>
                <a:spcPct val="100000"/>
              </a:lnSpc>
              <a:spcBef>
                <a:spcPts val="601"/>
              </a:spcBef>
              <a:buClr>
                <a:srgbClr val="727ca3"/>
              </a:buClr>
              <a:buSzPct val="76000"/>
              <a:buFont typeface="Wingdings" charset="2"/>
              <a:buChar char=""/>
            </a:pPr>
            <a:r>
              <a:rPr b="0" lang="en-IN" sz="2000" spc="-1" strike="noStrike">
                <a:solidFill>
                  <a:srgbClr val="000000"/>
                </a:solidFill>
                <a:latin typeface="Times New Roman"/>
              </a:rPr>
              <a:t>In recent times, crimes at unknown places  are increasing. </a:t>
            </a:r>
            <a:endParaRPr b="0" lang="en-IN" sz="2000" spc="-1" strike="noStrike">
              <a:latin typeface="Arial"/>
            </a:endParaRPr>
          </a:p>
          <a:p>
            <a:pPr marL="216000" indent="-216000" algn="just">
              <a:lnSpc>
                <a:spcPct val="100000"/>
              </a:lnSpc>
              <a:spcBef>
                <a:spcPts val="601"/>
              </a:spcBef>
              <a:buClr>
                <a:srgbClr val="727ca3"/>
              </a:buClr>
              <a:buSzPct val="76000"/>
              <a:buFont typeface="Wingdings" charset="2"/>
              <a:buChar char=""/>
            </a:pPr>
            <a:r>
              <a:rPr b="0" lang="en-IN" sz="2000" spc="-1" strike="noStrike">
                <a:solidFill>
                  <a:srgbClr val="000000"/>
                </a:solidFill>
                <a:latin typeface="Times New Roman"/>
              </a:rPr>
              <a:t>By location coordinates we can analyze the crime status.</a:t>
            </a:r>
            <a:endParaRPr b="0" lang="en-IN" sz="2000" spc="-1" strike="noStrike">
              <a:latin typeface="Arial"/>
            </a:endParaRPr>
          </a:p>
          <a:p>
            <a:pPr marL="216000" indent="-216000" algn="just">
              <a:lnSpc>
                <a:spcPct val="100000"/>
              </a:lnSpc>
              <a:spcBef>
                <a:spcPts val="601"/>
              </a:spcBef>
              <a:buClr>
                <a:srgbClr val="727ca3"/>
              </a:buClr>
              <a:buSzPct val="76000"/>
              <a:buFont typeface="Wingdings" charset="2"/>
              <a:buChar char=""/>
            </a:pPr>
            <a:r>
              <a:rPr b="0" lang="en-IN" sz="2000" spc="-1" strike="noStrike">
                <a:solidFill>
                  <a:srgbClr val="000000"/>
                </a:solidFill>
                <a:latin typeface="Times New Roman"/>
              </a:rPr>
              <a:t>By alarming an individual about status of security can prevent him to take security measures. </a:t>
            </a:r>
            <a:endParaRPr b="0" lang="en-IN" sz="2000" spc="-1" strike="noStrike">
              <a:latin typeface="Arial"/>
            </a:endParaRPr>
          </a:p>
          <a:p>
            <a:pPr marL="216000" indent="-216000" algn="just">
              <a:lnSpc>
                <a:spcPct val="100000"/>
              </a:lnSpc>
              <a:spcBef>
                <a:spcPts val="601"/>
              </a:spcBef>
              <a:buClr>
                <a:srgbClr val="727ca3"/>
              </a:buClr>
              <a:buSzPct val="76000"/>
              <a:buFont typeface="Wingdings" charset="2"/>
              <a:buChar char=""/>
            </a:pPr>
            <a:r>
              <a:rPr b="0" lang="en-IN" sz="2000" spc="-1" strike="noStrike">
                <a:solidFill>
                  <a:srgbClr val="000000"/>
                </a:solidFill>
                <a:latin typeface="Times New Roman"/>
              </a:rPr>
              <a:t>Majority of crimes were occurred at a particular regions frequently. </a:t>
            </a:r>
            <a:endParaRPr b="0" lang="en-IN" sz="2000" spc="-1" strike="noStrike">
              <a:latin typeface="Arial"/>
            </a:endParaRPr>
          </a:p>
          <a:p>
            <a:pPr marL="216000" indent="-216000" algn="just">
              <a:lnSpc>
                <a:spcPct val="100000"/>
              </a:lnSpc>
              <a:spcBef>
                <a:spcPts val="601"/>
              </a:spcBef>
              <a:buClr>
                <a:srgbClr val="727ca3"/>
              </a:buClr>
              <a:buSzPct val="76000"/>
              <a:buFont typeface="Wingdings" charset="2"/>
              <a:buChar char=""/>
            </a:pPr>
            <a:r>
              <a:rPr b="0" lang="en-IN" sz="2000" spc="-1" strike="noStrike">
                <a:solidFill>
                  <a:srgbClr val="000000"/>
                </a:solidFill>
                <a:latin typeface="Times New Roman"/>
              </a:rPr>
              <a:t>As of 2017, Delhi has the highest cognizable crime rate of 1050 (per 100,000 persons) and Uttar Pradesh has the highest incidence of crime based on percentage of share. Nagaland has the lowest crime rate of 44 (per 100,000 persons) as well as the lowest incidence of crime based on percentage of share.</a:t>
            </a:r>
            <a:endParaRPr b="0" lang="en-IN" sz="2000" spc="-1" strike="noStrike">
              <a:latin typeface="Arial"/>
            </a:endParaRPr>
          </a:p>
          <a:p>
            <a:pPr marL="216000" indent="-216000" algn="just">
              <a:lnSpc>
                <a:spcPct val="100000"/>
              </a:lnSpc>
              <a:spcBef>
                <a:spcPts val="601"/>
              </a:spcBef>
              <a:buClr>
                <a:srgbClr val="727ca3"/>
              </a:buClr>
              <a:buSzPct val="76000"/>
              <a:buFont typeface="Wingdings" charset="2"/>
              <a:buChar char=""/>
            </a:pPr>
            <a:r>
              <a:rPr b="0" lang="en-IN" sz="2000" spc="-1" strike="noStrike">
                <a:solidFill>
                  <a:srgbClr val="000000"/>
                </a:solidFill>
                <a:latin typeface="Times New Roman"/>
              </a:rPr>
              <a:t>If Victims of crimes have some knowledge about the locations security status that might help them.</a:t>
            </a:r>
            <a:endParaRPr b="0" lang="en-IN"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0" y="914400"/>
            <a:ext cx="8228880" cy="76140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1" lang="en-IN" sz="2800" spc="-1" strike="noStrike">
                <a:solidFill>
                  <a:srgbClr val="464653"/>
                </a:solidFill>
                <a:latin typeface="Times New Roman"/>
              </a:rPr>
              <a:t>PROBLEM DEFINITION</a:t>
            </a:r>
            <a:endParaRPr b="0" lang="en-IN" sz="2800" spc="-1" strike="noStrike">
              <a:latin typeface="Arial"/>
            </a:endParaRPr>
          </a:p>
        </p:txBody>
      </p:sp>
      <p:sp>
        <p:nvSpPr>
          <p:cNvPr id="61" name="CustomShape 2"/>
          <p:cNvSpPr/>
          <p:nvPr/>
        </p:nvSpPr>
        <p:spPr>
          <a:xfrm>
            <a:off x="457200" y="2286000"/>
            <a:ext cx="7771680" cy="3733200"/>
          </a:xfrm>
          <a:prstGeom prst="rect">
            <a:avLst/>
          </a:prstGeom>
          <a:noFill/>
          <a:ln>
            <a:noFill/>
          </a:ln>
        </p:spPr>
        <p:style>
          <a:lnRef idx="0"/>
          <a:fillRef idx="0"/>
          <a:effectRef idx="0"/>
          <a:fontRef idx="minor"/>
        </p:style>
        <p:txBody>
          <a:bodyPr lIns="90000" rIns="90000" tIns="45000" bIns="45000">
            <a:normAutofit/>
          </a:bodyPr>
          <a:p>
            <a:pPr marL="274320" indent="-273600" algn="just">
              <a:lnSpc>
                <a:spcPct val="100000"/>
              </a:lnSpc>
              <a:spcBef>
                <a:spcPts val="601"/>
              </a:spcBef>
              <a:buClr>
                <a:srgbClr val="727ca3"/>
              </a:buClr>
              <a:buSzPct val="76000"/>
              <a:buFont typeface="Wingdings" charset="2"/>
              <a:buChar char=""/>
            </a:pPr>
            <a:r>
              <a:rPr b="0" lang="en-IN" sz="2000" spc="-1" strike="noStrike">
                <a:solidFill>
                  <a:srgbClr val="000000"/>
                </a:solidFill>
                <a:latin typeface="Times New Roman"/>
              </a:rPr>
              <a:t>We consider a data set contains about crime records which are registered along with the locations.</a:t>
            </a:r>
            <a:endParaRPr b="0" lang="en-IN" sz="2000" spc="-1" strike="noStrike">
              <a:latin typeface="Arial"/>
            </a:endParaRPr>
          </a:p>
          <a:p>
            <a:pPr marL="274320" indent="-273600" algn="just">
              <a:lnSpc>
                <a:spcPct val="100000"/>
              </a:lnSpc>
              <a:spcBef>
                <a:spcPts val="601"/>
              </a:spcBef>
              <a:buClr>
                <a:srgbClr val="727ca3"/>
              </a:buClr>
              <a:buSzPct val="76000"/>
              <a:buFont typeface="Wingdings" charset="2"/>
              <a:buChar char=""/>
            </a:pPr>
            <a:r>
              <a:rPr b="0" lang="en-IN" sz="2000" spc="-1" strike="noStrike">
                <a:solidFill>
                  <a:srgbClr val="000000"/>
                </a:solidFill>
                <a:latin typeface="Times New Roman"/>
              </a:rPr>
              <a:t>We trace the status of a location based on the previous crime records.</a:t>
            </a:r>
            <a:endParaRPr b="0" lang="en-IN" sz="2000" spc="-1" strike="noStrike">
              <a:latin typeface="Arial"/>
            </a:endParaRPr>
          </a:p>
          <a:p>
            <a:pPr marL="274320" indent="-273600" algn="just">
              <a:lnSpc>
                <a:spcPct val="100000"/>
              </a:lnSpc>
              <a:spcBef>
                <a:spcPts val="601"/>
              </a:spcBef>
              <a:buClr>
                <a:srgbClr val="727ca3"/>
              </a:buClr>
              <a:buSzPct val="76000"/>
              <a:buFont typeface="Wingdings" charset="2"/>
              <a:buChar char=""/>
            </a:pPr>
            <a:r>
              <a:rPr b="0" lang="en-IN" sz="2000" spc="-1" strike="noStrike">
                <a:solidFill>
                  <a:srgbClr val="000000"/>
                </a:solidFill>
                <a:latin typeface="Times New Roman"/>
              </a:rPr>
              <a:t>We have also found out that which Locations are very insecure for the travelers and the working women by analyzing the previous crimes. </a:t>
            </a:r>
            <a:endParaRPr b="0" lang="en-IN"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533520" y="304920"/>
            <a:ext cx="7695360" cy="83736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1" lang="en-IN" sz="2800" spc="-1" strike="noStrike">
                <a:solidFill>
                  <a:srgbClr val="464653"/>
                </a:solidFill>
                <a:latin typeface="Times New Roman"/>
              </a:rPr>
              <a:t>EXISTING &amp; PROPOSED METHODS</a:t>
            </a:r>
            <a:endParaRPr b="0" lang="en-IN" sz="2800" spc="-1" strike="noStrike">
              <a:latin typeface="Arial"/>
            </a:endParaRPr>
          </a:p>
        </p:txBody>
      </p:sp>
      <p:sp>
        <p:nvSpPr>
          <p:cNvPr id="63" name="CustomShape 2"/>
          <p:cNvSpPr/>
          <p:nvPr/>
        </p:nvSpPr>
        <p:spPr>
          <a:xfrm>
            <a:off x="609480" y="1676520"/>
            <a:ext cx="8000280" cy="447912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601"/>
              </a:spcBef>
              <a:buClr>
                <a:srgbClr val="727ca3"/>
              </a:buClr>
              <a:buSzPct val="76000"/>
              <a:buFont typeface="Wingdings" charset="2"/>
              <a:buChar char=""/>
            </a:pPr>
            <a:r>
              <a:rPr b="0" lang="en-IN" sz="2000" spc="-1" strike="noStrike">
                <a:solidFill>
                  <a:srgbClr val="000000"/>
                </a:solidFill>
                <a:latin typeface="Times New Roman"/>
              </a:rPr>
              <a:t>Existing methods: </a:t>
            </a:r>
            <a:endParaRPr b="0" lang="en-IN" sz="2000" spc="-1" strike="noStrike">
              <a:latin typeface="Arial"/>
            </a:endParaRPr>
          </a:p>
          <a:p>
            <a:pPr marL="274320" indent="-273600">
              <a:lnSpc>
                <a:spcPct val="100000"/>
              </a:lnSpc>
              <a:spcBef>
                <a:spcPts val="601"/>
              </a:spcBef>
            </a:pPr>
            <a:r>
              <a:rPr b="0" lang="en-IN" sz="2000" spc="-1" strike="noStrike">
                <a:solidFill>
                  <a:srgbClr val="000000"/>
                </a:solidFill>
                <a:latin typeface="Times New Roman"/>
                <a:ea typeface="Noto Sans CJK SC"/>
              </a:rPr>
              <a:t>   </a:t>
            </a:r>
            <a:r>
              <a:rPr b="0" lang="en-IN" sz="2000" spc="-1" strike="noStrike">
                <a:solidFill>
                  <a:srgbClr val="000000"/>
                </a:solidFill>
                <a:latin typeface="Times New Roman"/>
                <a:ea typeface="Noto Sans CJK SC"/>
              </a:rPr>
              <a:t>	</a:t>
            </a:r>
            <a:r>
              <a:rPr b="0" lang="en-IN" sz="2000" spc="-1" strike="noStrike">
                <a:solidFill>
                  <a:srgbClr val="000000"/>
                </a:solidFill>
                <a:latin typeface="Times New Roman"/>
                <a:ea typeface="Noto Sans CJK SC"/>
              </a:rPr>
              <a:t>	</a:t>
            </a:r>
            <a:r>
              <a:rPr b="0" lang="en-IN" sz="2000" spc="-1" strike="noStrike">
                <a:solidFill>
                  <a:srgbClr val="000000"/>
                </a:solidFill>
                <a:latin typeface="Times New Roman"/>
                <a:ea typeface="Noto Sans CJK SC"/>
              </a:rPr>
              <a:t>	</a:t>
            </a:r>
            <a:r>
              <a:rPr b="0" lang="en-IN" sz="2000" spc="-1" strike="noStrike">
                <a:solidFill>
                  <a:srgbClr val="000000"/>
                </a:solidFill>
                <a:latin typeface="Times New Roman"/>
                <a:ea typeface="Noto Sans CJK SC"/>
              </a:rPr>
              <a:t>	</a:t>
            </a:r>
            <a:r>
              <a:rPr b="0" lang="en-IN" sz="2000" spc="-1" strike="noStrike">
                <a:solidFill>
                  <a:srgbClr val="000000"/>
                </a:solidFill>
                <a:latin typeface="Times New Roman"/>
                <a:ea typeface="Noto Sans CJK SC"/>
              </a:rPr>
              <a:t>Most crime analyzing programs are designed to do the same job but they all go in a different way. Only analyzing can be helpful to know the crime rate. </a:t>
            </a:r>
            <a:endParaRPr b="0" lang="en-IN" sz="2000" spc="-1" strike="noStrike">
              <a:latin typeface="Arial"/>
            </a:endParaRPr>
          </a:p>
          <a:p>
            <a:pPr marL="274320" indent="-273600">
              <a:lnSpc>
                <a:spcPct val="100000"/>
              </a:lnSpc>
              <a:spcBef>
                <a:spcPts val="601"/>
              </a:spcBef>
            </a:pPr>
            <a:endParaRPr b="0" lang="en-IN" sz="2000" spc="-1" strike="noStrike">
              <a:latin typeface="Arial"/>
            </a:endParaRPr>
          </a:p>
          <a:p>
            <a:pPr marL="274320" indent="-273600">
              <a:lnSpc>
                <a:spcPct val="100000"/>
              </a:lnSpc>
              <a:spcBef>
                <a:spcPts val="601"/>
              </a:spcBef>
              <a:buClr>
                <a:srgbClr val="727ca3"/>
              </a:buClr>
              <a:buSzPct val="76000"/>
              <a:buFont typeface="Wingdings" charset="2"/>
              <a:buChar char=""/>
            </a:pPr>
            <a:r>
              <a:rPr b="0" lang="en-IN" sz="2000" spc="-1" strike="noStrike">
                <a:solidFill>
                  <a:srgbClr val="000000"/>
                </a:solidFill>
                <a:latin typeface="Times New Roman"/>
                <a:ea typeface="Noto Sans CJK SC"/>
              </a:rPr>
              <a:t>Proposed methods:</a:t>
            </a:r>
            <a:endParaRPr b="0" lang="en-IN" sz="2000" spc="-1" strike="noStrike">
              <a:latin typeface="Arial"/>
            </a:endParaRPr>
          </a:p>
          <a:p>
            <a:pPr lvl="1" marL="864000" indent="-323640">
              <a:lnSpc>
                <a:spcPct val="100000"/>
              </a:lnSpc>
              <a:spcBef>
                <a:spcPts val="1134"/>
              </a:spcBef>
              <a:buClr>
                <a:srgbClr val="000000"/>
              </a:buClr>
              <a:buSzPct val="75000"/>
              <a:buFont typeface="Symbol"/>
              <a:buChar char=""/>
            </a:pPr>
            <a:r>
              <a:rPr b="0" lang="en-IN" sz="2000" spc="-1" strike="noStrike">
                <a:solidFill>
                  <a:srgbClr val="000000"/>
                </a:solidFill>
                <a:latin typeface="Times New Roman"/>
                <a:ea typeface="Noto Sans CJK SC"/>
              </a:rPr>
              <a:t>We are showing the status of a location along with the analysis of crime  by taking location coordinates as an input.</a:t>
            </a:r>
            <a:endParaRPr b="0" lang="en-IN" sz="2000" spc="-1" strike="noStrike">
              <a:latin typeface="Arial"/>
            </a:endParaRPr>
          </a:p>
          <a:p>
            <a:pPr marL="274320" indent="-273600">
              <a:lnSpc>
                <a:spcPct val="100000"/>
              </a:lnSpc>
              <a:spcBef>
                <a:spcPts val="601"/>
              </a:spcBef>
              <a:buClr>
                <a:srgbClr val="727ca3"/>
              </a:buClr>
              <a:buSzPct val="76000"/>
              <a:buFont typeface="Wingdings" charset="2"/>
              <a:buChar char=""/>
            </a:pPr>
            <a:r>
              <a:rPr b="0" lang="en-IN" sz="2000" spc="-1" strike="noStrike">
                <a:solidFill>
                  <a:srgbClr val="000000"/>
                </a:solidFill>
                <a:latin typeface="Times New Roman"/>
                <a:ea typeface="Noto Sans CJK SC"/>
              </a:rPr>
              <a:t>The algorithms used :</a:t>
            </a:r>
            <a:endParaRPr b="0" lang="en-IN" sz="2000" spc="-1" strike="noStrike">
              <a:latin typeface="Arial"/>
            </a:endParaRPr>
          </a:p>
          <a:p>
            <a:pPr lvl="1" marL="864000" indent="-323640">
              <a:lnSpc>
                <a:spcPct val="100000"/>
              </a:lnSpc>
              <a:spcBef>
                <a:spcPts val="1134"/>
              </a:spcBef>
              <a:buClr>
                <a:srgbClr val="000000"/>
              </a:buClr>
              <a:buSzPct val="75000"/>
              <a:buFont typeface="Symbol"/>
              <a:buChar char=""/>
            </a:pPr>
            <a:r>
              <a:rPr b="0" lang="en-IN" sz="2000" spc="-1" strike="noStrike">
                <a:solidFill>
                  <a:srgbClr val="000000"/>
                </a:solidFill>
                <a:latin typeface="Times New Roman"/>
                <a:ea typeface="Noto Sans CJK SC"/>
              </a:rPr>
              <a:t>k-means Algorithm</a:t>
            </a:r>
            <a:endParaRPr b="0" lang="en-IN" sz="2000" spc="-1" strike="noStrike">
              <a:latin typeface="Arial"/>
            </a:endParaRPr>
          </a:p>
          <a:p>
            <a:pPr lvl="1" marL="864000" indent="-323640">
              <a:lnSpc>
                <a:spcPct val="100000"/>
              </a:lnSpc>
              <a:spcBef>
                <a:spcPts val="1134"/>
              </a:spcBef>
              <a:buClr>
                <a:srgbClr val="000000"/>
              </a:buClr>
              <a:buSzPct val="75000"/>
              <a:buFont typeface="Symbol"/>
              <a:buChar char=""/>
            </a:pPr>
            <a:r>
              <a:rPr b="0" lang="en-IN" sz="2000" spc="-1" strike="noStrike">
                <a:solidFill>
                  <a:srgbClr val="000000"/>
                </a:solidFill>
                <a:latin typeface="Times New Roman"/>
                <a:ea typeface="Noto Sans CJK SC"/>
              </a:rPr>
              <a:t>Classification Algorithm </a:t>
            </a:r>
            <a:endParaRPr b="0" lang="en-IN" sz="2000" spc="-1" strike="noStrike">
              <a:latin typeface="Arial"/>
            </a:endParaRPr>
          </a:p>
          <a:p>
            <a:pPr lvl="1" marL="864000" indent="-323640">
              <a:lnSpc>
                <a:spcPct val="100000"/>
              </a:lnSpc>
              <a:spcBef>
                <a:spcPts val="1134"/>
              </a:spcBef>
              <a:buClr>
                <a:srgbClr val="000000"/>
              </a:buClr>
              <a:buSzPct val="75000"/>
              <a:buFont typeface="Symbol"/>
              <a:buChar char=""/>
            </a:pPr>
            <a:r>
              <a:rPr b="0" lang="en-IN" sz="2000" spc="-1" strike="noStrike">
                <a:solidFill>
                  <a:srgbClr val="000000"/>
                </a:solidFill>
                <a:latin typeface="Times New Roman"/>
                <a:ea typeface="Noto Sans CJK SC"/>
              </a:rPr>
              <a:t>KNN Algorithm</a:t>
            </a:r>
            <a:endParaRPr b="0" lang="en-IN"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3204000" y="980640"/>
            <a:ext cx="2735640" cy="39420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2000" spc="-1" strike="noStrike">
                <a:solidFill>
                  <a:srgbClr val="000000"/>
                </a:solidFill>
                <a:latin typeface="Calibri"/>
                <a:ea typeface="DejaVu Sans"/>
              </a:rPr>
              <a:t>Advantages</a:t>
            </a:r>
            <a:endParaRPr b="0" lang="en-IN" sz="2000" spc="-1" strike="noStrike">
              <a:latin typeface="Arial"/>
            </a:endParaRPr>
          </a:p>
        </p:txBody>
      </p:sp>
      <p:sp>
        <p:nvSpPr>
          <p:cNvPr id="65" name="CustomShape 2"/>
          <p:cNvSpPr/>
          <p:nvPr/>
        </p:nvSpPr>
        <p:spPr>
          <a:xfrm>
            <a:off x="720000" y="1908000"/>
            <a:ext cx="5220000" cy="1065240"/>
          </a:xfrm>
          <a:prstGeom prst="rect">
            <a:avLst/>
          </a:prstGeom>
          <a:noFill/>
          <a:ln w="9360">
            <a:noFill/>
          </a:ln>
        </p:spPr>
        <p:style>
          <a:lnRef idx="0"/>
          <a:fillRef idx="0"/>
          <a:effectRef idx="0"/>
          <a:fontRef idx="minor"/>
        </p:style>
        <p:txBody>
          <a:bodyPr lIns="90000" rIns="90000" tIns="45000" bIns="45000" anchor="ctr"/>
          <a:p>
            <a:pPr marL="216000" indent="-216000">
              <a:lnSpc>
                <a:spcPct val="100000"/>
              </a:lnSpc>
              <a:buBlip>
                <a:blip r:embed="rId1"/>
              </a:buBlip>
            </a:pPr>
            <a:r>
              <a:rPr b="0" lang="en-IN" sz="1600" spc="-1" strike="noStrike">
                <a:solidFill>
                  <a:srgbClr val="000000"/>
                </a:solidFill>
                <a:latin typeface="Calibri"/>
                <a:ea typeface="Calibri"/>
              </a:rPr>
              <a:t> </a:t>
            </a:r>
            <a:r>
              <a:rPr b="0" lang="en-IN" sz="1600" spc="-1" strike="noStrike">
                <a:solidFill>
                  <a:srgbClr val="000000"/>
                </a:solidFill>
                <a:latin typeface="Calibri"/>
                <a:ea typeface="Calibri"/>
              </a:rPr>
              <a:t>Prevention of crimes.</a:t>
            </a:r>
            <a:endParaRPr b="0" lang="en-IN" sz="1600" spc="-1" strike="noStrike">
              <a:latin typeface="Arial"/>
            </a:endParaRPr>
          </a:p>
          <a:p>
            <a:pPr marL="216000" indent="-216000">
              <a:lnSpc>
                <a:spcPct val="100000"/>
              </a:lnSpc>
              <a:buBlip>
                <a:blip r:embed="rId2"/>
              </a:buBlip>
            </a:pPr>
            <a:r>
              <a:rPr b="0" lang="en-IN" sz="1600" spc="-1" strike="noStrike">
                <a:solidFill>
                  <a:srgbClr val="000000"/>
                </a:solidFill>
                <a:latin typeface="Calibri"/>
                <a:ea typeface="Calibri"/>
              </a:rPr>
              <a:t> </a:t>
            </a:r>
            <a:r>
              <a:rPr b="0" lang="en-IN" sz="1600" spc="-1" strike="noStrike">
                <a:solidFill>
                  <a:srgbClr val="000000"/>
                </a:solidFill>
                <a:latin typeface="Calibri"/>
                <a:ea typeface="Calibri"/>
              </a:rPr>
              <a:t>Providing awarness about insecure.</a:t>
            </a:r>
            <a:endParaRPr b="0" lang="en-IN" sz="1600" spc="-1" strike="noStrike">
              <a:latin typeface="Arial"/>
            </a:endParaRPr>
          </a:p>
          <a:p>
            <a:pPr marL="216000" indent="-216000">
              <a:lnSpc>
                <a:spcPct val="100000"/>
              </a:lnSpc>
              <a:buBlip>
                <a:blip r:embed="rId3"/>
              </a:buBlip>
            </a:pPr>
            <a:r>
              <a:rPr b="0" lang="en-IN" sz="1600" spc="-1" strike="noStrike">
                <a:solidFill>
                  <a:srgbClr val="000000"/>
                </a:solidFill>
                <a:latin typeface="Calibri"/>
                <a:ea typeface="Calibri"/>
              </a:rPr>
              <a:t> </a:t>
            </a:r>
            <a:r>
              <a:rPr b="0" lang="en-IN" sz="1600" spc="-1" strike="noStrike">
                <a:solidFill>
                  <a:srgbClr val="000000"/>
                </a:solidFill>
                <a:latin typeface="Calibri"/>
                <a:ea typeface="Calibri"/>
              </a:rPr>
              <a:t>locations Providing Crime rate status.</a:t>
            </a:r>
            <a:endParaRPr b="0" lang="en-IN" sz="1600" spc="-1" strike="noStrike">
              <a:latin typeface="Arial"/>
            </a:endParaRPr>
          </a:p>
          <a:p>
            <a:pPr marL="216000" indent="-216000">
              <a:lnSpc>
                <a:spcPct val="100000"/>
              </a:lnSpc>
              <a:buBlip>
                <a:blip r:embed="rId4"/>
              </a:buBlip>
            </a:pPr>
            <a:r>
              <a:rPr b="0" lang="en-IN" sz="1600" spc="-1" strike="noStrike">
                <a:solidFill>
                  <a:srgbClr val="000000"/>
                </a:solidFill>
                <a:latin typeface="Calibri"/>
                <a:ea typeface="Calibri"/>
              </a:rPr>
              <a:t> </a:t>
            </a:r>
            <a:r>
              <a:rPr b="0" lang="en-IN" sz="1600" spc="-1" strike="noStrike">
                <a:solidFill>
                  <a:srgbClr val="000000"/>
                </a:solidFill>
                <a:latin typeface="Calibri"/>
                <a:ea typeface="Calibri"/>
              </a:rPr>
              <a:t>Reducing crimes on womens.</a:t>
            </a:r>
            <a:endParaRPr b="0" lang="en-IN" sz="1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Concourse</Template>
  <TotalTime>531</TotalTime>
  <Application>LibreOffice/6.0.7.3$Linux_X86_64 LibreOffice_project/00m0$Build-3</Application>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2018-01-06T16:00:48Z</dcterms:created>
  <dc:creator>Sai Jyothi</dc:creator>
  <dc:description/>
  <dc:language>en-IN</dc:language>
  <cp:lastModifiedBy/>
  <dcterms:modified xsi:type="dcterms:W3CDTF">2019-12-31T11:30:24Z</dcterms:modified>
  <cp:revision>70</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