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6"/>
  </p:notesMasterIdLst>
  <p:sldIdLst>
    <p:sldId id="256" r:id="rId2"/>
    <p:sldId id="271" r:id="rId3"/>
    <p:sldId id="257" r:id="rId4"/>
    <p:sldId id="259" r:id="rId5"/>
    <p:sldId id="260" r:id="rId6"/>
    <p:sldId id="267" r:id="rId7"/>
    <p:sldId id="272" r:id="rId8"/>
    <p:sldId id="273" r:id="rId9"/>
    <p:sldId id="274" r:id="rId10"/>
    <p:sldId id="270" r:id="rId11"/>
    <p:sldId id="275" r:id="rId12"/>
    <p:sldId id="276" r:id="rId13"/>
    <p:sldId id="277" r:id="rId14"/>
    <p:sldId id="278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8" autoAdjust="0"/>
    <p:restoredTop sz="56772" autoAdjust="0"/>
  </p:normalViewPr>
  <p:slideViewPr>
    <p:cSldViewPr snapToGrid="0">
      <p:cViewPr varScale="1">
        <p:scale>
          <a:sx n="94" d="100"/>
          <a:sy n="94" d="100"/>
        </p:scale>
        <p:origin x="1140" y="8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55246-624C-4C30-AF1B-9B8C31BE6FA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5D2B6-1AB0-4885-BFE0-148E4693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D2B6-1AB0-4885-BFE0-148E46935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D2B6-1AB0-4885-BFE0-148E469357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DC0C2-F373-4466-9CE8-E8E80206B2B9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79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DC0C2-F373-4466-9CE8-E8E80206B2B9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49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D2B6-1AB0-4885-BFE0-148E469357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D2B6-1AB0-4885-BFE0-148E469357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D2B6-1AB0-4885-BFE0-148E469357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533413" y="4348762"/>
            <a:ext cx="2193494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Updated</a:t>
            </a:r>
            <a:r>
              <a:rPr lang="en-US" baseline="0" dirty="0" smtClean="0"/>
              <a:t> </a:t>
            </a:r>
            <a:r>
              <a:rPr lang="en-US" dirty="0" smtClean="0"/>
              <a:t>May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507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705"/>
              </a:lnSpc>
            </a:pPr>
            <a:r>
              <a:rPr dirty="0"/>
              <a:t>© 2017  Cisco and/or its affiliates. All rights reserved.  Cisco</a:t>
            </a:r>
            <a:r>
              <a:rPr spc="10" dirty="0"/>
              <a:t> </a:t>
            </a:r>
            <a:r>
              <a:rPr dirty="0"/>
              <a:t>Public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705"/>
              </a:lnSpc>
            </a:pPr>
            <a:r>
              <a:rPr dirty="0"/>
              <a:t>Presentation</a:t>
            </a:r>
            <a:r>
              <a:rPr spc="-110" dirty="0"/>
              <a:t> </a:t>
            </a:r>
            <a:r>
              <a:rPr dirty="0"/>
              <a:t>ID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705"/>
              </a:lnSpc>
            </a:pPr>
            <a:fld id="{81D60167-4931-47E6-BA6A-407CBD079E47}" type="slidenum">
              <a:rPr dirty="0"/>
              <a:pPr marL="25400">
                <a:lnSpc>
                  <a:spcPts val="70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8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  <p:sldLayoutId id="2147484015" r:id="rId27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Harish Bhat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Technical Leader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495" y="4396896"/>
            <a:ext cx="8296421" cy="28813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Aug 2018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19689" y="2050042"/>
            <a:ext cx="8596034" cy="6447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 of Set Top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28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Given a log file in order to find the sequence of calls made is a cumber some work and consumes most of the developers time. </a:t>
            </a:r>
          </a:p>
          <a:p>
            <a:r>
              <a:rPr lang="en-US" dirty="0" smtClean="0"/>
              <a:t>Also for a new developer working on a new module need to go through the code/logs to understand the sequence of flow.</a:t>
            </a:r>
          </a:p>
          <a:p>
            <a:r>
              <a:rPr lang="en-US" dirty="0" smtClean="0"/>
              <a:t>To address to this problem, if a tool which can draw sequence diagram from log would be helpful. The log sequence diagram tool does this job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Sequence Diagram</a:t>
            </a:r>
            <a:r>
              <a:rPr lang="en-US" b="1" dirty="0" smtClean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84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to sequence Diagram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680720" y="1605280"/>
            <a:ext cx="914400" cy="914400"/>
          </a:xfrm>
          <a:prstGeom prst="foldedCorne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5675" y="17447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Log file</a:t>
            </a:r>
            <a:endParaRPr lang="en-US" dirty="0" smtClean="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631440" y="1391920"/>
            <a:ext cx="2366970" cy="13716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1610164" y="1869440"/>
            <a:ext cx="909516" cy="24463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46484" y="173180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Sequence Generator</a:t>
            </a:r>
            <a:endParaRPr lang="en-US" dirty="0" smtClean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729" y="874273"/>
            <a:ext cx="2977191" cy="259118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10170" y="1889562"/>
            <a:ext cx="909516" cy="24463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41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the Fusion MW log able to draw the sequence diagram in an </a:t>
            </a:r>
            <a:r>
              <a:rPr lang="en-US" dirty="0" err="1" smtClean="0"/>
              <a:t>svg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 smtClean="0"/>
              <a:t>Fix minor issues with lopping &amp; mention the time spent in particular call</a:t>
            </a:r>
          </a:p>
          <a:p>
            <a:r>
              <a:rPr lang="en-US" sz="1800" dirty="0" smtClean="0"/>
              <a:t>Integrating the </a:t>
            </a:r>
            <a:r>
              <a:rPr lang="en-US" sz="1800" dirty="0" err="1" smtClean="0"/>
              <a:t>svg</a:t>
            </a:r>
            <a:r>
              <a:rPr lang="en-US" sz="1800" dirty="0" smtClean="0"/>
              <a:t> file in a web page </a:t>
            </a:r>
          </a:p>
          <a:p>
            <a:r>
              <a:rPr lang="en-US" sz="1800" dirty="0" smtClean="0"/>
              <a:t>providing filter for thread based or file based . </a:t>
            </a:r>
          </a:p>
          <a:p>
            <a:r>
              <a:rPr lang="en-US" sz="1800" dirty="0" smtClean="0"/>
              <a:t>additional option of mentioning the line number or time based filtering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428229" y="202787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9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for completion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24030"/>
              </p:ext>
            </p:extLst>
          </p:nvPr>
        </p:nvGraphicFramePr>
        <p:xfrm>
          <a:off x="628650" y="1370013"/>
          <a:ext cx="8173654" cy="304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4080">
                  <a:extLst>
                    <a:ext uri="{9D8B030D-6E8A-4147-A177-3AD203B41FA5}">
                      <a16:colId xmlns:a16="http://schemas.microsoft.com/office/drawing/2014/main" val="4011381770"/>
                    </a:ext>
                  </a:extLst>
                </a:gridCol>
                <a:gridCol w="2199574">
                  <a:extLst>
                    <a:ext uri="{9D8B030D-6E8A-4147-A177-3AD203B41FA5}">
                      <a16:colId xmlns:a16="http://schemas.microsoft.com/office/drawing/2014/main" val="1811106205"/>
                    </a:ext>
                  </a:extLst>
                </a:gridCol>
              </a:tblGrid>
              <a:tr h="609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estimate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79373"/>
                  </a:ext>
                </a:extLst>
              </a:tr>
              <a:tr h="6095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Fix minor issues with lopping &amp; mention the time spent in particular call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 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110817"/>
                  </a:ext>
                </a:extLst>
              </a:tr>
              <a:tr h="6095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Integrating the </a:t>
                      </a:r>
                      <a:r>
                        <a:rPr lang="en-US" sz="1400" dirty="0" err="1" smtClean="0"/>
                        <a:t>svg</a:t>
                      </a:r>
                      <a:r>
                        <a:rPr lang="en-US" sz="1400" dirty="0" smtClean="0"/>
                        <a:t> file in a web page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04636"/>
                  </a:ext>
                </a:extLst>
              </a:tr>
              <a:tr h="6095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providing filter for thread based or file based .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weeks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895307"/>
                  </a:ext>
                </a:extLst>
              </a:tr>
              <a:tr h="609565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additional option of mentioning the line number or time based filtering</a:t>
                      </a:r>
                    </a:p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5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6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71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528638"/>
            <a:ext cx="5308600" cy="501650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0760" y="1317415"/>
            <a:ext cx="81265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Set </a:t>
            </a:r>
            <a:r>
              <a:rPr lang="en-US" dirty="0"/>
              <a:t>top box has limited hardware and to support new feature the non-used features need to be replaced by new one. Product team needs to know which screens are not used/rarely </a:t>
            </a:r>
            <a:r>
              <a:rPr lang="en-US" dirty="0" smtClean="0"/>
              <a:t>used, how they are used. The </a:t>
            </a:r>
            <a:r>
              <a:rPr lang="en-US" b="1" dirty="0" smtClean="0"/>
              <a:t>EPG analysis tool </a:t>
            </a:r>
            <a:r>
              <a:rPr lang="en-US" dirty="0" smtClean="0"/>
              <a:t>can answer these question.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Given a log its very cumbersome job to go through the log lines and identify the set of calls made, the solution would be to develop a tool which will plot </a:t>
            </a:r>
            <a:r>
              <a:rPr lang="en-US" b="1" dirty="0" smtClean="0"/>
              <a:t>sequence diagram </a:t>
            </a:r>
            <a:r>
              <a:rPr lang="en-US" dirty="0" smtClean="0"/>
              <a:t>from the logs for ease of debugging.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99322" cy="3083094"/>
          </a:xfrm>
        </p:spPr>
        <p:txBody>
          <a:bodyPr/>
          <a:lstStyle/>
          <a:p>
            <a:r>
              <a:rPr lang="en-US" dirty="0"/>
              <a:t>To understand the trends of the screens being used</a:t>
            </a:r>
          </a:p>
          <a:p>
            <a:r>
              <a:rPr lang="en-US" dirty="0" smtClean="0"/>
              <a:t>The average time user spends on each screen</a:t>
            </a:r>
          </a:p>
          <a:p>
            <a:r>
              <a:rPr lang="en-US" dirty="0"/>
              <a:t>To improvise screen </a:t>
            </a:r>
            <a:r>
              <a:rPr lang="en-US" b="1" dirty="0"/>
              <a:t>usability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Improve </a:t>
            </a:r>
            <a:r>
              <a:rPr lang="en-US" b="1" dirty="0" smtClean="0"/>
              <a:t>unused screens </a:t>
            </a:r>
            <a:r>
              <a:rPr lang="en-US" dirty="0" smtClean="0"/>
              <a:t>or replace it with new feature screens (value add) </a:t>
            </a:r>
          </a:p>
          <a:p>
            <a:r>
              <a:rPr lang="en-US" dirty="0" smtClean="0"/>
              <a:t>Improve EPG screens testing</a:t>
            </a:r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result of screen analytics would help to understand the customer behavior and increase the revenue by providing better user experience</a:t>
            </a:r>
          </a:p>
          <a:p>
            <a:r>
              <a:rPr lang="en-US" dirty="0" smtClean="0"/>
              <a:t>Improve </a:t>
            </a:r>
            <a:r>
              <a:rPr lang="en-US" dirty="0" smtClean="0"/>
              <a:t>screen </a:t>
            </a:r>
            <a:r>
              <a:rPr lang="en-US" b="1" dirty="0" smtClean="0"/>
              <a:t>performance, quality</a:t>
            </a:r>
            <a:r>
              <a:rPr lang="en-US" dirty="0" smtClean="0"/>
              <a:t> and </a:t>
            </a:r>
            <a:r>
              <a:rPr lang="en-US" b="1" dirty="0" smtClean="0"/>
              <a:t>stability</a:t>
            </a:r>
          </a:p>
          <a:p>
            <a:r>
              <a:rPr lang="en-US" dirty="0" smtClean="0"/>
              <a:t>Understand the EPG screen access pattern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Analyze set Top Box Screens?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-178187" y="971931"/>
            <a:ext cx="3065145" cy="260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Second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Title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Goes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Third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Title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Goes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Fourth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Title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Goes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Fifth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Title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Goes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37766" y="432990"/>
            <a:ext cx="8345488" cy="548483"/>
          </a:xfrm>
          <a:prstGeom prst="rect">
            <a:avLst/>
          </a:prstGeom>
        </p:spPr>
        <p:txBody>
          <a:bodyPr vert="horz" wrap="square" lIns="0" tIns="116459" rIns="0" bIns="0" rtlCol="0">
            <a:spAutoFit/>
          </a:bodyPr>
          <a:lstStyle/>
          <a:p>
            <a:pPr marL="5715" algn="ctr">
              <a:lnSpc>
                <a:spcPct val="100000"/>
              </a:lnSpc>
            </a:pPr>
            <a:r>
              <a:rPr sz="2800" dirty="0" smtClean="0">
                <a:solidFill>
                  <a:schemeClr val="tx1"/>
                </a:solidFill>
              </a:rPr>
              <a:t>The EPG screen analyt</a:t>
            </a:r>
            <a:r>
              <a:rPr lang="en-US" sz="2800" dirty="0" smtClean="0">
                <a:solidFill>
                  <a:schemeClr val="tx1"/>
                </a:solidFill>
              </a:rPr>
              <a:t>ic</a:t>
            </a:r>
            <a:r>
              <a:rPr sz="2800" dirty="0" smtClean="0">
                <a:solidFill>
                  <a:schemeClr val="tx1"/>
                </a:solidFill>
              </a:rPr>
              <a:t>s tool </a:t>
            </a:r>
            <a:r>
              <a:rPr sz="2800" dirty="0" smtClean="0">
                <a:solidFill>
                  <a:schemeClr val="tx1"/>
                </a:solidFill>
              </a:rPr>
              <a:t>overview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37" name="object 4"/>
          <p:cNvSpPr/>
          <p:nvPr/>
        </p:nvSpPr>
        <p:spPr>
          <a:xfrm>
            <a:off x="6118859" y="4998389"/>
            <a:ext cx="2275966" cy="71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"/>
          <p:cNvSpPr/>
          <p:nvPr/>
        </p:nvSpPr>
        <p:spPr>
          <a:xfrm>
            <a:off x="1157008" y="4785359"/>
            <a:ext cx="118745" cy="274320"/>
          </a:xfrm>
          <a:custGeom>
            <a:avLst/>
            <a:gdLst/>
            <a:ahLst/>
            <a:cxnLst/>
            <a:rect l="l" t="t" r="r" b="b"/>
            <a:pathLst>
              <a:path w="118744" h="274320">
                <a:moveTo>
                  <a:pt x="97497" y="0"/>
                </a:moveTo>
                <a:lnTo>
                  <a:pt x="92608" y="0"/>
                </a:lnTo>
                <a:lnTo>
                  <a:pt x="87871" y="4864"/>
                </a:lnTo>
                <a:lnTo>
                  <a:pt x="83743" y="14122"/>
                </a:lnTo>
                <a:lnTo>
                  <a:pt x="39738" y="125920"/>
                </a:lnTo>
                <a:lnTo>
                  <a:pt x="35610" y="136093"/>
                </a:lnTo>
                <a:lnTo>
                  <a:pt x="33921" y="142925"/>
                </a:lnTo>
                <a:lnTo>
                  <a:pt x="33921" y="146430"/>
                </a:lnTo>
                <a:lnTo>
                  <a:pt x="30721" y="151739"/>
                </a:lnTo>
                <a:lnTo>
                  <a:pt x="29502" y="162521"/>
                </a:lnTo>
                <a:lnTo>
                  <a:pt x="29502" y="171488"/>
                </a:lnTo>
                <a:lnTo>
                  <a:pt x="36830" y="183489"/>
                </a:lnTo>
                <a:lnTo>
                  <a:pt x="40957" y="189102"/>
                </a:lnTo>
                <a:lnTo>
                  <a:pt x="36068" y="191084"/>
                </a:lnTo>
                <a:lnTo>
                  <a:pt x="47371" y="194729"/>
                </a:lnTo>
                <a:lnTo>
                  <a:pt x="51346" y="194729"/>
                </a:lnTo>
                <a:lnTo>
                  <a:pt x="54711" y="191541"/>
                </a:lnTo>
                <a:lnTo>
                  <a:pt x="56692" y="185458"/>
                </a:lnTo>
                <a:lnTo>
                  <a:pt x="56692" y="183489"/>
                </a:lnTo>
                <a:lnTo>
                  <a:pt x="57580" y="171730"/>
                </a:lnTo>
                <a:lnTo>
                  <a:pt x="59901" y="158902"/>
                </a:lnTo>
                <a:lnTo>
                  <a:pt x="63138" y="146217"/>
                </a:lnTo>
                <a:lnTo>
                  <a:pt x="66776" y="134886"/>
                </a:lnTo>
                <a:lnTo>
                  <a:pt x="67974" y="127350"/>
                </a:lnTo>
                <a:lnTo>
                  <a:pt x="72124" y="113595"/>
                </a:lnTo>
                <a:lnTo>
                  <a:pt x="80058" y="92181"/>
                </a:lnTo>
                <a:lnTo>
                  <a:pt x="92608" y="61671"/>
                </a:lnTo>
                <a:lnTo>
                  <a:pt x="93467" y="56868"/>
                </a:lnTo>
                <a:lnTo>
                  <a:pt x="96045" y="50372"/>
                </a:lnTo>
                <a:lnTo>
                  <a:pt x="100339" y="42084"/>
                </a:lnTo>
                <a:lnTo>
                  <a:pt x="106349" y="31902"/>
                </a:lnTo>
                <a:lnTo>
                  <a:pt x="114134" y="18986"/>
                </a:lnTo>
                <a:lnTo>
                  <a:pt x="118579" y="18986"/>
                </a:lnTo>
                <a:lnTo>
                  <a:pt x="118579" y="12153"/>
                </a:lnTo>
                <a:lnTo>
                  <a:pt x="115658" y="9270"/>
                </a:lnTo>
                <a:lnTo>
                  <a:pt x="112928" y="6527"/>
                </a:lnTo>
                <a:lnTo>
                  <a:pt x="105283" y="3340"/>
                </a:lnTo>
                <a:lnTo>
                  <a:pt x="97497" y="0"/>
                </a:lnTo>
                <a:close/>
              </a:path>
              <a:path w="118744" h="274320">
                <a:moveTo>
                  <a:pt x="118579" y="18986"/>
                </a:moveTo>
                <a:lnTo>
                  <a:pt x="114134" y="18986"/>
                </a:lnTo>
                <a:lnTo>
                  <a:pt x="116166" y="20967"/>
                </a:lnTo>
                <a:lnTo>
                  <a:pt x="118579" y="19443"/>
                </a:lnTo>
                <a:lnTo>
                  <a:pt x="118579" y="18986"/>
                </a:lnTo>
                <a:close/>
              </a:path>
              <a:path w="118744" h="274320">
                <a:moveTo>
                  <a:pt x="36068" y="214477"/>
                </a:moveTo>
                <a:lnTo>
                  <a:pt x="33616" y="214477"/>
                </a:lnTo>
                <a:lnTo>
                  <a:pt x="23243" y="216057"/>
                </a:lnTo>
                <a:lnTo>
                  <a:pt x="16048" y="222451"/>
                </a:lnTo>
                <a:lnTo>
                  <a:pt x="10455" y="235110"/>
                </a:lnTo>
                <a:lnTo>
                  <a:pt x="4889" y="255484"/>
                </a:lnTo>
                <a:lnTo>
                  <a:pt x="4889" y="269154"/>
                </a:lnTo>
                <a:lnTo>
                  <a:pt x="0" y="270826"/>
                </a:lnTo>
                <a:lnTo>
                  <a:pt x="5207" y="274319"/>
                </a:lnTo>
                <a:lnTo>
                  <a:pt x="14516" y="274319"/>
                </a:lnTo>
                <a:lnTo>
                  <a:pt x="21191" y="269751"/>
                </a:lnTo>
                <a:lnTo>
                  <a:pt x="26860" y="262149"/>
                </a:lnTo>
                <a:lnTo>
                  <a:pt x="33043" y="250076"/>
                </a:lnTo>
                <a:lnTo>
                  <a:pt x="41262" y="232093"/>
                </a:lnTo>
                <a:lnTo>
                  <a:pt x="41262" y="221767"/>
                </a:lnTo>
                <a:lnTo>
                  <a:pt x="44475" y="219633"/>
                </a:lnTo>
                <a:lnTo>
                  <a:pt x="36068" y="214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6"/>
          <p:cNvSpPr/>
          <p:nvPr/>
        </p:nvSpPr>
        <p:spPr>
          <a:xfrm>
            <a:off x="856488" y="4815840"/>
            <a:ext cx="64135" cy="243840"/>
          </a:xfrm>
          <a:custGeom>
            <a:avLst/>
            <a:gdLst/>
            <a:ahLst/>
            <a:cxnLst/>
            <a:rect l="l" t="t" r="r" b="b"/>
            <a:pathLst>
              <a:path w="64134" h="243839">
                <a:moveTo>
                  <a:pt x="39992" y="0"/>
                </a:moveTo>
                <a:lnTo>
                  <a:pt x="38798" y="0"/>
                </a:lnTo>
                <a:lnTo>
                  <a:pt x="38341" y="304"/>
                </a:lnTo>
                <a:lnTo>
                  <a:pt x="37896" y="762"/>
                </a:lnTo>
                <a:lnTo>
                  <a:pt x="35953" y="9588"/>
                </a:lnTo>
                <a:lnTo>
                  <a:pt x="31178" y="30594"/>
                </a:lnTo>
                <a:lnTo>
                  <a:pt x="24253" y="60794"/>
                </a:lnTo>
                <a:lnTo>
                  <a:pt x="20308" y="78238"/>
                </a:lnTo>
                <a:lnTo>
                  <a:pt x="18071" y="87576"/>
                </a:lnTo>
                <a:lnTo>
                  <a:pt x="6359" y="141654"/>
                </a:lnTo>
                <a:lnTo>
                  <a:pt x="86" y="189756"/>
                </a:lnTo>
                <a:lnTo>
                  <a:pt x="0" y="203960"/>
                </a:lnTo>
                <a:lnTo>
                  <a:pt x="749" y="210809"/>
                </a:lnTo>
                <a:lnTo>
                  <a:pt x="32738" y="242700"/>
                </a:lnTo>
                <a:lnTo>
                  <a:pt x="38341" y="243840"/>
                </a:lnTo>
                <a:lnTo>
                  <a:pt x="36410" y="233337"/>
                </a:lnTo>
                <a:lnTo>
                  <a:pt x="33116" y="231781"/>
                </a:lnTo>
                <a:lnTo>
                  <a:pt x="30791" y="226602"/>
                </a:lnTo>
                <a:lnTo>
                  <a:pt x="28999" y="217027"/>
                </a:lnTo>
                <a:lnTo>
                  <a:pt x="27305" y="202286"/>
                </a:lnTo>
                <a:lnTo>
                  <a:pt x="29410" y="174461"/>
                </a:lnTo>
                <a:lnTo>
                  <a:pt x="33848" y="133364"/>
                </a:lnTo>
                <a:lnTo>
                  <a:pt x="42796" y="85884"/>
                </a:lnTo>
                <a:lnTo>
                  <a:pt x="54609" y="48704"/>
                </a:lnTo>
                <a:lnTo>
                  <a:pt x="59727" y="35833"/>
                </a:lnTo>
                <a:lnTo>
                  <a:pt x="62552" y="27816"/>
                </a:lnTo>
                <a:lnTo>
                  <a:pt x="63755" y="22594"/>
                </a:lnTo>
                <a:lnTo>
                  <a:pt x="64008" y="18110"/>
                </a:lnTo>
                <a:lnTo>
                  <a:pt x="62520" y="12883"/>
                </a:lnTo>
                <a:lnTo>
                  <a:pt x="58038" y="8140"/>
                </a:lnTo>
                <a:lnTo>
                  <a:pt x="50538" y="3854"/>
                </a:lnTo>
                <a:lnTo>
                  <a:pt x="39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7"/>
          <p:cNvSpPr/>
          <p:nvPr/>
        </p:nvSpPr>
        <p:spPr>
          <a:xfrm>
            <a:off x="906867" y="4864608"/>
            <a:ext cx="66040" cy="194945"/>
          </a:xfrm>
          <a:custGeom>
            <a:avLst/>
            <a:gdLst/>
            <a:ahLst/>
            <a:cxnLst/>
            <a:rect l="l" t="t" r="r" b="b"/>
            <a:pathLst>
              <a:path w="66040" h="194945">
                <a:moveTo>
                  <a:pt x="49480" y="0"/>
                </a:moveTo>
                <a:lnTo>
                  <a:pt x="48273" y="0"/>
                </a:lnTo>
                <a:lnTo>
                  <a:pt x="46158" y="2145"/>
                </a:lnTo>
                <a:lnTo>
                  <a:pt x="44146" y="7953"/>
                </a:lnTo>
                <a:lnTo>
                  <a:pt x="42276" y="17509"/>
                </a:lnTo>
                <a:lnTo>
                  <a:pt x="40590" y="30899"/>
                </a:lnTo>
                <a:lnTo>
                  <a:pt x="44197" y="32105"/>
                </a:lnTo>
                <a:lnTo>
                  <a:pt x="48683" y="30396"/>
                </a:lnTo>
                <a:lnTo>
                  <a:pt x="53749" y="26582"/>
                </a:lnTo>
                <a:lnTo>
                  <a:pt x="59350" y="20609"/>
                </a:lnTo>
                <a:lnTo>
                  <a:pt x="65444" y="12420"/>
                </a:lnTo>
                <a:lnTo>
                  <a:pt x="64987" y="10756"/>
                </a:lnTo>
                <a:lnTo>
                  <a:pt x="64542" y="6819"/>
                </a:lnTo>
                <a:lnTo>
                  <a:pt x="59424" y="3174"/>
                </a:lnTo>
                <a:lnTo>
                  <a:pt x="49480" y="0"/>
                </a:lnTo>
                <a:close/>
              </a:path>
              <a:path w="66040" h="194945">
                <a:moveTo>
                  <a:pt x="24766" y="44068"/>
                </a:moveTo>
                <a:lnTo>
                  <a:pt x="5938" y="103205"/>
                </a:lnTo>
                <a:lnTo>
                  <a:pt x="0" y="148806"/>
                </a:lnTo>
                <a:lnTo>
                  <a:pt x="369" y="164477"/>
                </a:lnTo>
                <a:lnTo>
                  <a:pt x="2020" y="176897"/>
                </a:lnTo>
                <a:lnTo>
                  <a:pt x="3531" y="182803"/>
                </a:lnTo>
                <a:lnTo>
                  <a:pt x="5932" y="182803"/>
                </a:lnTo>
                <a:lnTo>
                  <a:pt x="12409" y="188765"/>
                </a:lnTo>
                <a:lnTo>
                  <a:pt x="19194" y="192781"/>
                </a:lnTo>
                <a:lnTo>
                  <a:pt x="26316" y="194837"/>
                </a:lnTo>
                <a:lnTo>
                  <a:pt x="33808" y="194920"/>
                </a:lnTo>
                <a:lnTo>
                  <a:pt x="31547" y="184470"/>
                </a:lnTo>
                <a:lnTo>
                  <a:pt x="29896" y="180078"/>
                </a:lnTo>
                <a:lnTo>
                  <a:pt x="29480" y="165454"/>
                </a:lnTo>
                <a:lnTo>
                  <a:pt x="29419" y="153613"/>
                </a:lnTo>
                <a:lnTo>
                  <a:pt x="29784" y="144554"/>
                </a:lnTo>
                <a:lnTo>
                  <a:pt x="30646" y="138277"/>
                </a:lnTo>
                <a:lnTo>
                  <a:pt x="29134" y="133883"/>
                </a:lnTo>
                <a:lnTo>
                  <a:pt x="28690" y="125552"/>
                </a:lnTo>
                <a:lnTo>
                  <a:pt x="29439" y="121157"/>
                </a:lnTo>
                <a:lnTo>
                  <a:pt x="31090" y="121157"/>
                </a:lnTo>
                <a:lnTo>
                  <a:pt x="33059" y="107835"/>
                </a:lnTo>
                <a:lnTo>
                  <a:pt x="35459" y="100266"/>
                </a:lnTo>
                <a:lnTo>
                  <a:pt x="37428" y="98590"/>
                </a:lnTo>
                <a:lnTo>
                  <a:pt x="38823" y="91151"/>
                </a:lnTo>
                <a:lnTo>
                  <a:pt x="41701" y="82673"/>
                </a:lnTo>
                <a:lnTo>
                  <a:pt x="46132" y="73144"/>
                </a:lnTo>
                <a:lnTo>
                  <a:pt x="52185" y="62547"/>
                </a:lnTo>
                <a:lnTo>
                  <a:pt x="50230" y="58685"/>
                </a:lnTo>
                <a:lnTo>
                  <a:pt x="44914" y="54336"/>
                </a:lnTo>
                <a:lnTo>
                  <a:pt x="36379" y="49474"/>
                </a:lnTo>
                <a:lnTo>
                  <a:pt x="24766" y="44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8"/>
          <p:cNvSpPr/>
          <p:nvPr/>
        </p:nvSpPr>
        <p:spPr>
          <a:xfrm>
            <a:off x="970788" y="4885944"/>
            <a:ext cx="139065" cy="173990"/>
          </a:xfrm>
          <a:custGeom>
            <a:avLst/>
            <a:gdLst/>
            <a:ahLst/>
            <a:cxnLst/>
            <a:rect l="l" t="t" r="r" b="b"/>
            <a:pathLst>
              <a:path w="139065" h="173989">
                <a:moveTo>
                  <a:pt x="6807" y="33553"/>
                </a:moveTo>
                <a:lnTo>
                  <a:pt x="3632" y="34315"/>
                </a:lnTo>
                <a:lnTo>
                  <a:pt x="1663" y="35991"/>
                </a:lnTo>
                <a:lnTo>
                  <a:pt x="0" y="37985"/>
                </a:lnTo>
                <a:lnTo>
                  <a:pt x="0" y="39662"/>
                </a:lnTo>
                <a:lnTo>
                  <a:pt x="3157" y="45791"/>
                </a:lnTo>
                <a:lnTo>
                  <a:pt x="6057" y="64218"/>
                </a:lnTo>
                <a:lnTo>
                  <a:pt x="8729" y="95000"/>
                </a:lnTo>
                <a:lnTo>
                  <a:pt x="11201" y="138195"/>
                </a:lnTo>
                <a:lnTo>
                  <a:pt x="11746" y="147258"/>
                </a:lnTo>
                <a:lnTo>
                  <a:pt x="13400" y="154535"/>
                </a:lnTo>
                <a:lnTo>
                  <a:pt x="16189" y="160009"/>
                </a:lnTo>
                <a:lnTo>
                  <a:pt x="20142" y="163668"/>
                </a:lnTo>
                <a:lnTo>
                  <a:pt x="25742" y="170074"/>
                </a:lnTo>
                <a:lnTo>
                  <a:pt x="32550" y="173735"/>
                </a:lnTo>
                <a:lnTo>
                  <a:pt x="45720" y="173735"/>
                </a:lnTo>
                <a:lnTo>
                  <a:pt x="46481" y="172972"/>
                </a:lnTo>
                <a:lnTo>
                  <a:pt x="64743" y="130873"/>
                </a:lnTo>
                <a:lnTo>
                  <a:pt x="45720" y="130873"/>
                </a:lnTo>
                <a:lnTo>
                  <a:pt x="45262" y="117906"/>
                </a:lnTo>
                <a:lnTo>
                  <a:pt x="44513" y="86791"/>
                </a:lnTo>
                <a:lnTo>
                  <a:pt x="45720" y="75958"/>
                </a:lnTo>
                <a:lnTo>
                  <a:pt x="43306" y="63449"/>
                </a:lnTo>
                <a:lnTo>
                  <a:pt x="44513" y="60553"/>
                </a:lnTo>
                <a:lnTo>
                  <a:pt x="42087" y="55371"/>
                </a:lnTo>
                <a:lnTo>
                  <a:pt x="43306" y="51714"/>
                </a:lnTo>
                <a:lnTo>
                  <a:pt x="43306" y="50939"/>
                </a:lnTo>
                <a:lnTo>
                  <a:pt x="41054" y="45760"/>
                </a:lnTo>
                <a:lnTo>
                  <a:pt x="34258" y="41165"/>
                </a:lnTo>
                <a:lnTo>
                  <a:pt x="22861" y="37111"/>
                </a:lnTo>
                <a:lnTo>
                  <a:pt x="6807" y="33553"/>
                </a:lnTo>
                <a:close/>
              </a:path>
              <a:path w="139065" h="173989">
                <a:moveTo>
                  <a:pt x="120370" y="0"/>
                </a:moveTo>
                <a:lnTo>
                  <a:pt x="117030" y="0"/>
                </a:lnTo>
                <a:lnTo>
                  <a:pt x="111429" y="5333"/>
                </a:lnTo>
                <a:lnTo>
                  <a:pt x="103403" y="16167"/>
                </a:lnTo>
                <a:lnTo>
                  <a:pt x="98793" y="31507"/>
                </a:lnTo>
                <a:lnTo>
                  <a:pt x="93772" y="44142"/>
                </a:lnTo>
                <a:lnTo>
                  <a:pt x="88267" y="54114"/>
                </a:lnTo>
                <a:lnTo>
                  <a:pt x="82207" y="61467"/>
                </a:lnTo>
                <a:lnTo>
                  <a:pt x="72901" y="81653"/>
                </a:lnTo>
                <a:lnTo>
                  <a:pt x="64758" y="98021"/>
                </a:lnTo>
                <a:lnTo>
                  <a:pt x="57809" y="110527"/>
                </a:lnTo>
                <a:lnTo>
                  <a:pt x="52082" y="119125"/>
                </a:lnTo>
                <a:lnTo>
                  <a:pt x="50114" y="126911"/>
                </a:lnTo>
                <a:lnTo>
                  <a:pt x="48145" y="130873"/>
                </a:lnTo>
                <a:lnTo>
                  <a:pt x="64743" y="130873"/>
                </a:lnTo>
                <a:lnTo>
                  <a:pt x="65405" y="129349"/>
                </a:lnTo>
                <a:lnTo>
                  <a:pt x="74065" y="110875"/>
                </a:lnTo>
                <a:lnTo>
                  <a:pt x="80995" y="96878"/>
                </a:lnTo>
                <a:lnTo>
                  <a:pt x="86223" y="87372"/>
                </a:lnTo>
                <a:lnTo>
                  <a:pt x="89776" y="82372"/>
                </a:lnTo>
                <a:lnTo>
                  <a:pt x="93865" y="72301"/>
                </a:lnTo>
                <a:lnTo>
                  <a:pt x="97053" y="67119"/>
                </a:lnTo>
                <a:lnTo>
                  <a:pt x="98717" y="66205"/>
                </a:lnTo>
                <a:lnTo>
                  <a:pt x="99466" y="66205"/>
                </a:lnTo>
                <a:lnTo>
                  <a:pt x="107797" y="56133"/>
                </a:lnTo>
                <a:lnTo>
                  <a:pt x="131876" y="26238"/>
                </a:lnTo>
                <a:lnTo>
                  <a:pt x="136258" y="21501"/>
                </a:lnTo>
                <a:lnTo>
                  <a:pt x="138684" y="17386"/>
                </a:lnTo>
                <a:lnTo>
                  <a:pt x="138684" y="5638"/>
                </a:lnTo>
                <a:lnTo>
                  <a:pt x="135051" y="761"/>
                </a:lnTo>
                <a:lnTo>
                  <a:pt x="1203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9"/>
          <p:cNvSpPr/>
          <p:nvPr/>
        </p:nvSpPr>
        <p:spPr>
          <a:xfrm>
            <a:off x="1074419" y="4899659"/>
            <a:ext cx="99060" cy="160020"/>
          </a:xfrm>
          <a:custGeom>
            <a:avLst/>
            <a:gdLst/>
            <a:ahLst/>
            <a:cxnLst/>
            <a:rect l="l" t="t" r="r" b="b"/>
            <a:pathLst>
              <a:path w="99059" h="160020">
                <a:moveTo>
                  <a:pt x="67856" y="0"/>
                </a:moveTo>
                <a:lnTo>
                  <a:pt x="62255" y="0"/>
                </a:lnTo>
                <a:lnTo>
                  <a:pt x="51041" y="8013"/>
                </a:lnTo>
                <a:lnTo>
                  <a:pt x="44616" y="14357"/>
                </a:lnTo>
                <a:lnTo>
                  <a:pt x="39155" y="20929"/>
                </a:lnTo>
                <a:lnTo>
                  <a:pt x="34601" y="27730"/>
                </a:lnTo>
                <a:lnTo>
                  <a:pt x="30899" y="34759"/>
                </a:lnTo>
                <a:lnTo>
                  <a:pt x="30441" y="35204"/>
                </a:lnTo>
                <a:lnTo>
                  <a:pt x="10737" y="76402"/>
                </a:lnTo>
                <a:lnTo>
                  <a:pt x="0" y="122092"/>
                </a:lnTo>
                <a:lnTo>
                  <a:pt x="0" y="130101"/>
                </a:lnTo>
                <a:lnTo>
                  <a:pt x="3175" y="135994"/>
                </a:lnTo>
                <a:lnTo>
                  <a:pt x="9994" y="142793"/>
                </a:lnTo>
                <a:lnTo>
                  <a:pt x="15088" y="150202"/>
                </a:lnTo>
                <a:lnTo>
                  <a:pt x="20635" y="155600"/>
                </a:lnTo>
                <a:lnTo>
                  <a:pt x="26695" y="158900"/>
                </a:lnTo>
                <a:lnTo>
                  <a:pt x="33324" y="160019"/>
                </a:lnTo>
                <a:lnTo>
                  <a:pt x="40589" y="158508"/>
                </a:lnTo>
                <a:lnTo>
                  <a:pt x="44526" y="156846"/>
                </a:lnTo>
                <a:lnTo>
                  <a:pt x="44578" y="155600"/>
                </a:lnTo>
                <a:lnTo>
                  <a:pt x="51346" y="150802"/>
                </a:lnTo>
                <a:lnTo>
                  <a:pt x="54533" y="147628"/>
                </a:lnTo>
                <a:lnTo>
                  <a:pt x="54533" y="146874"/>
                </a:lnTo>
                <a:lnTo>
                  <a:pt x="30899" y="146874"/>
                </a:lnTo>
                <a:lnTo>
                  <a:pt x="28930" y="145211"/>
                </a:lnTo>
                <a:lnTo>
                  <a:pt x="40373" y="87203"/>
                </a:lnTo>
                <a:lnTo>
                  <a:pt x="50139" y="63614"/>
                </a:lnTo>
                <a:lnTo>
                  <a:pt x="64470" y="63614"/>
                </a:lnTo>
                <a:lnTo>
                  <a:pt x="66649" y="62864"/>
                </a:lnTo>
                <a:lnTo>
                  <a:pt x="80276" y="57264"/>
                </a:lnTo>
                <a:lnTo>
                  <a:pt x="82831" y="55600"/>
                </a:lnTo>
                <a:lnTo>
                  <a:pt x="61341" y="55600"/>
                </a:lnTo>
                <a:lnTo>
                  <a:pt x="56946" y="53644"/>
                </a:lnTo>
                <a:lnTo>
                  <a:pt x="56946" y="52730"/>
                </a:lnTo>
                <a:lnTo>
                  <a:pt x="56654" y="52730"/>
                </a:lnTo>
                <a:lnTo>
                  <a:pt x="64893" y="42309"/>
                </a:lnTo>
                <a:lnTo>
                  <a:pt x="71685" y="34850"/>
                </a:lnTo>
                <a:lnTo>
                  <a:pt x="77057" y="30365"/>
                </a:lnTo>
                <a:lnTo>
                  <a:pt x="81038" y="28867"/>
                </a:lnTo>
                <a:lnTo>
                  <a:pt x="99060" y="28867"/>
                </a:lnTo>
                <a:lnTo>
                  <a:pt x="99060" y="24028"/>
                </a:lnTo>
                <a:lnTo>
                  <a:pt x="96423" y="18446"/>
                </a:lnTo>
                <a:lnTo>
                  <a:pt x="90335" y="12580"/>
                </a:lnTo>
                <a:lnTo>
                  <a:pt x="80807" y="6431"/>
                </a:lnTo>
                <a:lnTo>
                  <a:pt x="67856" y="0"/>
                </a:lnTo>
                <a:close/>
              </a:path>
              <a:path w="99059" h="160020">
                <a:moveTo>
                  <a:pt x="73456" y="108800"/>
                </a:moveTo>
                <a:lnTo>
                  <a:pt x="71043" y="110756"/>
                </a:lnTo>
                <a:lnTo>
                  <a:pt x="62142" y="122521"/>
                </a:lnTo>
                <a:lnTo>
                  <a:pt x="52917" y="132443"/>
                </a:lnTo>
                <a:lnTo>
                  <a:pt x="43326" y="140551"/>
                </a:lnTo>
                <a:lnTo>
                  <a:pt x="33324" y="146874"/>
                </a:lnTo>
                <a:lnTo>
                  <a:pt x="54533" y="146874"/>
                </a:lnTo>
                <a:lnTo>
                  <a:pt x="54533" y="145665"/>
                </a:lnTo>
                <a:lnTo>
                  <a:pt x="61955" y="135911"/>
                </a:lnTo>
                <a:lnTo>
                  <a:pt x="67932" y="127023"/>
                </a:lnTo>
                <a:lnTo>
                  <a:pt x="72546" y="118956"/>
                </a:lnTo>
                <a:lnTo>
                  <a:pt x="75882" y="111671"/>
                </a:lnTo>
                <a:lnTo>
                  <a:pt x="75882" y="110756"/>
                </a:lnTo>
                <a:lnTo>
                  <a:pt x="73456" y="108800"/>
                </a:lnTo>
                <a:close/>
              </a:path>
              <a:path w="99059" h="160020">
                <a:moveTo>
                  <a:pt x="64470" y="63614"/>
                </a:moveTo>
                <a:lnTo>
                  <a:pt x="50139" y="63614"/>
                </a:lnTo>
                <a:lnTo>
                  <a:pt x="57861" y="64071"/>
                </a:lnTo>
                <a:lnTo>
                  <a:pt x="62255" y="64376"/>
                </a:lnTo>
                <a:lnTo>
                  <a:pt x="64470" y="63614"/>
                </a:lnTo>
                <a:close/>
              </a:path>
              <a:path w="99059" h="160020">
                <a:moveTo>
                  <a:pt x="99060" y="28867"/>
                </a:moveTo>
                <a:lnTo>
                  <a:pt x="82245" y="28867"/>
                </a:lnTo>
                <a:lnTo>
                  <a:pt x="83464" y="29616"/>
                </a:lnTo>
                <a:lnTo>
                  <a:pt x="77532" y="40941"/>
                </a:lnTo>
                <a:lnTo>
                  <a:pt x="71831" y="49066"/>
                </a:lnTo>
                <a:lnTo>
                  <a:pt x="66415" y="53962"/>
                </a:lnTo>
                <a:lnTo>
                  <a:pt x="61341" y="55600"/>
                </a:lnTo>
                <a:lnTo>
                  <a:pt x="82831" y="55600"/>
                </a:lnTo>
                <a:lnTo>
                  <a:pt x="86365" y="53299"/>
                </a:lnTo>
                <a:lnTo>
                  <a:pt x="91487" y="48217"/>
                </a:lnTo>
                <a:lnTo>
                  <a:pt x="95700" y="42032"/>
                </a:lnTo>
                <a:lnTo>
                  <a:pt x="99018" y="34850"/>
                </a:lnTo>
                <a:lnTo>
                  <a:pt x="99060" y="28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0"/>
          <p:cNvSpPr/>
          <p:nvPr/>
        </p:nvSpPr>
        <p:spPr>
          <a:xfrm>
            <a:off x="454151" y="4949952"/>
            <a:ext cx="97790" cy="108585"/>
          </a:xfrm>
          <a:custGeom>
            <a:avLst/>
            <a:gdLst/>
            <a:ahLst/>
            <a:cxnLst/>
            <a:rect l="l" t="t" r="r" b="b"/>
            <a:pathLst>
              <a:path w="97790" h="108585">
                <a:moveTo>
                  <a:pt x="51422" y="0"/>
                </a:moveTo>
                <a:lnTo>
                  <a:pt x="30014" y="4124"/>
                </a:lnTo>
                <a:lnTo>
                  <a:pt x="13823" y="15487"/>
                </a:lnTo>
                <a:lnTo>
                  <a:pt x="3577" y="32575"/>
                </a:lnTo>
                <a:lnTo>
                  <a:pt x="0" y="53873"/>
                </a:lnTo>
                <a:lnTo>
                  <a:pt x="3789" y="76065"/>
                </a:lnTo>
                <a:lnTo>
                  <a:pt x="14390" y="93218"/>
                </a:lnTo>
                <a:lnTo>
                  <a:pt x="30652" y="104282"/>
                </a:lnTo>
                <a:lnTo>
                  <a:pt x="51422" y="108204"/>
                </a:lnTo>
                <a:lnTo>
                  <a:pt x="73045" y="103625"/>
                </a:lnTo>
                <a:lnTo>
                  <a:pt x="87104" y="92451"/>
                </a:lnTo>
                <a:lnTo>
                  <a:pt x="88749" y="89495"/>
                </a:lnTo>
                <a:lnTo>
                  <a:pt x="51422" y="89495"/>
                </a:lnTo>
                <a:lnTo>
                  <a:pt x="40184" y="87346"/>
                </a:lnTo>
                <a:lnTo>
                  <a:pt x="31137" y="80834"/>
                </a:lnTo>
                <a:lnTo>
                  <a:pt x="25104" y="69861"/>
                </a:lnTo>
                <a:lnTo>
                  <a:pt x="22910" y="54330"/>
                </a:lnTo>
                <a:lnTo>
                  <a:pt x="24870" y="39784"/>
                </a:lnTo>
                <a:lnTo>
                  <a:pt x="30513" y="28646"/>
                </a:lnTo>
                <a:lnTo>
                  <a:pt x="39482" y="21521"/>
                </a:lnTo>
                <a:lnTo>
                  <a:pt x="51422" y="19011"/>
                </a:lnTo>
                <a:lnTo>
                  <a:pt x="89228" y="19011"/>
                </a:lnTo>
                <a:lnTo>
                  <a:pt x="85932" y="13692"/>
                </a:lnTo>
                <a:lnTo>
                  <a:pt x="72347" y="3970"/>
                </a:lnTo>
                <a:lnTo>
                  <a:pt x="51422" y="0"/>
                </a:lnTo>
                <a:close/>
              </a:path>
              <a:path w="97790" h="108585">
                <a:moveTo>
                  <a:pt x="97536" y="65697"/>
                </a:moveTo>
                <a:lnTo>
                  <a:pt x="75082" y="66154"/>
                </a:lnTo>
                <a:lnTo>
                  <a:pt x="73544" y="73145"/>
                </a:lnTo>
                <a:lnTo>
                  <a:pt x="69572" y="80797"/>
                </a:lnTo>
                <a:lnTo>
                  <a:pt x="62439" y="86963"/>
                </a:lnTo>
                <a:lnTo>
                  <a:pt x="51422" y="89495"/>
                </a:lnTo>
                <a:lnTo>
                  <a:pt x="88749" y="89495"/>
                </a:lnTo>
                <a:lnTo>
                  <a:pt x="94850" y="78527"/>
                </a:lnTo>
                <a:lnTo>
                  <a:pt x="97536" y="65697"/>
                </a:lnTo>
                <a:close/>
              </a:path>
              <a:path w="97790" h="108585">
                <a:moveTo>
                  <a:pt x="89228" y="19011"/>
                </a:moveTo>
                <a:lnTo>
                  <a:pt x="51422" y="19011"/>
                </a:lnTo>
                <a:lnTo>
                  <a:pt x="60911" y="20811"/>
                </a:lnTo>
                <a:lnTo>
                  <a:pt x="67825" y="25331"/>
                </a:lnTo>
                <a:lnTo>
                  <a:pt x="72265" y="31254"/>
                </a:lnTo>
                <a:lnTo>
                  <a:pt x="74333" y="37261"/>
                </a:lnTo>
                <a:lnTo>
                  <a:pt x="96316" y="37261"/>
                </a:lnTo>
                <a:lnTo>
                  <a:pt x="93486" y="25883"/>
                </a:lnTo>
                <a:lnTo>
                  <a:pt x="89228" y="19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1"/>
          <p:cNvSpPr/>
          <p:nvPr/>
        </p:nvSpPr>
        <p:spPr>
          <a:xfrm>
            <a:off x="573023" y="4951476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2"/>
          <p:cNvSpPr/>
          <p:nvPr/>
        </p:nvSpPr>
        <p:spPr>
          <a:xfrm>
            <a:off x="592836" y="4978908"/>
            <a:ext cx="73660" cy="79375"/>
          </a:xfrm>
          <a:custGeom>
            <a:avLst/>
            <a:gdLst/>
            <a:ahLst/>
            <a:cxnLst/>
            <a:rect l="l" t="t" r="r" b="b"/>
            <a:pathLst>
              <a:path w="73659" h="79375">
                <a:moveTo>
                  <a:pt x="21158" y="52632"/>
                </a:moveTo>
                <a:lnTo>
                  <a:pt x="0" y="52632"/>
                </a:lnTo>
                <a:lnTo>
                  <a:pt x="1706" y="60134"/>
                </a:lnTo>
                <a:lnTo>
                  <a:pt x="6881" y="68912"/>
                </a:lnTo>
                <a:lnTo>
                  <a:pt x="17664" y="76203"/>
                </a:lnTo>
                <a:lnTo>
                  <a:pt x="36195" y="79247"/>
                </a:lnTo>
                <a:lnTo>
                  <a:pt x="54131" y="76703"/>
                </a:lnTo>
                <a:lnTo>
                  <a:pt x="65484" y="70444"/>
                </a:lnTo>
                <a:lnTo>
                  <a:pt x="69880" y="64594"/>
                </a:lnTo>
                <a:lnTo>
                  <a:pt x="27292" y="64594"/>
                </a:lnTo>
                <a:lnTo>
                  <a:pt x="21932" y="60257"/>
                </a:lnTo>
                <a:lnTo>
                  <a:pt x="21158" y="52632"/>
                </a:lnTo>
                <a:close/>
              </a:path>
              <a:path w="73659" h="79375">
                <a:moveTo>
                  <a:pt x="35420" y="0"/>
                </a:moveTo>
                <a:lnTo>
                  <a:pt x="20115" y="2023"/>
                </a:lnTo>
                <a:lnTo>
                  <a:pt x="9910" y="7215"/>
                </a:lnTo>
                <a:lnTo>
                  <a:pt x="4218" y="14257"/>
                </a:lnTo>
                <a:lnTo>
                  <a:pt x="2451" y="21831"/>
                </a:lnTo>
                <a:lnTo>
                  <a:pt x="4806" y="31771"/>
                </a:lnTo>
                <a:lnTo>
                  <a:pt x="10598" y="38334"/>
                </a:lnTo>
                <a:lnTo>
                  <a:pt x="17913" y="42289"/>
                </a:lnTo>
                <a:lnTo>
                  <a:pt x="24841" y="44408"/>
                </a:lnTo>
                <a:lnTo>
                  <a:pt x="26835" y="44707"/>
                </a:lnTo>
                <a:lnTo>
                  <a:pt x="32512" y="46352"/>
                </a:lnTo>
                <a:lnTo>
                  <a:pt x="34505" y="46800"/>
                </a:lnTo>
                <a:lnTo>
                  <a:pt x="42633" y="48745"/>
                </a:lnTo>
                <a:lnTo>
                  <a:pt x="49999" y="50389"/>
                </a:lnTo>
                <a:lnTo>
                  <a:pt x="49999" y="61005"/>
                </a:lnTo>
                <a:lnTo>
                  <a:pt x="45084" y="64594"/>
                </a:lnTo>
                <a:lnTo>
                  <a:pt x="69880" y="64594"/>
                </a:lnTo>
                <a:lnTo>
                  <a:pt x="71431" y="62531"/>
                </a:lnTo>
                <a:lnTo>
                  <a:pt x="73151" y="55025"/>
                </a:lnTo>
                <a:lnTo>
                  <a:pt x="71846" y="47938"/>
                </a:lnTo>
                <a:lnTo>
                  <a:pt x="67535" y="41621"/>
                </a:lnTo>
                <a:lnTo>
                  <a:pt x="59628" y="36286"/>
                </a:lnTo>
                <a:lnTo>
                  <a:pt x="47536" y="32143"/>
                </a:lnTo>
                <a:lnTo>
                  <a:pt x="46316" y="31699"/>
                </a:lnTo>
                <a:lnTo>
                  <a:pt x="40182" y="30505"/>
                </a:lnTo>
                <a:lnTo>
                  <a:pt x="37884" y="29756"/>
                </a:lnTo>
                <a:lnTo>
                  <a:pt x="28067" y="27368"/>
                </a:lnTo>
                <a:lnTo>
                  <a:pt x="25298" y="25717"/>
                </a:lnTo>
                <a:lnTo>
                  <a:pt x="25298" y="16598"/>
                </a:lnTo>
                <a:lnTo>
                  <a:pt x="30060" y="14655"/>
                </a:lnTo>
                <a:lnTo>
                  <a:pt x="68196" y="14655"/>
                </a:lnTo>
                <a:lnTo>
                  <a:pt x="64562" y="9137"/>
                </a:lnTo>
                <a:lnTo>
                  <a:pt x="53686" y="2669"/>
                </a:lnTo>
                <a:lnTo>
                  <a:pt x="35420" y="0"/>
                </a:lnTo>
                <a:close/>
              </a:path>
              <a:path w="73659" h="79375">
                <a:moveTo>
                  <a:pt x="68196" y="14655"/>
                </a:moveTo>
                <a:lnTo>
                  <a:pt x="47536" y="14655"/>
                </a:lnTo>
                <a:lnTo>
                  <a:pt x="49999" y="20637"/>
                </a:lnTo>
                <a:lnTo>
                  <a:pt x="49999" y="24218"/>
                </a:lnTo>
                <a:lnTo>
                  <a:pt x="71158" y="24218"/>
                </a:lnTo>
                <a:lnTo>
                  <a:pt x="69801" y="17091"/>
                </a:lnTo>
                <a:lnTo>
                  <a:pt x="68196" y="14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3"/>
          <p:cNvSpPr/>
          <p:nvPr/>
        </p:nvSpPr>
        <p:spPr>
          <a:xfrm>
            <a:off x="670559" y="4978908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40525" y="0"/>
                </a:moveTo>
                <a:lnTo>
                  <a:pt x="24244" y="2785"/>
                </a:lnTo>
                <a:lnTo>
                  <a:pt x="11418" y="10729"/>
                </a:lnTo>
                <a:lnTo>
                  <a:pt x="3015" y="23215"/>
                </a:lnTo>
                <a:lnTo>
                  <a:pt x="0" y="39623"/>
                </a:lnTo>
                <a:lnTo>
                  <a:pt x="2951" y="56034"/>
                </a:lnTo>
                <a:lnTo>
                  <a:pt x="11247" y="68519"/>
                </a:lnTo>
                <a:lnTo>
                  <a:pt x="24051" y="76463"/>
                </a:lnTo>
                <a:lnTo>
                  <a:pt x="40525" y="79247"/>
                </a:lnTo>
                <a:lnTo>
                  <a:pt x="57971" y="76329"/>
                </a:lnTo>
                <a:lnTo>
                  <a:pt x="69164" y="69024"/>
                </a:lnTo>
                <a:lnTo>
                  <a:pt x="72812" y="63398"/>
                </a:lnTo>
                <a:lnTo>
                  <a:pt x="40830" y="63398"/>
                </a:lnTo>
                <a:lnTo>
                  <a:pt x="32976" y="61576"/>
                </a:lnTo>
                <a:lnTo>
                  <a:pt x="27351" y="56557"/>
                </a:lnTo>
                <a:lnTo>
                  <a:pt x="23965" y="49015"/>
                </a:lnTo>
                <a:lnTo>
                  <a:pt x="22834" y="39623"/>
                </a:lnTo>
                <a:lnTo>
                  <a:pt x="23689" y="31489"/>
                </a:lnTo>
                <a:lnTo>
                  <a:pt x="26612" y="23647"/>
                </a:lnTo>
                <a:lnTo>
                  <a:pt x="32146" y="17739"/>
                </a:lnTo>
                <a:lnTo>
                  <a:pt x="40830" y="15405"/>
                </a:lnTo>
                <a:lnTo>
                  <a:pt x="72478" y="15405"/>
                </a:lnTo>
                <a:lnTo>
                  <a:pt x="68478" y="9623"/>
                </a:lnTo>
                <a:lnTo>
                  <a:pt x="57385" y="2730"/>
                </a:lnTo>
                <a:lnTo>
                  <a:pt x="40525" y="0"/>
                </a:lnTo>
                <a:close/>
              </a:path>
              <a:path w="78104" h="79375">
                <a:moveTo>
                  <a:pt x="77724" y="49941"/>
                </a:moveTo>
                <a:lnTo>
                  <a:pt x="56763" y="49941"/>
                </a:lnTo>
                <a:lnTo>
                  <a:pt x="55346" y="56669"/>
                </a:lnTo>
                <a:lnTo>
                  <a:pt x="50507" y="63398"/>
                </a:lnTo>
                <a:lnTo>
                  <a:pt x="72812" y="63398"/>
                </a:lnTo>
                <a:lnTo>
                  <a:pt x="75337" y="59503"/>
                </a:lnTo>
                <a:lnTo>
                  <a:pt x="77724" y="49941"/>
                </a:lnTo>
                <a:close/>
              </a:path>
              <a:path w="78104" h="79375">
                <a:moveTo>
                  <a:pt x="56857" y="49491"/>
                </a:moveTo>
                <a:lnTo>
                  <a:pt x="56763" y="49941"/>
                </a:lnTo>
                <a:lnTo>
                  <a:pt x="56857" y="49491"/>
                </a:lnTo>
                <a:close/>
              </a:path>
              <a:path w="78104" h="79375">
                <a:moveTo>
                  <a:pt x="72478" y="15405"/>
                </a:moveTo>
                <a:lnTo>
                  <a:pt x="49745" y="15405"/>
                </a:lnTo>
                <a:lnTo>
                  <a:pt x="54889" y="21386"/>
                </a:lnTo>
                <a:lnTo>
                  <a:pt x="56095" y="28105"/>
                </a:lnTo>
                <a:lnTo>
                  <a:pt x="77266" y="28105"/>
                </a:lnTo>
                <a:lnTo>
                  <a:pt x="74779" y="18730"/>
                </a:lnTo>
                <a:lnTo>
                  <a:pt x="72478" y="15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4"/>
          <p:cNvSpPr/>
          <p:nvPr/>
        </p:nvSpPr>
        <p:spPr>
          <a:xfrm>
            <a:off x="755904" y="4978908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80" h="79375">
                <a:moveTo>
                  <a:pt x="40614" y="0"/>
                </a:moveTo>
                <a:lnTo>
                  <a:pt x="24104" y="2785"/>
                </a:lnTo>
                <a:lnTo>
                  <a:pt x="11272" y="10729"/>
                </a:lnTo>
                <a:lnTo>
                  <a:pt x="2958" y="23215"/>
                </a:lnTo>
                <a:lnTo>
                  <a:pt x="0" y="39623"/>
                </a:lnTo>
                <a:lnTo>
                  <a:pt x="2958" y="56034"/>
                </a:lnTo>
                <a:lnTo>
                  <a:pt x="11272" y="68519"/>
                </a:lnTo>
                <a:lnTo>
                  <a:pt x="24104" y="76463"/>
                </a:lnTo>
                <a:lnTo>
                  <a:pt x="40614" y="79247"/>
                </a:lnTo>
                <a:lnTo>
                  <a:pt x="56860" y="76505"/>
                </a:lnTo>
                <a:lnTo>
                  <a:pt x="69556" y="68631"/>
                </a:lnTo>
                <a:lnTo>
                  <a:pt x="73024" y="63398"/>
                </a:lnTo>
                <a:lnTo>
                  <a:pt x="40157" y="63398"/>
                </a:lnTo>
                <a:lnTo>
                  <a:pt x="32415" y="61576"/>
                </a:lnTo>
                <a:lnTo>
                  <a:pt x="26763" y="56557"/>
                </a:lnTo>
                <a:lnTo>
                  <a:pt x="23299" y="49015"/>
                </a:lnTo>
                <a:lnTo>
                  <a:pt x="22123" y="39623"/>
                </a:lnTo>
                <a:lnTo>
                  <a:pt x="23215" y="31489"/>
                </a:lnTo>
                <a:lnTo>
                  <a:pt x="26196" y="23647"/>
                </a:lnTo>
                <a:lnTo>
                  <a:pt x="31649" y="17739"/>
                </a:lnTo>
                <a:lnTo>
                  <a:pt x="40157" y="15405"/>
                </a:lnTo>
                <a:lnTo>
                  <a:pt x="72635" y="15405"/>
                </a:lnTo>
                <a:lnTo>
                  <a:pt x="69275" y="10448"/>
                </a:lnTo>
                <a:lnTo>
                  <a:pt x="56543" y="2680"/>
                </a:lnTo>
                <a:lnTo>
                  <a:pt x="40614" y="0"/>
                </a:lnTo>
                <a:close/>
              </a:path>
              <a:path w="81280" h="79375">
                <a:moveTo>
                  <a:pt x="72635" y="15405"/>
                </a:moveTo>
                <a:lnTo>
                  <a:pt x="40157" y="15405"/>
                </a:lnTo>
                <a:lnTo>
                  <a:pt x="48172" y="17465"/>
                </a:lnTo>
                <a:lnTo>
                  <a:pt x="53684" y="22918"/>
                </a:lnTo>
                <a:lnTo>
                  <a:pt x="56864" y="30669"/>
                </a:lnTo>
                <a:lnTo>
                  <a:pt x="57886" y="39623"/>
                </a:lnTo>
                <a:lnTo>
                  <a:pt x="56864" y="48511"/>
                </a:lnTo>
                <a:lnTo>
                  <a:pt x="53715" y="56034"/>
                </a:lnTo>
                <a:lnTo>
                  <a:pt x="48172" y="61407"/>
                </a:lnTo>
                <a:lnTo>
                  <a:pt x="40157" y="63398"/>
                </a:lnTo>
                <a:lnTo>
                  <a:pt x="73024" y="63398"/>
                </a:lnTo>
                <a:lnTo>
                  <a:pt x="77821" y="56160"/>
                </a:lnTo>
                <a:lnTo>
                  <a:pt x="80771" y="39623"/>
                </a:lnTo>
                <a:lnTo>
                  <a:pt x="77715" y="22899"/>
                </a:lnTo>
                <a:lnTo>
                  <a:pt x="72635" y="15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6"/>
          <p:cNvSpPr/>
          <p:nvPr/>
        </p:nvSpPr>
        <p:spPr>
          <a:xfrm>
            <a:off x="8594852" y="4996497"/>
            <a:ext cx="80010" cy="55880"/>
          </a:xfrm>
          <a:custGeom>
            <a:avLst/>
            <a:gdLst/>
            <a:ahLst/>
            <a:cxnLst/>
            <a:rect l="l" t="t" r="r" b="b"/>
            <a:pathLst>
              <a:path w="80009" h="55879">
                <a:moveTo>
                  <a:pt x="32743" y="5537"/>
                </a:moveTo>
                <a:lnTo>
                  <a:pt x="21971" y="5537"/>
                </a:lnTo>
                <a:lnTo>
                  <a:pt x="24383" y="6451"/>
                </a:lnTo>
                <a:lnTo>
                  <a:pt x="28194" y="10096"/>
                </a:lnTo>
                <a:lnTo>
                  <a:pt x="29082" y="12331"/>
                </a:lnTo>
                <a:lnTo>
                  <a:pt x="29082" y="17525"/>
                </a:lnTo>
                <a:lnTo>
                  <a:pt x="10041" y="37835"/>
                </a:lnTo>
                <a:lnTo>
                  <a:pt x="7239" y="40477"/>
                </a:lnTo>
                <a:lnTo>
                  <a:pt x="0" y="53153"/>
                </a:lnTo>
                <a:lnTo>
                  <a:pt x="0" y="54764"/>
                </a:lnTo>
                <a:lnTo>
                  <a:pt x="36068" y="54764"/>
                </a:lnTo>
                <a:lnTo>
                  <a:pt x="36068" y="48328"/>
                </a:lnTo>
                <a:lnTo>
                  <a:pt x="9398" y="48328"/>
                </a:lnTo>
                <a:lnTo>
                  <a:pt x="10032" y="47113"/>
                </a:lnTo>
                <a:lnTo>
                  <a:pt x="11049" y="45904"/>
                </a:lnTo>
                <a:lnTo>
                  <a:pt x="13334" y="43497"/>
                </a:lnTo>
                <a:lnTo>
                  <a:pt x="15875" y="41210"/>
                </a:lnTo>
                <a:lnTo>
                  <a:pt x="19939" y="37835"/>
                </a:lnTo>
                <a:lnTo>
                  <a:pt x="24765" y="33768"/>
                </a:lnTo>
                <a:lnTo>
                  <a:pt x="36019" y="17525"/>
                </a:lnTo>
                <a:lnTo>
                  <a:pt x="35981" y="10642"/>
                </a:lnTo>
                <a:lnTo>
                  <a:pt x="34544" y="7251"/>
                </a:lnTo>
                <a:lnTo>
                  <a:pt x="32743" y="5537"/>
                </a:lnTo>
                <a:close/>
              </a:path>
              <a:path w="80009" h="55879">
                <a:moveTo>
                  <a:pt x="24256" y="0"/>
                </a:moveTo>
                <a:lnTo>
                  <a:pt x="13843" y="0"/>
                </a:lnTo>
                <a:lnTo>
                  <a:pt x="9651" y="1346"/>
                </a:lnTo>
                <a:lnTo>
                  <a:pt x="3555" y="6730"/>
                </a:lnTo>
                <a:lnTo>
                  <a:pt x="1777" y="10642"/>
                </a:lnTo>
                <a:lnTo>
                  <a:pt x="1270" y="15773"/>
                </a:lnTo>
                <a:lnTo>
                  <a:pt x="8127" y="16484"/>
                </a:lnTo>
                <a:lnTo>
                  <a:pt x="8254" y="13055"/>
                </a:lnTo>
                <a:lnTo>
                  <a:pt x="9144" y="10375"/>
                </a:lnTo>
                <a:lnTo>
                  <a:pt x="11175" y="8445"/>
                </a:lnTo>
                <a:lnTo>
                  <a:pt x="13080" y="6502"/>
                </a:lnTo>
                <a:lnTo>
                  <a:pt x="15621" y="5537"/>
                </a:lnTo>
                <a:lnTo>
                  <a:pt x="32743" y="5537"/>
                </a:lnTo>
                <a:lnTo>
                  <a:pt x="28448" y="1447"/>
                </a:lnTo>
                <a:lnTo>
                  <a:pt x="24256" y="0"/>
                </a:lnTo>
                <a:close/>
              </a:path>
              <a:path w="80009" h="55879">
                <a:moveTo>
                  <a:pt x="50546" y="39883"/>
                </a:moveTo>
                <a:lnTo>
                  <a:pt x="43561" y="40477"/>
                </a:lnTo>
                <a:lnTo>
                  <a:pt x="44069" y="45067"/>
                </a:lnTo>
                <a:lnTo>
                  <a:pt x="45847" y="48750"/>
                </a:lnTo>
                <a:lnTo>
                  <a:pt x="48895" y="51528"/>
                </a:lnTo>
                <a:lnTo>
                  <a:pt x="52070" y="54306"/>
                </a:lnTo>
                <a:lnTo>
                  <a:pt x="56133" y="55695"/>
                </a:lnTo>
                <a:lnTo>
                  <a:pt x="67182" y="55695"/>
                </a:lnTo>
                <a:lnTo>
                  <a:pt x="71881" y="53488"/>
                </a:lnTo>
                <a:lnTo>
                  <a:pt x="74549" y="50189"/>
                </a:lnTo>
                <a:lnTo>
                  <a:pt x="58420" y="50189"/>
                </a:lnTo>
                <a:lnTo>
                  <a:pt x="56133" y="49326"/>
                </a:lnTo>
                <a:lnTo>
                  <a:pt x="52324" y="45878"/>
                </a:lnTo>
                <a:lnTo>
                  <a:pt x="51180" y="43305"/>
                </a:lnTo>
                <a:lnTo>
                  <a:pt x="50546" y="39883"/>
                </a:lnTo>
                <a:close/>
              </a:path>
              <a:path w="80009" h="55879">
                <a:moveTo>
                  <a:pt x="75771" y="24516"/>
                </a:moveTo>
                <a:lnTo>
                  <a:pt x="64516" y="24516"/>
                </a:lnTo>
                <a:lnTo>
                  <a:pt x="67309" y="25619"/>
                </a:lnTo>
                <a:lnTo>
                  <a:pt x="69469" y="27828"/>
                </a:lnTo>
                <a:lnTo>
                  <a:pt x="71500" y="30035"/>
                </a:lnTo>
                <a:lnTo>
                  <a:pt x="72644" y="33049"/>
                </a:lnTo>
                <a:lnTo>
                  <a:pt x="72529" y="41210"/>
                </a:lnTo>
                <a:lnTo>
                  <a:pt x="71500" y="44112"/>
                </a:lnTo>
                <a:lnTo>
                  <a:pt x="69342" y="46542"/>
                </a:lnTo>
                <a:lnTo>
                  <a:pt x="67055" y="48973"/>
                </a:lnTo>
                <a:lnTo>
                  <a:pt x="64262" y="50189"/>
                </a:lnTo>
                <a:lnTo>
                  <a:pt x="74549" y="50189"/>
                </a:lnTo>
                <a:lnTo>
                  <a:pt x="78358" y="45476"/>
                </a:lnTo>
                <a:lnTo>
                  <a:pt x="79755" y="41210"/>
                </a:lnTo>
                <a:lnTo>
                  <a:pt x="79755" y="31089"/>
                </a:lnTo>
                <a:lnTo>
                  <a:pt x="78104" y="26847"/>
                </a:lnTo>
                <a:lnTo>
                  <a:pt x="75771" y="24516"/>
                </a:lnTo>
                <a:close/>
              </a:path>
              <a:path w="80009" h="55879">
                <a:moveTo>
                  <a:pt x="77216" y="965"/>
                </a:moveTo>
                <a:lnTo>
                  <a:pt x="50038" y="965"/>
                </a:lnTo>
                <a:lnTo>
                  <a:pt x="44703" y="28981"/>
                </a:lnTo>
                <a:lnTo>
                  <a:pt x="51053" y="29799"/>
                </a:lnTo>
                <a:lnTo>
                  <a:pt x="52070" y="28237"/>
                </a:lnTo>
                <a:lnTo>
                  <a:pt x="53467" y="26965"/>
                </a:lnTo>
                <a:lnTo>
                  <a:pt x="55118" y="25985"/>
                </a:lnTo>
                <a:lnTo>
                  <a:pt x="56896" y="25006"/>
                </a:lnTo>
                <a:lnTo>
                  <a:pt x="58800" y="24516"/>
                </a:lnTo>
                <a:lnTo>
                  <a:pt x="75771" y="24516"/>
                </a:lnTo>
                <a:lnTo>
                  <a:pt x="73275" y="22023"/>
                </a:lnTo>
                <a:lnTo>
                  <a:pt x="52450" y="22023"/>
                </a:lnTo>
                <a:lnTo>
                  <a:pt x="55372" y="7365"/>
                </a:lnTo>
                <a:lnTo>
                  <a:pt x="77216" y="7365"/>
                </a:lnTo>
                <a:lnTo>
                  <a:pt x="77216" y="965"/>
                </a:lnTo>
                <a:close/>
              </a:path>
              <a:path w="80009" h="55879">
                <a:moveTo>
                  <a:pt x="67564" y="18605"/>
                </a:moveTo>
                <a:lnTo>
                  <a:pt x="59181" y="18605"/>
                </a:lnTo>
                <a:lnTo>
                  <a:pt x="55752" y="19735"/>
                </a:lnTo>
                <a:lnTo>
                  <a:pt x="52450" y="22023"/>
                </a:lnTo>
                <a:lnTo>
                  <a:pt x="73275" y="22023"/>
                </a:lnTo>
                <a:lnTo>
                  <a:pt x="71500" y="20250"/>
                </a:lnTo>
                <a:lnTo>
                  <a:pt x="67564" y="18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7"/>
          <p:cNvSpPr/>
          <p:nvPr/>
        </p:nvSpPr>
        <p:spPr>
          <a:xfrm>
            <a:off x="5290058" y="4999316"/>
            <a:ext cx="517525" cy="554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https://proxy.duckduckgo.com/iur/?f=1&amp;image_host=http%3A%2F%2F4kfilme.de%2Fwp-content%2Fuploads%2F2015%2F11%2Fskyq-silver-set-top-box-300x169.jpg&amp;u=https://4kfilme.de/wp-content/uploads/2015/11/skyq-silver-set-top-box-300x169.jp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2" y="1347222"/>
            <a:ext cx="1190500" cy="67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proxy.duckduckgo.com/iur/?f=1&amp;image_host=http%3A%2F%2F4kfilme.de%2Fwp-content%2Fuploads%2F2015%2F11%2Fskyq-silver-set-top-box-300x169.jpg&amp;u=https://4kfilme.de/wp-content/uploads/2015/11/skyq-silver-set-top-box-300x16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00" y="2066548"/>
            <a:ext cx="1181378" cy="66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proxy.duckduckgo.com/iur/?f=1&amp;image_host=http%3A%2F%2F4kfilme.de%2Fwp-content%2Fuploads%2F2015%2F11%2Fskyq-silver-set-top-box-300x169.jpg&amp;u=https://4kfilme.de/wp-content/uploads/2015/11/skyq-silver-set-top-box-300x16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03" y="3403483"/>
            <a:ext cx="1138675" cy="64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proxy.duckduckgo.com/iur/?f=1&amp;image_host=http%3A%2F%2F4kfilme.de%2Fwp-content%2Fuploads%2F2015%2F11%2Fskyq-silver-set-top-box-300x169.jpg&amp;u=https://4kfilme.de/wp-content/uploads/2015/11/skyq-silver-set-top-box-300x16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" y="2821694"/>
            <a:ext cx="1119010" cy="6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.wp.com/www.smbceo.com/wp-content/uploads/2014/12/cloud-hosting-2.jpg?resize=500%2C37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52" y="1702522"/>
            <a:ext cx="2043880" cy="15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620072" y="2266454"/>
            <a:ext cx="1394854" cy="30468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1" name="Right Arrow 30"/>
          <p:cNvSpPr/>
          <p:nvPr/>
        </p:nvSpPr>
        <p:spPr>
          <a:xfrm rot="473810">
            <a:off x="1649750" y="1597448"/>
            <a:ext cx="1608924" cy="304681"/>
          </a:xfrm>
          <a:prstGeom prst="rightArrow">
            <a:avLst>
              <a:gd name="adj1" fmla="val 33865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2" name="Right Arrow 31"/>
          <p:cNvSpPr/>
          <p:nvPr/>
        </p:nvSpPr>
        <p:spPr>
          <a:xfrm rot="20910231">
            <a:off x="1621666" y="2900925"/>
            <a:ext cx="1407430" cy="304681"/>
          </a:xfrm>
          <a:prstGeom prst="rightArrow">
            <a:avLst>
              <a:gd name="adj1" fmla="val 33865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3" name="Right Arrow 32"/>
          <p:cNvSpPr/>
          <p:nvPr/>
        </p:nvSpPr>
        <p:spPr>
          <a:xfrm rot="20647660">
            <a:off x="1522083" y="3445990"/>
            <a:ext cx="1915744" cy="304681"/>
          </a:xfrm>
          <a:prstGeom prst="rightArrow">
            <a:avLst>
              <a:gd name="adj1" fmla="val 33865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036" name="Picture 12" descr="https://www.octoboard.com/static/assets/imports/octocat/google-analytics-dashboar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10" y="1682546"/>
            <a:ext cx="3594513" cy="19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triped Right Arrow 6"/>
          <p:cNvSpPr/>
          <p:nvPr/>
        </p:nvSpPr>
        <p:spPr>
          <a:xfrm>
            <a:off x="4826336" y="2418794"/>
            <a:ext cx="694974" cy="457630"/>
          </a:xfrm>
          <a:prstGeom prst="striped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09912" y="143929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Serve</a:t>
            </a:r>
            <a:r>
              <a:rPr lang="en-US" dirty="0" smtClean="0">
                <a:latin typeface="+mn-lt"/>
              </a:rPr>
              <a:t>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5476" y="118336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STBs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3998" y="125463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Analytics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77209" y="217293"/>
            <a:ext cx="8345488" cy="548483"/>
          </a:xfrm>
          <a:prstGeom prst="rect">
            <a:avLst/>
          </a:prstGeom>
        </p:spPr>
        <p:txBody>
          <a:bodyPr vert="horz" wrap="square" lIns="0" tIns="116459" rIns="0" bIns="0" rtlCol="0">
            <a:spAutoFit/>
          </a:bodyPr>
          <a:lstStyle/>
          <a:p>
            <a:pPr marL="5715" algn="ctr">
              <a:lnSpc>
                <a:spcPct val="100000"/>
              </a:lnSpc>
            </a:pPr>
            <a:r>
              <a:rPr sz="2800" dirty="0" smtClean="0">
                <a:solidFill>
                  <a:schemeClr val="tx1"/>
                </a:solidFill>
              </a:rPr>
              <a:t>STB EPG Analyzer </a:t>
            </a:r>
            <a:r>
              <a:rPr sz="2800" dirty="0" smtClean="0">
                <a:solidFill>
                  <a:schemeClr val="tx1"/>
                </a:solidFill>
              </a:rPr>
              <a:t>tool data </a:t>
            </a:r>
            <a:r>
              <a:rPr sz="2800" dirty="0" smtClean="0">
                <a:solidFill>
                  <a:schemeClr val="tx1"/>
                </a:solidFill>
              </a:rPr>
              <a:t>flow Diagram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37" name="object 4"/>
          <p:cNvSpPr/>
          <p:nvPr/>
        </p:nvSpPr>
        <p:spPr>
          <a:xfrm>
            <a:off x="6118859" y="4998389"/>
            <a:ext cx="2275966" cy="71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"/>
          <p:cNvSpPr/>
          <p:nvPr/>
        </p:nvSpPr>
        <p:spPr>
          <a:xfrm>
            <a:off x="1157008" y="4785359"/>
            <a:ext cx="118745" cy="274320"/>
          </a:xfrm>
          <a:custGeom>
            <a:avLst/>
            <a:gdLst/>
            <a:ahLst/>
            <a:cxnLst/>
            <a:rect l="l" t="t" r="r" b="b"/>
            <a:pathLst>
              <a:path w="118744" h="274320">
                <a:moveTo>
                  <a:pt x="97497" y="0"/>
                </a:moveTo>
                <a:lnTo>
                  <a:pt x="92608" y="0"/>
                </a:lnTo>
                <a:lnTo>
                  <a:pt x="87871" y="4864"/>
                </a:lnTo>
                <a:lnTo>
                  <a:pt x="83743" y="14122"/>
                </a:lnTo>
                <a:lnTo>
                  <a:pt x="39738" y="125920"/>
                </a:lnTo>
                <a:lnTo>
                  <a:pt x="35610" y="136093"/>
                </a:lnTo>
                <a:lnTo>
                  <a:pt x="33921" y="142925"/>
                </a:lnTo>
                <a:lnTo>
                  <a:pt x="33921" y="146430"/>
                </a:lnTo>
                <a:lnTo>
                  <a:pt x="30721" y="151739"/>
                </a:lnTo>
                <a:lnTo>
                  <a:pt x="29502" y="162521"/>
                </a:lnTo>
                <a:lnTo>
                  <a:pt x="29502" y="171488"/>
                </a:lnTo>
                <a:lnTo>
                  <a:pt x="36830" y="183489"/>
                </a:lnTo>
                <a:lnTo>
                  <a:pt x="40957" y="189102"/>
                </a:lnTo>
                <a:lnTo>
                  <a:pt x="36068" y="191084"/>
                </a:lnTo>
                <a:lnTo>
                  <a:pt x="47371" y="194729"/>
                </a:lnTo>
                <a:lnTo>
                  <a:pt x="51346" y="194729"/>
                </a:lnTo>
                <a:lnTo>
                  <a:pt x="54711" y="191541"/>
                </a:lnTo>
                <a:lnTo>
                  <a:pt x="56692" y="185458"/>
                </a:lnTo>
                <a:lnTo>
                  <a:pt x="56692" y="183489"/>
                </a:lnTo>
                <a:lnTo>
                  <a:pt x="57580" y="171730"/>
                </a:lnTo>
                <a:lnTo>
                  <a:pt x="59901" y="158902"/>
                </a:lnTo>
                <a:lnTo>
                  <a:pt x="63138" y="146217"/>
                </a:lnTo>
                <a:lnTo>
                  <a:pt x="66776" y="134886"/>
                </a:lnTo>
                <a:lnTo>
                  <a:pt x="67974" y="127350"/>
                </a:lnTo>
                <a:lnTo>
                  <a:pt x="72124" y="113595"/>
                </a:lnTo>
                <a:lnTo>
                  <a:pt x="80058" y="92181"/>
                </a:lnTo>
                <a:lnTo>
                  <a:pt x="92608" y="61671"/>
                </a:lnTo>
                <a:lnTo>
                  <a:pt x="93467" y="56868"/>
                </a:lnTo>
                <a:lnTo>
                  <a:pt x="96045" y="50372"/>
                </a:lnTo>
                <a:lnTo>
                  <a:pt x="100339" y="42084"/>
                </a:lnTo>
                <a:lnTo>
                  <a:pt x="106349" y="31902"/>
                </a:lnTo>
                <a:lnTo>
                  <a:pt x="114134" y="18986"/>
                </a:lnTo>
                <a:lnTo>
                  <a:pt x="118579" y="18986"/>
                </a:lnTo>
                <a:lnTo>
                  <a:pt x="118579" y="12153"/>
                </a:lnTo>
                <a:lnTo>
                  <a:pt x="115658" y="9270"/>
                </a:lnTo>
                <a:lnTo>
                  <a:pt x="112928" y="6527"/>
                </a:lnTo>
                <a:lnTo>
                  <a:pt x="105283" y="3340"/>
                </a:lnTo>
                <a:lnTo>
                  <a:pt x="97497" y="0"/>
                </a:lnTo>
                <a:close/>
              </a:path>
              <a:path w="118744" h="274320">
                <a:moveTo>
                  <a:pt x="118579" y="18986"/>
                </a:moveTo>
                <a:lnTo>
                  <a:pt x="114134" y="18986"/>
                </a:lnTo>
                <a:lnTo>
                  <a:pt x="116166" y="20967"/>
                </a:lnTo>
                <a:lnTo>
                  <a:pt x="118579" y="19443"/>
                </a:lnTo>
                <a:lnTo>
                  <a:pt x="118579" y="18986"/>
                </a:lnTo>
                <a:close/>
              </a:path>
              <a:path w="118744" h="274320">
                <a:moveTo>
                  <a:pt x="36068" y="214477"/>
                </a:moveTo>
                <a:lnTo>
                  <a:pt x="33616" y="214477"/>
                </a:lnTo>
                <a:lnTo>
                  <a:pt x="23243" y="216057"/>
                </a:lnTo>
                <a:lnTo>
                  <a:pt x="16048" y="222451"/>
                </a:lnTo>
                <a:lnTo>
                  <a:pt x="10455" y="235110"/>
                </a:lnTo>
                <a:lnTo>
                  <a:pt x="4889" y="255484"/>
                </a:lnTo>
                <a:lnTo>
                  <a:pt x="4889" y="269154"/>
                </a:lnTo>
                <a:lnTo>
                  <a:pt x="0" y="270826"/>
                </a:lnTo>
                <a:lnTo>
                  <a:pt x="5207" y="274319"/>
                </a:lnTo>
                <a:lnTo>
                  <a:pt x="14516" y="274319"/>
                </a:lnTo>
                <a:lnTo>
                  <a:pt x="21191" y="269751"/>
                </a:lnTo>
                <a:lnTo>
                  <a:pt x="26860" y="262149"/>
                </a:lnTo>
                <a:lnTo>
                  <a:pt x="33043" y="250076"/>
                </a:lnTo>
                <a:lnTo>
                  <a:pt x="41262" y="232093"/>
                </a:lnTo>
                <a:lnTo>
                  <a:pt x="41262" y="221767"/>
                </a:lnTo>
                <a:lnTo>
                  <a:pt x="44475" y="219633"/>
                </a:lnTo>
                <a:lnTo>
                  <a:pt x="36068" y="214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6"/>
          <p:cNvSpPr/>
          <p:nvPr/>
        </p:nvSpPr>
        <p:spPr>
          <a:xfrm>
            <a:off x="856488" y="4815840"/>
            <a:ext cx="64135" cy="243840"/>
          </a:xfrm>
          <a:custGeom>
            <a:avLst/>
            <a:gdLst/>
            <a:ahLst/>
            <a:cxnLst/>
            <a:rect l="l" t="t" r="r" b="b"/>
            <a:pathLst>
              <a:path w="64134" h="243839">
                <a:moveTo>
                  <a:pt x="39992" y="0"/>
                </a:moveTo>
                <a:lnTo>
                  <a:pt x="38798" y="0"/>
                </a:lnTo>
                <a:lnTo>
                  <a:pt x="38341" y="304"/>
                </a:lnTo>
                <a:lnTo>
                  <a:pt x="37896" y="762"/>
                </a:lnTo>
                <a:lnTo>
                  <a:pt x="35953" y="9588"/>
                </a:lnTo>
                <a:lnTo>
                  <a:pt x="31178" y="30594"/>
                </a:lnTo>
                <a:lnTo>
                  <a:pt x="24253" y="60794"/>
                </a:lnTo>
                <a:lnTo>
                  <a:pt x="20308" y="78238"/>
                </a:lnTo>
                <a:lnTo>
                  <a:pt x="18071" y="87576"/>
                </a:lnTo>
                <a:lnTo>
                  <a:pt x="6359" y="141654"/>
                </a:lnTo>
                <a:lnTo>
                  <a:pt x="86" y="189756"/>
                </a:lnTo>
                <a:lnTo>
                  <a:pt x="0" y="203960"/>
                </a:lnTo>
                <a:lnTo>
                  <a:pt x="749" y="210809"/>
                </a:lnTo>
                <a:lnTo>
                  <a:pt x="32738" y="242700"/>
                </a:lnTo>
                <a:lnTo>
                  <a:pt x="38341" y="243840"/>
                </a:lnTo>
                <a:lnTo>
                  <a:pt x="36410" y="233337"/>
                </a:lnTo>
                <a:lnTo>
                  <a:pt x="33116" y="231781"/>
                </a:lnTo>
                <a:lnTo>
                  <a:pt x="30791" y="226602"/>
                </a:lnTo>
                <a:lnTo>
                  <a:pt x="28999" y="217027"/>
                </a:lnTo>
                <a:lnTo>
                  <a:pt x="27305" y="202286"/>
                </a:lnTo>
                <a:lnTo>
                  <a:pt x="29410" y="174461"/>
                </a:lnTo>
                <a:lnTo>
                  <a:pt x="33848" y="133364"/>
                </a:lnTo>
                <a:lnTo>
                  <a:pt x="42796" y="85884"/>
                </a:lnTo>
                <a:lnTo>
                  <a:pt x="54609" y="48704"/>
                </a:lnTo>
                <a:lnTo>
                  <a:pt x="59727" y="35833"/>
                </a:lnTo>
                <a:lnTo>
                  <a:pt x="62552" y="27816"/>
                </a:lnTo>
                <a:lnTo>
                  <a:pt x="63755" y="22594"/>
                </a:lnTo>
                <a:lnTo>
                  <a:pt x="64008" y="18110"/>
                </a:lnTo>
                <a:lnTo>
                  <a:pt x="62520" y="12883"/>
                </a:lnTo>
                <a:lnTo>
                  <a:pt x="58038" y="8140"/>
                </a:lnTo>
                <a:lnTo>
                  <a:pt x="50538" y="3854"/>
                </a:lnTo>
                <a:lnTo>
                  <a:pt x="39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7"/>
          <p:cNvSpPr/>
          <p:nvPr/>
        </p:nvSpPr>
        <p:spPr>
          <a:xfrm>
            <a:off x="906867" y="4864608"/>
            <a:ext cx="66040" cy="194945"/>
          </a:xfrm>
          <a:custGeom>
            <a:avLst/>
            <a:gdLst/>
            <a:ahLst/>
            <a:cxnLst/>
            <a:rect l="l" t="t" r="r" b="b"/>
            <a:pathLst>
              <a:path w="66040" h="194945">
                <a:moveTo>
                  <a:pt x="49480" y="0"/>
                </a:moveTo>
                <a:lnTo>
                  <a:pt x="48273" y="0"/>
                </a:lnTo>
                <a:lnTo>
                  <a:pt x="46158" y="2145"/>
                </a:lnTo>
                <a:lnTo>
                  <a:pt x="44146" y="7953"/>
                </a:lnTo>
                <a:lnTo>
                  <a:pt x="42276" y="17509"/>
                </a:lnTo>
                <a:lnTo>
                  <a:pt x="40590" y="30899"/>
                </a:lnTo>
                <a:lnTo>
                  <a:pt x="44197" y="32105"/>
                </a:lnTo>
                <a:lnTo>
                  <a:pt x="48683" y="30396"/>
                </a:lnTo>
                <a:lnTo>
                  <a:pt x="53749" y="26582"/>
                </a:lnTo>
                <a:lnTo>
                  <a:pt x="59350" y="20609"/>
                </a:lnTo>
                <a:lnTo>
                  <a:pt x="65444" y="12420"/>
                </a:lnTo>
                <a:lnTo>
                  <a:pt x="64987" y="10756"/>
                </a:lnTo>
                <a:lnTo>
                  <a:pt x="64542" y="6819"/>
                </a:lnTo>
                <a:lnTo>
                  <a:pt x="59424" y="3174"/>
                </a:lnTo>
                <a:lnTo>
                  <a:pt x="49480" y="0"/>
                </a:lnTo>
                <a:close/>
              </a:path>
              <a:path w="66040" h="194945">
                <a:moveTo>
                  <a:pt x="24766" y="44068"/>
                </a:moveTo>
                <a:lnTo>
                  <a:pt x="5938" y="103205"/>
                </a:lnTo>
                <a:lnTo>
                  <a:pt x="0" y="148806"/>
                </a:lnTo>
                <a:lnTo>
                  <a:pt x="369" y="164477"/>
                </a:lnTo>
                <a:lnTo>
                  <a:pt x="2020" y="176897"/>
                </a:lnTo>
                <a:lnTo>
                  <a:pt x="3531" y="182803"/>
                </a:lnTo>
                <a:lnTo>
                  <a:pt x="5932" y="182803"/>
                </a:lnTo>
                <a:lnTo>
                  <a:pt x="12409" y="188765"/>
                </a:lnTo>
                <a:lnTo>
                  <a:pt x="19194" y="192781"/>
                </a:lnTo>
                <a:lnTo>
                  <a:pt x="26316" y="194837"/>
                </a:lnTo>
                <a:lnTo>
                  <a:pt x="33808" y="194920"/>
                </a:lnTo>
                <a:lnTo>
                  <a:pt x="31547" y="184470"/>
                </a:lnTo>
                <a:lnTo>
                  <a:pt x="29896" y="180078"/>
                </a:lnTo>
                <a:lnTo>
                  <a:pt x="29480" y="165454"/>
                </a:lnTo>
                <a:lnTo>
                  <a:pt x="29419" y="153613"/>
                </a:lnTo>
                <a:lnTo>
                  <a:pt x="29784" y="144554"/>
                </a:lnTo>
                <a:lnTo>
                  <a:pt x="30646" y="138277"/>
                </a:lnTo>
                <a:lnTo>
                  <a:pt x="29134" y="133883"/>
                </a:lnTo>
                <a:lnTo>
                  <a:pt x="28690" y="125552"/>
                </a:lnTo>
                <a:lnTo>
                  <a:pt x="29439" y="121157"/>
                </a:lnTo>
                <a:lnTo>
                  <a:pt x="31090" y="121157"/>
                </a:lnTo>
                <a:lnTo>
                  <a:pt x="33059" y="107835"/>
                </a:lnTo>
                <a:lnTo>
                  <a:pt x="35459" y="100266"/>
                </a:lnTo>
                <a:lnTo>
                  <a:pt x="37428" y="98590"/>
                </a:lnTo>
                <a:lnTo>
                  <a:pt x="38823" y="91151"/>
                </a:lnTo>
                <a:lnTo>
                  <a:pt x="41701" y="82673"/>
                </a:lnTo>
                <a:lnTo>
                  <a:pt x="46132" y="73144"/>
                </a:lnTo>
                <a:lnTo>
                  <a:pt x="52185" y="62547"/>
                </a:lnTo>
                <a:lnTo>
                  <a:pt x="50230" y="58685"/>
                </a:lnTo>
                <a:lnTo>
                  <a:pt x="44914" y="54336"/>
                </a:lnTo>
                <a:lnTo>
                  <a:pt x="36379" y="49474"/>
                </a:lnTo>
                <a:lnTo>
                  <a:pt x="24766" y="44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8"/>
          <p:cNvSpPr/>
          <p:nvPr/>
        </p:nvSpPr>
        <p:spPr>
          <a:xfrm>
            <a:off x="970788" y="4885944"/>
            <a:ext cx="139065" cy="173990"/>
          </a:xfrm>
          <a:custGeom>
            <a:avLst/>
            <a:gdLst/>
            <a:ahLst/>
            <a:cxnLst/>
            <a:rect l="l" t="t" r="r" b="b"/>
            <a:pathLst>
              <a:path w="139065" h="173989">
                <a:moveTo>
                  <a:pt x="6807" y="33553"/>
                </a:moveTo>
                <a:lnTo>
                  <a:pt x="3632" y="34315"/>
                </a:lnTo>
                <a:lnTo>
                  <a:pt x="1663" y="35991"/>
                </a:lnTo>
                <a:lnTo>
                  <a:pt x="0" y="37985"/>
                </a:lnTo>
                <a:lnTo>
                  <a:pt x="0" y="39662"/>
                </a:lnTo>
                <a:lnTo>
                  <a:pt x="3157" y="45791"/>
                </a:lnTo>
                <a:lnTo>
                  <a:pt x="6057" y="64218"/>
                </a:lnTo>
                <a:lnTo>
                  <a:pt x="8729" y="95000"/>
                </a:lnTo>
                <a:lnTo>
                  <a:pt x="11201" y="138195"/>
                </a:lnTo>
                <a:lnTo>
                  <a:pt x="11746" y="147258"/>
                </a:lnTo>
                <a:lnTo>
                  <a:pt x="13400" y="154535"/>
                </a:lnTo>
                <a:lnTo>
                  <a:pt x="16189" y="160009"/>
                </a:lnTo>
                <a:lnTo>
                  <a:pt x="20142" y="163668"/>
                </a:lnTo>
                <a:lnTo>
                  <a:pt x="25742" y="170074"/>
                </a:lnTo>
                <a:lnTo>
                  <a:pt x="32550" y="173735"/>
                </a:lnTo>
                <a:lnTo>
                  <a:pt x="45720" y="173735"/>
                </a:lnTo>
                <a:lnTo>
                  <a:pt x="46481" y="172972"/>
                </a:lnTo>
                <a:lnTo>
                  <a:pt x="64743" y="130873"/>
                </a:lnTo>
                <a:lnTo>
                  <a:pt x="45720" y="130873"/>
                </a:lnTo>
                <a:lnTo>
                  <a:pt x="45262" y="117906"/>
                </a:lnTo>
                <a:lnTo>
                  <a:pt x="44513" y="86791"/>
                </a:lnTo>
                <a:lnTo>
                  <a:pt x="45720" y="75958"/>
                </a:lnTo>
                <a:lnTo>
                  <a:pt x="43306" y="63449"/>
                </a:lnTo>
                <a:lnTo>
                  <a:pt x="44513" y="60553"/>
                </a:lnTo>
                <a:lnTo>
                  <a:pt x="42087" y="55371"/>
                </a:lnTo>
                <a:lnTo>
                  <a:pt x="43306" y="51714"/>
                </a:lnTo>
                <a:lnTo>
                  <a:pt x="43306" y="50939"/>
                </a:lnTo>
                <a:lnTo>
                  <a:pt x="41054" y="45760"/>
                </a:lnTo>
                <a:lnTo>
                  <a:pt x="34258" y="41165"/>
                </a:lnTo>
                <a:lnTo>
                  <a:pt x="22861" y="37111"/>
                </a:lnTo>
                <a:lnTo>
                  <a:pt x="6807" y="33553"/>
                </a:lnTo>
                <a:close/>
              </a:path>
              <a:path w="139065" h="173989">
                <a:moveTo>
                  <a:pt x="120370" y="0"/>
                </a:moveTo>
                <a:lnTo>
                  <a:pt x="117030" y="0"/>
                </a:lnTo>
                <a:lnTo>
                  <a:pt x="111429" y="5333"/>
                </a:lnTo>
                <a:lnTo>
                  <a:pt x="103403" y="16167"/>
                </a:lnTo>
                <a:lnTo>
                  <a:pt x="98793" y="31507"/>
                </a:lnTo>
                <a:lnTo>
                  <a:pt x="93772" y="44142"/>
                </a:lnTo>
                <a:lnTo>
                  <a:pt x="88267" y="54114"/>
                </a:lnTo>
                <a:lnTo>
                  <a:pt x="82207" y="61467"/>
                </a:lnTo>
                <a:lnTo>
                  <a:pt x="72901" y="81653"/>
                </a:lnTo>
                <a:lnTo>
                  <a:pt x="64758" y="98021"/>
                </a:lnTo>
                <a:lnTo>
                  <a:pt x="57809" y="110527"/>
                </a:lnTo>
                <a:lnTo>
                  <a:pt x="52082" y="119125"/>
                </a:lnTo>
                <a:lnTo>
                  <a:pt x="50114" y="126911"/>
                </a:lnTo>
                <a:lnTo>
                  <a:pt x="48145" y="130873"/>
                </a:lnTo>
                <a:lnTo>
                  <a:pt x="64743" y="130873"/>
                </a:lnTo>
                <a:lnTo>
                  <a:pt x="65405" y="129349"/>
                </a:lnTo>
                <a:lnTo>
                  <a:pt x="74065" y="110875"/>
                </a:lnTo>
                <a:lnTo>
                  <a:pt x="80995" y="96878"/>
                </a:lnTo>
                <a:lnTo>
                  <a:pt x="86223" y="87372"/>
                </a:lnTo>
                <a:lnTo>
                  <a:pt x="89776" y="82372"/>
                </a:lnTo>
                <a:lnTo>
                  <a:pt x="93865" y="72301"/>
                </a:lnTo>
                <a:lnTo>
                  <a:pt x="97053" y="67119"/>
                </a:lnTo>
                <a:lnTo>
                  <a:pt x="98717" y="66205"/>
                </a:lnTo>
                <a:lnTo>
                  <a:pt x="99466" y="66205"/>
                </a:lnTo>
                <a:lnTo>
                  <a:pt x="107797" y="56133"/>
                </a:lnTo>
                <a:lnTo>
                  <a:pt x="131876" y="26238"/>
                </a:lnTo>
                <a:lnTo>
                  <a:pt x="136258" y="21501"/>
                </a:lnTo>
                <a:lnTo>
                  <a:pt x="138684" y="17386"/>
                </a:lnTo>
                <a:lnTo>
                  <a:pt x="138684" y="5638"/>
                </a:lnTo>
                <a:lnTo>
                  <a:pt x="135051" y="761"/>
                </a:lnTo>
                <a:lnTo>
                  <a:pt x="1203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9"/>
          <p:cNvSpPr/>
          <p:nvPr/>
        </p:nvSpPr>
        <p:spPr>
          <a:xfrm>
            <a:off x="1074419" y="4899659"/>
            <a:ext cx="99060" cy="160020"/>
          </a:xfrm>
          <a:custGeom>
            <a:avLst/>
            <a:gdLst/>
            <a:ahLst/>
            <a:cxnLst/>
            <a:rect l="l" t="t" r="r" b="b"/>
            <a:pathLst>
              <a:path w="99059" h="160020">
                <a:moveTo>
                  <a:pt x="67856" y="0"/>
                </a:moveTo>
                <a:lnTo>
                  <a:pt x="62255" y="0"/>
                </a:lnTo>
                <a:lnTo>
                  <a:pt x="51041" y="8013"/>
                </a:lnTo>
                <a:lnTo>
                  <a:pt x="44616" y="14357"/>
                </a:lnTo>
                <a:lnTo>
                  <a:pt x="39155" y="20929"/>
                </a:lnTo>
                <a:lnTo>
                  <a:pt x="34601" y="27730"/>
                </a:lnTo>
                <a:lnTo>
                  <a:pt x="30899" y="34759"/>
                </a:lnTo>
                <a:lnTo>
                  <a:pt x="30441" y="35204"/>
                </a:lnTo>
                <a:lnTo>
                  <a:pt x="10737" y="76402"/>
                </a:lnTo>
                <a:lnTo>
                  <a:pt x="0" y="122092"/>
                </a:lnTo>
                <a:lnTo>
                  <a:pt x="0" y="130101"/>
                </a:lnTo>
                <a:lnTo>
                  <a:pt x="3175" y="135994"/>
                </a:lnTo>
                <a:lnTo>
                  <a:pt x="9994" y="142793"/>
                </a:lnTo>
                <a:lnTo>
                  <a:pt x="15088" y="150202"/>
                </a:lnTo>
                <a:lnTo>
                  <a:pt x="20635" y="155600"/>
                </a:lnTo>
                <a:lnTo>
                  <a:pt x="26695" y="158900"/>
                </a:lnTo>
                <a:lnTo>
                  <a:pt x="33324" y="160019"/>
                </a:lnTo>
                <a:lnTo>
                  <a:pt x="40589" y="158508"/>
                </a:lnTo>
                <a:lnTo>
                  <a:pt x="44526" y="156846"/>
                </a:lnTo>
                <a:lnTo>
                  <a:pt x="44578" y="155600"/>
                </a:lnTo>
                <a:lnTo>
                  <a:pt x="51346" y="150802"/>
                </a:lnTo>
                <a:lnTo>
                  <a:pt x="54533" y="147628"/>
                </a:lnTo>
                <a:lnTo>
                  <a:pt x="54533" y="146874"/>
                </a:lnTo>
                <a:lnTo>
                  <a:pt x="30899" y="146874"/>
                </a:lnTo>
                <a:lnTo>
                  <a:pt x="28930" y="145211"/>
                </a:lnTo>
                <a:lnTo>
                  <a:pt x="40373" y="87203"/>
                </a:lnTo>
                <a:lnTo>
                  <a:pt x="50139" y="63614"/>
                </a:lnTo>
                <a:lnTo>
                  <a:pt x="64470" y="63614"/>
                </a:lnTo>
                <a:lnTo>
                  <a:pt x="66649" y="62864"/>
                </a:lnTo>
                <a:lnTo>
                  <a:pt x="80276" y="57264"/>
                </a:lnTo>
                <a:lnTo>
                  <a:pt x="82831" y="55600"/>
                </a:lnTo>
                <a:lnTo>
                  <a:pt x="61341" y="55600"/>
                </a:lnTo>
                <a:lnTo>
                  <a:pt x="56946" y="53644"/>
                </a:lnTo>
                <a:lnTo>
                  <a:pt x="56946" y="52730"/>
                </a:lnTo>
                <a:lnTo>
                  <a:pt x="56654" y="52730"/>
                </a:lnTo>
                <a:lnTo>
                  <a:pt x="64893" y="42309"/>
                </a:lnTo>
                <a:lnTo>
                  <a:pt x="71685" y="34850"/>
                </a:lnTo>
                <a:lnTo>
                  <a:pt x="77057" y="30365"/>
                </a:lnTo>
                <a:lnTo>
                  <a:pt x="81038" y="28867"/>
                </a:lnTo>
                <a:lnTo>
                  <a:pt x="99060" y="28867"/>
                </a:lnTo>
                <a:lnTo>
                  <a:pt x="99060" y="24028"/>
                </a:lnTo>
                <a:lnTo>
                  <a:pt x="96423" y="18446"/>
                </a:lnTo>
                <a:lnTo>
                  <a:pt x="90335" y="12580"/>
                </a:lnTo>
                <a:lnTo>
                  <a:pt x="80807" y="6431"/>
                </a:lnTo>
                <a:lnTo>
                  <a:pt x="67856" y="0"/>
                </a:lnTo>
                <a:close/>
              </a:path>
              <a:path w="99059" h="160020">
                <a:moveTo>
                  <a:pt x="73456" y="108800"/>
                </a:moveTo>
                <a:lnTo>
                  <a:pt x="71043" y="110756"/>
                </a:lnTo>
                <a:lnTo>
                  <a:pt x="62142" y="122521"/>
                </a:lnTo>
                <a:lnTo>
                  <a:pt x="52917" y="132443"/>
                </a:lnTo>
                <a:lnTo>
                  <a:pt x="43326" y="140551"/>
                </a:lnTo>
                <a:lnTo>
                  <a:pt x="33324" y="146874"/>
                </a:lnTo>
                <a:lnTo>
                  <a:pt x="54533" y="146874"/>
                </a:lnTo>
                <a:lnTo>
                  <a:pt x="54533" y="145665"/>
                </a:lnTo>
                <a:lnTo>
                  <a:pt x="61955" y="135911"/>
                </a:lnTo>
                <a:lnTo>
                  <a:pt x="67932" y="127023"/>
                </a:lnTo>
                <a:lnTo>
                  <a:pt x="72546" y="118956"/>
                </a:lnTo>
                <a:lnTo>
                  <a:pt x="75882" y="111671"/>
                </a:lnTo>
                <a:lnTo>
                  <a:pt x="75882" y="110756"/>
                </a:lnTo>
                <a:lnTo>
                  <a:pt x="73456" y="108800"/>
                </a:lnTo>
                <a:close/>
              </a:path>
              <a:path w="99059" h="160020">
                <a:moveTo>
                  <a:pt x="64470" y="63614"/>
                </a:moveTo>
                <a:lnTo>
                  <a:pt x="50139" y="63614"/>
                </a:lnTo>
                <a:lnTo>
                  <a:pt x="57861" y="64071"/>
                </a:lnTo>
                <a:lnTo>
                  <a:pt x="62255" y="64376"/>
                </a:lnTo>
                <a:lnTo>
                  <a:pt x="64470" y="63614"/>
                </a:lnTo>
                <a:close/>
              </a:path>
              <a:path w="99059" h="160020">
                <a:moveTo>
                  <a:pt x="99060" y="28867"/>
                </a:moveTo>
                <a:lnTo>
                  <a:pt x="82245" y="28867"/>
                </a:lnTo>
                <a:lnTo>
                  <a:pt x="83464" y="29616"/>
                </a:lnTo>
                <a:lnTo>
                  <a:pt x="77532" y="40941"/>
                </a:lnTo>
                <a:lnTo>
                  <a:pt x="71831" y="49066"/>
                </a:lnTo>
                <a:lnTo>
                  <a:pt x="66415" y="53962"/>
                </a:lnTo>
                <a:lnTo>
                  <a:pt x="61341" y="55600"/>
                </a:lnTo>
                <a:lnTo>
                  <a:pt x="82831" y="55600"/>
                </a:lnTo>
                <a:lnTo>
                  <a:pt x="86365" y="53299"/>
                </a:lnTo>
                <a:lnTo>
                  <a:pt x="91487" y="48217"/>
                </a:lnTo>
                <a:lnTo>
                  <a:pt x="95700" y="42032"/>
                </a:lnTo>
                <a:lnTo>
                  <a:pt x="99018" y="34850"/>
                </a:lnTo>
                <a:lnTo>
                  <a:pt x="99060" y="28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0"/>
          <p:cNvSpPr/>
          <p:nvPr/>
        </p:nvSpPr>
        <p:spPr>
          <a:xfrm>
            <a:off x="454151" y="4949952"/>
            <a:ext cx="97790" cy="108585"/>
          </a:xfrm>
          <a:custGeom>
            <a:avLst/>
            <a:gdLst/>
            <a:ahLst/>
            <a:cxnLst/>
            <a:rect l="l" t="t" r="r" b="b"/>
            <a:pathLst>
              <a:path w="97790" h="108585">
                <a:moveTo>
                  <a:pt x="51422" y="0"/>
                </a:moveTo>
                <a:lnTo>
                  <a:pt x="30014" y="4124"/>
                </a:lnTo>
                <a:lnTo>
                  <a:pt x="13823" y="15487"/>
                </a:lnTo>
                <a:lnTo>
                  <a:pt x="3577" y="32575"/>
                </a:lnTo>
                <a:lnTo>
                  <a:pt x="0" y="53873"/>
                </a:lnTo>
                <a:lnTo>
                  <a:pt x="3789" y="76065"/>
                </a:lnTo>
                <a:lnTo>
                  <a:pt x="14390" y="93218"/>
                </a:lnTo>
                <a:lnTo>
                  <a:pt x="30652" y="104282"/>
                </a:lnTo>
                <a:lnTo>
                  <a:pt x="51422" y="108204"/>
                </a:lnTo>
                <a:lnTo>
                  <a:pt x="73045" y="103625"/>
                </a:lnTo>
                <a:lnTo>
                  <a:pt x="87104" y="92451"/>
                </a:lnTo>
                <a:lnTo>
                  <a:pt x="88749" y="89495"/>
                </a:lnTo>
                <a:lnTo>
                  <a:pt x="51422" y="89495"/>
                </a:lnTo>
                <a:lnTo>
                  <a:pt x="40184" y="87346"/>
                </a:lnTo>
                <a:lnTo>
                  <a:pt x="31137" y="80834"/>
                </a:lnTo>
                <a:lnTo>
                  <a:pt x="25104" y="69861"/>
                </a:lnTo>
                <a:lnTo>
                  <a:pt x="22910" y="54330"/>
                </a:lnTo>
                <a:lnTo>
                  <a:pt x="24870" y="39784"/>
                </a:lnTo>
                <a:lnTo>
                  <a:pt x="30513" y="28646"/>
                </a:lnTo>
                <a:lnTo>
                  <a:pt x="39482" y="21521"/>
                </a:lnTo>
                <a:lnTo>
                  <a:pt x="51422" y="19011"/>
                </a:lnTo>
                <a:lnTo>
                  <a:pt x="89228" y="19011"/>
                </a:lnTo>
                <a:lnTo>
                  <a:pt x="85932" y="13692"/>
                </a:lnTo>
                <a:lnTo>
                  <a:pt x="72347" y="3970"/>
                </a:lnTo>
                <a:lnTo>
                  <a:pt x="51422" y="0"/>
                </a:lnTo>
                <a:close/>
              </a:path>
              <a:path w="97790" h="108585">
                <a:moveTo>
                  <a:pt x="97536" y="65697"/>
                </a:moveTo>
                <a:lnTo>
                  <a:pt x="75082" y="66154"/>
                </a:lnTo>
                <a:lnTo>
                  <a:pt x="73544" y="73145"/>
                </a:lnTo>
                <a:lnTo>
                  <a:pt x="69572" y="80797"/>
                </a:lnTo>
                <a:lnTo>
                  <a:pt x="62439" y="86963"/>
                </a:lnTo>
                <a:lnTo>
                  <a:pt x="51422" y="89495"/>
                </a:lnTo>
                <a:lnTo>
                  <a:pt x="88749" y="89495"/>
                </a:lnTo>
                <a:lnTo>
                  <a:pt x="94850" y="78527"/>
                </a:lnTo>
                <a:lnTo>
                  <a:pt x="97536" y="65697"/>
                </a:lnTo>
                <a:close/>
              </a:path>
              <a:path w="97790" h="108585">
                <a:moveTo>
                  <a:pt x="89228" y="19011"/>
                </a:moveTo>
                <a:lnTo>
                  <a:pt x="51422" y="19011"/>
                </a:lnTo>
                <a:lnTo>
                  <a:pt x="60911" y="20811"/>
                </a:lnTo>
                <a:lnTo>
                  <a:pt x="67825" y="25331"/>
                </a:lnTo>
                <a:lnTo>
                  <a:pt x="72265" y="31254"/>
                </a:lnTo>
                <a:lnTo>
                  <a:pt x="74333" y="37261"/>
                </a:lnTo>
                <a:lnTo>
                  <a:pt x="96316" y="37261"/>
                </a:lnTo>
                <a:lnTo>
                  <a:pt x="93486" y="25883"/>
                </a:lnTo>
                <a:lnTo>
                  <a:pt x="89228" y="19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1"/>
          <p:cNvSpPr/>
          <p:nvPr/>
        </p:nvSpPr>
        <p:spPr>
          <a:xfrm>
            <a:off x="573023" y="4951476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2"/>
          <p:cNvSpPr/>
          <p:nvPr/>
        </p:nvSpPr>
        <p:spPr>
          <a:xfrm>
            <a:off x="592836" y="4978908"/>
            <a:ext cx="73660" cy="79375"/>
          </a:xfrm>
          <a:custGeom>
            <a:avLst/>
            <a:gdLst/>
            <a:ahLst/>
            <a:cxnLst/>
            <a:rect l="l" t="t" r="r" b="b"/>
            <a:pathLst>
              <a:path w="73659" h="79375">
                <a:moveTo>
                  <a:pt x="21158" y="52632"/>
                </a:moveTo>
                <a:lnTo>
                  <a:pt x="0" y="52632"/>
                </a:lnTo>
                <a:lnTo>
                  <a:pt x="1706" y="60134"/>
                </a:lnTo>
                <a:lnTo>
                  <a:pt x="6881" y="68912"/>
                </a:lnTo>
                <a:lnTo>
                  <a:pt x="17664" y="76203"/>
                </a:lnTo>
                <a:lnTo>
                  <a:pt x="36195" y="79247"/>
                </a:lnTo>
                <a:lnTo>
                  <a:pt x="54131" y="76703"/>
                </a:lnTo>
                <a:lnTo>
                  <a:pt x="65484" y="70444"/>
                </a:lnTo>
                <a:lnTo>
                  <a:pt x="69880" y="64594"/>
                </a:lnTo>
                <a:lnTo>
                  <a:pt x="27292" y="64594"/>
                </a:lnTo>
                <a:lnTo>
                  <a:pt x="21932" y="60257"/>
                </a:lnTo>
                <a:lnTo>
                  <a:pt x="21158" y="52632"/>
                </a:lnTo>
                <a:close/>
              </a:path>
              <a:path w="73659" h="79375">
                <a:moveTo>
                  <a:pt x="35420" y="0"/>
                </a:moveTo>
                <a:lnTo>
                  <a:pt x="20115" y="2023"/>
                </a:lnTo>
                <a:lnTo>
                  <a:pt x="9910" y="7215"/>
                </a:lnTo>
                <a:lnTo>
                  <a:pt x="4218" y="14257"/>
                </a:lnTo>
                <a:lnTo>
                  <a:pt x="2451" y="21831"/>
                </a:lnTo>
                <a:lnTo>
                  <a:pt x="4806" y="31771"/>
                </a:lnTo>
                <a:lnTo>
                  <a:pt x="10598" y="38334"/>
                </a:lnTo>
                <a:lnTo>
                  <a:pt x="17913" y="42289"/>
                </a:lnTo>
                <a:lnTo>
                  <a:pt x="24841" y="44408"/>
                </a:lnTo>
                <a:lnTo>
                  <a:pt x="26835" y="44707"/>
                </a:lnTo>
                <a:lnTo>
                  <a:pt x="32512" y="46352"/>
                </a:lnTo>
                <a:lnTo>
                  <a:pt x="34505" y="46800"/>
                </a:lnTo>
                <a:lnTo>
                  <a:pt x="42633" y="48745"/>
                </a:lnTo>
                <a:lnTo>
                  <a:pt x="49999" y="50389"/>
                </a:lnTo>
                <a:lnTo>
                  <a:pt x="49999" y="61005"/>
                </a:lnTo>
                <a:lnTo>
                  <a:pt x="45084" y="64594"/>
                </a:lnTo>
                <a:lnTo>
                  <a:pt x="69880" y="64594"/>
                </a:lnTo>
                <a:lnTo>
                  <a:pt x="71431" y="62531"/>
                </a:lnTo>
                <a:lnTo>
                  <a:pt x="73151" y="55025"/>
                </a:lnTo>
                <a:lnTo>
                  <a:pt x="71846" y="47938"/>
                </a:lnTo>
                <a:lnTo>
                  <a:pt x="67535" y="41621"/>
                </a:lnTo>
                <a:lnTo>
                  <a:pt x="59628" y="36286"/>
                </a:lnTo>
                <a:lnTo>
                  <a:pt x="47536" y="32143"/>
                </a:lnTo>
                <a:lnTo>
                  <a:pt x="46316" y="31699"/>
                </a:lnTo>
                <a:lnTo>
                  <a:pt x="40182" y="30505"/>
                </a:lnTo>
                <a:lnTo>
                  <a:pt x="37884" y="29756"/>
                </a:lnTo>
                <a:lnTo>
                  <a:pt x="28067" y="27368"/>
                </a:lnTo>
                <a:lnTo>
                  <a:pt x="25298" y="25717"/>
                </a:lnTo>
                <a:lnTo>
                  <a:pt x="25298" y="16598"/>
                </a:lnTo>
                <a:lnTo>
                  <a:pt x="30060" y="14655"/>
                </a:lnTo>
                <a:lnTo>
                  <a:pt x="68196" y="14655"/>
                </a:lnTo>
                <a:lnTo>
                  <a:pt x="64562" y="9137"/>
                </a:lnTo>
                <a:lnTo>
                  <a:pt x="53686" y="2669"/>
                </a:lnTo>
                <a:lnTo>
                  <a:pt x="35420" y="0"/>
                </a:lnTo>
                <a:close/>
              </a:path>
              <a:path w="73659" h="79375">
                <a:moveTo>
                  <a:pt x="68196" y="14655"/>
                </a:moveTo>
                <a:lnTo>
                  <a:pt x="47536" y="14655"/>
                </a:lnTo>
                <a:lnTo>
                  <a:pt x="49999" y="20637"/>
                </a:lnTo>
                <a:lnTo>
                  <a:pt x="49999" y="24218"/>
                </a:lnTo>
                <a:lnTo>
                  <a:pt x="71158" y="24218"/>
                </a:lnTo>
                <a:lnTo>
                  <a:pt x="69801" y="17091"/>
                </a:lnTo>
                <a:lnTo>
                  <a:pt x="68196" y="14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3"/>
          <p:cNvSpPr/>
          <p:nvPr/>
        </p:nvSpPr>
        <p:spPr>
          <a:xfrm>
            <a:off x="670559" y="4978908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40525" y="0"/>
                </a:moveTo>
                <a:lnTo>
                  <a:pt x="24244" y="2785"/>
                </a:lnTo>
                <a:lnTo>
                  <a:pt x="11418" y="10729"/>
                </a:lnTo>
                <a:lnTo>
                  <a:pt x="3015" y="23215"/>
                </a:lnTo>
                <a:lnTo>
                  <a:pt x="0" y="39623"/>
                </a:lnTo>
                <a:lnTo>
                  <a:pt x="2951" y="56034"/>
                </a:lnTo>
                <a:lnTo>
                  <a:pt x="11247" y="68519"/>
                </a:lnTo>
                <a:lnTo>
                  <a:pt x="24051" y="76463"/>
                </a:lnTo>
                <a:lnTo>
                  <a:pt x="40525" y="79247"/>
                </a:lnTo>
                <a:lnTo>
                  <a:pt x="57971" y="76329"/>
                </a:lnTo>
                <a:lnTo>
                  <a:pt x="69164" y="69024"/>
                </a:lnTo>
                <a:lnTo>
                  <a:pt x="72812" y="63398"/>
                </a:lnTo>
                <a:lnTo>
                  <a:pt x="40830" y="63398"/>
                </a:lnTo>
                <a:lnTo>
                  <a:pt x="32976" y="61576"/>
                </a:lnTo>
                <a:lnTo>
                  <a:pt x="27351" y="56557"/>
                </a:lnTo>
                <a:lnTo>
                  <a:pt x="23965" y="49015"/>
                </a:lnTo>
                <a:lnTo>
                  <a:pt x="22834" y="39623"/>
                </a:lnTo>
                <a:lnTo>
                  <a:pt x="23689" y="31489"/>
                </a:lnTo>
                <a:lnTo>
                  <a:pt x="26612" y="23647"/>
                </a:lnTo>
                <a:lnTo>
                  <a:pt x="32146" y="17739"/>
                </a:lnTo>
                <a:lnTo>
                  <a:pt x="40830" y="15405"/>
                </a:lnTo>
                <a:lnTo>
                  <a:pt x="72478" y="15405"/>
                </a:lnTo>
                <a:lnTo>
                  <a:pt x="68478" y="9623"/>
                </a:lnTo>
                <a:lnTo>
                  <a:pt x="57385" y="2730"/>
                </a:lnTo>
                <a:lnTo>
                  <a:pt x="40525" y="0"/>
                </a:lnTo>
                <a:close/>
              </a:path>
              <a:path w="78104" h="79375">
                <a:moveTo>
                  <a:pt x="77724" y="49941"/>
                </a:moveTo>
                <a:lnTo>
                  <a:pt x="56763" y="49941"/>
                </a:lnTo>
                <a:lnTo>
                  <a:pt x="55346" y="56669"/>
                </a:lnTo>
                <a:lnTo>
                  <a:pt x="50507" y="63398"/>
                </a:lnTo>
                <a:lnTo>
                  <a:pt x="72812" y="63398"/>
                </a:lnTo>
                <a:lnTo>
                  <a:pt x="75337" y="59503"/>
                </a:lnTo>
                <a:lnTo>
                  <a:pt x="77724" y="49941"/>
                </a:lnTo>
                <a:close/>
              </a:path>
              <a:path w="78104" h="79375">
                <a:moveTo>
                  <a:pt x="56857" y="49491"/>
                </a:moveTo>
                <a:lnTo>
                  <a:pt x="56763" y="49941"/>
                </a:lnTo>
                <a:lnTo>
                  <a:pt x="56857" y="49491"/>
                </a:lnTo>
                <a:close/>
              </a:path>
              <a:path w="78104" h="79375">
                <a:moveTo>
                  <a:pt x="72478" y="15405"/>
                </a:moveTo>
                <a:lnTo>
                  <a:pt x="49745" y="15405"/>
                </a:lnTo>
                <a:lnTo>
                  <a:pt x="54889" y="21386"/>
                </a:lnTo>
                <a:lnTo>
                  <a:pt x="56095" y="28105"/>
                </a:lnTo>
                <a:lnTo>
                  <a:pt x="77266" y="28105"/>
                </a:lnTo>
                <a:lnTo>
                  <a:pt x="74779" y="18730"/>
                </a:lnTo>
                <a:lnTo>
                  <a:pt x="72478" y="15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4"/>
          <p:cNvSpPr/>
          <p:nvPr/>
        </p:nvSpPr>
        <p:spPr>
          <a:xfrm>
            <a:off x="755904" y="4978908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80" h="79375">
                <a:moveTo>
                  <a:pt x="40614" y="0"/>
                </a:moveTo>
                <a:lnTo>
                  <a:pt x="24104" y="2785"/>
                </a:lnTo>
                <a:lnTo>
                  <a:pt x="11272" y="10729"/>
                </a:lnTo>
                <a:lnTo>
                  <a:pt x="2958" y="23215"/>
                </a:lnTo>
                <a:lnTo>
                  <a:pt x="0" y="39623"/>
                </a:lnTo>
                <a:lnTo>
                  <a:pt x="2958" y="56034"/>
                </a:lnTo>
                <a:lnTo>
                  <a:pt x="11272" y="68519"/>
                </a:lnTo>
                <a:lnTo>
                  <a:pt x="24104" y="76463"/>
                </a:lnTo>
                <a:lnTo>
                  <a:pt x="40614" y="79247"/>
                </a:lnTo>
                <a:lnTo>
                  <a:pt x="56860" y="76505"/>
                </a:lnTo>
                <a:lnTo>
                  <a:pt x="69556" y="68631"/>
                </a:lnTo>
                <a:lnTo>
                  <a:pt x="73024" y="63398"/>
                </a:lnTo>
                <a:lnTo>
                  <a:pt x="40157" y="63398"/>
                </a:lnTo>
                <a:lnTo>
                  <a:pt x="32415" y="61576"/>
                </a:lnTo>
                <a:lnTo>
                  <a:pt x="26763" y="56557"/>
                </a:lnTo>
                <a:lnTo>
                  <a:pt x="23299" y="49015"/>
                </a:lnTo>
                <a:lnTo>
                  <a:pt x="22123" y="39623"/>
                </a:lnTo>
                <a:lnTo>
                  <a:pt x="23215" y="31489"/>
                </a:lnTo>
                <a:lnTo>
                  <a:pt x="26196" y="23647"/>
                </a:lnTo>
                <a:lnTo>
                  <a:pt x="31649" y="17739"/>
                </a:lnTo>
                <a:lnTo>
                  <a:pt x="40157" y="15405"/>
                </a:lnTo>
                <a:lnTo>
                  <a:pt x="72635" y="15405"/>
                </a:lnTo>
                <a:lnTo>
                  <a:pt x="69275" y="10448"/>
                </a:lnTo>
                <a:lnTo>
                  <a:pt x="56543" y="2680"/>
                </a:lnTo>
                <a:lnTo>
                  <a:pt x="40614" y="0"/>
                </a:lnTo>
                <a:close/>
              </a:path>
              <a:path w="81280" h="79375">
                <a:moveTo>
                  <a:pt x="72635" y="15405"/>
                </a:moveTo>
                <a:lnTo>
                  <a:pt x="40157" y="15405"/>
                </a:lnTo>
                <a:lnTo>
                  <a:pt x="48172" y="17465"/>
                </a:lnTo>
                <a:lnTo>
                  <a:pt x="53684" y="22918"/>
                </a:lnTo>
                <a:lnTo>
                  <a:pt x="56864" y="30669"/>
                </a:lnTo>
                <a:lnTo>
                  <a:pt x="57886" y="39623"/>
                </a:lnTo>
                <a:lnTo>
                  <a:pt x="56864" y="48511"/>
                </a:lnTo>
                <a:lnTo>
                  <a:pt x="53715" y="56034"/>
                </a:lnTo>
                <a:lnTo>
                  <a:pt x="48172" y="61407"/>
                </a:lnTo>
                <a:lnTo>
                  <a:pt x="40157" y="63398"/>
                </a:lnTo>
                <a:lnTo>
                  <a:pt x="73024" y="63398"/>
                </a:lnTo>
                <a:lnTo>
                  <a:pt x="77821" y="56160"/>
                </a:lnTo>
                <a:lnTo>
                  <a:pt x="80771" y="39623"/>
                </a:lnTo>
                <a:lnTo>
                  <a:pt x="77715" y="22899"/>
                </a:lnTo>
                <a:lnTo>
                  <a:pt x="72635" y="15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6"/>
          <p:cNvSpPr/>
          <p:nvPr/>
        </p:nvSpPr>
        <p:spPr>
          <a:xfrm>
            <a:off x="8594852" y="4996497"/>
            <a:ext cx="80010" cy="55880"/>
          </a:xfrm>
          <a:custGeom>
            <a:avLst/>
            <a:gdLst/>
            <a:ahLst/>
            <a:cxnLst/>
            <a:rect l="l" t="t" r="r" b="b"/>
            <a:pathLst>
              <a:path w="80009" h="55879">
                <a:moveTo>
                  <a:pt x="32743" y="5537"/>
                </a:moveTo>
                <a:lnTo>
                  <a:pt x="21971" y="5537"/>
                </a:lnTo>
                <a:lnTo>
                  <a:pt x="24383" y="6451"/>
                </a:lnTo>
                <a:lnTo>
                  <a:pt x="28194" y="10096"/>
                </a:lnTo>
                <a:lnTo>
                  <a:pt x="29082" y="12331"/>
                </a:lnTo>
                <a:lnTo>
                  <a:pt x="29082" y="17525"/>
                </a:lnTo>
                <a:lnTo>
                  <a:pt x="10041" y="37835"/>
                </a:lnTo>
                <a:lnTo>
                  <a:pt x="7239" y="40477"/>
                </a:lnTo>
                <a:lnTo>
                  <a:pt x="0" y="53153"/>
                </a:lnTo>
                <a:lnTo>
                  <a:pt x="0" y="54764"/>
                </a:lnTo>
                <a:lnTo>
                  <a:pt x="36068" y="54764"/>
                </a:lnTo>
                <a:lnTo>
                  <a:pt x="36068" y="48328"/>
                </a:lnTo>
                <a:lnTo>
                  <a:pt x="9398" y="48328"/>
                </a:lnTo>
                <a:lnTo>
                  <a:pt x="10032" y="47113"/>
                </a:lnTo>
                <a:lnTo>
                  <a:pt x="11049" y="45904"/>
                </a:lnTo>
                <a:lnTo>
                  <a:pt x="13334" y="43497"/>
                </a:lnTo>
                <a:lnTo>
                  <a:pt x="15875" y="41210"/>
                </a:lnTo>
                <a:lnTo>
                  <a:pt x="19939" y="37835"/>
                </a:lnTo>
                <a:lnTo>
                  <a:pt x="24765" y="33768"/>
                </a:lnTo>
                <a:lnTo>
                  <a:pt x="36019" y="17525"/>
                </a:lnTo>
                <a:lnTo>
                  <a:pt x="35981" y="10642"/>
                </a:lnTo>
                <a:lnTo>
                  <a:pt x="34544" y="7251"/>
                </a:lnTo>
                <a:lnTo>
                  <a:pt x="32743" y="5537"/>
                </a:lnTo>
                <a:close/>
              </a:path>
              <a:path w="80009" h="55879">
                <a:moveTo>
                  <a:pt x="24256" y="0"/>
                </a:moveTo>
                <a:lnTo>
                  <a:pt x="13843" y="0"/>
                </a:lnTo>
                <a:lnTo>
                  <a:pt x="9651" y="1346"/>
                </a:lnTo>
                <a:lnTo>
                  <a:pt x="3555" y="6730"/>
                </a:lnTo>
                <a:lnTo>
                  <a:pt x="1777" y="10642"/>
                </a:lnTo>
                <a:lnTo>
                  <a:pt x="1270" y="15773"/>
                </a:lnTo>
                <a:lnTo>
                  <a:pt x="8127" y="16484"/>
                </a:lnTo>
                <a:lnTo>
                  <a:pt x="8254" y="13055"/>
                </a:lnTo>
                <a:lnTo>
                  <a:pt x="9144" y="10375"/>
                </a:lnTo>
                <a:lnTo>
                  <a:pt x="11175" y="8445"/>
                </a:lnTo>
                <a:lnTo>
                  <a:pt x="13080" y="6502"/>
                </a:lnTo>
                <a:lnTo>
                  <a:pt x="15621" y="5537"/>
                </a:lnTo>
                <a:lnTo>
                  <a:pt x="32743" y="5537"/>
                </a:lnTo>
                <a:lnTo>
                  <a:pt x="28448" y="1447"/>
                </a:lnTo>
                <a:lnTo>
                  <a:pt x="24256" y="0"/>
                </a:lnTo>
                <a:close/>
              </a:path>
              <a:path w="80009" h="55879">
                <a:moveTo>
                  <a:pt x="50546" y="39883"/>
                </a:moveTo>
                <a:lnTo>
                  <a:pt x="43561" y="40477"/>
                </a:lnTo>
                <a:lnTo>
                  <a:pt x="44069" y="45067"/>
                </a:lnTo>
                <a:lnTo>
                  <a:pt x="45847" y="48750"/>
                </a:lnTo>
                <a:lnTo>
                  <a:pt x="48895" y="51528"/>
                </a:lnTo>
                <a:lnTo>
                  <a:pt x="52070" y="54306"/>
                </a:lnTo>
                <a:lnTo>
                  <a:pt x="56133" y="55695"/>
                </a:lnTo>
                <a:lnTo>
                  <a:pt x="67182" y="55695"/>
                </a:lnTo>
                <a:lnTo>
                  <a:pt x="71881" y="53488"/>
                </a:lnTo>
                <a:lnTo>
                  <a:pt x="74549" y="50189"/>
                </a:lnTo>
                <a:lnTo>
                  <a:pt x="58420" y="50189"/>
                </a:lnTo>
                <a:lnTo>
                  <a:pt x="56133" y="49326"/>
                </a:lnTo>
                <a:lnTo>
                  <a:pt x="52324" y="45878"/>
                </a:lnTo>
                <a:lnTo>
                  <a:pt x="51180" y="43305"/>
                </a:lnTo>
                <a:lnTo>
                  <a:pt x="50546" y="39883"/>
                </a:lnTo>
                <a:close/>
              </a:path>
              <a:path w="80009" h="55879">
                <a:moveTo>
                  <a:pt x="75771" y="24516"/>
                </a:moveTo>
                <a:lnTo>
                  <a:pt x="64516" y="24516"/>
                </a:lnTo>
                <a:lnTo>
                  <a:pt x="67309" y="25619"/>
                </a:lnTo>
                <a:lnTo>
                  <a:pt x="69469" y="27828"/>
                </a:lnTo>
                <a:lnTo>
                  <a:pt x="71500" y="30035"/>
                </a:lnTo>
                <a:lnTo>
                  <a:pt x="72644" y="33049"/>
                </a:lnTo>
                <a:lnTo>
                  <a:pt x="72529" y="41210"/>
                </a:lnTo>
                <a:lnTo>
                  <a:pt x="71500" y="44112"/>
                </a:lnTo>
                <a:lnTo>
                  <a:pt x="69342" y="46542"/>
                </a:lnTo>
                <a:lnTo>
                  <a:pt x="67055" y="48973"/>
                </a:lnTo>
                <a:lnTo>
                  <a:pt x="64262" y="50189"/>
                </a:lnTo>
                <a:lnTo>
                  <a:pt x="74549" y="50189"/>
                </a:lnTo>
                <a:lnTo>
                  <a:pt x="78358" y="45476"/>
                </a:lnTo>
                <a:lnTo>
                  <a:pt x="79755" y="41210"/>
                </a:lnTo>
                <a:lnTo>
                  <a:pt x="79755" y="31089"/>
                </a:lnTo>
                <a:lnTo>
                  <a:pt x="78104" y="26847"/>
                </a:lnTo>
                <a:lnTo>
                  <a:pt x="75771" y="24516"/>
                </a:lnTo>
                <a:close/>
              </a:path>
              <a:path w="80009" h="55879">
                <a:moveTo>
                  <a:pt x="77216" y="965"/>
                </a:moveTo>
                <a:lnTo>
                  <a:pt x="50038" y="965"/>
                </a:lnTo>
                <a:lnTo>
                  <a:pt x="44703" y="28981"/>
                </a:lnTo>
                <a:lnTo>
                  <a:pt x="51053" y="29799"/>
                </a:lnTo>
                <a:lnTo>
                  <a:pt x="52070" y="28237"/>
                </a:lnTo>
                <a:lnTo>
                  <a:pt x="53467" y="26965"/>
                </a:lnTo>
                <a:lnTo>
                  <a:pt x="55118" y="25985"/>
                </a:lnTo>
                <a:lnTo>
                  <a:pt x="56896" y="25006"/>
                </a:lnTo>
                <a:lnTo>
                  <a:pt x="58800" y="24516"/>
                </a:lnTo>
                <a:lnTo>
                  <a:pt x="75771" y="24516"/>
                </a:lnTo>
                <a:lnTo>
                  <a:pt x="73275" y="22023"/>
                </a:lnTo>
                <a:lnTo>
                  <a:pt x="52450" y="22023"/>
                </a:lnTo>
                <a:lnTo>
                  <a:pt x="55372" y="7365"/>
                </a:lnTo>
                <a:lnTo>
                  <a:pt x="77216" y="7365"/>
                </a:lnTo>
                <a:lnTo>
                  <a:pt x="77216" y="965"/>
                </a:lnTo>
                <a:close/>
              </a:path>
              <a:path w="80009" h="55879">
                <a:moveTo>
                  <a:pt x="67564" y="18605"/>
                </a:moveTo>
                <a:lnTo>
                  <a:pt x="59181" y="18605"/>
                </a:lnTo>
                <a:lnTo>
                  <a:pt x="55752" y="19735"/>
                </a:lnTo>
                <a:lnTo>
                  <a:pt x="52450" y="22023"/>
                </a:lnTo>
                <a:lnTo>
                  <a:pt x="73275" y="22023"/>
                </a:lnTo>
                <a:lnTo>
                  <a:pt x="71500" y="20250"/>
                </a:lnTo>
                <a:lnTo>
                  <a:pt x="67564" y="18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7"/>
          <p:cNvSpPr/>
          <p:nvPr/>
        </p:nvSpPr>
        <p:spPr>
          <a:xfrm>
            <a:off x="5290058" y="4999316"/>
            <a:ext cx="517525" cy="554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Flowchart: Process 3"/>
          <p:cNvSpPr/>
          <p:nvPr/>
        </p:nvSpPr>
        <p:spPr>
          <a:xfrm>
            <a:off x="525653" y="980306"/>
            <a:ext cx="1339215" cy="55106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STB Log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2454721" y="980306"/>
            <a:ext cx="1330213" cy="551062"/>
          </a:xfrm>
          <a:prstGeom prst="flowChartProcess">
            <a:avLst/>
          </a:prstGeom>
          <a:solidFill>
            <a:srgbClr val="FBAB1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6118859" y="947940"/>
            <a:ext cx="1536455" cy="583428"/>
          </a:xfrm>
          <a:prstGeom prst="flowChartProcess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Analyzer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4289254" y="1908078"/>
            <a:ext cx="1681597" cy="603858"/>
          </a:xfrm>
          <a:prstGeom prst="flowChartProcess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Web page Generator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153" y="2952551"/>
            <a:ext cx="3086468" cy="19120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3" name="Flowchart: Multidocument 52"/>
          <p:cNvSpPr/>
          <p:nvPr/>
        </p:nvSpPr>
        <p:spPr>
          <a:xfrm>
            <a:off x="4289254" y="957257"/>
            <a:ext cx="1191090" cy="574111"/>
          </a:xfrm>
          <a:prstGeom prst="flowChartMultidocumen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787252" y="1232789"/>
            <a:ext cx="5020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0" idx="1"/>
          </p:cNvCxnSpPr>
          <p:nvPr/>
        </p:nvCxnSpPr>
        <p:spPr>
          <a:xfrm flipV="1">
            <a:off x="1872126" y="1255837"/>
            <a:ext cx="582595" cy="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  <a:endCxn id="22" idx="1"/>
          </p:cNvCxnSpPr>
          <p:nvPr/>
        </p:nvCxnSpPr>
        <p:spPr>
          <a:xfrm flipV="1">
            <a:off x="5480344" y="1239654"/>
            <a:ext cx="638515" cy="4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49953" y="1075109"/>
            <a:ext cx="6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Files</a:t>
            </a:r>
          </a:p>
        </p:txBody>
      </p:sp>
      <p:cxnSp>
        <p:nvCxnSpPr>
          <p:cNvPr id="82" name="Straight Arrow Connector 81"/>
          <p:cNvCxnSpPr>
            <a:endCxn id="32" idx="0"/>
          </p:cNvCxnSpPr>
          <p:nvPr/>
        </p:nvCxnSpPr>
        <p:spPr>
          <a:xfrm flipH="1">
            <a:off x="5130053" y="1469960"/>
            <a:ext cx="5121" cy="438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own Arrow 82"/>
          <p:cNvSpPr/>
          <p:nvPr/>
        </p:nvSpPr>
        <p:spPr>
          <a:xfrm>
            <a:off x="4865254" y="2511936"/>
            <a:ext cx="349042" cy="417567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80344" y="1075109"/>
            <a:ext cx="63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56553" y="888553"/>
            <a:ext cx="562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+mn-lt"/>
              </a:rPr>
              <a:t>Result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43639" y="1207258"/>
            <a:ext cx="707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+mn-lt"/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15706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672" y="267905"/>
            <a:ext cx="8345488" cy="731837"/>
          </a:xfrm>
        </p:spPr>
        <p:txBody>
          <a:bodyPr/>
          <a:lstStyle/>
          <a:p>
            <a:r>
              <a:rPr lang="en-US" b="1" dirty="0"/>
              <a:t>The goal of EPG screen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Given any logs with particular pattern, able to parse it and extract only required info</a:t>
            </a:r>
          </a:p>
          <a:p>
            <a:r>
              <a:rPr lang="en-US" dirty="0" smtClean="0"/>
              <a:t>From the filtered info, Identify which screens are rarely used</a:t>
            </a:r>
          </a:p>
          <a:p>
            <a:r>
              <a:rPr lang="en-US" dirty="0" smtClean="0"/>
              <a:t>Identify the time STB is switched on (Date time analysis)</a:t>
            </a:r>
          </a:p>
          <a:p>
            <a:r>
              <a:rPr lang="en-US" dirty="0" smtClean="0"/>
              <a:t>STB screen </a:t>
            </a:r>
            <a:r>
              <a:rPr lang="en-US" dirty="0"/>
              <a:t>usage statistics </a:t>
            </a:r>
            <a:endParaRPr lang="en-US" dirty="0" smtClean="0"/>
          </a:p>
          <a:p>
            <a:r>
              <a:rPr lang="en-US" dirty="0" smtClean="0"/>
              <a:t>Identify the time spent on each screen</a:t>
            </a:r>
          </a:p>
          <a:p>
            <a:r>
              <a:rPr lang="en-US" dirty="0" smtClean="0"/>
              <a:t>Identify the sequence in which the screen are access given the logs</a:t>
            </a:r>
          </a:p>
          <a:p>
            <a:r>
              <a:rPr lang="en-US" dirty="0" smtClean="0"/>
              <a:t>Try to host it on a server for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Status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97730"/>
              </p:ext>
            </p:extLst>
          </p:nvPr>
        </p:nvGraphicFramePr>
        <p:xfrm>
          <a:off x="609600" y="991869"/>
          <a:ext cx="7975600" cy="3724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23">
                  <a:extLst>
                    <a:ext uri="{9D8B030D-6E8A-4147-A177-3AD203B41FA5}">
                      <a16:colId xmlns:a16="http://schemas.microsoft.com/office/drawing/2014/main" val="2255695834"/>
                    </a:ext>
                  </a:extLst>
                </a:gridCol>
                <a:gridCol w="2146277">
                  <a:extLst>
                    <a:ext uri="{9D8B030D-6E8A-4147-A177-3AD203B41FA5}">
                      <a16:colId xmlns:a16="http://schemas.microsoft.com/office/drawing/2014/main" val="3155536092"/>
                    </a:ext>
                  </a:extLst>
                </a:gridCol>
              </a:tblGrid>
              <a:tr h="5064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Activity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36947"/>
                  </a:ext>
                </a:extLst>
              </a:tr>
              <a:tr h="451545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Given any logs with particular pattern, able to parse it and extract only required info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885339"/>
                  </a:ext>
                </a:extLst>
              </a:tr>
              <a:tr h="451545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From the filtered info, Identify which screens are rarely used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2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9022"/>
                  </a:ext>
                </a:extLst>
              </a:tr>
              <a:tr h="451545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STB screen usage statistics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Done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28309"/>
                  </a:ext>
                </a:extLst>
              </a:tr>
              <a:tr h="451545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Identify the time spent on each screen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Done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967381"/>
                  </a:ext>
                </a:extLst>
              </a:tr>
              <a:tr h="376524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Identify the time STB is switched on (Date time analysis)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Partial in progress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7960"/>
                  </a:ext>
                </a:extLst>
              </a:tr>
              <a:tr h="50644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Identify the sequence in which the screen are access given the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Planned to</a:t>
                      </a:r>
                      <a:r>
                        <a:rPr lang="en-US" sz="1200" baseline="0" dirty="0" smtClean="0"/>
                        <a:t> be worked upon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09701"/>
                  </a:ext>
                </a:extLst>
              </a:tr>
              <a:tr h="50644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Hosting on a server for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Yet to be started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5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2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for completing pending 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36781"/>
              </p:ext>
            </p:extLst>
          </p:nvPr>
        </p:nvGraphicFramePr>
        <p:xfrm>
          <a:off x="628650" y="1370013"/>
          <a:ext cx="8173654" cy="243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4080">
                  <a:extLst>
                    <a:ext uri="{9D8B030D-6E8A-4147-A177-3AD203B41FA5}">
                      <a16:colId xmlns:a16="http://schemas.microsoft.com/office/drawing/2014/main" val="4011381770"/>
                    </a:ext>
                  </a:extLst>
                </a:gridCol>
                <a:gridCol w="2199574">
                  <a:extLst>
                    <a:ext uri="{9D8B030D-6E8A-4147-A177-3AD203B41FA5}">
                      <a16:colId xmlns:a16="http://schemas.microsoft.com/office/drawing/2014/main" val="1811106205"/>
                    </a:ext>
                  </a:extLst>
                </a:gridCol>
              </a:tblGrid>
              <a:tr h="609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estimate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79373"/>
                  </a:ext>
                </a:extLst>
              </a:tr>
              <a:tr h="609565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Identify the time STB is switched on (Date time analysis)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110817"/>
                  </a:ext>
                </a:extLst>
              </a:tr>
              <a:tr h="609565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Identify the sequence in which the screen are access given the logs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04636"/>
                  </a:ext>
                </a:extLst>
              </a:tr>
              <a:tr h="609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Deploy tool on Separate server for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weeks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8953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72160" y="3993411"/>
            <a:ext cx="7457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work details are captured at location:</a:t>
            </a:r>
          </a:p>
          <a:p>
            <a:r>
              <a:rPr lang="en-US" dirty="0" smtClean="0"/>
              <a:t>https</a:t>
            </a:r>
            <a:r>
              <a:rPr lang="en-US" dirty="0"/>
              <a:t>://wiki.cisco.com/display/SKYDSTB/SkyD+EPG+-+Analytics</a:t>
            </a:r>
          </a:p>
        </p:txBody>
      </p:sp>
    </p:spTree>
    <p:extLst>
      <p:ext uri="{BB962C8B-B14F-4D97-AF65-F5344CB8AC3E}">
        <p14:creationId xmlns:p14="http://schemas.microsoft.com/office/powerpoint/2010/main" val="391746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any project to be able to use this tool need, a log line in a particular format needs to be added in the EPG/screen display related code :</a:t>
            </a:r>
          </a:p>
          <a:p>
            <a:pPr marL="514350" lvl="2" indent="0">
              <a:buNone/>
            </a:pPr>
            <a:r>
              <a:rPr lang="en-US" b="1" i="1" dirty="0"/>
              <a:t>&lt;</a:t>
            </a:r>
            <a:r>
              <a:rPr lang="en-US" b="1" i="1" dirty="0" smtClean="0"/>
              <a:t>STB/Device </a:t>
            </a:r>
            <a:r>
              <a:rPr lang="en-US" b="1" i="1" dirty="0"/>
              <a:t>ID&gt; &lt;Date &amp; Time&gt; &lt;Screen Name</a:t>
            </a:r>
            <a:r>
              <a:rPr lang="en-US" b="1" i="1" dirty="0" smtClean="0"/>
              <a:t>&gt;</a:t>
            </a:r>
            <a:endParaRPr lang="en-US" b="1" i="1" dirty="0"/>
          </a:p>
          <a:p>
            <a:pPr marL="57150" indent="0">
              <a:buNone/>
            </a:pPr>
            <a:r>
              <a:rPr lang="en-US" dirty="0" smtClean="0"/>
              <a:t>Sample log : </a:t>
            </a:r>
            <a:endParaRPr lang="en-US" dirty="0"/>
          </a:p>
          <a:p>
            <a:pPr marL="57150" indent="0">
              <a:buNone/>
            </a:pPr>
            <a:r>
              <a:rPr lang="en-US" b="1" dirty="0"/>
              <a:t>	</a:t>
            </a:r>
            <a:r>
              <a:rPr lang="en-US" sz="1200" b="1" i="1" dirty="0">
                <a:solidFill>
                  <a:schemeClr val="accent5">
                    <a:lumMod val="75000"/>
                  </a:schemeClr>
                </a:solidFill>
              </a:rPr>
              <a:t>3000000 0012021	</a:t>
            </a:r>
            <a:r>
              <a:rPr lang="en-US" sz="1200" b="1" i="1" dirty="0" smtClean="0"/>
              <a:t>	</a:t>
            </a:r>
            <a:r>
              <a:rPr lang="en-US" sz="1200" b="1" i="1" dirty="0" smtClean="0">
                <a:solidFill>
                  <a:srgbClr val="0070C0"/>
                </a:solidFill>
              </a:rPr>
              <a:t>8:0:2018:1515403699</a:t>
            </a:r>
            <a:r>
              <a:rPr lang="en-US" sz="1200" b="1" i="1" dirty="0" smtClean="0"/>
              <a:t>         </a:t>
            </a:r>
            <a:r>
              <a:rPr lang="en-US" sz="1200" b="1" i="1" dirty="0" err="1" smtClean="0">
                <a:solidFill>
                  <a:srgbClr val="00B050"/>
                </a:solidFill>
              </a:rPr>
              <a:t>AlarmPopupGUI</a:t>
            </a:r>
            <a:endParaRPr lang="en-US" sz="1200" b="1" i="1" dirty="0" smtClean="0">
              <a:solidFill>
                <a:srgbClr val="00B050"/>
              </a:solidFill>
            </a:endParaRPr>
          </a:p>
          <a:p>
            <a:pPr marL="57150" indent="0">
              <a:buNone/>
            </a:pPr>
            <a:r>
              <a:rPr lang="en-US" sz="1200" b="1" i="1" dirty="0" smtClean="0"/>
              <a:t>Where STB/device id = </a:t>
            </a:r>
            <a:r>
              <a:rPr lang="en-US" sz="1200" b="1" i="1" dirty="0">
                <a:solidFill>
                  <a:schemeClr val="accent5">
                    <a:lumMod val="75000"/>
                  </a:schemeClr>
                </a:solidFill>
              </a:rPr>
              <a:t>3000000 0012021</a:t>
            </a:r>
            <a:r>
              <a:rPr lang="en-US" b="1" i="1" dirty="0"/>
              <a:t>	</a:t>
            </a:r>
            <a:endParaRPr lang="en-US" b="1" i="1" dirty="0" smtClean="0"/>
          </a:p>
          <a:p>
            <a:pPr marL="57150" indent="0">
              <a:buNone/>
            </a:pPr>
            <a:r>
              <a:rPr lang="en-US" sz="1200" b="1" i="1" dirty="0"/>
              <a:t>Where date and </a:t>
            </a:r>
            <a:r>
              <a:rPr lang="en-US" sz="1200" b="1" i="1" dirty="0" smtClean="0"/>
              <a:t>time = </a:t>
            </a:r>
            <a:r>
              <a:rPr lang="en-US" sz="1200" b="1" i="1" dirty="0" smtClean="0">
                <a:solidFill>
                  <a:srgbClr val="0070C0"/>
                </a:solidFill>
              </a:rPr>
              <a:t>8:0:2018:1515403699  </a:t>
            </a:r>
            <a:r>
              <a:rPr lang="en-US" sz="1200" b="1" i="1" dirty="0"/>
              <a:t>Screen Name = </a:t>
            </a:r>
            <a:r>
              <a:rPr lang="en-US" sz="1200" b="1" i="1" dirty="0" err="1">
                <a:solidFill>
                  <a:srgbClr val="00B050"/>
                </a:solidFill>
              </a:rPr>
              <a:t>AlarmPopupGUI</a:t>
            </a:r>
            <a:endParaRPr lang="en-US" sz="1200" b="1" i="1" dirty="0">
              <a:solidFill>
                <a:srgbClr val="00B050"/>
              </a:solidFill>
            </a:endParaRPr>
          </a:p>
          <a:p>
            <a:pPr marL="57150" indent="0">
              <a:buNone/>
            </a:pPr>
            <a:r>
              <a:rPr lang="en-US" sz="1200" b="1" i="1" dirty="0" smtClean="0"/>
              <a:t>The </a:t>
            </a:r>
            <a:r>
              <a:rPr lang="en-US" sz="1200" b="1" i="1" dirty="0"/>
              <a:t>large number (1515403699) is the UNIX epoch </a:t>
            </a:r>
            <a:r>
              <a:rPr lang="en-US" sz="1200" b="1" i="1" dirty="0" smtClean="0"/>
              <a:t>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this tool be used by other projects for analysis??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125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48E3AED9-7D56-4C0C-912B-F1FB93494EAA}" vid="{1990CBE9-751D-4487-977C-A23001815A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7156</TotalTime>
  <Words>726</Words>
  <Application>Microsoft Office PowerPoint</Application>
  <PresentationFormat>On-screen Show (16:9)</PresentationFormat>
  <Paragraphs>113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CiscoSansTT ExtraLight</vt:lpstr>
      <vt:lpstr>CiscoSansTT Thin</vt:lpstr>
      <vt:lpstr>Tipo de letra del sistema Fina</vt:lpstr>
      <vt:lpstr>Wingdings</vt:lpstr>
      <vt:lpstr>Default Theme</vt:lpstr>
      <vt:lpstr>Exploratory Analysis of Set Top Box</vt:lpstr>
      <vt:lpstr>Problem definition</vt:lpstr>
      <vt:lpstr>Why Analyze set Top Box Screens?</vt:lpstr>
      <vt:lpstr>The EPG screen analytics tool overview</vt:lpstr>
      <vt:lpstr>STB EPG Analyzer tool data flow Diagram</vt:lpstr>
      <vt:lpstr>The goal of EPG screen Analysis </vt:lpstr>
      <vt:lpstr>Current Status</vt:lpstr>
      <vt:lpstr>Estimate for completing pending work</vt:lpstr>
      <vt:lpstr>How can this tool be used by other projects for analysis??</vt:lpstr>
      <vt:lpstr>Sequence Diagram </vt:lpstr>
      <vt:lpstr>Log to sequence Diagram</vt:lpstr>
      <vt:lpstr>Current Status </vt:lpstr>
      <vt:lpstr>Estimate for completion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vision.</dc:title>
  <dc:creator>Harish Bhat</dc:creator>
  <cp:lastModifiedBy>Harish Bhat</cp:lastModifiedBy>
  <cp:revision>65</cp:revision>
  <dcterms:created xsi:type="dcterms:W3CDTF">2018-07-23T05:06:53Z</dcterms:created>
  <dcterms:modified xsi:type="dcterms:W3CDTF">2018-09-20T06:27:25Z</dcterms:modified>
</cp:coreProperties>
</file>