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BF4-64BC-4484-9B3B-AE79B7C461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3971D-4D54-4D01-98F9-684A7E5E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o.gov/fdsys/pkg/PLAW-107publ204/content-detail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nited_States_House_of_Representatives" TargetMode="External"/><Relationship Id="rId5" Type="http://schemas.openxmlformats.org/officeDocument/2006/relationships/hyperlink" Target="http://en.wikipedia.org/wiki/United_States_Senate" TargetMode="External"/><Relationship Id="rId4" Type="http://schemas.openxmlformats.org/officeDocument/2006/relationships/hyperlink" Target="http://en.wikipedia.org/wiki/United_States_Statutes_at_Larg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CC27824-4DF5-4968-B8ED-3732C9A7077A}" type="slidenum">
              <a:rPr lang="en-US" altLang="en-US" b="0" smtClean="0"/>
              <a:pPr/>
              <a:t>2</a:t>
            </a:fld>
            <a:endParaRPr lang="en-US" altLang="en-US" b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D96298-5360-4957-AAF4-5F9592B42052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600" smtClean="0">
                <a:solidFill>
                  <a:srgbClr val="000000"/>
                </a:solidFill>
                <a:latin typeface="Arial" pitchFamily="34" charset="0"/>
              </a:rPr>
              <a:t>add real examples here as needed.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IaaSdelivers</a:t>
            </a:r>
            <a:r>
              <a:rPr lang="en-US" dirty="0" smtClean="0">
                <a:latin typeface="+mn-lt"/>
                <a:ea typeface="+mn-ea"/>
                <a:cs typeface="+mn-cs"/>
              </a:rPr>
              <a:t> computer infrastructure, typically a platform virtualization environment, as a service. Rather than purchasing servers, software, data center space or network equipment, clients instead buy those resources as a fully outsourced service. </a:t>
            </a:r>
          </a:p>
          <a:p>
            <a:pPr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PaaSdeliver</a:t>
            </a:r>
            <a:r>
              <a:rPr lang="en-US" dirty="0" smtClean="0">
                <a:latin typeface="+mn-lt"/>
                <a:ea typeface="+mn-ea"/>
                <a:cs typeface="+mn-cs"/>
              </a:rPr>
              <a:t> a computing platform where the developers can develop their own applications.</a:t>
            </a:r>
          </a:p>
          <a:p>
            <a:pPr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SaaSis</a:t>
            </a:r>
            <a:r>
              <a:rPr lang="en-US" dirty="0" smtClean="0">
                <a:latin typeface="+mn-lt"/>
                <a:ea typeface="+mn-ea"/>
                <a:cs typeface="+mn-cs"/>
              </a:rPr>
              <a:t> a model of software deployment where the software applications are provided to the customers as a service.</a:t>
            </a:r>
          </a:p>
          <a:p>
            <a:pPr>
              <a:defRPr/>
            </a:pPr>
            <a:endParaRPr lang="en-US" dirty="0">
              <a:ea typeface="ＭＳ Ｐゴシック" pitchFamily="-112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84A59F-B516-424A-A152-9BD774F80380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787040A-BBD1-444A-BC00-095E06248824}" type="slidenum">
              <a:rPr lang="en-US" altLang="en-US" b="0" smtClean="0"/>
              <a:pPr/>
              <a:t>12</a:t>
            </a:fld>
            <a:endParaRPr lang="en-US" altLang="en-US" b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/>
              <a:t>service level agreement</a:t>
            </a:r>
            <a:r>
              <a:rPr lang="en-US" altLang="en-US" smtClean="0"/>
              <a:t> (frequently abbreviated as </a:t>
            </a:r>
            <a:r>
              <a:rPr lang="en-US" altLang="en-US" b="1" smtClean="0"/>
              <a:t>SLA</a:t>
            </a:r>
            <a:r>
              <a:rPr lang="en-US" altLang="en-US" smtClean="0"/>
              <a:t>) is a part of a service contract where the level of service is formally defined. In practice, the term </a:t>
            </a:r>
            <a:r>
              <a:rPr lang="en-US" altLang="en-US" i="1" smtClean="0"/>
              <a:t>SLA</a:t>
            </a:r>
            <a:r>
              <a:rPr lang="en-US" altLang="en-US" smtClean="0"/>
              <a:t> is sometimes used to refer to the contracted delivery time (of the service) or performance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The </a:t>
            </a:r>
            <a:r>
              <a:rPr lang="en-US" altLang="en-US" b="1" smtClean="0"/>
              <a:t>Sarbanes–Oxley Act of 2002</a:t>
            </a:r>
            <a:r>
              <a:rPr lang="en-US" altLang="en-US" smtClean="0"/>
              <a:t> (</a:t>
            </a:r>
            <a:r>
              <a:rPr lang="en-US" altLang="en-US" smtClean="0">
                <a:hlinkClick r:id="rId3"/>
              </a:rPr>
              <a:t>Pub.L. 107-204</a:t>
            </a:r>
            <a:r>
              <a:rPr lang="en-US" altLang="en-US" smtClean="0"/>
              <a:t>, 116 </a:t>
            </a:r>
            <a:r>
              <a:rPr lang="en-US" altLang="en-US" smtClean="0">
                <a:hlinkClick r:id="rId4" action="ppaction://hlinkfile" tooltip="United States Statutes at Large"/>
              </a:rPr>
              <a:t>Stat.</a:t>
            </a:r>
            <a:r>
              <a:rPr lang="en-US" altLang="en-US" smtClean="0"/>
              <a:t> 745, enacted July 30, 2002), also known as the 'Public Company Accounting Reform and Investor Protection Act' (in the </a:t>
            </a:r>
            <a:r>
              <a:rPr lang="en-US" altLang="en-US" smtClean="0">
                <a:hlinkClick r:id="rId5" action="ppaction://hlinkfile" tooltip="United States Senate"/>
              </a:rPr>
              <a:t>Senate</a:t>
            </a:r>
            <a:r>
              <a:rPr lang="en-US" altLang="en-US" smtClean="0"/>
              <a:t>) and 'Corporate and Auditing Accountability and Responsibility Act' (in the </a:t>
            </a:r>
            <a:r>
              <a:rPr lang="en-US" altLang="en-US" smtClean="0">
                <a:hlinkClick r:id="rId6" action="ppaction://hlinkfile" tooltip="United States House of Representatives"/>
              </a:rPr>
              <a:t>House</a:t>
            </a:r>
            <a:r>
              <a:rPr lang="en-US" altLang="en-US" smtClean="0"/>
              <a:t>) and commonly called </a:t>
            </a:r>
            <a:r>
              <a:rPr lang="en-US" altLang="en-US" b="1" smtClean="0"/>
              <a:t>Sarbanes–Oxley</a:t>
            </a:r>
            <a:r>
              <a:rPr lang="en-US" altLang="en-US" smtClean="0"/>
              <a:t>, </a:t>
            </a:r>
            <a:r>
              <a:rPr lang="en-US" altLang="en-US" b="1" smtClean="0"/>
              <a:t>Sarbox</a:t>
            </a:r>
            <a:r>
              <a:rPr lang="en-US" altLang="en-US" smtClean="0"/>
              <a:t> or </a:t>
            </a:r>
            <a:r>
              <a:rPr lang="en-US" altLang="en-US" b="1" smtClean="0"/>
              <a:t>SOX</a:t>
            </a: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3878651-32B8-4D2E-837F-6BF22FBBF6F5}" type="slidenum">
              <a:rPr lang="en-US" altLang="en-US" b="0" smtClean="0"/>
              <a:pPr/>
              <a:t>13</a:t>
            </a:fld>
            <a:endParaRPr lang="en-US" altLang="en-US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AD5F-9DF5-4613-916A-65119DA1EBF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CE30-6CE5-460E-BD07-812395976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zdnet.com/Howlett/?p=558&amp;tag=btxcsim" TargetMode="External"/><Relationship Id="rId2" Type="http://schemas.openxmlformats.org/officeDocument/2006/relationships/hyperlink" Target="http://blogs.zdnet.com/Hinchcliffe/?p=488&amp;tag=btxcsi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com/developerworks/websphere/techjournal/0904_amrhein/0904_amrhein.html" TargetMode="External"/><Relationship Id="rId5" Type="http://schemas.openxmlformats.org/officeDocument/2006/relationships/hyperlink" Target="http://www.businessweek.com/technology/content/aug2008/tc2008082_445669_page_3.htm" TargetMode="External"/><Relationship Id="rId4" Type="http://schemas.openxmlformats.org/officeDocument/2006/relationships/hyperlink" Target="http://blogs.zdnet.com/BTL/?p=9560&amp;tag=btxcsi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ckspace.com/index.php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Cloud </a:t>
            </a:r>
            <a:r>
              <a:rPr lang="en-US" altLang="en-US" dirty="0" smtClean="0"/>
              <a:t>Computing – An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MS PGothic" pitchFamily="34" charset="-128"/>
              </a:rPr>
              <a:t>Public Clouds (Now)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2000" smtClean="0">
                <a:ea typeface="MS PGothic" pitchFamily="34" charset="-128"/>
              </a:rPr>
              <a:t>Large scale infrastructure available on a rental basis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000" smtClean="0">
                <a:ea typeface="MS PGothic" pitchFamily="34" charset="-128"/>
              </a:rPr>
              <a:t>Operating System virtualization (e.g. Xen, kvm) provides CPU isolation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000" smtClean="0">
                <a:ea typeface="MS PGothic" pitchFamily="34" charset="-128"/>
              </a:rPr>
              <a:t>“Roll-your-own” network provisioning provides network isolation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000" smtClean="0">
                <a:ea typeface="MS PGothic" pitchFamily="34" charset="-128"/>
              </a:rPr>
              <a:t>Locally specific storage abstractions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2000" smtClean="0">
                <a:ea typeface="MS PGothic" pitchFamily="34" charset="-128"/>
              </a:rPr>
              <a:t>Fully customer self-service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000" smtClean="0">
                <a:ea typeface="MS PGothic" pitchFamily="34" charset="-128"/>
              </a:rPr>
              <a:t>Service Level Agreements (SLAs) are advertized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000" smtClean="0">
                <a:ea typeface="MS PGothic" pitchFamily="34" charset="-128"/>
              </a:rPr>
              <a:t>Requests are accepted and resources granted via web services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000" smtClean="0">
                <a:ea typeface="MS PGothic" pitchFamily="34" charset="-128"/>
              </a:rPr>
              <a:t>Customers access resources remotely via the Internet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2000" smtClean="0">
                <a:ea typeface="MS PGothic" pitchFamily="34" charset="-128"/>
              </a:rPr>
              <a:t>Accountability is e-commerce based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000" smtClean="0">
                <a:ea typeface="MS PGothic" pitchFamily="34" charset="-128"/>
              </a:rPr>
              <a:t>Web-based transaction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000" smtClean="0">
                <a:ea typeface="MS PGothic" pitchFamily="34" charset="-128"/>
              </a:rPr>
              <a:t>“Pay-as-you-go” and flat-rate subscription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000" smtClean="0">
                <a:ea typeface="MS PGothic" pitchFamily="34" charset="-128"/>
              </a:rPr>
              <a:t>Customer service, refunds,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Private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Within the boundaries(firewall) of the organization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All advantages of public cloud with one major difference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Reduce operation costs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Has to be managed by the enterprise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Fine grained control over resources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More secure as they are internal to org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Schedule and reshuffle resources based on business demands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Ideal for apps related to tight security and regulatory concerns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Development requires hardware investments and in-house expertise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Cost could be prohibitive and cost might exceed public clouds </a:t>
            </a:r>
          </a:p>
          <a:p>
            <a:pPr>
              <a:buFont typeface="Wingdings" pitchFamily="2" charset="2"/>
              <a:buNone/>
              <a:defRPr/>
            </a:pP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Cloud </a:t>
            </a:r>
            <a:r>
              <a:rPr lang="en-US" altLang="en-US" smtClean="0">
                <a:ea typeface="MS PGothic" pitchFamily="34" charset="-128"/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7244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>
                <a:ea typeface="ＭＳ Ｐゴシック" charset="-128"/>
              </a:rPr>
              <a:t>Extensive performance study using HPC applications and benchmarks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>
                <a:ea typeface="ＭＳ Ｐゴシック" charset="-128"/>
              </a:rPr>
              <a:t>Two questions: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i="1" dirty="0" smtClean="0">
                <a:ea typeface="ＭＳ Ｐゴシック" charset="-128"/>
              </a:rPr>
              <a:t>Performance impact of virtualization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i="1" dirty="0" smtClean="0">
                <a:ea typeface="ＭＳ Ｐゴシック" charset="-128"/>
              </a:rPr>
              <a:t>Performance impact of cloud infrastructure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>
                <a:ea typeface="ＭＳ Ｐゴシック" charset="-128"/>
              </a:rPr>
              <a:t>Observations: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>
                <a:ea typeface="ＭＳ Ｐゴシック" charset="-128"/>
              </a:rPr>
              <a:t>Random access disk is slower with </a:t>
            </a:r>
            <a:r>
              <a:rPr lang="en-US" sz="2400" dirty="0" err="1" smtClean="0">
                <a:ea typeface="ＭＳ Ｐゴシック" charset="-128"/>
              </a:rPr>
              <a:t>Xen</a:t>
            </a:r>
            <a:endParaRPr lang="en-US" sz="2400" dirty="0" smtClean="0">
              <a:ea typeface="ＭＳ Ｐゴシック" charset="-128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>
                <a:ea typeface="ＭＳ Ｐゴシック" charset="-128"/>
              </a:rPr>
              <a:t>CPU bound can be </a:t>
            </a:r>
            <a:r>
              <a:rPr lang="en-US" sz="2400" i="1" dirty="0" smtClean="0">
                <a:solidFill>
                  <a:srgbClr val="008000"/>
                </a:solidFill>
                <a:ea typeface="ＭＳ Ｐゴシック" charset="-128"/>
              </a:rPr>
              <a:t>faster </a:t>
            </a:r>
            <a:r>
              <a:rPr lang="en-US" sz="2400" dirty="0" smtClean="0">
                <a:ea typeface="ＭＳ Ｐゴシック" charset="-128"/>
              </a:rPr>
              <a:t>with </a:t>
            </a:r>
            <a:r>
              <a:rPr lang="en-US" sz="2400" dirty="0" err="1" smtClean="0">
                <a:ea typeface="ＭＳ Ｐゴシック" charset="-128"/>
              </a:rPr>
              <a:t>Xen</a:t>
            </a:r>
            <a:r>
              <a:rPr lang="en-US" sz="2400" dirty="0" smtClean="0">
                <a:ea typeface="ＭＳ Ｐゴシック" charset="-128"/>
              </a:rPr>
              <a:t> -&gt; depends on configuration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>
                <a:ea typeface="ＭＳ Ｐゴシック" charset="-128"/>
              </a:rPr>
              <a:t>Kernel version is far more important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>
                <a:ea typeface="ＭＳ Ｐゴシック" charset="-128"/>
              </a:rPr>
              <a:t>No statistically detectable overhead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>
                <a:ea typeface="ＭＳ Ｐゴシック" charset="-128"/>
              </a:rPr>
              <a:t>AWS small appears to throttle network bandwidth and (maybe) disk bandwidth -&gt; </a:t>
            </a:r>
            <a:r>
              <a:rPr lang="en-US" sz="2400" i="1" dirty="0" smtClean="0">
                <a:solidFill>
                  <a:srgbClr val="008000"/>
                </a:solidFill>
                <a:ea typeface="ＭＳ Ｐゴシック" charset="-128"/>
              </a:rPr>
              <a:t>$0.10 / CPU hour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Cloud computing open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Governance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Security, Privacy and control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SLA guarantees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Ownership and control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Compliance and auditing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1400" dirty="0" smtClean="0"/>
              <a:t>Sarbanes and Oxley Act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Reliability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Good </a:t>
            </a:r>
            <a:r>
              <a:rPr lang="en-US" sz="1400" dirty="0" err="1" smtClean="0"/>
              <a:t>servive</a:t>
            </a:r>
            <a:r>
              <a:rPr lang="en-US" sz="1400" dirty="0" smtClean="0"/>
              <a:t> provider with 99.999% availability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Cloud independence – Vendor </a:t>
            </a:r>
            <a:r>
              <a:rPr lang="en-US" sz="1400" dirty="0" err="1" smtClean="0"/>
              <a:t>lockin</a:t>
            </a:r>
            <a:r>
              <a:rPr lang="en-US" sz="1400" dirty="0" smtClean="0"/>
              <a:t>?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Cloud provider goes out of business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Data Security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Cloud </a:t>
            </a:r>
            <a:r>
              <a:rPr lang="en-US" sz="1400" dirty="0" err="1" smtClean="0"/>
              <a:t>lockin</a:t>
            </a:r>
            <a:r>
              <a:rPr lang="en-US" sz="1400" dirty="0" smtClean="0"/>
              <a:t> and Loss of control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Plan for moving data along with Cloud provider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Cost?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Simplicity?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Tools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Controls on sensitive data?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Out of business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400" dirty="0" smtClean="0"/>
              <a:t>Big and small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Scalability and cost outweigh reliability for small businesses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400" dirty="0" smtClean="0"/>
              <a:t>Big businesses may have a problem</a:t>
            </a:r>
          </a:p>
          <a:p>
            <a:pPr>
              <a:defRPr/>
            </a:pPr>
            <a:endParaRPr lang="en-US" sz="1400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1219200"/>
            <a:ext cx="39036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Battle in the cloud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Amazon Web Services</a:t>
            </a:r>
          </a:p>
          <a:p>
            <a:pPr eaLnBrk="1" hangingPunct="1"/>
            <a:r>
              <a:rPr lang="en-US" altLang="en-US" sz="2400" smtClean="0"/>
              <a:t>Google App Engine</a:t>
            </a:r>
          </a:p>
          <a:p>
            <a:pPr lvl="1" eaLnBrk="1" hangingPunct="1"/>
            <a:r>
              <a:rPr lang="en-US" altLang="en-US" sz="2400" smtClean="0"/>
              <a:t>Free upto 500 MB,</a:t>
            </a:r>
          </a:p>
          <a:p>
            <a:pPr lvl="2" eaLnBrk="1" hangingPunct="1"/>
            <a:r>
              <a:rPr lang="en-US" altLang="en-US" smtClean="0"/>
              <a:t>Free for small scale applications?</a:t>
            </a:r>
          </a:p>
          <a:p>
            <a:pPr lvl="2" eaLnBrk="1" hangingPunct="1"/>
            <a:r>
              <a:rPr lang="en-US" altLang="en-US" smtClean="0"/>
              <a:t>Universities?</a:t>
            </a:r>
          </a:p>
          <a:p>
            <a:pPr lvl="1" eaLnBrk="1" hangingPunct="1"/>
            <a:r>
              <a:rPr lang="en-US" altLang="en-US" sz="2400" smtClean="0"/>
              <a:t>Pay when you scale</a:t>
            </a:r>
          </a:p>
          <a:p>
            <a:pPr eaLnBrk="1" hangingPunct="1"/>
            <a:r>
              <a:rPr lang="en-US" altLang="en-US" sz="2400" smtClean="0"/>
              <a:t>GoGrid</a:t>
            </a:r>
          </a:p>
          <a:p>
            <a:pPr eaLnBrk="1" hangingPunct="1"/>
            <a:r>
              <a:rPr lang="en-US" altLang="en-US" sz="2400" smtClean="0"/>
              <a:t>.. Some more Hosting companies</a:t>
            </a:r>
          </a:p>
          <a:p>
            <a:pPr>
              <a:buFont typeface="Wingdings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Cloud articles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u="sng" smtClean="0">
                <a:hlinkClick r:id="rId2"/>
              </a:rPr>
              <a:t>http://blogs.zdnet.com/Hinchcliffe/?p=488&amp;tag=btxcsim</a:t>
            </a:r>
            <a:r>
              <a:rPr lang="en-US" altLang="en-US" sz="2400" smtClean="0"/>
              <a:t> </a:t>
            </a:r>
          </a:p>
          <a:p>
            <a:r>
              <a:rPr lang="en-US" altLang="en-US" sz="2400" u="sng" smtClean="0">
                <a:hlinkClick r:id="rId3"/>
              </a:rPr>
              <a:t>http://blogs.zdnet.com/Howlett/?p=558&amp;tag=btxcsim</a:t>
            </a:r>
            <a:r>
              <a:rPr lang="en-US" altLang="en-US" sz="2400" smtClean="0"/>
              <a:t> </a:t>
            </a:r>
          </a:p>
          <a:p>
            <a:r>
              <a:rPr lang="en-US" altLang="en-US" sz="2400" u="sng" smtClean="0">
                <a:hlinkClick r:id="rId4"/>
              </a:rPr>
              <a:t>http://blogs.zdnet.com/BTL/?p=9560&amp;tag=btxcsim</a:t>
            </a:r>
            <a:r>
              <a:rPr lang="en-US" altLang="en-US" sz="2400" smtClean="0"/>
              <a:t> </a:t>
            </a:r>
          </a:p>
          <a:p>
            <a:r>
              <a:rPr lang="en-US" altLang="en-US" sz="2400" u="sng" smtClean="0">
                <a:hlinkClick r:id="rId5"/>
              </a:rPr>
              <a:t>http://www.businessweek.com/technology/content/aug2008/tc2008082_445669_page_3.htm</a:t>
            </a:r>
            <a:r>
              <a:rPr lang="en-US" altLang="en-US" sz="2400" smtClean="0"/>
              <a:t> </a:t>
            </a:r>
          </a:p>
          <a:p>
            <a:r>
              <a:rPr lang="en-US" altLang="en-US" sz="2400" u="sng" smtClean="0">
                <a:hlinkClick r:id="rId6"/>
              </a:rPr>
              <a:t>http://www.ibm.com/developerworks/websphere/techjournal/0904_amrhein/0904_amrhein.html</a:t>
            </a:r>
            <a:r>
              <a:rPr lang="en-US" altLang="en-US" sz="2400" smtClean="0"/>
              <a:t> </a:t>
            </a:r>
          </a:p>
          <a:p>
            <a:r>
              <a:rPr lang="en-US" altLang="en-US" sz="2400" smtClean="0"/>
              <a:t>http://cloudcomputing.sys-con.com/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		</a:t>
            </a: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Why Cloud computing ?</a:t>
            </a:r>
          </a:p>
          <a:p>
            <a:r>
              <a:rPr lang="en-US" altLang="en-US" smtClean="0"/>
              <a:t>What is Cloud computing?</a:t>
            </a:r>
          </a:p>
          <a:p>
            <a:r>
              <a:rPr lang="en-US" altLang="en-US" smtClean="0"/>
              <a:t>Cloud computing - Characteristics</a:t>
            </a:r>
          </a:p>
          <a:p>
            <a:r>
              <a:rPr lang="en-US" altLang="en-US" smtClean="0"/>
              <a:t>Types of Clouds</a:t>
            </a:r>
          </a:p>
          <a:p>
            <a:r>
              <a:rPr lang="en-US" altLang="en-US" smtClean="0"/>
              <a:t>Cloud </a:t>
            </a:r>
            <a:r>
              <a:rPr lang="en-US" altLang="en-US" smtClean="0">
                <a:ea typeface="MS PGothic" pitchFamily="34" charset="-128"/>
              </a:rPr>
              <a:t>Performance</a:t>
            </a:r>
          </a:p>
          <a:p>
            <a:r>
              <a:rPr lang="en-US" altLang="en-US" smtClean="0"/>
              <a:t>Cloud Infrastructure</a:t>
            </a:r>
          </a:p>
          <a:p>
            <a:r>
              <a:rPr lang="en-US" altLang="en-US" smtClean="0"/>
              <a:t>Cloud computing open issues</a:t>
            </a:r>
          </a:p>
          <a:p>
            <a:r>
              <a:rPr lang="en-US" altLang="en-US" smtClean="0"/>
              <a:t>Cloud articles</a:t>
            </a:r>
          </a:p>
          <a:p>
            <a:r>
              <a:rPr lang="en-US" altLang="en-US" smtClean="0"/>
              <a:t>Battle in the cloud</a:t>
            </a:r>
            <a:endParaRPr lang="en-US" altLang="en-US" smtClean="0">
              <a:ea typeface="MS PGothic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Cloud computing?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 smtClean="0"/>
              <a:t>Data centers are notoriously underutilized, often idle 85% of the time</a:t>
            </a:r>
          </a:p>
          <a:p>
            <a:pPr marL="342900" lvl="1" indent="-342900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en-US" sz="2400" smtClean="0"/>
              <a:t>		</a:t>
            </a:r>
            <a:r>
              <a:rPr lang="en-US" altLang="en-US" smtClean="0"/>
              <a:t>Over provisioning</a:t>
            </a:r>
          </a:p>
          <a:p>
            <a:pPr marL="342900" lvl="1" indent="-342900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en-US" sz="2400" smtClean="0"/>
              <a:t>		</a:t>
            </a:r>
            <a:r>
              <a:rPr lang="en-US" altLang="en-US" smtClean="0"/>
              <a:t>Insufficient capacity planning and sizing</a:t>
            </a:r>
          </a:p>
          <a:p>
            <a:pPr marL="342900" lvl="1" indent="-342900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en-US" sz="2400" smtClean="0"/>
              <a:t>		</a:t>
            </a:r>
            <a:r>
              <a:rPr lang="en-US" altLang="en-US" smtClean="0"/>
              <a:t>Improper understanding of scalability requirements etc</a:t>
            </a:r>
          </a:p>
          <a:p>
            <a:pPr>
              <a:buFont typeface="Wingdings" pitchFamily="2" charset="2"/>
              <a:buNone/>
            </a:pPr>
            <a:endParaRPr lang="en-US" altLang="en-US" sz="2400" smtClean="0"/>
          </a:p>
          <a:p>
            <a:pPr>
              <a:buFont typeface="Wingdings" pitchFamily="2" charset="2"/>
              <a:buChar char="Ø"/>
            </a:pPr>
            <a:r>
              <a:rPr lang="en-US" altLang="en-US" sz="2400" smtClean="0"/>
              <a:t>including thought leaders from Gartner, Forrester, and IDC—agree that this new model offers significant advantages for fast-paced startups, SMBs and enterprises alike.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smtClean="0"/>
              <a:t>Cost effective solutions to key business demands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smtClean="0"/>
              <a:t>Move workloads to improve efficiency</a:t>
            </a:r>
          </a:p>
          <a:p>
            <a:pPr>
              <a:buFont typeface="Wingdings" pitchFamily="2" charset="2"/>
              <a:buChar char="Ø"/>
            </a:pPr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66800"/>
          </a:xfrm>
        </p:spPr>
        <p:txBody>
          <a:bodyPr/>
          <a:lstStyle/>
          <a:p>
            <a:r>
              <a:rPr lang="en-US" altLang="en-US" smtClean="0"/>
              <a:t>What is Cloud computing?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13" y="1495425"/>
            <a:ext cx="1457325" cy="671513"/>
          </a:xfrm>
          <a:prstGeom prst="rect">
            <a:avLst/>
          </a:prstGeom>
          <a:solidFill>
            <a:srgbClr val="00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2763" y="1504950"/>
            <a:ext cx="1457325" cy="671513"/>
          </a:xfrm>
          <a:prstGeom prst="rect">
            <a:avLst/>
          </a:prstGeom>
          <a:solidFill>
            <a:srgbClr val="00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3938" y="1514475"/>
            <a:ext cx="1457325" cy="671513"/>
          </a:xfrm>
          <a:prstGeom prst="rect">
            <a:avLst/>
          </a:prstGeom>
          <a:solidFill>
            <a:srgbClr val="00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29438" y="1524000"/>
            <a:ext cx="1457325" cy="671513"/>
          </a:xfrm>
          <a:prstGeom prst="rect">
            <a:avLst/>
          </a:prstGeom>
          <a:solidFill>
            <a:srgbClr val="00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2814638" y="2466975"/>
            <a:ext cx="2743200" cy="8286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Geneva" charset="0"/>
              <a:ea typeface="ＭＳ Ｐゴシック" charset="-128"/>
            </a:endParaRPr>
          </a:p>
        </p:txBody>
      </p:sp>
      <p:sp>
        <p:nvSpPr>
          <p:cNvPr id="6152" name="TextBox 30"/>
          <p:cNvSpPr txBox="1">
            <a:spLocks noChangeArrowheads="1"/>
          </p:cNvSpPr>
          <p:nvPr/>
        </p:nvSpPr>
        <p:spPr bwMode="auto">
          <a:xfrm>
            <a:off x="1257300" y="1652588"/>
            <a:ext cx="1257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Individuals</a:t>
            </a:r>
          </a:p>
        </p:txBody>
      </p:sp>
      <p:sp>
        <p:nvSpPr>
          <p:cNvPr id="6153" name="TextBox 31"/>
          <p:cNvSpPr txBox="1">
            <a:spLocks noChangeArrowheads="1"/>
          </p:cNvSpPr>
          <p:nvPr/>
        </p:nvSpPr>
        <p:spPr bwMode="auto">
          <a:xfrm>
            <a:off x="3052763" y="1704975"/>
            <a:ext cx="1471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Corporations</a:t>
            </a:r>
          </a:p>
        </p:txBody>
      </p:sp>
      <p:sp>
        <p:nvSpPr>
          <p:cNvPr id="6154" name="TextBox 32"/>
          <p:cNvSpPr txBox="1">
            <a:spLocks noChangeArrowheads="1"/>
          </p:cNvSpPr>
          <p:nvPr/>
        </p:nvSpPr>
        <p:spPr bwMode="auto">
          <a:xfrm>
            <a:off x="4748213" y="1700213"/>
            <a:ext cx="1619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Non-Commercial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4425" y="5767388"/>
            <a:ext cx="1400175" cy="7572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7013" y="5776913"/>
            <a:ext cx="1400175" cy="7572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9638" y="5757863"/>
            <a:ext cx="1400175" cy="7572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6563" y="5753100"/>
            <a:ext cx="1400175" cy="757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2938" y="3767138"/>
            <a:ext cx="8015287" cy="1300162"/>
          </a:xfrm>
          <a:prstGeom prst="rect">
            <a:avLst/>
          </a:prstGeom>
          <a:solidFill>
            <a:srgbClr val="FCD692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160" name="TextBox 40"/>
          <p:cNvSpPr txBox="1">
            <a:spLocks noChangeArrowheads="1"/>
          </p:cNvSpPr>
          <p:nvPr/>
        </p:nvSpPr>
        <p:spPr bwMode="auto">
          <a:xfrm>
            <a:off x="3071813" y="3767138"/>
            <a:ext cx="2940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Cloud Middle 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1525" y="4267200"/>
            <a:ext cx="1371600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338388" y="4291013"/>
            <a:ext cx="137160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33825" y="4286250"/>
            <a:ext cx="1371600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543550" y="4281488"/>
            <a:ext cx="137160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165" name="TextBox 46"/>
          <p:cNvSpPr txBox="1">
            <a:spLocks noChangeArrowheads="1"/>
          </p:cNvSpPr>
          <p:nvPr/>
        </p:nvSpPr>
        <p:spPr bwMode="auto">
          <a:xfrm>
            <a:off x="914400" y="4324350"/>
            <a:ext cx="1039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Storage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Provisioning</a:t>
            </a:r>
          </a:p>
        </p:txBody>
      </p:sp>
      <p:sp>
        <p:nvSpPr>
          <p:cNvPr id="6166" name="TextBox 47"/>
          <p:cNvSpPr txBox="1">
            <a:spLocks noChangeArrowheads="1"/>
          </p:cNvSpPr>
          <p:nvPr/>
        </p:nvSpPr>
        <p:spPr bwMode="auto">
          <a:xfrm>
            <a:off x="2481263" y="4376738"/>
            <a:ext cx="10398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OS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Provisioning</a:t>
            </a:r>
          </a:p>
        </p:txBody>
      </p:sp>
      <p:sp>
        <p:nvSpPr>
          <p:cNvPr id="6167" name="TextBox 48"/>
          <p:cNvSpPr txBox="1">
            <a:spLocks noChangeArrowheads="1"/>
          </p:cNvSpPr>
          <p:nvPr/>
        </p:nvSpPr>
        <p:spPr bwMode="auto">
          <a:xfrm>
            <a:off x="4067175" y="4362450"/>
            <a:ext cx="1039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Provisioning</a:t>
            </a:r>
          </a:p>
        </p:txBody>
      </p:sp>
      <p:sp>
        <p:nvSpPr>
          <p:cNvPr id="6168" name="TextBox 49"/>
          <p:cNvSpPr txBox="1">
            <a:spLocks noChangeArrowheads="1"/>
          </p:cNvSpPr>
          <p:nvPr/>
        </p:nvSpPr>
        <p:spPr bwMode="auto">
          <a:xfrm>
            <a:off x="5695950" y="4348163"/>
            <a:ext cx="11096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Service(apps)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Provisioning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153275" y="4276725"/>
            <a:ext cx="1371600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170" name="TextBox 51"/>
          <p:cNvSpPr txBox="1">
            <a:spLocks noChangeArrowheads="1"/>
          </p:cNvSpPr>
          <p:nvPr/>
        </p:nvSpPr>
        <p:spPr bwMode="auto">
          <a:xfrm>
            <a:off x="7119938" y="4371975"/>
            <a:ext cx="128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SLA(monitor),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Security, Billing,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tx1"/>
                </a:solidFill>
              </a:rPr>
              <a:t> Payment</a:t>
            </a:r>
          </a:p>
        </p:txBody>
      </p:sp>
      <p:sp>
        <p:nvSpPr>
          <p:cNvPr id="6171" name="TextBox 52"/>
          <p:cNvSpPr txBox="1">
            <a:spLocks noChangeArrowheads="1"/>
          </p:cNvSpPr>
          <p:nvPr/>
        </p:nvSpPr>
        <p:spPr bwMode="auto">
          <a:xfrm>
            <a:off x="1114425" y="5910263"/>
            <a:ext cx="1452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172" name="TextBox 53"/>
          <p:cNvSpPr txBox="1">
            <a:spLocks noChangeArrowheads="1"/>
          </p:cNvSpPr>
          <p:nvPr/>
        </p:nvSpPr>
        <p:spPr bwMode="auto">
          <a:xfrm>
            <a:off x="2814638" y="5938838"/>
            <a:ext cx="1330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6173" name="TextBox 54"/>
          <p:cNvSpPr txBox="1">
            <a:spLocks noChangeArrowheads="1"/>
          </p:cNvSpPr>
          <p:nvPr/>
        </p:nvSpPr>
        <p:spPr bwMode="auto">
          <a:xfrm>
            <a:off x="4700588" y="5924550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6174" name="TextBox 55"/>
          <p:cNvSpPr txBox="1">
            <a:spLocks noChangeArrowheads="1"/>
          </p:cNvSpPr>
          <p:nvPr/>
        </p:nvSpPr>
        <p:spPr bwMode="auto">
          <a:xfrm>
            <a:off x="7158038" y="5910263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OS</a:t>
            </a:r>
          </a:p>
        </p:txBody>
      </p:sp>
      <p:cxnSp>
        <p:nvCxnSpPr>
          <p:cNvPr id="32" name="Straight Arrow Connector 31"/>
          <p:cNvCxnSpPr>
            <a:stCxn id="4" idx="2"/>
            <a:endCxn id="8" idx="3"/>
          </p:cNvCxnSpPr>
          <p:nvPr/>
        </p:nvCxnSpPr>
        <p:spPr>
          <a:xfrm rot="16200000" flipH="1">
            <a:off x="2847976" y="1176337"/>
            <a:ext cx="347662" cy="2328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8" idx="3"/>
          </p:cNvCxnSpPr>
          <p:nvPr/>
        </p:nvCxnSpPr>
        <p:spPr>
          <a:xfrm rot="16200000" flipH="1">
            <a:off x="3814763" y="2143125"/>
            <a:ext cx="338137" cy="404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8" idx="3"/>
          </p:cNvCxnSpPr>
          <p:nvPr/>
        </p:nvCxnSpPr>
        <p:spPr>
          <a:xfrm rot="5400000">
            <a:off x="4710113" y="1662113"/>
            <a:ext cx="328612" cy="13763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3"/>
          </p:cNvCxnSpPr>
          <p:nvPr/>
        </p:nvCxnSpPr>
        <p:spPr>
          <a:xfrm rot="5400000">
            <a:off x="5762625" y="619126"/>
            <a:ext cx="319087" cy="3471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9" name="TextBox 68"/>
          <p:cNvSpPr txBox="1">
            <a:spLocks noChangeArrowheads="1"/>
          </p:cNvSpPr>
          <p:nvPr/>
        </p:nvSpPr>
        <p:spPr bwMode="auto">
          <a:xfrm>
            <a:off x="3586163" y="5338763"/>
            <a:ext cx="176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5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algn="l">
              <a:spcBef>
                <a:spcPct val="2500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algn="l">
              <a:spcBef>
                <a:spcPct val="25000"/>
              </a:spcBef>
              <a:buClr>
                <a:schemeClr val="hlink"/>
              </a:buClr>
              <a:buSzPct val="105000"/>
              <a:buFont typeface="Wingdings" pitchFamily="2" charset="2"/>
              <a:buChar char="§"/>
              <a:defRPr sz="24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algn="l"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algn="l">
              <a:lnSpc>
                <a:spcPct val="85000"/>
              </a:lnSpc>
              <a:spcBef>
                <a:spcPct val="45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37" name="Up-Down Arrow 36"/>
          <p:cNvSpPr/>
          <p:nvPr/>
        </p:nvSpPr>
        <p:spPr>
          <a:xfrm>
            <a:off x="4229100" y="3309938"/>
            <a:ext cx="200025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4257675" y="5053013"/>
            <a:ext cx="171450" cy="3714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Cloud computing - Characteristics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1800" smtClean="0"/>
              <a:t>Agility – On demand computing infrastructure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1800" smtClean="0"/>
              <a:t>Linearly scalable – challenge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1800" smtClean="0"/>
              <a:t>Reliability and fault tolerance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1800" smtClean="0"/>
              <a:t>Self healing – Hot backups, etc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1800" smtClean="0"/>
              <a:t>SLA driven – Policies on how quickly requests are processed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1800" smtClean="0"/>
              <a:t>Multi-tenancy – Several customers share infrastructure, without compromising privacy and security of each of the customer’s data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1800" smtClean="0"/>
              <a:t>Service-oriented – compose applications out of loosely coupled services. One service failure will not disrupt other services. Expose these services as API’s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1800" smtClean="0"/>
              <a:t>Virtualized – decoupled from underlying hardware. Multiple applications can run in one computer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1800" smtClean="0"/>
              <a:t>Data, Data, Data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1800" smtClean="0"/>
              <a:t>Distributing, partitioning, security, and synchronization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737360"/>
            <a:ext cx="8229600" cy="469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18599" y="270035"/>
            <a:ext cx="8695373" cy="81295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n-US" altLang="en-US" sz="3900">
                <a:solidFill>
                  <a:srgbClr val="000000"/>
                </a:solidFill>
                <a:latin typeface="Arial" pitchFamily="34" charset="0"/>
              </a:rPr>
              <a:t>Cloud Computing - Services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1457" y="1645920"/>
            <a:ext cx="8689658" cy="493776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>
                <a:solidFill>
                  <a:srgbClr val="111111"/>
                </a:solidFill>
                <a:latin typeface="'Bitstream Vera Sans'" pitchFamily="34"/>
              </a:rPr>
              <a:t>Software as a Service - SaaS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>
                <a:solidFill>
                  <a:srgbClr val="111111"/>
                </a:solidFill>
                <a:latin typeface="'Bitstream Vera Sans'" pitchFamily="34"/>
              </a:rPr>
              <a:t>Platform as a Service - PaaS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>
                <a:solidFill>
                  <a:srgbClr val="111111"/>
                </a:solidFill>
                <a:latin typeface="'Bitstream Vera Sans'" pitchFamily="34"/>
              </a:rPr>
              <a:t>Infrastructure as a Service - IaaS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900">
              <a:solidFill>
                <a:srgbClr val="111111"/>
              </a:solidFill>
              <a:latin typeface="'Bitstream Vera Sans'" pitchFamily="34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900">
              <a:solidFill>
                <a:srgbClr val="111111"/>
              </a:solidFill>
              <a:latin typeface="'Bitstream Vera Sans'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Cloud Service Providers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9pPr>
          </a:lstStyle>
          <a:p>
            <a:fld id="{521D729E-FF60-48AC-9BCF-75F70EA73029}" type="slidenum">
              <a:rPr lang="en-US" altLang="en-US" sz="1200" smtClean="0">
                <a:solidFill>
                  <a:schemeClr val="bg1"/>
                </a:solidFill>
              </a:rPr>
              <a:pPr/>
              <a:t>7</a:t>
            </a:fld>
            <a:endParaRPr lang="en-US" altLang="en-US" sz="1200" smtClean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447800" y="10668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Software as a Service (</a:t>
            </a:r>
            <a:r>
              <a:rPr lang="en-US" sz="1800" kern="0" dirty="0" err="1">
                <a:solidFill>
                  <a:srgbClr val="FFFFFF"/>
                </a:solidFill>
                <a:latin typeface="Arial"/>
                <a:ea typeface="+mn-ea"/>
              </a:rPr>
              <a:t>SaaS</a:t>
            </a: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4117975" y="10668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Platform as a Service (</a:t>
            </a:r>
            <a:r>
              <a:rPr lang="en-US" sz="1800" kern="0" dirty="0" err="1">
                <a:solidFill>
                  <a:srgbClr val="FFFFFF"/>
                </a:solidFill>
                <a:latin typeface="Arial"/>
                <a:ea typeface="+mn-ea"/>
              </a:rPr>
              <a:t>PaaS</a:t>
            </a: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6705600" y="10668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Infrastructure as a Service (</a:t>
            </a:r>
            <a:r>
              <a:rPr lang="en-US" sz="1800" kern="0" dirty="0" err="1">
                <a:solidFill>
                  <a:srgbClr val="FFFFFF"/>
                </a:solidFill>
                <a:latin typeface="Arial"/>
                <a:ea typeface="+mn-ea"/>
              </a:rPr>
              <a:t>IaaS</a:t>
            </a: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7888" y="4876800"/>
            <a:ext cx="6157912" cy="1457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775" y="3200400"/>
            <a:ext cx="6157913" cy="14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7888" y="1828800"/>
            <a:ext cx="6157912" cy="1219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61" name="Picture 13" descr="Amazon Web Service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5033963"/>
            <a:ext cx="1562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1" descr="Dedicated Server, Managed Hosting &amp; Web Hosting from Rackspace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5762625"/>
            <a:ext cx="15049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321478" y="3148863"/>
            <a:ext cx="1815297" cy="567547"/>
            <a:chOff x="55539" y="3200397"/>
            <a:chExt cx="2092346" cy="567742"/>
          </a:xfrm>
        </p:grpSpPr>
        <p:pic>
          <p:nvPicPr>
            <p:cNvPr id="12305" name="Picture 23" descr="App Engine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9" y="3200401"/>
              <a:ext cx="554061" cy="56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6" name="TextBox 48"/>
            <p:cNvSpPr txBox="1">
              <a:spLocks noChangeArrowheads="1"/>
            </p:cNvSpPr>
            <p:nvPr/>
          </p:nvSpPr>
          <p:spPr bwMode="auto">
            <a:xfrm>
              <a:off x="761999" y="3200397"/>
              <a:ext cx="1385886" cy="523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400" b="1" dirty="0"/>
                <a:t>Google App Engine</a:t>
              </a:r>
            </a:p>
          </p:txBody>
        </p:sp>
      </p:grpSp>
      <p:pic>
        <p:nvPicPr>
          <p:cNvPr id="2073" name="Picture 25" descr="Windows Azure Platfor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3716410"/>
            <a:ext cx="1776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63513" y="2079625"/>
            <a:ext cx="1778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SalesForce CRM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68275" y="2520950"/>
            <a:ext cx="1776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LotusLive</a:t>
            </a:r>
          </a:p>
        </p:txBody>
      </p:sp>
      <p:sp>
        <p:nvSpPr>
          <p:cNvPr id="12304" name="TextBox 18"/>
          <p:cNvSpPr txBox="1">
            <a:spLocks noChangeArrowheads="1"/>
          </p:cNvSpPr>
          <p:nvPr/>
        </p:nvSpPr>
        <p:spPr bwMode="auto">
          <a:xfrm>
            <a:off x="457200" y="6400800"/>
            <a:ext cx="5708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chemeClr val="bg1"/>
                </a:solidFill>
              </a:rPr>
              <a:t>Adopted from: Effectively and Securely Using the Cloud Computing Paradigm by peter Mell, Tim Grance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5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mtClean="0"/>
              <a:t>Types of Clouds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441325" indent="-441325">
              <a:buFont typeface="Wingdings" pitchFamily="2" charset="2"/>
              <a:buNone/>
            </a:pPr>
            <a:r>
              <a:rPr lang="en-US" altLang="en-US" smtClean="0"/>
              <a:t>Public, Private and Hybrid clouds</a:t>
            </a:r>
          </a:p>
          <a:p>
            <a:pPr marL="441325" indent="-441325">
              <a:buFont typeface="Wingdings" pitchFamily="2" charset="2"/>
              <a:buNone/>
            </a:pPr>
            <a:endParaRPr lang="en-US" altLang="en-US" smtClean="0"/>
          </a:p>
          <a:p>
            <a:pPr marL="441325" indent="-441325">
              <a:buFont typeface="Wingdings" pitchFamily="2" charset="2"/>
              <a:buNone/>
            </a:pPr>
            <a:endParaRPr lang="en-US" alt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295525"/>
            <a:ext cx="42037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Public clouds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2400" smtClean="0"/>
              <a:t>Open for use by general public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400" smtClean="0"/>
              <a:t>Exist beyond firewall, fully hosted and managed by the vendor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400" smtClean="0"/>
              <a:t>Individuals, corporations and others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400" smtClean="0"/>
              <a:t>Amazon's Web Services and Google appEngine are examples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2400" smtClean="0"/>
              <a:t>Offers startups and SMB’s quick setup, scalability, flexibility and automated management. Pay as you go model helps startups to start small and go big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2400" smtClean="0"/>
              <a:t>Security and compliance?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z="2400" smtClean="0"/>
              <a:t>Reliability concerns hinder the adoption of cloud</a:t>
            </a:r>
          </a:p>
          <a:p>
            <a:pPr marL="639763" lvl="1" indent="-273050" eaLnBrk="1" hangingPunct="1">
              <a:buFont typeface="Wingdings 2" pitchFamily="18" charset="2"/>
              <a:buChar char=""/>
            </a:pPr>
            <a:r>
              <a:rPr lang="en-US" altLang="en-US" sz="2400" smtClean="0"/>
              <a:t>Amazon S3 services were down for 6 hours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869</Words>
  <Application>Microsoft Office PowerPoint</Application>
  <PresentationFormat>On-screen Show (4:3)</PresentationFormat>
  <Paragraphs>164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Cloud Computing – An overview</vt:lpstr>
      <vt:lpstr>Agenda  </vt:lpstr>
      <vt:lpstr>Why Cloud computing?</vt:lpstr>
      <vt:lpstr>What is Cloud computing?</vt:lpstr>
      <vt:lpstr>Cloud computing - Characteristics</vt:lpstr>
      <vt:lpstr>Cloud Computing - Services</vt:lpstr>
      <vt:lpstr>Cloud Service Providers</vt:lpstr>
      <vt:lpstr>Types of Clouds</vt:lpstr>
      <vt:lpstr>Public clouds</vt:lpstr>
      <vt:lpstr>Public Clouds (Now)</vt:lpstr>
      <vt:lpstr>Private Clouds</vt:lpstr>
      <vt:lpstr>Cloud Performance</vt:lpstr>
      <vt:lpstr>Cloud computing open issues</vt:lpstr>
      <vt:lpstr>Battle in the cloud</vt:lpstr>
      <vt:lpstr>Cloud articles</vt:lpstr>
    </vt:vector>
  </TitlesOfParts>
  <Company>UST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– An overview</dc:title>
  <dc:creator>PuneetKumar Bhatia (UST, IND)</dc:creator>
  <cp:lastModifiedBy>Puneet Kumar Bhatia (UST, IND)</cp:lastModifiedBy>
  <cp:revision>9</cp:revision>
  <dcterms:created xsi:type="dcterms:W3CDTF">2015-11-29T17:29:39Z</dcterms:created>
  <dcterms:modified xsi:type="dcterms:W3CDTF">2017-03-15T17:11:10Z</dcterms:modified>
</cp:coreProperties>
</file>