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7" r:id="rId2"/>
    <p:sldId id="263" r:id="rId3"/>
    <p:sldId id="256" r:id="rId4"/>
    <p:sldId id="260" r:id="rId5"/>
    <p:sldId id="259" r:id="rId6"/>
    <p:sldId id="264" r:id="rId7"/>
    <p:sldId id="267" r:id="rId8"/>
    <p:sldId id="268" r:id="rId9"/>
    <p:sldId id="269" r:id="rId10"/>
    <p:sldId id="270" r:id="rId11"/>
    <p:sldId id="271" r:id="rId12"/>
    <p:sldId id="261" r:id="rId13"/>
    <p:sldId id="272" r:id="rId14"/>
    <p:sldId id="265"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2D95D2-6214-4C9F-ACF3-6FB4F2C7EFD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909A36F-6799-449B-9DF8-4D3EDC90314E}">
      <dgm:prSet/>
      <dgm:spPr/>
      <dgm:t>
        <a:bodyPr/>
        <a:lstStyle/>
        <a:p>
          <a:r>
            <a:rPr lang="en-IN"/>
            <a:t>Team Details</a:t>
          </a:r>
          <a:endParaRPr lang="en-US"/>
        </a:p>
      </dgm:t>
    </dgm:pt>
    <dgm:pt modelId="{CA0E5106-5976-4505-8934-7951879B9F6B}" type="parTrans" cxnId="{8D98AEBD-9FE9-45F1-9C7B-1A90514ECDC9}">
      <dgm:prSet/>
      <dgm:spPr/>
      <dgm:t>
        <a:bodyPr/>
        <a:lstStyle/>
        <a:p>
          <a:endParaRPr lang="en-US"/>
        </a:p>
      </dgm:t>
    </dgm:pt>
    <dgm:pt modelId="{5EBDD052-1FE0-41DC-85C1-05DC695FCFB0}" type="sibTrans" cxnId="{8D98AEBD-9FE9-45F1-9C7B-1A90514ECDC9}">
      <dgm:prSet/>
      <dgm:spPr/>
      <dgm:t>
        <a:bodyPr/>
        <a:lstStyle/>
        <a:p>
          <a:endParaRPr lang="en-US"/>
        </a:p>
      </dgm:t>
    </dgm:pt>
    <dgm:pt modelId="{062FEE63-4DC6-4CC6-820E-2E6F04755CB0}">
      <dgm:prSet/>
      <dgm:spPr/>
      <dgm:t>
        <a:bodyPr/>
        <a:lstStyle/>
        <a:p>
          <a:r>
            <a:rPr lang="en-IN"/>
            <a:t>Abstract</a:t>
          </a:r>
          <a:endParaRPr lang="en-US"/>
        </a:p>
      </dgm:t>
    </dgm:pt>
    <dgm:pt modelId="{58F71751-3EEA-43F4-893F-B4E6E2426F54}" type="parTrans" cxnId="{F1D6FFD6-7F8B-4578-9F1A-AFCA4E9275A9}">
      <dgm:prSet/>
      <dgm:spPr/>
      <dgm:t>
        <a:bodyPr/>
        <a:lstStyle/>
        <a:p>
          <a:endParaRPr lang="en-US"/>
        </a:p>
      </dgm:t>
    </dgm:pt>
    <dgm:pt modelId="{566BC52A-219E-484F-8B8F-AF9721891146}" type="sibTrans" cxnId="{F1D6FFD6-7F8B-4578-9F1A-AFCA4E9275A9}">
      <dgm:prSet/>
      <dgm:spPr/>
      <dgm:t>
        <a:bodyPr/>
        <a:lstStyle/>
        <a:p>
          <a:endParaRPr lang="en-US"/>
        </a:p>
      </dgm:t>
    </dgm:pt>
    <dgm:pt modelId="{1B5EA103-89B3-46A2-BF5E-E683FE0DF7FB}">
      <dgm:prSet/>
      <dgm:spPr/>
      <dgm:t>
        <a:bodyPr/>
        <a:lstStyle/>
        <a:p>
          <a:r>
            <a:rPr lang="en-IN"/>
            <a:t>Network Layout</a:t>
          </a:r>
          <a:endParaRPr lang="en-US"/>
        </a:p>
      </dgm:t>
    </dgm:pt>
    <dgm:pt modelId="{13947D50-2F1B-4A35-AF54-429B2E933EBD}" type="parTrans" cxnId="{D56270FC-BAAB-48C0-9B79-942B2E3C6670}">
      <dgm:prSet/>
      <dgm:spPr/>
      <dgm:t>
        <a:bodyPr/>
        <a:lstStyle/>
        <a:p>
          <a:endParaRPr lang="en-US"/>
        </a:p>
      </dgm:t>
    </dgm:pt>
    <dgm:pt modelId="{1E0AAAED-0874-42A0-9797-386A46B55535}" type="sibTrans" cxnId="{D56270FC-BAAB-48C0-9B79-942B2E3C6670}">
      <dgm:prSet/>
      <dgm:spPr/>
      <dgm:t>
        <a:bodyPr/>
        <a:lstStyle/>
        <a:p>
          <a:endParaRPr lang="en-US"/>
        </a:p>
      </dgm:t>
    </dgm:pt>
    <dgm:pt modelId="{1F014E0E-6BED-4E5C-8F78-2396A3626369}">
      <dgm:prSet/>
      <dgm:spPr/>
      <dgm:t>
        <a:bodyPr/>
        <a:lstStyle/>
        <a:p>
          <a:r>
            <a:rPr lang="en-IN"/>
            <a:t>Type Of Network Used</a:t>
          </a:r>
          <a:endParaRPr lang="en-US"/>
        </a:p>
      </dgm:t>
    </dgm:pt>
    <dgm:pt modelId="{2BD44A37-BC4D-4EB2-9482-48C985FB2BF9}" type="parTrans" cxnId="{E7C44417-3BC4-4188-B526-56C7DDE6A4E7}">
      <dgm:prSet/>
      <dgm:spPr/>
      <dgm:t>
        <a:bodyPr/>
        <a:lstStyle/>
        <a:p>
          <a:endParaRPr lang="en-US"/>
        </a:p>
      </dgm:t>
    </dgm:pt>
    <dgm:pt modelId="{F7FD9B2D-F589-4D34-A636-369B4BD19A34}" type="sibTrans" cxnId="{E7C44417-3BC4-4188-B526-56C7DDE6A4E7}">
      <dgm:prSet/>
      <dgm:spPr/>
      <dgm:t>
        <a:bodyPr/>
        <a:lstStyle/>
        <a:p>
          <a:endParaRPr lang="en-US"/>
        </a:p>
      </dgm:t>
    </dgm:pt>
    <dgm:pt modelId="{9FC06C68-F7A9-4C0A-94EF-7810E8E9F205}">
      <dgm:prSet/>
      <dgm:spPr/>
      <dgm:t>
        <a:bodyPr/>
        <a:lstStyle/>
        <a:p>
          <a:r>
            <a:rPr lang="en-IN"/>
            <a:t>Topology Overview</a:t>
          </a:r>
          <a:endParaRPr lang="en-US"/>
        </a:p>
      </dgm:t>
    </dgm:pt>
    <dgm:pt modelId="{8791A925-5FC5-4237-9FE1-84E96559BE2A}" type="parTrans" cxnId="{F2738881-FE5B-42F7-8EF7-E62F13474622}">
      <dgm:prSet/>
      <dgm:spPr/>
      <dgm:t>
        <a:bodyPr/>
        <a:lstStyle/>
        <a:p>
          <a:endParaRPr lang="en-US"/>
        </a:p>
      </dgm:t>
    </dgm:pt>
    <dgm:pt modelId="{58A1AFC4-B059-47A9-A195-3B655B66E7FF}" type="sibTrans" cxnId="{F2738881-FE5B-42F7-8EF7-E62F13474622}">
      <dgm:prSet/>
      <dgm:spPr/>
      <dgm:t>
        <a:bodyPr/>
        <a:lstStyle/>
        <a:p>
          <a:endParaRPr lang="en-US"/>
        </a:p>
      </dgm:t>
    </dgm:pt>
    <dgm:pt modelId="{D0B40C87-3014-482C-A609-2CA5EE26C251}">
      <dgm:prSet/>
      <dgm:spPr/>
      <dgm:t>
        <a:bodyPr/>
        <a:lstStyle/>
        <a:p>
          <a:r>
            <a:rPr lang="en-IN"/>
            <a:t>Module Description</a:t>
          </a:r>
          <a:endParaRPr lang="en-US"/>
        </a:p>
      </dgm:t>
    </dgm:pt>
    <dgm:pt modelId="{40BB99DB-745D-40F7-B2C5-C9F8E5BAE5DA}" type="parTrans" cxnId="{C63AA8E1-6F9E-4ED6-B84E-18018CF7D311}">
      <dgm:prSet/>
      <dgm:spPr/>
      <dgm:t>
        <a:bodyPr/>
        <a:lstStyle/>
        <a:p>
          <a:endParaRPr lang="en-US"/>
        </a:p>
      </dgm:t>
    </dgm:pt>
    <dgm:pt modelId="{5A792073-123D-498F-94FB-CA58514A0535}" type="sibTrans" cxnId="{C63AA8E1-6F9E-4ED6-B84E-18018CF7D311}">
      <dgm:prSet/>
      <dgm:spPr/>
      <dgm:t>
        <a:bodyPr/>
        <a:lstStyle/>
        <a:p>
          <a:endParaRPr lang="en-US"/>
        </a:p>
      </dgm:t>
    </dgm:pt>
    <dgm:pt modelId="{BD25F4F3-55C3-4EDC-872C-FF66038F8853}">
      <dgm:prSet/>
      <dgm:spPr/>
      <dgm:t>
        <a:bodyPr/>
        <a:lstStyle/>
        <a:p>
          <a:r>
            <a:rPr lang="en-IN"/>
            <a:t>Implementation</a:t>
          </a:r>
          <a:endParaRPr lang="en-US"/>
        </a:p>
      </dgm:t>
    </dgm:pt>
    <dgm:pt modelId="{935F099B-B966-4A03-8A1A-2F4DA5881FCE}" type="parTrans" cxnId="{0203360C-4C88-4CFD-8253-3B5CC0ECFA20}">
      <dgm:prSet/>
      <dgm:spPr/>
      <dgm:t>
        <a:bodyPr/>
        <a:lstStyle/>
        <a:p>
          <a:endParaRPr lang="en-US"/>
        </a:p>
      </dgm:t>
    </dgm:pt>
    <dgm:pt modelId="{47B010AF-5756-4C1C-B037-E604CB8668C6}" type="sibTrans" cxnId="{0203360C-4C88-4CFD-8253-3B5CC0ECFA20}">
      <dgm:prSet/>
      <dgm:spPr/>
      <dgm:t>
        <a:bodyPr/>
        <a:lstStyle/>
        <a:p>
          <a:endParaRPr lang="en-US"/>
        </a:p>
      </dgm:t>
    </dgm:pt>
    <dgm:pt modelId="{D2F4182B-44E9-49DF-893F-E0269AEB2169}">
      <dgm:prSet/>
      <dgm:spPr/>
      <dgm:t>
        <a:bodyPr/>
        <a:lstStyle/>
        <a:p>
          <a:r>
            <a:rPr lang="en-IN"/>
            <a:t>Result</a:t>
          </a:r>
          <a:endParaRPr lang="en-US"/>
        </a:p>
      </dgm:t>
    </dgm:pt>
    <dgm:pt modelId="{B45EECA7-FFBC-4828-A1C6-6052B4EDB328}" type="parTrans" cxnId="{577666E7-4074-48CD-80EB-69D50C986F7E}">
      <dgm:prSet/>
      <dgm:spPr/>
      <dgm:t>
        <a:bodyPr/>
        <a:lstStyle/>
        <a:p>
          <a:endParaRPr lang="en-US"/>
        </a:p>
      </dgm:t>
    </dgm:pt>
    <dgm:pt modelId="{4F9C756C-27EA-4291-845C-A4572007CDB3}" type="sibTrans" cxnId="{577666E7-4074-48CD-80EB-69D50C986F7E}">
      <dgm:prSet/>
      <dgm:spPr/>
      <dgm:t>
        <a:bodyPr/>
        <a:lstStyle/>
        <a:p>
          <a:endParaRPr lang="en-US"/>
        </a:p>
      </dgm:t>
    </dgm:pt>
    <dgm:pt modelId="{0A3B7625-17E9-4755-AD90-766A7B544158}">
      <dgm:prSet/>
      <dgm:spPr/>
      <dgm:t>
        <a:bodyPr/>
        <a:lstStyle/>
        <a:p>
          <a:r>
            <a:rPr lang="en-IN"/>
            <a:t>References</a:t>
          </a:r>
          <a:endParaRPr lang="en-US"/>
        </a:p>
      </dgm:t>
    </dgm:pt>
    <dgm:pt modelId="{DBC9101B-8137-45CA-9AD3-7B4FFEF2C9AE}" type="parTrans" cxnId="{A80A1341-574D-4CE7-A1E1-DD98458F5CF8}">
      <dgm:prSet/>
      <dgm:spPr/>
      <dgm:t>
        <a:bodyPr/>
        <a:lstStyle/>
        <a:p>
          <a:endParaRPr lang="en-US"/>
        </a:p>
      </dgm:t>
    </dgm:pt>
    <dgm:pt modelId="{ECDFABE7-FF32-4D3D-8D69-6054DE27944D}" type="sibTrans" cxnId="{A80A1341-574D-4CE7-A1E1-DD98458F5CF8}">
      <dgm:prSet/>
      <dgm:spPr/>
      <dgm:t>
        <a:bodyPr/>
        <a:lstStyle/>
        <a:p>
          <a:endParaRPr lang="en-US"/>
        </a:p>
      </dgm:t>
    </dgm:pt>
    <dgm:pt modelId="{9376EF78-B3B6-442D-B09B-651B58D16EBE}" type="pres">
      <dgm:prSet presAssocID="{222D95D2-6214-4C9F-ACF3-6FB4F2C7EFDE}" presName="linear" presStyleCnt="0">
        <dgm:presLayoutVars>
          <dgm:animLvl val="lvl"/>
          <dgm:resizeHandles val="exact"/>
        </dgm:presLayoutVars>
      </dgm:prSet>
      <dgm:spPr/>
    </dgm:pt>
    <dgm:pt modelId="{4111A187-7460-4EFB-AC9D-5095466293E5}" type="pres">
      <dgm:prSet presAssocID="{6909A36F-6799-449B-9DF8-4D3EDC90314E}" presName="parentText" presStyleLbl="node1" presStyleIdx="0" presStyleCnt="9">
        <dgm:presLayoutVars>
          <dgm:chMax val="0"/>
          <dgm:bulletEnabled val="1"/>
        </dgm:presLayoutVars>
      </dgm:prSet>
      <dgm:spPr/>
    </dgm:pt>
    <dgm:pt modelId="{A01C86D1-9EE3-496D-954F-85D0E0150072}" type="pres">
      <dgm:prSet presAssocID="{5EBDD052-1FE0-41DC-85C1-05DC695FCFB0}" presName="spacer" presStyleCnt="0"/>
      <dgm:spPr/>
    </dgm:pt>
    <dgm:pt modelId="{3FB6AC5D-6E94-44C0-A83F-58D785A6CFA4}" type="pres">
      <dgm:prSet presAssocID="{062FEE63-4DC6-4CC6-820E-2E6F04755CB0}" presName="parentText" presStyleLbl="node1" presStyleIdx="1" presStyleCnt="9">
        <dgm:presLayoutVars>
          <dgm:chMax val="0"/>
          <dgm:bulletEnabled val="1"/>
        </dgm:presLayoutVars>
      </dgm:prSet>
      <dgm:spPr/>
    </dgm:pt>
    <dgm:pt modelId="{2CF509F8-69A3-4F60-888D-552C50638FDD}" type="pres">
      <dgm:prSet presAssocID="{566BC52A-219E-484F-8B8F-AF9721891146}" presName="spacer" presStyleCnt="0"/>
      <dgm:spPr/>
    </dgm:pt>
    <dgm:pt modelId="{D3CA0AA5-92E8-441E-ADC8-91DE833842E1}" type="pres">
      <dgm:prSet presAssocID="{1B5EA103-89B3-46A2-BF5E-E683FE0DF7FB}" presName="parentText" presStyleLbl="node1" presStyleIdx="2" presStyleCnt="9">
        <dgm:presLayoutVars>
          <dgm:chMax val="0"/>
          <dgm:bulletEnabled val="1"/>
        </dgm:presLayoutVars>
      </dgm:prSet>
      <dgm:spPr/>
    </dgm:pt>
    <dgm:pt modelId="{0F4B643F-D9D6-488D-B466-D2C58739354F}" type="pres">
      <dgm:prSet presAssocID="{1E0AAAED-0874-42A0-9797-386A46B55535}" presName="spacer" presStyleCnt="0"/>
      <dgm:spPr/>
    </dgm:pt>
    <dgm:pt modelId="{4B664426-856C-4DF3-80ED-A6BB76BA98D8}" type="pres">
      <dgm:prSet presAssocID="{1F014E0E-6BED-4E5C-8F78-2396A3626369}" presName="parentText" presStyleLbl="node1" presStyleIdx="3" presStyleCnt="9">
        <dgm:presLayoutVars>
          <dgm:chMax val="0"/>
          <dgm:bulletEnabled val="1"/>
        </dgm:presLayoutVars>
      </dgm:prSet>
      <dgm:spPr/>
    </dgm:pt>
    <dgm:pt modelId="{80DD3A14-01D5-4050-8696-1685F8A6885F}" type="pres">
      <dgm:prSet presAssocID="{F7FD9B2D-F589-4D34-A636-369B4BD19A34}" presName="spacer" presStyleCnt="0"/>
      <dgm:spPr/>
    </dgm:pt>
    <dgm:pt modelId="{6115438E-86FD-458C-BE46-5503743B3E67}" type="pres">
      <dgm:prSet presAssocID="{9FC06C68-F7A9-4C0A-94EF-7810E8E9F205}" presName="parentText" presStyleLbl="node1" presStyleIdx="4" presStyleCnt="9">
        <dgm:presLayoutVars>
          <dgm:chMax val="0"/>
          <dgm:bulletEnabled val="1"/>
        </dgm:presLayoutVars>
      </dgm:prSet>
      <dgm:spPr/>
    </dgm:pt>
    <dgm:pt modelId="{D1F5B714-04C4-4165-8D79-39D2EC3C124D}" type="pres">
      <dgm:prSet presAssocID="{58A1AFC4-B059-47A9-A195-3B655B66E7FF}" presName="spacer" presStyleCnt="0"/>
      <dgm:spPr/>
    </dgm:pt>
    <dgm:pt modelId="{147841CC-FB9C-4D16-B687-C5E8D4B7F53E}" type="pres">
      <dgm:prSet presAssocID="{D0B40C87-3014-482C-A609-2CA5EE26C251}" presName="parentText" presStyleLbl="node1" presStyleIdx="5" presStyleCnt="9">
        <dgm:presLayoutVars>
          <dgm:chMax val="0"/>
          <dgm:bulletEnabled val="1"/>
        </dgm:presLayoutVars>
      </dgm:prSet>
      <dgm:spPr/>
    </dgm:pt>
    <dgm:pt modelId="{979F9569-BEA8-48FD-9220-54B6475C935E}" type="pres">
      <dgm:prSet presAssocID="{5A792073-123D-498F-94FB-CA58514A0535}" presName="spacer" presStyleCnt="0"/>
      <dgm:spPr/>
    </dgm:pt>
    <dgm:pt modelId="{189FAA3F-A5BF-4CA3-BC3B-9B9E712762AA}" type="pres">
      <dgm:prSet presAssocID="{BD25F4F3-55C3-4EDC-872C-FF66038F8853}" presName="parentText" presStyleLbl="node1" presStyleIdx="6" presStyleCnt="9">
        <dgm:presLayoutVars>
          <dgm:chMax val="0"/>
          <dgm:bulletEnabled val="1"/>
        </dgm:presLayoutVars>
      </dgm:prSet>
      <dgm:spPr/>
    </dgm:pt>
    <dgm:pt modelId="{DBAB0677-C1AA-438D-B861-051BC23B47FC}" type="pres">
      <dgm:prSet presAssocID="{47B010AF-5756-4C1C-B037-E604CB8668C6}" presName="spacer" presStyleCnt="0"/>
      <dgm:spPr/>
    </dgm:pt>
    <dgm:pt modelId="{0B16F36F-CFFD-416C-B79C-AF0D6D7E843E}" type="pres">
      <dgm:prSet presAssocID="{D2F4182B-44E9-49DF-893F-E0269AEB2169}" presName="parentText" presStyleLbl="node1" presStyleIdx="7" presStyleCnt="9">
        <dgm:presLayoutVars>
          <dgm:chMax val="0"/>
          <dgm:bulletEnabled val="1"/>
        </dgm:presLayoutVars>
      </dgm:prSet>
      <dgm:spPr/>
    </dgm:pt>
    <dgm:pt modelId="{F8C47151-F6F7-4341-BBD8-846B1056A25E}" type="pres">
      <dgm:prSet presAssocID="{4F9C756C-27EA-4291-845C-A4572007CDB3}" presName="spacer" presStyleCnt="0"/>
      <dgm:spPr/>
    </dgm:pt>
    <dgm:pt modelId="{467EA539-F555-426B-9EF2-EF1AEC59B5E2}" type="pres">
      <dgm:prSet presAssocID="{0A3B7625-17E9-4755-AD90-766A7B544158}" presName="parentText" presStyleLbl="node1" presStyleIdx="8" presStyleCnt="9">
        <dgm:presLayoutVars>
          <dgm:chMax val="0"/>
          <dgm:bulletEnabled val="1"/>
        </dgm:presLayoutVars>
      </dgm:prSet>
      <dgm:spPr/>
    </dgm:pt>
  </dgm:ptLst>
  <dgm:cxnLst>
    <dgm:cxn modelId="{0203360C-4C88-4CFD-8253-3B5CC0ECFA20}" srcId="{222D95D2-6214-4C9F-ACF3-6FB4F2C7EFDE}" destId="{BD25F4F3-55C3-4EDC-872C-FF66038F8853}" srcOrd="6" destOrd="0" parTransId="{935F099B-B966-4A03-8A1A-2F4DA5881FCE}" sibTransId="{47B010AF-5756-4C1C-B037-E604CB8668C6}"/>
    <dgm:cxn modelId="{E7C44417-3BC4-4188-B526-56C7DDE6A4E7}" srcId="{222D95D2-6214-4C9F-ACF3-6FB4F2C7EFDE}" destId="{1F014E0E-6BED-4E5C-8F78-2396A3626369}" srcOrd="3" destOrd="0" parTransId="{2BD44A37-BC4D-4EB2-9482-48C985FB2BF9}" sibTransId="{F7FD9B2D-F589-4D34-A636-369B4BD19A34}"/>
    <dgm:cxn modelId="{7E549534-ABA5-4C9E-B22F-30887B39F48C}" type="presOf" srcId="{222D95D2-6214-4C9F-ACF3-6FB4F2C7EFDE}" destId="{9376EF78-B3B6-442D-B09B-651B58D16EBE}" srcOrd="0" destOrd="0" presId="urn:microsoft.com/office/officeart/2005/8/layout/vList2"/>
    <dgm:cxn modelId="{A80A1341-574D-4CE7-A1E1-DD98458F5CF8}" srcId="{222D95D2-6214-4C9F-ACF3-6FB4F2C7EFDE}" destId="{0A3B7625-17E9-4755-AD90-766A7B544158}" srcOrd="8" destOrd="0" parTransId="{DBC9101B-8137-45CA-9AD3-7B4FFEF2C9AE}" sibTransId="{ECDFABE7-FF32-4D3D-8D69-6054DE27944D}"/>
    <dgm:cxn modelId="{FD0AA762-EBCA-4AAA-8314-B003DAE5B113}" type="presOf" srcId="{D2F4182B-44E9-49DF-893F-E0269AEB2169}" destId="{0B16F36F-CFFD-416C-B79C-AF0D6D7E843E}" srcOrd="0" destOrd="0" presId="urn:microsoft.com/office/officeart/2005/8/layout/vList2"/>
    <dgm:cxn modelId="{9CAF8E68-F65C-47A2-8278-D5B138FD6E96}" type="presOf" srcId="{D0B40C87-3014-482C-A609-2CA5EE26C251}" destId="{147841CC-FB9C-4D16-B687-C5E8D4B7F53E}" srcOrd="0" destOrd="0" presId="urn:microsoft.com/office/officeart/2005/8/layout/vList2"/>
    <dgm:cxn modelId="{F2738881-FE5B-42F7-8EF7-E62F13474622}" srcId="{222D95D2-6214-4C9F-ACF3-6FB4F2C7EFDE}" destId="{9FC06C68-F7A9-4C0A-94EF-7810E8E9F205}" srcOrd="4" destOrd="0" parTransId="{8791A925-5FC5-4237-9FE1-84E96559BE2A}" sibTransId="{58A1AFC4-B059-47A9-A195-3B655B66E7FF}"/>
    <dgm:cxn modelId="{3128AF84-EA76-43AC-ACDD-88EDF0A3178D}" type="presOf" srcId="{BD25F4F3-55C3-4EDC-872C-FF66038F8853}" destId="{189FAA3F-A5BF-4CA3-BC3B-9B9E712762AA}" srcOrd="0" destOrd="0" presId="urn:microsoft.com/office/officeart/2005/8/layout/vList2"/>
    <dgm:cxn modelId="{65E4FB9F-4BA9-4F3B-AABD-12F4A7EA8192}" type="presOf" srcId="{062FEE63-4DC6-4CC6-820E-2E6F04755CB0}" destId="{3FB6AC5D-6E94-44C0-A83F-58D785A6CFA4}" srcOrd="0" destOrd="0" presId="urn:microsoft.com/office/officeart/2005/8/layout/vList2"/>
    <dgm:cxn modelId="{CC9A24A4-4D15-4139-A1A9-B696EE1BD0E2}" type="presOf" srcId="{1B5EA103-89B3-46A2-BF5E-E683FE0DF7FB}" destId="{D3CA0AA5-92E8-441E-ADC8-91DE833842E1}" srcOrd="0" destOrd="0" presId="urn:microsoft.com/office/officeart/2005/8/layout/vList2"/>
    <dgm:cxn modelId="{8EDA82B0-B499-4F66-B4CA-3684CDC0E068}" type="presOf" srcId="{1F014E0E-6BED-4E5C-8F78-2396A3626369}" destId="{4B664426-856C-4DF3-80ED-A6BB76BA98D8}" srcOrd="0" destOrd="0" presId="urn:microsoft.com/office/officeart/2005/8/layout/vList2"/>
    <dgm:cxn modelId="{8D98AEBD-9FE9-45F1-9C7B-1A90514ECDC9}" srcId="{222D95D2-6214-4C9F-ACF3-6FB4F2C7EFDE}" destId="{6909A36F-6799-449B-9DF8-4D3EDC90314E}" srcOrd="0" destOrd="0" parTransId="{CA0E5106-5976-4505-8934-7951879B9F6B}" sibTransId="{5EBDD052-1FE0-41DC-85C1-05DC695FCFB0}"/>
    <dgm:cxn modelId="{8EE23CCF-F0AD-4A8F-9794-0596155736B6}" type="presOf" srcId="{9FC06C68-F7A9-4C0A-94EF-7810E8E9F205}" destId="{6115438E-86FD-458C-BE46-5503743B3E67}" srcOrd="0" destOrd="0" presId="urn:microsoft.com/office/officeart/2005/8/layout/vList2"/>
    <dgm:cxn modelId="{9A7D22D3-2E17-4D39-A9DB-57115F52EF15}" type="presOf" srcId="{0A3B7625-17E9-4755-AD90-766A7B544158}" destId="{467EA539-F555-426B-9EF2-EF1AEC59B5E2}" srcOrd="0" destOrd="0" presId="urn:microsoft.com/office/officeart/2005/8/layout/vList2"/>
    <dgm:cxn modelId="{922739D5-FA63-4841-96BF-160B52E8458C}" type="presOf" srcId="{6909A36F-6799-449B-9DF8-4D3EDC90314E}" destId="{4111A187-7460-4EFB-AC9D-5095466293E5}" srcOrd="0" destOrd="0" presId="urn:microsoft.com/office/officeart/2005/8/layout/vList2"/>
    <dgm:cxn modelId="{F1D6FFD6-7F8B-4578-9F1A-AFCA4E9275A9}" srcId="{222D95D2-6214-4C9F-ACF3-6FB4F2C7EFDE}" destId="{062FEE63-4DC6-4CC6-820E-2E6F04755CB0}" srcOrd="1" destOrd="0" parTransId="{58F71751-3EEA-43F4-893F-B4E6E2426F54}" sibTransId="{566BC52A-219E-484F-8B8F-AF9721891146}"/>
    <dgm:cxn modelId="{C63AA8E1-6F9E-4ED6-B84E-18018CF7D311}" srcId="{222D95D2-6214-4C9F-ACF3-6FB4F2C7EFDE}" destId="{D0B40C87-3014-482C-A609-2CA5EE26C251}" srcOrd="5" destOrd="0" parTransId="{40BB99DB-745D-40F7-B2C5-C9F8E5BAE5DA}" sibTransId="{5A792073-123D-498F-94FB-CA58514A0535}"/>
    <dgm:cxn modelId="{577666E7-4074-48CD-80EB-69D50C986F7E}" srcId="{222D95D2-6214-4C9F-ACF3-6FB4F2C7EFDE}" destId="{D2F4182B-44E9-49DF-893F-E0269AEB2169}" srcOrd="7" destOrd="0" parTransId="{B45EECA7-FFBC-4828-A1C6-6052B4EDB328}" sibTransId="{4F9C756C-27EA-4291-845C-A4572007CDB3}"/>
    <dgm:cxn modelId="{D56270FC-BAAB-48C0-9B79-942B2E3C6670}" srcId="{222D95D2-6214-4C9F-ACF3-6FB4F2C7EFDE}" destId="{1B5EA103-89B3-46A2-BF5E-E683FE0DF7FB}" srcOrd="2" destOrd="0" parTransId="{13947D50-2F1B-4A35-AF54-429B2E933EBD}" sibTransId="{1E0AAAED-0874-42A0-9797-386A46B55535}"/>
    <dgm:cxn modelId="{10F33D07-D119-4293-BF81-D423292EC17D}" type="presParOf" srcId="{9376EF78-B3B6-442D-B09B-651B58D16EBE}" destId="{4111A187-7460-4EFB-AC9D-5095466293E5}" srcOrd="0" destOrd="0" presId="urn:microsoft.com/office/officeart/2005/8/layout/vList2"/>
    <dgm:cxn modelId="{C95E3EBB-5F4A-4D03-AE30-0157D0D1D580}" type="presParOf" srcId="{9376EF78-B3B6-442D-B09B-651B58D16EBE}" destId="{A01C86D1-9EE3-496D-954F-85D0E0150072}" srcOrd="1" destOrd="0" presId="urn:microsoft.com/office/officeart/2005/8/layout/vList2"/>
    <dgm:cxn modelId="{D76C6663-8779-4FF1-9F27-75127FFC2221}" type="presParOf" srcId="{9376EF78-B3B6-442D-B09B-651B58D16EBE}" destId="{3FB6AC5D-6E94-44C0-A83F-58D785A6CFA4}" srcOrd="2" destOrd="0" presId="urn:microsoft.com/office/officeart/2005/8/layout/vList2"/>
    <dgm:cxn modelId="{E664BECE-B051-462E-9435-D256F921BD98}" type="presParOf" srcId="{9376EF78-B3B6-442D-B09B-651B58D16EBE}" destId="{2CF509F8-69A3-4F60-888D-552C50638FDD}" srcOrd="3" destOrd="0" presId="urn:microsoft.com/office/officeart/2005/8/layout/vList2"/>
    <dgm:cxn modelId="{F10C2EE1-081F-46B3-B75E-694933710480}" type="presParOf" srcId="{9376EF78-B3B6-442D-B09B-651B58D16EBE}" destId="{D3CA0AA5-92E8-441E-ADC8-91DE833842E1}" srcOrd="4" destOrd="0" presId="urn:microsoft.com/office/officeart/2005/8/layout/vList2"/>
    <dgm:cxn modelId="{8F8823FE-8ED6-45BA-9B91-4ABA772D5FBF}" type="presParOf" srcId="{9376EF78-B3B6-442D-B09B-651B58D16EBE}" destId="{0F4B643F-D9D6-488D-B466-D2C58739354F}" srcOrd="5" destOrd="0" presId="urn:microsoft.com/office/officeart/2005/8/layout/vList2"/>
    <dgm:cxn modelId="{7D67036C-0EC2-4804-BC45-A2F28EA9233F}" type="presParOf" srcId="{9376EF78-B3B6-442D-B09B-651B58D16EBE}" destId="{4B664426-856C-4DF3-80ED-A6BB76BA98D8}" srcOrd="6" destOrd="0" presId="urn:microsoft.com/office/officeart/2005/8/layout/vList2"/>
    <dgm:cxn modelId="{56523448-0CAF-4F1E-B8E1-E5AFB449B707}" type="presParOf" srcId="{9376EF78-B3B6-442D-B09B-651B58D16EBE}" destId="{80DD3A14-01D5-4050-8696-1685F8A6885F}" srcOrd="7" destOrd="0" presId="urn:microsoft.com/office/officeart/2005/8/layout/vList2"/>
    <dgm:cxn modelId="{04CA320B-1271-4768-8C47-F6463EFE4B50}" type="presParOf" srcId="{9376EF78-B3B6-442D-B09B-651B58D16EBE}" destId="{6115438E-86FD-458C-BE46-5503743B3E67}" srcOrd="8" destOrd="0" presId="urn:microsoft.com/office/officeart/2005/8/layout/vList2"/>
    <dgm:cxn modelId="{A01C145D-C1D0-49B2-ABBD-B7675978B847}" type="presParOf" srcId="{9376EF78-B3B6-442D-B09B-651B58D16EBE}" destId="{D1F5B714-04C4-4165-8D79-39D2EC3C124D}" srcOrd="9" destOrd="0" presId="urn:microsoft.com/office/officeart/2005/8/layout/vList2"/>
    <dgm:cxn modelId="{5CB02C6B-51EE-434D-AC78-15A154403964}" type="presParOf" srcId="{9376EF78-B3B6-442D-B09B-651B58D16EBE}" destId="{147841CC-FB9C-4D16-B687-C5E8D4B7F53E}" srcOrd="10" destOrd="0" presId="urn:microsoft.com/office/officeart/2005/8/layout/vList2"/>
    <dgm:cxn modelId="{D94D4383-E850-4868-B002-2720F8627A23}" type="presParOf" srcId="{9376EF78-B3B6-442D-B09B-651B58D16EBE}" destId="{979F9569-BEA8-48FD-9220-54B6475C935E}" srcOrd="11" destOrd="0" presId="urn:microsoft.com/office/officeart/2005/8/layout/vList2"/>
    <dgm:cxn modelId="{F246745A-56FD-42D5-9519-52ED62C2A810}" type="presParOf" srcId="{9376EF78-B3B6-442D-B09B-651B58D16EBE}" destId="{189FAA3F-A5BF-4CA3-BC3B-9B9E712762AA}" srcOrd="12" destOrd="0" presId="urn:microsoft.com/office/officeart/2005/8/layout/vList2"/>
    <dgm:cxn modelId="{24D66423-F0C6-41F7-9AA7-58CE8C3C3CA5}" type="presParOf" srcId="{9376EF78-B3B6-442D-B09B-651B58D16EBE}" destId="{DBAB0677-C1AA-438D-B861-051BC23B47FC}" srcOrd="13" destOrd="0" presId="urn:microsoft.com/office/officeart/2005/8/layout/vList2"/>
    <dgm:cxn modelId="{F46E695E-65E2-46EC-9C2E-A34A3E66FDEE}" type="presParOf" srcId="{9376EF78-B3B6-442D-B09B-651B58D16EBE}" destId="{0B16F36F-CFFD-416C-B79C-AF0D6D7E843E}" srcOrd="14" destOrd="0" presId="urn:microsoft.com/office/officeart/2005/8/layout/vList2"/>
    <dgm:cxn modelId="{3C62B910-F87C-43F2-9E76-AA1F5274DA4A}" type="presParOf" srcId="{9376EF78-B3B6-442D-B09B-651B58D16EBE}" destId="{F8C47151-F6F7-4341-BBD8-846B1056A25E}" srcOrd="15" destOrd="0" presId="urn:microsoft.com/office/officeart/2005/8/layout/vList2"/>
    <dgm:cxn modelId="{21E1D765-3CDC-4F36-9D68-9AF1DEDB34DB}" type="presParOf" srcId="{9376EF78-B3B6-442D-B09B-651B58D16EBE}" destId="{467EA539-F555-426B-9EF2-EF1AEC59B5E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1A187-7460-4EFB-AC9D-5095466293E5}">
      <dsp:nvSpPr>
        <dsp:cNvPr id="0" name=""/>
        <dsp:cNvSpPr/>
      </dsp:nvSpPr>
      <dsp:spPr>
        <a:xfrm>
          <a:off x="0" y="77548"/>
          <a:ext cx="6797675" cy="55165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Team Details</a:t>
          </a:r>
          <a:endParaRPr lang="en-US" sz="2300" kern="1200"/>
        </a:p>
      </dsp:txBody>
      <dsp:txXfrm>
        <a:off x="26930" y="104478"/>
        <a:ext cx="6743815" cy="497795"/>
      </dsp:txXfrm>
    </dsp:sp>
    <dsp:sp modelId="{3FB6AC5D-6E94-44C0-A83F-58D785A6CFA4}">
      <dsp:nvSpPr>
        <dsp:cNvPr id="0" name=""/>
        <dsp:cNvSpPr/>
      </dsp:nvSpPr>
      <dsp:spPr>
        <a:xfrm>
          <a:off x="0" y="695443"/>
          <a:ext cx="6797675" cy="551655"/>
        </a:xfrm>
        <a:prstGeom prst="roundRect">
          <a:avLst/>
        </a:prstGeom>
        <a:solidFill>
          <a:schemeClr val="accent5">
            <a:hueOff val="265890"/>
            <a:satOff val="-2986"/>
            <a:lumOff val="-6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Abstract</a:t>
          </a:r>
          <a:endParaRPr lang="en-US" sz="2300" kern="1200"/>
        </a:p>
      </dsp:txBody>
      <dsp:txXfrm>
        <a:off x="26930" y="722373"/>
        <a:ext cx="6743815" cy="497795"/>
      </dsp:txXfrm>
    </dsp:sp>
    <dsp:sp modelId="{D3CA0AA5-92E8-441E-ADC8-91DE833842E1}">
      <dsp:nvSpPr>
        <dsp:cNvPr id="0" name=""/>
        <dsp:cNvSpPr/>
      </dsp:nvSpPr>
      <dsp:spPr>
        <a:xfrm>
          <a:off x="0" y="1313338"/>
          <a:ext cx="6797675" cy="551655"/>
        </a:xfrm>
        <a:prstGeom prst="roundRect">
          <a:avLst/>
        </a:prstGeom>
        <a:solidFill>
          <a:schemeClr val="accent5">
            <a:hueOff val="531780"/>
            <a:satOff val="-5973"/>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Network Layout</a:t>
          </a:r>
          <a:endParaRPr lang="en-US" sz="2300" kern="1200"/>
        </a:p>
      </dsp:txBody>
      <dsp:txXfrm>
        <a:off x="26930" y="1340268"/>
        <a:ext cx="6743815" cy="497795"/>
      </dsp:txXfrm>
    </dsp:sp>
    <dsp:sp modelId="{4B664426-856C-4DF3-80ED-A6BB76BA98D8}">
      <dsp:nvSpPr>
        <dsp:cNvPr id="0" name=""/>
        <dsp:cNvSpPr/>
      </dsp:nvSpPr>
      <dsp:spPr>
        <a:xfrm>
          <a:off x="0" y="1931233"/>
          <a:ext cx="6797675" cy="551655"/>
        </a:xfrm>
        <a:prstGeom prst="roundRect">
          <a:avLst/>
        </a:prstGeom>
        <a:solidFill>
          <a:schemeClr val="accent5">
            <a:hueOff val="797670"/>
            <a:satOff val="-8959"/>
            <a:lumOff val="-19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Type Of Network Used</a:t>
          </a:r>
          <a:endParaRPr lang="en-US" sz="2300" kern="1200"/>
        </a:p>
      </dsp:txBody>
      <dsp:txXfrm>
        <a:off x="26930" y="1958163"/>
        <a:ext cx="6743815" cy="497795"/>
      </dsp:txXfrm>
    </dsp:sp>
    <dsp:sp modelId="{6115438E-86FD-458C-BE46-5503743B3E67}">
      <dsp:nvSpPr>
        <dsp:cNvPr id="0" name=""/>
        <dsp:cNvSpPr/>
      </dsp:nvSpPr>
      <dsp:spPr>
        <a:xfrm>
          <a:off x="0" y="2549128"/>
          <a:ext cx="6797675" cy="551655"/>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Topology Overview</a:t>
          </a:r>
          <a:endParaRPr lang="en-US" sz="2300" kern="1200"/>
        </a:p>
      </dsp:txBody>
      <dsp:txXfrm>
        <a:off x="26930" y="2576058"/>
        <a:ext cx="6743815" cy="497795"/>
      </dsp:txXfrm>
    </dsp:sp>
    <dsp:sp modelId="{147841CC-FB9C-4D16-B687-C5E8D4B7F53E}">
      <dsp:nvSpPr>
        <dsp:cNvPr id="0" name=""/>
        <dsp:cNvSpPr/>
      </dsp:nvSpPr>
      <dsp:spPr>
        <a:xfrm>
          <a:off x="0" y="3167023"/>
          <a:ext cx="6797675" cy="551655"/>
        </a:xfrm>
        <a:prstGeom prst="roundRect">
          <a:avLst/>
        </a:prstGeom>
        <a:solidFill>
          <a:schemeClr val="accent5">
            <a:hueOff val="1329450"/>
            <a:satOff val="-14932"/>
            <a:lumOff val="-31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Module Description</a:t>
          </a:r>
          <a:endParaRPr lang="en-US" sz="2300" kern="1200"/>
        </a:p>
      </dsp:txBody>
      <dsp:txXfrm>
        <a:off x="26930" y="3193953"/>
        <a:ext cx="6743815" cy="497795"/>
      </dsp:txXfrm>
    </dsp:sp>
    <dsp:sp modelId="{189FAA3F-A5BF-4CA3-BC3B-9B9E712762AA}">
      <dsp:nvSpPr>
        <dsp:cNvPr id="0" name=""/>
        <dsp:cNvSpPr/>
      </dsp:nvSpPr>
      <dsp:spPr>
        <a:xfrm>
          <a:off x="0" y="3784918"/>
          <a:ext cx="6797675" cy="551655"/>
        </a:xfrm>
        <a:prstGeom prst="roundRect">
          <a:avLst/>
        </a:prstGeom>
        <a:solidFill>
          <a:schemeClr val="accent5">
            <a:hueOff val="1595340"/>
            <a:satOff val="-17918"/>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Implementation</a:t>
          </a:r>
          <a:endParaRPr lang="en-US" sz="2300" kern="1200"/>
        </a:p>
      </dsp:txBody>
      <dsp:txXfrm>
        <a:off x="26930" y="3811848"/>
        <a:ext cx="6743815" cy="497795"/>
      </dsp:txXfrm>
    </dsp:sp>
    <dsp:sp modelId="{0B16F36F-CFFD-416C-B79C-AF0D6D7E843E}">
      <dsp:nvSpPr>
        <dsp:cNvPr id="0" name=""/>
        <dsp:cNvSpPr/>
      </dsp:nvSpPr>
      <dsp:spPr>
        <a:xfrm>
          <a:off x="0" y="4402813"/>
          <a:ext cx="6797675" cy="551655"/>
        </a:xfrm>
        <a:prstGeom prst="roundRect">
          <a:avLst/>
        </a:prstGeom>
        <a:solidFill>
          <a:schemeClr val="accent5">
            <a:hueOff val="1861230"/>
            <a:satOff val="-20905"/>
            <a:lumOff val="-44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Result</a:t>
          </a:r>
          <a:endParaRPr lang="en-US" sz="2300" kern="1200"/>
        </a:p>
      </dsp:txBody>
      <dsp:txXfrm>
        <a:off x="26930" y="4429743"/>
        <a:ext cx="6743815" cy="497795"/>
      </dsp:txXfrm>
    </dsp:sp>
    <dsp:sp modelId="{467EA539-F555-426B-9EF2-EF1AEC59B5E2}">
      <dsp:nvSpPr>
        <dsp:cNvPr id="0" name=""/>
        <dsp:cNvSpPr/>
      </dsp:nvSpPr>
      <dsp:spPr>
        <a:xfrm>
          <a:off x="0" y="5020708"/>
          <a:ext cx="6797675" cy="551655"/>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References</a:t>
          </a:r>
          <a:endParaRPr lang="en-US" sz="2300" kern="1200"/>
        </a:p>
      </dsp:txBody>
      <dsp:txXfrm>
        <a:off x="26930" y="5047638"/>
        <a:ext cx="6743815"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81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282670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38536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391530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333379-F4D8-44DC-866C-8BBAF0C55941}"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99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333379-F4D8-44DC-866C-8BBAF0C55941}"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40278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333379-F4D8-44DC-866C-8BBAF0C55941}" type="datetimeFigureOut">
              <a:rPr lang="en-IN" smtClean="0"/>
              <a:t>20-06-2023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21611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33379-F4D8-44DC-866C-8BBAF0C55941}" type="datetimeFigureOut">
              <a:rPr lang="en-IN" smtClean="0"/>
              <a:t>20-06-2023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406288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333379-F4D8-44DC-866C-8BBAF0C55941}" type="datetimeFigureOut">
              <a:rPr lang="en-IN" smtClean="0"/>
              <a:t>20-06-2023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43357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333379-F4D8-44DC-866C-8BBAF0C55941}" type="datetimeFigureOut">
              <a:rPr lang="en-IN" smtClean="0"/>
              <a:t>20-06-2023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FEDE6D-3DCA-477B-83D3-46F173FEC0F6}" type="slidenum">
              <a:rPr lang="en-IN" smtClean="0"/>
              <a:t>‹#›</a:t>
            </a:fld>
            <a:endParaRPr lang="en-IN"/>
          </a:p>
        </p:txBody>
      </p:sp>
    </p:spTree>
    <p:extLst>
      <p:ext uri="{BB962C8B-B14F-4D97-AF65-F5344CB8AC3E}">
        <p14:creationId xmlns:p14="http://schemas.microsoft.com/office/powerpoint/2010/main" val="54755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333379-F4D8-44DC-866C-8BBAF0C55941}"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57631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333379-F4D8-44DC-866C-8BBAF0C55941}" type="datetimeFigureOut">
              <a:rPr lang="en-IN" smtClean="0"/>
              <a:t>20-06-2023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FEDE6D-3DCA-477B-83D3-46F173FEC0F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30488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lidstatetechnology.us/index.php/jsst/article/view/5269" TargetMode="External"/><Relationship Id="rId2" Type="http://schemas.openxmlformats.org/officeDocument/2006/relationships/image" Target="../media/image11.jpeg"/><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hyperlink" Target="https://www.ijera.com/papers/vol9no4/Series-3/F0904033439.pdf"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op view of people discussing and shaking hands">
            <a:extLst>
              <a:ext uri="{FF2B5EF4-FFF2-40B4-BE49-F238E27FC236}">
                <a16:creationId xmlns:a16="http://schemas.microsoft.com/office/drawing/2014/main" id="{EC7D8163-9563-7005-A5F0-97F969F39516}"/>
              </a:ext>
            </a:extLst>
          </p:cNvPr>
          <p:cNvPicPr>
            <a:picLocks noChangeAspect="1"/>
          </p:cNvPicPr>
          <p:nvPr/>
        </p:nvPicPr>
        <p:blipFill rotWithShape="1">
          <a:blip r:embed="rId2">
            <a:alphaModFix amt="35000"/>
          </a:blip>
          <a:srcRect l="889"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50B337F-5EEA-C4B2-7845-DD0CECB4C9C1}"/>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u="sng">
                <a:solidFill>
                  <a:srgbClr val="FFFFFF"/>
                </a:solidFill>
              </a:rPr>
              <a:t>SMART CAMPUS </a:t>
            </a:r>
          </a:p>
        </p:txBody>
      </p:sp>
      <p:cxnSp>
        <p:nvCxnSpPr>
          <p:cNvPr id="14" name="Straight Connector 13">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4939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4B8F-B7C0-832D-93BF-44DE36254573}"/>
              </a:ext>
            </a:extLst>
          </p:cNvPr>
          <p:cNvSpPr>
            <a:spLocks noGrp="1"/>
          </p:cNvSpPr>
          <p:nvPr>
            <p:ph type="title"/>
          </p:nvPr>
        </p:nvSpPr>
        <p:spPr>
          <a:xfrm>
            <a:off x="-232893" y="198514"/>
            <a:ext cx="4018779" cy="606005"/>
          </a:xfrm>
        </p:spPr>
        <p:txBody>
          <a:bodyPr>
            <a:normAutofit/>
          </a:bodyPr>
          <a:lstStyle/>
          <a:p>
            <a:pPr marL="457200" indent="-457200">
              <a:buFont typeface="Arial" panose="020B0604020202020204" pitchFamily="34" charset="0"/>
              <a:buChar char="•"/>
            </a:pPr>
            <a:r>
              <a:rPr lang="en-IN" sz="2900" u="sng" dirty="0"/>
              <a:t>Module 4</a:t>
            </a:r>
          </a:p>
        </p:txBody>
      </p:sp>
      <p:sp>
        <p:nvSpPr>
          <p:cNvPr id="3" name="Content Placeholder 2">
            <a:extLst>
              <a:ext uri="{FF2B5EF4-FFF2-40B4-BE49-F238E27FC236}">
                <a16:creationId xmlns:a16="http://schemas.microsoft.com/office/drawing/2014/main" id="{29C88545-D5B3-535A-598F-C2189D84C0A9}"/>
              </a:ext>
            </a:extLst>
          </p:cNvPr>
          <p:cNvSpPr>
            <a:spLocks noGrp="1"/>
          </p:cNvSpPr>
          <p:nvPr>
            <p:ph idx="1"/>
          </p:nvPr>
        </p:nvSpPr>
        <p:spPr>
          <a:xfrm rot="10800000" flipV="1">
            <a:off x="240632" y="1478889"/>
            <a:ext cx="4018777" cy="3648671"/>
          </a:xfrm>
        </p:spPr>
        <p:txBody>
          <a:bodyPr/>
          <a:lstStyle/>
          <a:p>
            <a:r>
              <a:rPr lang="en-IN" sz="1800" dirty="0">
                <a:latin typeface="Arial" panose="020B0604020202020204" pitchFamily="34" charset="0"/>
                <a:cs typeface="Arial" panose="020B0604020202020204" pitchFamily="34" charset="0"/>
              </a:rPr>
              <a:t>Setting up the IoT devices</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All the devices will be registered in the IoT server </a:t>
            </a:r>
          </a:p>
          <a:p>
            <a:endParaRPr lang="en-IN" sz="1800" dirty="0">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If the water level falls below 3cm, the water level monitor activates the sprinkler system</a:t>
            </a:r>
            <a:r>
              <a:rPr lang="en-US" b="0" i="0" dirty="0">
                <a:effectLst/>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6549225-7693-8DB5-9BC2-A93549EFAA4B}"/>
              </a:ext>
            </a:extLst>
          </p:cNvPr>
          <p:cNvSpPr txBox="1"/>
          <p:nvPr/>
        </p:nvSpPr>
        <p:spPr>
          <a:xfrm>
            <a:off x="7767025" y="5127560"/>
            <a:ext cx="2045140" cy="400110"/>
          </a:xfrm>
          <a:prstGeom prst="rect">
            <a:avLst/>
          </a:prstGeom>
          <a:noFill/>
        </p:spPr>
        <p:txBody>
          <a:bodyPr wrap="square" rtlCol="0">
            <a:spAutoFit/>
          </a:bodyPr>
          <a:lstStyle/>
          <a:p>
            <a:r>
              <a:rPr lang="en-IN" sz="2000" b="1" dirty="0"/>
              <a:t>IoT Network </a:t>
            </a:r>
          </a:p>
        </p:txBody>
      </p:sp>
      <p:pic>
        <p:nvPicPr>
          <p:cNvPr id="9" name="Picture 8">
            <a:extLst>
              <a:ext uri="{FF2B5EF4-FFF2-40B4-BE49-F238E27FC236}">
                <a16:creationId xmlns:a16="http://schemas.microsoft.com/office/drawing/2014/main" id="{8ECBFC3B-C2BB-D39A-1AF4-7DAABE8547BE}"/>
              </a:ext>
            </a:extLst>
          </p:cNvPr>
          <p:cNvPicPr>
            <a:picLocks noChangeAspect="1"/>
          </p:cNvPicPr>
          <p:nvPr/>
        </p:nvPicPr>
        <p:blipFill rotWithShape="1">
          <a:blip r:embed="rId2">
            <a:extLst>
              <a:ext uri="{28A0092B-C50C-407E-A947-70E740481C1C}">
                <a14:useLocalDpi xmlns:a14="http://schemas.microsoft.com/office/drawing/2010/main" val="0"/>
              </a:ext>
            </a:extLst>
          </a:blip>
          <a:srcRect l="22269" t="24275" r="24381" b="25589"/>
          <a:stretch/>
        </p:blipFill>
        <p:spPr>
          <a:xfrm>
            <a:off x="4705808" y="1011908"/>
            <a:ext cx="7216142" cy="3814615"/>
          </a:xfrm>
          <a:prstGeom prst="rect">
            <a:avLst/>
          </a:prstGeom>
        </p:spPr>
      </p:pic>
    </p:spTree>
    <p:extLst>
      <p:ext uri="{BB962C8B-B14F-4D97-AF65-F5344CB8AC3E}">
        <p14:creationId xmlns:p14="http://schemas.microsoft.com/office/powerpoint/2010/main" val="359748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740B-A337-696F-5E38-75CB07BC573A}"/>
              </a:ext>
            </a:extLst>
          </p:cNvPr>
          <p:cNvSpPr>
            <a:spLocks noGrp="1"/>
          </p:cNvSpPr>
          <p:nvPr>
            <p:ph type="title"/>
          </p:nvPr>
        </p:nvSpPr>
        <p:spPr>
          <a:xfrm>
            <a:off x="-509684" y="284750"/>
            <a:ext cx="3922526" cy="462099"/>
          </a:xfrm>
        </p:spPr>
        <p:txBody>
          <a:bodyPr>
            <a:normAutofit fontScale="90000"/>
          </a:bodyPr>
          <a:lstStyle/>
          <a:p>
            <a:pPr marL="457200" indent="-457200">
              <a:buFont typeface="Arial" panose="020B0604020202020204" pitchFamily="34" charset="0"/>
              <a:buChar char="•"/>
            </a:pPr>
            <a:r>
              <a:rPr lang="en-IN" u="sng" dirty="0"/>
              <a:t>Module 5</a:t>
            </a:r>
          </a:p>
        </p:txBody>
      </p:sp>
      <p:sp>
        <p:nvSpPr>
          <p:cNvPr id="3" name="Content Placeholder 2">
            <a:extLst>
              <a:ext uri="{FF2B5EF4-FFF2-40B4-BE49-F238E27FC236}">
                <a16:creationId xmlns:a16="http://schemas.microsoft.com/office/drawing/2014/main" id="{9F20B9D6-8337-3D50-8998-CE312A9DFFD8}"/>
              </a:ext>
            </a:extLst>
          </p:cNvPr>
          <p:cNvSpPr>
            <a:spLocks noGrp="1"/>
          </p:cNvSpPr>
          <p:nvPr>
            <p:ph idx="1"/>
          </p:nvPr>
        </p:nvSpPr>
        <p:spPr>
          <a:xfrm>
            <a:off x="312589" y="994611"/>
            <a:ext cx="5927789" cy="4901638"/>
          </a:xfrm>
        </p:spPr>
        <p:txBody>
          <a:bodyPr>
            <a:normAutofit/>
          </a:bodyPr>
          <a:lstStyle/>
          <a:p>
            <a:r>
              <a:rPr lang="en-IN" sz="1800" dirty="0">
                <a:latin typeface="Arial" panose="020B0604020202020204" pitchFamily="34" charset="0"/>
                <a:cs typeface="Arial" panose="020B0604020202020204" pitchFamily="34" charset="0"/>
              </a:rPr>
              <a:t>Now, we </a:t>
            </a:r>
            <a:r>
              <a:rPr lang="en-US" sz="1800" b="0" i="0" dirty="0">
                <a:effectLst/>
                <a:latin typeface="Arial" panose="020B0604020202020204" pitchFamily="34" charset="0"/>
                <a:cs typeface="Arial" panose="020B0604020202020204" pitchFamily="34" charset="0"/>
              </a:rPr>
              <a:t>proceed to configure the RFID Reader by adding conditions in the Condition section on the IoT Registration Service website. </a:t>
            </a:r>
          </a:p>
          <a:p>
            <a:endParaRPr lang="en-US" sz="1800" dirty="0">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The next step was to set all RFID readers into a waiting mode and lock the room doors. This was done for all RFID readers.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Conditions are set for both locking and unlocking doors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door will unlock with the proper RFID as shown.</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EC9EBB9-C044-A476-1512-416DD27F802D}"/>
              </a:ext>
            </a:extLst>
          </p:cNvPr>
          <p:cNvSpPr txBox="1"/>
          <p:nvPr/>
        </p:nvSpPr>
        <p:spPr>
          <a:xfrm>
            <a:off x="9176141" y="5241833"/>
            <a:ext cx="1118951" cy="400110"/>
          </a:xfrm>
          <a:prstGeom prst="rect">
            <a:avLst/>
          </a:prstGeom>
          <a:noFill/>
        </p:spPr>
        <p:txBody>
          <a:bodyPr wrap="square" rtlCol="0">
            <a:spAutoFit/>
          </a:bodyPr>
          <a:lstStyle/>
          <a:p>
            <a:r>
              <a:rPr lang="en-IN" sz="2000" b="1" dirty="0"/>
              <a:t>RFIDs </a:t>
            </a:r>
          </a:p>
        </p:txBody>
      </p:sp>
      <p:pic>
        <p:nvPicPr>
          <p:cNvPr id="9" name="Picture 8">
            <a:extLst>
              <a:ext uri="{FF2B5EF4-FFF2-40B4-BE49-F238E27FC236}">
                <a16:creationId xmlns:a16="http://schemas.microsoft.com/office/drawing/2014/main" id="{59C937EE-414C-4A03-3C61-39C881723632}"/>
              </a:ext>
            </a:extLst>
          </p:cNvPr>
          <p:cNvPicPr>
            <a:picLocks noChangeAspect="1"/>
          </p:cNvPicPr>
          <p:nvPr/>
        </p:nvPicPr>
        <p:blipFill rotWithShape="1">
          <a:blip r:embed="rId2">
            <a:extLst>
              <a:ext uri="{28A0092B-C50C-407E-A947-70E740481C1C}">
                <a14:useLocalDpi xmlns:a14="http://schemas.microsoft.com/office/drawing/2010/main" val="0"/>
              </a:ext>
            </a:extLst>
          </a:blip>
          <a:srcRect l="38840" t="18743" r="23999" b="23545"/>
          <a:stretch/>
        </p:blipFill>
        <p:spPr>
          <a:xfrm>
            <a:off x="7871382" y="1979561"/>
            <a:ext cx="3355942" cy="2931737"/>
          </a:xfrm>
          <a:prstGeom prst="rect">
            <a:avLst/>
          </a:prstGeom>
        </p:spPr>
      </p:pic>
    </p:spTree>
    <p:extLst>
      <p:ext uri="{BB962C8B-B14F-4D97-AF65-F5344CB8AC3E}">
        <p14:creationId xmlns:p14="http://schemas.microsoft.com/office/powerpoint/2010/main" val="305095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2A040DD-1C60-0AC8-F64C-6881B96C957F}"/>
              </a:ext>
            </a:extLst>
          </p:cNvPr>
          <p:cNvSpPr>
            <a:spLocks noGrp="1"/>
          </p:cNvSpPr>
          <p:nvPr>
            <p:ph type="title"/>
          </p:nvPr>
        </p:nvSpPr>
        <p:spPr>
          <a:xfrm>
            <a:off x="633999" y="4550229"/>
            <a:ext cx="10909073" cy="1057655"/>
          </a:xfrm>
        </p:spPr>
        <p:txBody>
          <a:bodyPr vert="horz" lIns="91440" tIns="45720" rIns="91440" bIns="45720" rtlCol="0" anchor="b">
            <a:normAutofit/>
          </a:bodyPr>
          <a:lstStyle/>
          <a:p>
            <a:pPr marL="571500" indent="-571500"/>
            <a:r>
              <a:rPr lang="en-US" sz="6000" u="sng">
                <a:solidFill>
                  <a:schemeClr val="tx1">
                    <a:lumMod val="85000"/>
                    <a:lumOff val="15000"/>
                  </a:schemeClr>
                </a:solidFill>
              </a:rPr>
              <a:t>implementation</a:t>
            </a:r>
          </a:p>
        </p:txBody>
      </p:sp>
      <p:pic>
        <p:nvPicPr>
          <p:cNvPr id="3" name="Picture 2">
            <a:extLst>
              <a:ext uri="{FF2B5EF4-FFF2-40B4-BE49-F238E27FC236}">
                <a16:creationId xmlns:a16="http://schemas.microsoft.com/office/drawing/2014/main" id="{8F808126-A690-CE7E-A2E9-BF2E395C13E5}"/>
              </a:ext>
            </a:extLst>
          </p:cNvPr>
          <p:cNvPicPr>
            <a:picLocks noChangeAspect="1"/>
          </p:cNvPicPr>
          <p:nvPr/>
        </p:nvPicPr>
        <p:blipFill rotWithShape="1">
          <a:blip r:embed="rId2">
            <a:extLst>
              <a:ext uri="{28A0092B-C50C-407E-A947-70E740481C1C}">
                <a14:useLocalDpi xmlns:a14="http://schemas.microsoft.com/office/drawing/2010/main" val="0"/>
              </a:ext>
            </a:extLst>
          </a:blip>
          <a:srcRect t="17949" r="-1" b="23379"/>
          <a:stretch/>
        </p:blipFill>
        <p:spPr>
          <a:xfrm>
            <a:off x="635457" y="640080"/>
            <a:ext cx="10916463" cy="3602736"/>
          </a:xfrm>
          <a:prstGeom prst="rect">
            <a:avLst/>
          </a:prstGeom>
        </p:spPr>
      </p:pic>
      <p:cxnSp>
        <p:nvCxnSpPr>
          <p:cNvPr id="17" name="Straight Connector 16">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470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4">
            <a:extLst>
              <a:ext uri="{FF2B5EF4-FFF2-40B4-BE49-F238E27FC236}">
                <a16:creationId xmlns:a16="http://schemas.microsoft.com/office/drawing/2014/main" id="{688D7557-193F-1BEC-B62E-641019B4C7B3}"/>
              </a:ext>
            </a:extLst>
          </p:cNvPr>
          <p:cNvPicPr>
            <a:picLocks noChangeAspect="1"/>
          </p:cNvPicPr>
          <p:nvPr/>
        </p:nvPicPr>
        <p:blipFill rotWithShape="1">
          <a:blip r:embed="rId2"/>
          <a:srcRect l="14500" r="47943"/>
          <a:stretch/>
        </p:blipFill>
        <p:spPr>
          <a:xfrm>
            <a:off x="20" y="10"/>
            <a:ext cx="4578952" cy="6857990"/>
          </a:xfrm>
          <a:prstGeom prst="rect">
            <a:avLst/>
          </a:prstGeom>
        </p:spPr>
      </p:pic>
      <p:sp>
        <p:nvSpPr>
          <p:cNvPr id="16" name="Rectangle 8">
            <a:extLst>
              <a:ext uri="{FF2B5EF4-FFF2-40B4-BE49-F238E27FC236}">
                <a16:creationId xmlns:a16="http://schemas.microsoft.com/office/drawing/2014/main" id="{F4C359F3-25B2-4E2B-8713-5583EAF4C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23E43-917E-D424-81AA-3B4C4CB51570}"/>
              </a:ext>
            </a:extLst>
          </p:cNvPr>
          <p:cNvSpPr>
            <a:spLocks noGrp="1"/>
          </p:cNvSpPr>
          <p:nvPr>
            <p:ph type="title"/>
          </p:nvPr>
        </p:nvSpPr>
        <p:spPr>
          <a:xfrm>
            <a:off x="5124206" y="516835"/>
            <a:ext cx="6339840" cy="1666501"/>
          </a:xfrm>
        </p:spPr>
        <p:txBody>
          <a:bodyPr>
            <a:normAutofit/>
          </a:bodyPr>
          <a:lstStyle/>
          <a:p>
            <a:pPr marL="457200" indent="-457200">
              <a:buFont typeface="Arial" panose="020B0604020202020204" pitchFamily="34" charset="0"/>
              <a:buChar char="•"/>
            </a:pPr>
            <a:r>
              <a:rPr lang="en-IN" sz="4000" u="sng" dirty="0">
                <a:solidFill>
                  <a:srgbClr val="FFFFFF"/>
                </a:solidFill>
              </a:rPr>
              <a:t>RESULT</a:t>
            </a:r>
          </a:p>
        </p:txBody>
      </p:sp>
      <p:sp>
        <p:nvSpPr>
          <p:cNvPr id="17" name="Rectangle 10">
            <a:extLst>
              <a:ext uri="{FF2B5EF4-FFF2-40B4-BE49-F238E27FC236}">
                <a16:creationId xmlns:a16="http://schemas.microsoft.com/office/drawing/2014/main" id="{B026EB53-A064-438C-B0CD-AC150363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0F1035E-4BDA-F9DF-9B46-E4BEF0648F6B}"/>
              </a:ext>
            </a:extLst>
          </p:cNvPr>
          <p:cNvSpPr>
            <a:spLocks noGrp="1"/>
          </p:cNvSpPr>
          <p:nvPr>
            <p:ph idx="1"/>
          </p:nvPr>
        </p:nvSpPr>
        <p:spPr>
          <a:xfrm>
            <a:off x="5124206" y="2236304"/>
            <a:ext cx="6339840" cy="3652667"/>
          </a:xfrm>
        </p:spPr>
        <p:txBody>
          <a:bodyPr>
            <a:normAutofit/>
          </a:bodyPr>
          <a:lstStyle/>
          <a:p>
            <a:pPr marL="0" indent="0">
              <a:buNone/>
            </a:pPr>
            <a:r>
              <a:rPr lang="en-US" sz="1800" b="0" i="0">
                <a:solidFill>
                  <a:srgbClr val="FFFFFF"/>
                </a:solidFill>
                <a:effectLst/>
                <a:latin typeface="Arial" panose="020B0604020202020204" pitchFamily="34" charset="0"/>
                <a:cs typeface="Arial" panose="020B0604020202020204" pitchFamily="34" charset="0"/>
              </a:rPr>
              <a:t>A smart campus uses IoT devices and systems to improve the quality of life and safety on university campuses. It's a complex and interconnected system that requires advanced network topology and IoT architecture. Multiple networks are used, including school and apartment networks, as well as a dedicated IoT network. One of the key features of a smart campus is RFID access control management, which is commonly used in security and access control systems. </a:t>
            </a:r>
            <a:endParaRPr lang="en-IN" sz="18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6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DB310-94BB-00DC-B757-4BF4BD667E9A}"/>
              </a:ext>
            </a:extLst>
          </p:cNvPr>
          <p:cNvSpPr>
            <a:spLocks noGrp="1"/>
          </p:cNvSpPr>
          <p:nvPr>
            <p:ph type="ctrTitle"/>
          </p:nvPr>
        </p:nvSpPr>
        <p:spPr>
          <a:xfrm>
            <a:off x="5181601" y="634946"/>
            <a:ext cx="6368142" cy="1450757"/>
          </a:xfrm>
        </p:spPr>
        <p:txBody>
          <a:bodyPr vert="horz" lIns="91440" tIns="45720" rIns="91440" bIns="45720" rtlCol="0" anchor="b">
            <a:normAutofit/>
          </a:bodyPr>
          <a:lstStyle/>
          <a:p>
            <a:pPr indent="-571500"/>
            <a:r>
              <a:rPr lang="en-US" sz="4800" u="sng" kern="1200" spc="-50" baseline="0" dirty="0">
                <a:solidFill>
                  <a:schemeClr val="tx1">
                    <a:lumMod val="75000"/>
                    <a:lumOff val="25000"/>
                  </a:schemeClr>
                </a:solidFill>
                <a:latin typeface="+mj-lt"/>
                <a:ea typeface="+mj-ea"/>
                <a:cs typeface="+mj-cs"/>
              </a:rPr>
              <a:t>REFERENCES</a:t>
            </a:r>
          </a:p>
        </p:txBody>
      </p:sp>
      <p:pic>
        <p:nvPicPr>
          <p:cNvPr id="5" name="Picture 4">
            <a:extLst>
              <a:ext uri="{FF2B5EF4-FFF2-40B4-BE49-F238E27FC236}">
                <a16:creationId xmlns:a16="http://schemas.microsoft.com/office/drawing/2014/main" id="{B5941B96-BD7B-490F-89B2-019AD3036225}"/>
              </a:ext>
            </a:extLst>
          </p:cNvPr>
          <p:cNvPicPr>
            <a:picLocks noChangeAspect="1"/>
          </p:cNvPicPr>
          <p:nvPr/>
        </p:nvPicPr>
        <p:blipFill rotWithShape="1">
          <a:blip r:embed="rId2"/>
          <a:srcRect l="28632" r="30720" b="2"/>
          <a:stretch/>
        </p:blipFill>
        <p:spPr>
          <a:xfrm>
            <a:off x="20" y="-12128"/>
            <a:ext cx="4654276" cy="6870127"/>
          </a:xfrm>
          <a:prstGeom prst="rect">
            <a:avLst/>
          </a:prstGeom>
        </p:spPr>
      </p:pic>
      <p:cxnSp>
        <p:nvCxnSpPr>
          <p:cNvPr id="19" name="Straight Connector 18">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C107266-36A8-1002-5CD9-03D5D9CF4BD7}"/>
              </a:ext>
            </a:extLst>
          </p:cNvPr>
          <p:cNvSpPr>
            <a:spLocks noGrp="1"/>
          </p:cNvSpPr>
          <p:nvPr>
            <p:ph type="subTitle" idx="1"/>
          </p:nvPr>
        </p:nvSpPr>
        <p:spPr>
          <a:xfrm>
            <a:off x="5181601" y="2198914"/>
            <a:ext cx="6368142" cy="3670180"/>
          </a:xfrm>
        </p:spPr>
        <p:txBody>
          <a:bodyPr vert="horz" lIns="0" tIns="45720" rIns="0" bIns="45720" rtlCol="0">
            <a:normAutofit/>
          </a:bodyPr>
          <a:lstStyle/>
          <a:p>
            <a:pPr marL="285750" indent="-285750">
              <a:buFont typeface="Calibri" panose="020F0502020204030204" pitchFamily="34" charset="0"/>
              <a:buChar char="•"/>
            </a:pPr>
            <a:r>
              <a:rPr lang="en-US" sz="2000" cap="none" dirty="0">
                <a:solidFill>
                  <a:schemeClr val="tx1">
                    <a:lumMod val="75000"/>
                    <a:lumOff val="25000"/>
                  </a:schemeClr>
                </a:solidFill>
                <a:latin typeface="+mn-lt"/>
                <a:hlinkClick r:id="rId3">
                  <a:extLst>
                    <a:ext uri="{A12FA001-AC4F-418D-AE19-62706E023703}">
                      <ahyp:hlinkClr xmlns:ahyp="http://schemas.microsoft.com/office/drawing/2018/hyperlinkcolor" val="tx"/>
                    </a:ext>
                  </a:extLst>
                </a:hlinkClick>
              </a:rPr>
              <a:t>http://solidstatetechnology.us/index.php/jsst/article/view/5269</a:t>
            </a:r>
            <a:endParaRPr lang="en-US" sz="2000" cap="none" dirty="0">
              <a:solidFill>
                <a:schemeClr val="tx1">
                  <a:lumMod val="75000"/>
                  <a:lumOff val="25000"/>
                </a:schemeClr>
              </a:solidFill>
              <a:latin typeface="+mn-lt"/>
            </a:endParaRPr>
          </a:p>
          <a:p>
            <a:pPr marL="285750" indent="-285750">
              <a:buFont typeface="Calibri" panose="020F0502020204030204" pitchFamily="34" charset="0"/>
              <a:buChar char="•"/>
            </a:pPr>
            <a:endParaRPr lang="en-US" sz="2000" cap="none" dirty="0">
              <a:solidFill>
                <a:schemeClr val="tx1">
                  <a:lumMod val="75000"/>
                  <a:lumOff val="25000"/>
                </a:schemeClr>
              </a:solidFill>
              <a:latin typeface="+mn-lt"/>
            </a:endParaRPr>
          </a:p>
          <a:p>
            <a:pPr marL="285750" indent="-285750">
              <a:buFont typeface="Calibri" panose="020F0502020204030204" pitchFamily="34" charset="0"/>
              <a:buChar char="•"/>
            </a:pPr>
            <a:r>
              <a:rPr lang="en-US" sz="2000" cap="none" dirty="0">
                <a:solidFill>
                  <a:schemeClr val="tx1">
                    <a:lumMod val="75000"/>
                    <a:lumOff val="25000"/>
                  </a:schemeClr>
                </a:solidFill>
                <a:latin typeface="+mn-lt"/>
                <a:hlinkClick r:id="rId4">
                  <a:extLst>
                    <a:ext uri="{A12FA001-AC4F-418D-AE19-62706E023703}">
                      <ahyp:hlinkClr xmlns:ahyp="http://schemas.microsoft.com/office/drawing/2018/hyperlinkcolor" val="tx"/>
                    </a:ext>
                  </a:extLst>
                </a:hlinkClick>
              </a:rPr>
              <a:t>https://www.ijera.com/papers/vol9no4/Series-3/F0904033439.pdf</a:t>
            </a:r>
            <a:endParaRPr lang="en-US" sz="2000" cap="none" dirty="0">
              <a:solidFill>
                <a:schemeClr val="tx1">
                  <a:lumMod val="75000"/>
                  <a:lumOff val="25000"/>
                </a:schemeClr>
              </a:solidFill>
              <a:latin typeface="+mn-lt"/>
            </a:endParaRPr>
          </a:p>
          <a:p>
            <a:pPr marL="285750" indent="-285750">
              <a:buFont typeface="Calibri" panose="020F0502020204030204" pitchFamily="34" charset="0"/>
              <a:buChar char="•"/>
            </a:pPr>
            <a:endParaRPr lang="en-US" sz="2000" cap="none" dirty="0">
              <a:solidFill>
                <a:schemeClr val="tx1">
                  <a:lumMod val="75000"/>
                  <a:lumOff val="25000"/>
                </a:schemeClr>
              </a:solidFill>
              <a:latin typeface="+mn-lt"/>
            </a:endParaRPr>
          </a:p>
          <a:p>
            <a:pPr marL="285750" indent="-285750">
              <a:buFont typeface="Calibri" panose="020F0502020204030204" pitchFamily="34" charset="0"/>
              <a:buChar char="•"/>
            </a:pPr>
            <a:r>
              <a:rPr lang="en-US" sz="2000" cap="none" dirty="0">
                <a:solidFill>
                  <a:schemeClr val="tx1">
                    <a:lumMod val="75000"/>
                    <a:lumOff val="25000"/>
                  </a:schemeClr>
                </a:solidFill>
                <a:latin typeface="+mn-lt"/>
                <a:hlinkClick r:id="rId5" action="ppaction://hlinksldjump">
                  <a:extLst>
                    <a:ext uri="{A12FA001-AC4F-418D-AE19-62706E023703}">
                      <ahyp:hlinkClr xmlns:ahyp="http://schemas.microsoft.com/office/drawing/2018/hyperlinkcolor" val="tx"/>
                    </a:ext>
                  </a:extLst>
                </a:hlinkClick>
              </a:rPr>
              <a:t>https://ijisrt.com/wp-content/uploads/2017/11/Boosting-Campus-Network-Design-Using-Cisco-Packet-Tracer.pdf</a:t>
            </a:r>
            <a:endParaRPr lang="en-US" sz="2000" cap="none" dirty="0">
              <a:solidFill>
                <a:schemeClr val="tx1">
                  <a:lumMod val="75000"/>
                  <a:lumOff val="25000"/>
                </a:schemeClr>
              </a:solidFill>
              <a:latin typeface="+mn-lt"/>
            </a:endParaRPr>
          </a:p>
        </p:txBody>
      </p:sp>
    </p:spTree>
    <p:extLst>
      <p:ext uri="{BB962C8B-B14F-4D97-AF65-F5344CB8AC3E}">
        <p14:creationId xmlns:p14="http://schemas.microsoft.com/office/powerpoint/2010/main" val="264093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Bright modern kitchen">
            <a:extLst>
              <a:ext uri="{FF2B5EF4-FFF2-40B4-BE49-F238E27FC236}">
                <a16:creationId xmlns:a16="http://schemas.microsoft.com/office/drawing/2014/main" id="{E37C9AAD-FA75-379D-8A33-7620762751AB}"/>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4B7D7D0-0A8F-312A-CFEE-09CFF1C4BCD3}"/>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THANK-YOU</a:t>
            </a:r>
          </a:p>
        </p:txBody>
      </p:sp>
      <p:cxnSp>
        <p:nvCxnSpPr>
          <p:cNvPr id="14" name="Straight Connector 13">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77403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4D9E0E-2882-FB19-4FAD-53AFA92E1BA5}"/>
              </a:ext>
            </a:extLst>
          </p:cNvPr>
          <p:cNvSpPr>
            <a:spLocks noGrp="1"/>
          </p:cNvSpPr>
          <p:nvPr>
            <p:ph type="title"/>
          </p:nvPr>
        </p:nvSpPr>
        <p:spPr>
          <a:xfrm>
            <a:off x="492370" y="516835"/>
            <a:ext cx="3084844" cy="5772840"/>
          </a:xfrm>
        </p:spPr>
        <p:txBody>
          <a:bodyPr vert="horz" lIns="91440" tIns="45720" rIns="91440" bIns="45720" rtlCol="0" anchor="ctr">
            <a:normAutofit/>
          </a:bodyPr>
          <a:lstStyle/>
          <a:p>
            <a:pPr indent="-457200"/>
            <a:r>
              <a:rPr lang="en-US" sz="3600" u="sng">
                <a:solidFill>
                  <a:srgbClr val="FFFFFF"/>
                </a:solidFill>
              </a:rPr>
              <a:t>CONTENTS</a:t>
            </a:r>
          </a:p>
        </p:txBody>
      </p:sp>
      <p:sp>
        <p:nvSpPr>
          <p:cNvPr id="19" name="Rectangle 1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4E88FD9F-1AC3-B21D-BD82-F9B7EC4DA64A}"/>
              </a:ext>
            </a:extLst>
          </p:cNvPr>
          <p:cNvGraphicFramePr/>
          <p:nvPr>
            <p:extLst>
              <p:ext uri="{D42A27DB-BD31-4B8C-83A1-F6EECF244321}">
                <p14:modId xmlns:p14="http://schemas.microsoft.com/office/powerpoint/2010/main" val="421947474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99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1E5BCF-EF81-27A4-BBF6-4E50F3D0A2C2}"/>
              </a:ext>
            </a:extLst>
          </p:cNvPr>
          <p:cNvSpPr>
            <a:spLocks noGrp="1"/>
          </p:cNvSpPr>
          <p:nvPr>
            <p:ph type="ctrTitle"/>
          </p:nvPr>
        </p:nvSpPr>
        <p:spPr>
          <a:xfrm>
            <a:off x="492370" y="605896"/>
            <a:ext cx="3084844" cy="5646208"/>
          </a:xfrm>
        </p:spPr>
        <p:txBody>
          <a:bodyPr vert="horz" lIns="91440" tIns="45720" rIns="91440" bIns="45720" rtlCol="0" anchor="ctr">
            <a:normAutofit/>
          </a:bodyPr>
          <a:lstStyle/>
          <a:p>
            <a:pPr indent="-457200"/>
            <a:r>
              <a:rPr lang="en-US" sz="3600" u="sng">
                <a:solidFill>
                  <a:srgbClr val="FFFFFF"/>
                </a:solidFill>
              </a:rPr>
              <a:t>Team Details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F5958BED-5D40-3406-0749-A16425EB1B93}"/>
              </a:ext>
            </a:extLst>
          </p:cNvPr>
          <p:cNvSpPr>
            <a:spLocks noGrp="1"/>
          </p:cNvSpPr>
          <p:nvPr>
            <p:ph type="subTitle" idx="1"/>
          </p:nvPr>
        </p:nvSpPr>
        <p:spPr>
          <a:xfrm>
            <a:off x="4742016" y="605896"/>
            <a:ext cx="6413663" cy="5646208"/>
          </a:xfrm>
        </p:spPr>
        <p:txBody>
          <a:bodyPr vert="horz" lIns="0" tIns="45720" rIns="0" bIns="45720" rtlCol="0" anchor="ctr">
            <a:normAutofit/>
          </a:bodyPr>
          <a:lstStyle/>
          <a:p>
            <a:pPr marL="285750" indent="-285750">
              <a:buFont typeface="Calibri" panose="020F0502020204030204" pitchFamily="34" charset="0"/>
              <a:buChar char="•"/>
            </a:pPr>
            <a:r>
              <a:rPr lang="en-US">
                <a:solidFill>
                  <a:schemeClr val="tx1">
                    <a:lumMod val="75000"/>
                    <a:lumOff val="25000"/>
                  </a:schemeClr>
                </a:solidFill>
                <a:latin typeface="+mn-lt"/>
              </a:rPr>
              <a:t>UTKARSH SRIVASTAVA [RA2111026010277]</a:t>
            </a:r>
          </a:p>
          <a:p>
            <a:pPr marL="285750" indent="-285750">
              <a:buFont typeface="Calibri" panose="020F0502020204030204" pitchFamily="34" charset="0"/>
              <a:buChar char="•"/>
            </a:pPr>
            <a:r>
              <a:rPr lang="en-US">
                <a:solidFill>
                  <a:schemeClr val="tx1">
                    <a:lumMod val="75000"/>
                    <a:lumOff val="25000"/>
                  </a:schemeClr>
                </a:solidFill>
                <a:latin typeface="+mn-lt"/>
              </a:rPr>
              <a:t>HARISH G [RA2111026010284]</a:t>
            </a:r>
          </a:p>
          <a:p>
            <a:pPr marL="285750" indent="-285750">
              <a:buFont typeface="Calibri" panose="020F0502020204030204" pitchFamily="34" charset="0"/>
              <a:buChar char="•"/>
            </a:pPr>
            <a:r>
              <a:rPr lang="en-US">
                <a:solidFill>
                  <a:schemeClr val="tx1">
                    <a:lumMod val="75000"/>
                    <a:lumOff val="25000"/>
                  </a:schemeClr>
                </a:solidFill>
                <a:latin typeface="+mn-lt"/>
              </a:rPr>
              <a:t>ANANDKRISHNA V [RA2111026010285]</a:t>
            </a:r>
          </a:p>
          <a:p>
            <a:pPr marL="285750" indent="-285750">
              <a:buFont typeface="Calibri" panose="020F0502020204030204" pitchFamily="34" charset="0"/>
              <a:buChar char="•"/>
            </a:pPr>
            <a:r>
              <a:rPr lang="en-US">
                <a:solidFill>
                  <a:schemeClr val="tx1">
                    <a:lumMod val="75000"/>
                    <a:lumOff val="25000"/>
                  </a:schemeClr>
                </a:solidFill>
                <a:latin typeface="+mn-lt"/>
              </a:rPr>
              <a:t>NILAY KALE [RA2111026010287]</a:t>
            </a:r>
          </a:p>
          <a:p>
            <a:pPr marL="285750" indent="-285750">
              <a:buFont typeface="Calibri" panose="020F0502020204030204" pitchFamily="34" charset="0"/>
              <a:buChar char="•"/>
            </a:pPr>
            <a:r>
              <a:rPr lang="en-US">
                <a:solidFill>
                  <a:schemeClr val="tx1">
                    <a:lumMod val="75000"/>
                    <a:lumOff val="25000"/>
                  </a:schemeClr>
                </a:solidFill>
                <a:latin typeface="+mn-lt"/>
              </a:rPr>
              <a:t>TANMAY GUPTA [RA2111026010288]</a:t>
            </a:r>
          </a:p>
        </p:txBody>
      </p:sp>
    </p:spTree>
    <p:extLst>
      <p:ext uri="{BB962C8B-B14F-4D97-AF65-F5344CB8AC3E}">
        <p14:creationId xmlns:p14="http://schemas.microsoft.com/office/powerpoint/2010/main" val="175227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F355-7C56-FAE0-0490-4EFB11882B54}"/>
              </a:ext>
            </a:extLst>
          </p:cNvPr>
          <p:cNvSpPr>
            <a:spLocks noGrp="1"/>
          </p:cNvSpPr>
          <p:nvPr>
            <p:ph type="title"/>
          </p:nvPr>
        </p:nvSpPr>
        <p:spPr>
          <a:xfrm>
            <a:off x="0" y="135079"/>
            <a:ext cx="3336758" cy="683302"/>
          </a:xfrm>
        </p:spPr>
        <p:txBody>
          <a:bodyPr>
            <a:noAutofit/>
          </a:bodyPr>
          <a:lstStyle/>
          <a:p>
            <a:pPr marL="571500" indent="-571500">
              <a:buFont typeface="Arial" panose="020B0604020202020204" pitchFamily="34" charset="0"/>
              <a:buChar char="•"/>
            </a:pPr>
            <a:r>
              <a:rPr lang="en-AU" sz="4000" u="sng" dirty="0">
                <a:ea typeface="Calibri" panose="020F0502020204030204" pitchFamily="34" charset="0"/>
                <a:cs typeface="Times New Roman" panose="02020603050405020304" pitchFamily="18" charset="0"/>
              </a:rPr>
              <a:t>ABSTRACT</a:t>
            </a:r>
            <a:endParaRPr lang="en-IN" sz="4400" u="sng" dirty="0"/>
          </a:p>
        </p:txBody>
      </p:sp>
      <p:sp>
        <p:nvSpPr>
          <p:cNvPr id="3" name="Text Placeholder 2">
            <a:extLst>
              <a:ext uri="{FF2B5EF4-FFF2-40B4-BE49-F238E27FC236}">
                <a16:creationId xmlns:a16="http://schemas.microsoft.com/office/drawing/2014/main" id="{DFA2BA17-C7DA-C77D-29A4-964B153E9B68}"/>
              </a:ext>
            </a:extLst>
          </p:cNvPr>
          <p:cNvSpPr>
            <a:spLocks noGrp="1"/>
          </p:cNvSpPr>
          <p:nvPr>
            <p:ph type="body" idx="1"/>
          </p:nvPr>
        </p:nvSpPr>
        <p:spPr>
          <a:xfrm>
            <a:off x="-1" y="1074821"/>
            <a:ext cx="11983453" cy="5113944"/>
          </a:xfrm>
        </p:spPr>
        <p:txBody>
          <a:bodyPr>
            <a:normAutofit fontScale="85000" lnSpcReduction="20000"/>
          </a:bodyPr>
          <a:lstStyle/>
          <a:p>
            <a:pPr marL="285750" indent="-285750" algn="l">
              <a:buFont typeface="Arial" panose="020B0604020202020204" pitchFamily="34" charset="0"/>
              <a:buChar char="•"/>
            </a:pPr>
            <a:r>
              <a:rPr lang="en-US" b="0" i="0" dirty="0">
                <a:effectLst/>
                <a:latin typeface="Söhne"/>
              </a:rPr>
              <a:t>A smart campus is a simulated environment that uses IoT devices and systems to improve the quality of life and safety on university campuses. It's a complex and interconnected system that requires advanced network topology and IoT architecture.</a:t>
            </a:r>
          </a:p>
          <a:p>
            <a:pPr marL="285750" indent="-285750" algn="l">
              <a:buFont typeface="Arial" panose="020B0604020202020204" pitchFamily="34" charset="0"/>
              <a:buChar char="•"/>
            </a:pPr>
            <a:r>
              <a:rPr lang="en-US" b="0" i="0" dirty="0">
                <a:effectLst/>
                <a:latin typeface="Söhne"/>
              </a:rPr>
              <a:t>In a smart campus simulation, multiple networks are used, including school and apartment networks, as well as a dedicated IoT network. One of the key features of a smart campus is RFID access control management. </a:t>
            </a:r>
            <a:r>
              <a:rPr lang="en-US" dirty="0">
                <a:latin typeface="Söhne"/>
              </a:rPr>
              <a:t>I</a:t>
            </a:r>
            <a:r>
              <a:rPr lang="en-US" b="0" i="0" dirty="0">
                <a:effectLst/>
                <a:latin typeface="Söhne"/>
              </a:rPr>
              <a:t>t's commonly used in security and access control systems.</a:t>
            </a:r>
          </a:p>
          <a:p>
            <a:pPr marL="285750" indent="-285750" algn="l">
              <a:buFont typeface="Arial" panose="020B0604020202020204" pitchFamily="34" charset="0"/>
              <a:buChar char="•"/>
            </a:pPr>
            <a:r>
              <a:rPr lang="en-US" b="0" i="0" dirty="0">
                <a:effectLst/>
                <a:latin typeface="Söhne"/>
              </a:rPr>
              <a:t>Another important aspect of a smart campus simulation is the integration of intelligent sports field irrigation solutions. These solutions use IoT sensors and data analytics to optimize water usage and improve the health of campus lawns and green spaces. By monitoring weather patterns, soil moisture levels, and other environmental factors, the irrigation system can adjust water usage in real-time, reducing waste and ensuring that campus grounds remain healthy and vibrant.</a:t>
            </a:r>
          </a:p>
          <a:p>
            <a:pPr marL="285750" indent="-285750" algn="l">
              <a:buFont typeface="Arial" panose="020B0604020202020204" pitchFamily="34" charset="0"/>
              <a:buChar char="•"/>
            </a:pPr>
            <a:r>
              <a:rPr lang="en-US" b="0" i="0" dirty="0">
                <a:effectLst/>
                <a:latin typeface="Söhne"/>
              </a:rPr>
              <a:t>Overall, a smart campus simulation is an excellent way to demonstrate the complex interconnectivity of IoT devices and systems. By incorporating advanced network topology and IoT architecture, universities can create a safer, more efficient, and more sustainable environment for students, faculty, and staff.</a:t>
            </a:r>
          </a:p>
          <a:p>
            <a:endParaRPr lang="en-IN" sz="1200" dirty="0"/>
          </a:p>
        </p:txBody>
      </p:sp>
    </p:spTree>
    <p:extLst>
      <p:ext uri="{BB962C8B-B14F-4D97-AF65-F5344CB8AC3E}">
        <p14:creationId xmlns:p14="http://schemas.microsoft.com/office/powerpoint/2010/main" val="422973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840DE3-04A6-921D-64E9-4C122E422955}"/>
              </a:ext>
            </a:extLst>
          </p:cNvPr>
          <p:cNvSpPr>
            <a:spLocks noGrp="1"/>
          </p:cNvSpPr>
          <p:nvPr>
            <p:ph type="title"/>
          </p:nvPr>
        </p:nvSpPr>
        <p:spPr>
          <a:xfrm>
            <a:off x="492370" y="516835"/>
            <a:ext cx="3084844" cy="2103875"/>
          </a:xfrm>
        </p:spPr>
        <p:txBody>
          <a:bodyPr vert="horz" lIns="91440" tIns="45720" rIns="91440" bIns="45720" rtlCol="0" anchor="b">
            <a:normAutofit/>
          </a:bodyPr>
          <a:lstStyle/>
          <a:p>
            <a:pPr indent="-571500"/>
            <a:r>
              <a:rPr lang="en-US" sz="3600" u="sng">
                <a:solidFill>
                  <a:srgbClr val="FFFFFF"/>
                </a:solidFill>
                <a:effectLst/>
              </a:rPr>
              <a:t>Network layout</a:t>
            </a:r>
            <a:endParaRPr lang="en-US" sz="3600">
              <a:solidFill>
                <a:srgbClr val="FFFFFF"/>
              </a:solidFill>
            </a:endParaRPr>
          </a:p>
        </p:txBody>
      </p:sp>
      <p:sp>
        <p:nvSpPr>
          <p:cNvPr id="4" name="TextBox 3">
            <a:extLst>
              <a:ext uri="{FF2B5EF4-FFF2-40B4-BE49-F238E27FC236}">
                <a16:creationId xmlns:a16="http://schemas.microsoft.com/office/drawing/2014/main" id="{046CD44F-14AF-AADC-27C3-FC627CEB843A}"/>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800"/>
              </a:spcAft>
              <a:buClr>
                <a:schemeClr val="accent1"/>
              </a:buClr>
              <a:buFont typeface="Calibri" panose="020F0502020204030204" pitchFamily="34" charset="0"/>
            </a:pPr>
            <a:r>
              <a:rPr lang="en-US" sz="1500">
                <a:solidFill>
                  <a:srgbClr val="FFFFFF"/>
                </a:solidFill>
                <a:effectLst/>
              </a:rPr>
              <a:t>The network layout : </a:t>
            </a:r>
          </a:p>
          <a:p>
            <a:pPr defTabSz="914400">
              <a:lnSpc>
                <a:spcPct val="90000"/>
              </a:lnSpc>
              <a:spcAft>
                <a:spcPts val="800"/>
              </a:spcAft>
              <a:buClr>
                <a:schemeClr val="accent1"/>
              </a:buClr>
              <a:buFont typeface="Calibri" panose="020F0502020204030204" pitchFamily="34" charset="0"/>
            </a:pPr>
            <a:endParaRPr lang="en-US" sz="1500">
              <a:solidFill>
                <a:srgbClr val="FFFFFF"/>
              </a:solidFill>
              <a:effectLst/>
            </a:endParaRPr>
          </a:p>
          <a:p>
            <a:pPr marL="285750" indent="-285750" defTabSz="914400">
              <a:lnSpc>
                <a:spcPct val="90000"/>
              </a:lnSpc>
              <a:spcAft>
                <a:spcPts val="800"/>
              </a:spcAft>
              <a:buClr>
                <a:schemeClr val="accent1"/>
              </a:buClr>
              <a:buFont typeface="Calibri" panose="020F0502020204030204" pitchFamily="34" charset="0"/>
              <a:buChar char="•"/>
            </a:pPr>
            <a:r>
              <a:rPr lang="en-US" sz="1500">
                <a:solidFill>
                  <a:srgbClr val="FFFFFF"/>
                </a:solidFill>
                <a:effectLst/>
              </a:rPr>
              <a:t>Backbone router network</a:t>
            </a:r>
          </a:p>
          <a:p>
            <a:pPr marL="342900" lvl="0" indent="-342900" defTabSz="914400">
              <a:lnSpc>
                <a:spcPct val="90000"/>
              </a:lnSpc>
              <a:buClr>
                <a:schemeClr val="accent1"/>
              </a:buClr>
              <a:buFont typeface="Calibri" panose="020F0502020204030204" pitchFamily="34" charset="0"/>
              <a:buChar char=""/>
            </a:pPr>
            <a:r>
              <a:rPr lang="en-US" sz="1500">
                <a:solidFill>
                  <a:srgbClr val="FFFFFF"/>
                </a:solidFill>
                <a:effectLst/>
              </a:rPr>
              <a:t>Traditional switch-based classroom wired network</a:t>
            </a:r>
          </a:p>
          <a:p>
            <a:pPr marL="342900" lvl="0" indent="-342900" defTabSz="914400">
              <a:lnSpc>
                <a:spcPct val="90000"/>
              </a:lnSpc>
              <a:buClr>
                <a:schemeClr val="accent1"/>
              </a:buClr>
              <a:buFont typeface="Calibri" panose="020F0502020204030204" pitchFamily="34" charset="0"/>
              <a:buChar char=""/>
            </a:pPr>
            <a:r>
              <a:rPr lang="en-US" sz="1500">
                <a:solidFill>
                  <a:srgbClr val="FFFFFF"/>
                </a:solidFill>
                <a:effectLst/>
              </a:rPr>
              <a:t>Wireless LAN for the apartment buildings</a:t>
            </a:r>
          </a:p>
          <a:p>
            <a:pPr marL="342900" lvl="0" indent="-342900" defTabSz="914400">
              <a:lnSpc>
                <a:spcPct val="90000"/>
              </a:lnSpc>
              <a:spcAft>
                <a:spcPts val="800"/>
              </a:spcAft>
              <a:buClr>
                <a:schemeClr val="accent1"/>
              </a:buClr>
              <a:buFont typeface="Calibri" panose="020F0502020204030204" pitchFamily="34" charset="0"/>
              <a:buChar char=""/>
            </a:pPr>
            <a:r>
              <a:rPr lang="en-US" sz="1500">
                <a:solidFill>
                  <a:srgbClr val="FFFFFF"/>
                </a:solidFill>
                <a:effectLst/>
              </a:rPr>
              <a:t>Dedicated IoT network based also on switch</a:t>
            </a:r>
          </a:p>
          <a:p>
            <a:pPr marL="342900" lvl="0" indent="-342900" defTabSz="914400">
              <a:lnSpc>
                <a:spcPct val="90000"/>
              </a:lnSpc>
              <a:spcAft>
                <a:spcPts val="800"/>
              </a:spcAft>
              <a:buClr>
                <a:schemeClr val="accent1"/>
              </a:buClr>
              <a:buFont typeface="Calibri" panose="020F0502020204030204" pitchFamily="34" charset="0"/>
              <a:buChar char=""/>
            </a:pPr>
            <a:endParaRPr lang="en-US" sz="1500">
              <a:solidFill>
                <a:srgbClr val="FFFFFF"/>
              </a:solidFill>
            </a:endParaRPr>
          </a:p>
          <a:p>
            <a:pPr marL="342900" lvl="0" indent="-342900" defTabSz="914400">
              <a:lnSpc>
                <a:spcPct val="90000"/>
              </a:lnSpc>
              <a:spcAft>
                <a:spcPts val="800"/>
              </a:spcAft>
              <a:buClr>
                <a:schemeClr val="accent1"/>
              </a:buClr>
              <a:buFont typeface="Calibri" panose="020F0502020204030204" pitchFamily="34" charset="0"/>
              <a:buChar char=""/>
            </a:pPr>
            <a:endParaRPr lang="en-US" sz="1500">
              <a:solidFill>
                <a:srgbClr val="FFFFFF"/>
              </a:solidFill>
              <a:effectLst/>
            </a:endParaRPr>
          </a:p>
          <a:p>
            <a:pPr lvl="0" defTabSz="914400">
              <a:lnSpc>
                <a:spcPct val="90000"/>
              </a:lnSpc>
              <a:spcAft>
                <a:spcPts val="800"/>
              </a:spcAft>
              <a:buClr>
                <a:schemeClr val="accent1"/>
              </a:buClr>
              <a:buFont typeface="Calibri" panose="020F0502020204030204" pitchFamily="34" charset="0"/>
            </a:pPr>
            <a:endParaRPr lang="en-US" sz="1500">
              <a:solidFill>
                <a:srgbClr val="FFFFFF"/>
              </a:solidFill>
              <a:effectLst/>
            </a:endParaRP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3588CAA0-5910-5D85-FEA0-8BA12CDD7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423566"/>
            <a:ext cx="6798082" cy="4010868"/>
          </a:xfrm>
          <a:prstGeom prst="rect">
            <a:avLst/>
          </a:prstGeom>
        </p:spPr>
      </p:pic>
    </p:spTree>
    <p:extLst>
      <p:ext uri="{BB962C8B-B14F-4D97-AF65-F5344CB8AC3E}">
        <p14:creationId xmlns:p14="http://schemas.microsoft.com/office/powerpoint/2010/main" val="404808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69D5-D349-5D3D-5B63-2D7E8272BF26}"/>
              </a:ext>
            </a:extLst>
          </p:cNvPr>
          <p:cNvSpPr>
            <a:spLocks noGrp="1"/>
          </p:cNvSpPr>
          <p:nvPr>
            <p:ph type="title"/>
          </p:nvPr>
        </p:nvSpPr>
        <p:spPr>
          <a:xfrm>
            <a:off x="-175305" y="0"/>
            <a:ext cx="4238299" cy="892220"/>
          </a:xfrm>
        </p:spPr>
        <p:txBody>
          <a:bodyPr/>
          <a:lstStyle/>
          <a:p>
            <a:pPr marL="457200" indent="-457200">
              <a:buFont typeface="Arial" panose="020B0604020202020204" pitchFamily="34" charset="0"/>
              <a:buChar char="•"/>
            </a:pPr>
            <a:r>
              <a:rPr lang="en-IN" u="sng" dirty="0"/>
              <a:t>Network</a:t>
            </a:r>
            <a:r>
              <a:rPr lang="en-IN" b="1" u="sng" dirty="0"/>
              <a:t> </a:t>
            </a:r>
            <a:r>
              <a:rPr lang="en-IN" u="sng" dirty="0"/>
              <a:t>Used</a:t>
            </a:r>
          </a:p>
        </p:txBody>
      </p:sp>
      <p:sp>
        <p:nvSpPr>
          <p:cNvPr id="4" name="TextBox 3">
            <a:extLst>
              <a:ext uri="{FF2B5EF4-FFF2-40B4-BE49-F238E27FC236}">
                <a16:creationId xmlns:a16="http://schemas.microsoft.com/office/drawing/2014/main" id="{B29052F2-F3A3-3860-089D-315BD96F5AC0}"/>
              </a:ext>
            </a:extLst>
          </p:cNvPr>
          <p:cNvSpPr txBox="1"/>
          <p:nvPr/>
        </p:nvSpPr>
        <p:spPr>
          <a:xfrm>
            <a:off x="339365" y="1809947"/>
            <a:ext cx="11133055" cy="4247317"/>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"LAN" stands for "Local Area Network". It is a type of computer network that is confined to a relatively small geographical area, such as a building or a campus. LANs are commonly used in homes, schools, and businesses to allow computers and other devices to communicate and share resources, such as files and printers.</a:t>
            </a:r>
          </a:p>
          <a:p>
            <a:pPr marL="285750" indent="-285750">
              <a:buClr>
                <a:schemeClr val="accent1"/>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A LAN can be wired or wireless, and can use a variety of technologies such as Ethernet, Wi-Fi, and Bluetooth. In a wired LAN, devices are connected to a central hub or switch using Ethernet cables. In a wireless LAN, devices communicate with each other using radio waves over Wi-Fi.</a:t>
            </a:r>
          </a:p>
          <a:p>
            <a:pPr marL="285750" indent="-285750">
              <a:buClr>
                <a:schemeClr val="accent1"/>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LANs typically offer high-speed data transfer rates, low latency, and the ability to share resources within the network. They are also relatively easy to set up and maintain, and can be secured with various types of security protocols to protect against unauthorized access.</a:t>
            </a:r>
          </a:p>
          <a:p>
            <a:pPr marL="285750" indent="-285750">
              <a:buClr>
                <a:schemeClr val="accent1"/>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Overall, LANs are an essential component of modern computer networks, enabling communication and collaboration between devices within a local area.</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22F454D-C329-68A5-DC18-B73C43623644}"/>
              </a:ext>
            </a:extLst>
          </p:cNvPr>
          <p:cNvSpPr txBox="1"/>
          <p:nvPr/>
        </p:nvSpPr>
        <p:spPr>
          <a:xfrm>
            <a:off x="339365" y="1260685"/>
            <a:ext cx="8625526" cy="36933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IN" dirty="0">
                <a:latin typeface="Arial" panose="020B0604020202020204" pitchFamily="34" charset="0"/>
                <a:cs typeface="Arial" panose="020B0604020202020204" pitchFamily="34" charset="0"/>
              </a:rPr>
              <a:t>Network used in Smart Campus Project is LAN.</a:t>
            </a:r>
          </a:p>
        </p:txBody>
      </p:sp>
    </p:spTree>
    <p:extLst>
      <p:ext uri="{BB962C8B-B14F-4D97-AF65-F5344CB8AC3E}">
        <p14:creationId xmlns:p14="http://schemas.microsoft.com/office/powerpoint/2010/main" val="112026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0C59D-A50B-5053-7CAC-4994F7FC59D0}"/>
              </a:ext>
            </a:extLst>
          </p:cNvPr>
          <p:cNvSpPr>
            <a:spLocks noGrp="1"/>
          </p:cNvSpPr>
          <p:nvPr>
            <p:ph type="title"/>
          </p:nvPr>
        </p:nvSpPr>
        <p:spPr>
          <a:xfrm>
            <a:off x="5144679" y="634946"/>
            <a:ext cx="6405063" cy="1450757"/>
          </a:xfrm>
        </p:spPr>
        <p:txBody>
          <a:bodyPr vert="horz" lIns="91440" tIns="45720" rIns="91440" bIns="45720" rtlCol="0" anchor="b">
            <a:normAutofit/>
          </a:bodyPr>
          <a:lstStyle/>
          <a:p>
            <a:pPr indent="-457200"/>
            <a:r>
              <a:rPr lang="en-US" u="sng"/>
              <a:t>Module description  - module 1</a:t>
            </a:r>
          </a:p>
        </p:txBody>
      </p:sp>
      <p:pic>
        <p:nvPicPr>
          <p:cNvPr id="4" name="Picture 3">
            <a:extLst>
              <a:ext uri="{FF2B5EF4-FFF2-40B4-BE49-F238E27FC236}">
                <a16:creationId xmlns:a16="http://schemas.microsoft.com/office/drawing/2014/main" id="{907FFDF9-FE87-804E-3F47-CDD70EE6F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3999" y="793990"/>
            <a:ext cx="4020297" cy="2050351"/>
          </a:xfrm>
          <a:prstGeom prst="rect">
            <a:avLst/>
          </a:prstGeom>
          <a:noFill/>
        </p:spPr>
      </p:pic>
      <p:cxnSp>
        <p:nvCxnSpPr>
          <p:cNvPr id="13" name="Straight Connector 12">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67CEE4-559E-2484-EB1E-7DF709085DE0}"/>
              </a:ext>
            </a:extLst>
          </p:cNvPr>
          <p:cNvSpPr txBox="1"/>
          <p:nvPr/>
        </p:nvSpPr>
        <p:spPr>
          <a:xfrm>
            <a:off x="5144679" y="2198914"/>
            <a:ext cx="6405063" cy="3670180"/>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b="0" i="0">
                <a:solidFill>
                  <a:schemeClr val="tx1">
                    <a:lumMod val="75000"/>
                    <a:lumOff val="25000"/>
                  </a:schemeClr>
                </a:solidFill>
                <a:effectLst/>
              </a:rPr>
              <a:t>In this scenario, three routers are being used in a network and they are interconnected using Serial DTE (Data Terminal Equipment) connections.</a:t>
            </a:r>
          </a:p>
          <a:p>
            <a:pPr marL="285750" indent="-285750" defTabSz="91440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b="0" i="0">
                <a:solidFill>
                  <a:schemeClr val="tx1">
                    <a:lumMod val="75000"/>
                    <a:lumOff val="25000"/>
                  </a:schemeClr>
                </a:solidFill>
                <a:effectLst/>
              </a:rPr>
              <a:t>The use of three routers in this network allows for a more complex and robust network topology, which can provide greater scalability, reliability, and redundancy. By interconnecting the routers using serial DTE connections, the network can be designed to provide a higher level of performance and efficiency</a:t>
            </a:r>
            <a:endParaRPr lang="en-US">
              <a:solidFill>
                <a:schemeClr val="tx1">
                  <a:lumMod val="75000"/>
                  <a:lumOff val="25000"/>
                </a:schemeClr>
              </a:solidFill>
            </a:endParaRPr>
          </a:p>
        </p:txBody>
      </p:sp>
      <p:sp>
        <p:nvSpPr>
          <p:cNvPr id="15" name="Rectangle 14">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51FDAAA1-E205-E2F7-1309-0510916289EA}"/>
              </a:ext>
            </a:extLst>
          </p:cNvPr>
          <p:cNvSpPr txBox="1"/>
          <p:nvPr/>
        </p:nvSpPr>
        <p:spPr>
          <a:xfrm>
            <a:off x="7299159" y="5430169"/>
            <a:ext cx="2887577" cy="369332"/>
          </a:xfrm>
          <a:prstGeom prst="rect">
            <a:avLst/>
          </a:prstGeom>
          <a:noFill/>
        </p:spPr>
        <p:txBody>
          <a:bodyPr wrap="square" rtlCol="0">
            <a:spAutoFit/>
          </a:bodyPr>
          <a:lstStyle/>
          <a:p>
            <a:pPr>
              <a:spcAft>
                <a:spcPts val="600"/>
              </a:spcAft>
            </a:pPr>
            <a:r>
              <a:rPr lang="en-AU" dirty="0">
                <a:effectLst/>
                <a:latin typeface="Arial" panose="020B0604020202020204" pitchFamily="34" charset="0"/>
                <a:ea typeface="Calibri" panose="020F0502020204030204" pitchFamily="34" charset="0"/>
                <a:cs typeface="Arial" panose="020B0604020202020204" pitchFamily="34" charset="0"/>
              </a:rPr>
              <a:t>Backbone Router Network</a:t>
            </a:r>
            <a:endParaRPr lang="en-IN">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6920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883E-ED2D-1588-A0D4-49B615035584}"/>
              </a:ext>
            </a:extLst>
          </p:cNvPr>
          <p:cNvSpPr>
            <a:spLocks noGrp="1"/>
          </p:cNvSpPr>
          <p:nvPr>
            <p:ph type="title"/>
          </p:nvPr>
        </p:nvSpPr>
        <p:spPr>
          <a:xfrm>
            <a:off x="1097280" y="286603"/>
            <a:ext cx="10058400" cy="1450757"/>
          </a:xfrm>
        </p:spPr>
        <p:txBody>
          <a:bodyPr>
            <a:normAutofit/>
          </a:bodyPr>
          <a:lstStyle/>
          <a:p>
            <a:pPr marL="457200" indent="-457200">
              <a:buFont typeface="Arial" panose="020B0604020202020204" pitchFamily="34" charset="0"/>
              <a:buChar char="•"/>
            </a:pPr>
            <a:r>
              <a:rPr lang="en-IN" u="sng"/>
              <a:t>Module 2 </a:t>
            </a:r>
          </a:p>
        </p:txBody>
      </p:sp>
      <p:sp>
        <p:nvSpPr>
          <p:cNvPr id="3" name="Content Placeholder 2">
            <a:extLst>
              <a:ext uri="{FF2B5EF4-FFF2-40B4-BE49-F238E27FC236}">
                <a16:creationId xmlns:a16="http://schemas.microsoft.com/office/drawing/2014/main" id="{8669754B-11E3-AAB4-E5A5-4EC1EE4D2581}"/>
              </a:ext>
            </a:extLst>
          </p:cNvPr>
          <p:cNvSpPr>
            <a:spLocks noGrp="1"/>
          </p:cNvSpPr>
          <p:nvPr>
            <p:ph idx="1"/>
          </p:nvPr>
        </p:nvSpPr>
        <p:spPr>
          <a:xfrm>
            <a:off x="2094557" y="2272986"/>
            <a:ext cx="3586797" cy="3611609"/>
          </a:xfrm>
        </p:spPr>
        <p:txBody>
          <a:bodyPr>
            <a:normAutofit/>
          </a:bodyPr>
          <a:lstStyle/>
          <a:p>
            <a:pPr marL="66751" indent="-66751" defTabSz="667512">
              <a:spcBef>
                <a:spcPts val="876"/>
              </a:spcBef>
              <a:spcAft>
                <a:spcPts val="146"/>
              </a:spcAft>
            </a:pPr>
            <a:r>
              <a:rPr lang="en-US" sz="1314" kern="1200">
                <a:solidFill>
                  <a:schemeClr val="tx1">
                    <a:lumMod val="75000"/>
                    <a:lumOff val="25000"/>
                  </a:schemeClr>
                </a:solidFill>
                <a:latin typeface="Arial" panose="020B0604020202020204" pitchFamily="34" charset="0"/>
                <a:ea typeface="+mn-ea"/>
                <a:cs typeface="Arial" panose="020B0604020202020204" pitchFamily="34" charset="0"/>
              </a:rPr>
              <a:t>Here, we're using a switch to link router campus class to different pcs, one printer, and one DHCP server.</a:t>
            </a:r>
          </a:p>
          <a:p>
            <a:pPr marL="66751" indent="-66751" defTabSz="667512">
              <a:spcBef>
                <a:spcPts val="876"/>
              </a:spcBef>
              <a:spcAft>
                <a:spcPts val="146"/>
              </a:spcAft>
            </a:pPr>
            <a:endParaRPr lang="en-US" sz="1314" kern="1200">
              <a:solidFill>
                <a:schemeClr val="tx1">
                  <a:lumMod val="75000"/>
                  <a:lumOff val="25000"/>
                </a:schemeClr>
              </a:solidFill>
              <a:latin typeface="Arial" panose="020B0604020202020204" pitchFamily="34" charset="0"/>
              <a:ea typeface="+mn-ea"/>
              <a:cs typeface="Arial" panose="020B0604020202020204" pitchFamily="34" charset="0"/>
            </a:endParaRPr>
          </a:p>
          <a:p>
            <a:pPr marL="66751" indent="-66751" defTabSz="667512">
              <a:spcBef>
                <a:spcPts val="876"/>
              </a:spcBef>
              <a:spcAft>
                <a:spcPts val="146"/>
              </a:spcAft>
            </a:pPr>
            <a:r>
              <a:rPr lang="en-US" sz="1314" kern="1200">
                <a:solidFill>
                  <a:schemeClr val="tx1">
                    <a:lumMod val="75000"/>
                    <a:lumOff val="25000"/>
                  </a:schemeClr>
                </a:solidFill>
                <a:latin typeface="Arial" panose="020B0604020202020204" pitchFamily="34" charset="0"/>
                <a:ea typeface="+mn-ea"/>
                <a:cs typeface="Arial" panose="020B0604020202020204" pitchFamily="34" charset="0"/>
              </a:rPr>
              <a:t>The DHCP server will ensure that each device has a unique IP address, and Router campus class will provide a connection to the internet or other external networks. The switch will provide a central point for communication between all of the devices in the network.</a:t>
            </a:r>
            <a:endParaRPr lang="en-IN" sz="18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119D818-2B65-824E-FDC9-610A227C85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5014" y="2098515"/>
            <a:ext cx="3262755" cy="3473185"/>
          </a:xfrm>
          <a:prstGeom prst="rect">
            <a:avLst/>
          </a:prstGeom>
          <a:noFill/>
          <a:ln>
            <a:noFill/>
          </a:ln>
        </p:spPr>
      </p:pic>
      <p:sp>
        <p:nvSpPr>
          <p:cNvPr id="5" name="TextBox 4">
            <a:extLst>
              <a:ext uri="{FF2B5EF4-FFF2-40B4-BE49-F238E27FC236}">
                <a16:creationId xmlns:a16="http://schemas.microsoft.com/office/drawing/2014/main" id="{6983C808-8B8F-65B0-AC22-BFB181E1BB23}"/>
              </a:ext>
            </a:extLst>
          </p:cNvPr>
          <p:cNvSpPr txBox="1"/>
          <p:nvPr/>
        </p:nvSpPr>
        <p:spPr>
          <a:xfrm>
            <a:off x="7668230" y="5611820"/>
            <a:ext cx="2202201" cy="294568"/>
          </a:xfrm>
          <a:prstGeom prst="rect">
            <a:avLst/>
          </a:prstGeom>
          <a:noFill/>
        </p:spPr>
        <p:txBody>
          <a:bodyPr wrap="square" rtlCol="0">
            <a:spAutoFit/>
          </a:bodyPr>
          <a:lstStyle/>
          <a:p>
            <a:pPr defTabSz="333756">
              <a:spcAft>
                <a:spcPts val="600"/>
              </a:spcAft>
            </a:pPr>
            <a:r>
              <a:rPr lang="en-IN" sz="1314" kern="1200">
                <a:solidFill>
                  <a:schemeClr val="tx1"/>
                </a:solidFill>
                <a:latin typeface="+mn-lt"/>
                <a:ea typeface="+mn-ea"/>
                <a:cs typeface="+mn-cs"/>
              </a:rPr>
              <a:t>Campus Class Network</a:t>
            </a:r>
            <a:endParaRPr lang="en-IN"/>
          </a:p>
        </p:txBody>
      </p:sp>
    </p:spTree>
    <p:extLst>
      <p:ext uri="{BB962C8B-B14F-4D97-AF65-F5344CB8AC3E}">
        <p14:creationId xmlns:p14="http://schemas.microsoft.com/office/powerpoint/2010/main" val="47912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8A3-BCD0-D932-8AA8-1B237C33D67C}"/>
              </a:ext>
            </a:extLst>
          </p:cNvPr>
          <p:cNvSpPr>
            <a:spLocks noGrp="1"/>
          </p:cNvSpPr>
          <p:nvPr>
            <p:ph type="title"/>
          </p:nvPr>
        </p:nvSpPr>
        <p:spPr>
          <a:xfrm>
            <a:off x="-192505" y="333718"/>
            <a:ext cx="3705726" cy="692975"/>
          </a:xfrm>
        </p:spPr>
        <p:txBody>
          <a:bodyPr>
            <a:normAutofit/>
          </a:bodyPr>
          <a:lstStyle/>
          <a:p>
            <a:pPr marL="457200" indent="-457200">
              <a:buFont typeface="Arial" panose="020B0604020202020204" pitchFamily="34" charset="0"/>
              <a:buChar char="•"/>
            </a:pPr>
            <a:r>
              <a:rPr lang="en-IN" sz="2900" u="sng" dirty="0"/>
              <a:t>Module 3</a:t>
            </a:r>
          </a:p>
        </p:txBody>
      </p:sp>
      <p:sp>
        <p:nvSpPr>
          <p:cNvPr id="3" name="Content Placeholder 2">
            <a:extLst>
              <a:ext uri="{FF2B5EF4-FFF2-40B4-BE49-F238E27FC236}">
                <a16:creationId xmlns:a16="http://schemas.microsoft.com/office/drawing/2014/main" id="{D6985E7F-6669-4983-80A6-B754C99BD6B8}"/>
              </a:ext>
            </a:extLst>
          </p:cNvPr>
          <p:cNvSpPr>
            <a:spLocks noGrp="1"/>
          </p:cNvSpPr>
          <p:nvPr>
            <p:ph idx="1"/>
          </p:nvPr>
        </p:nvSpPr>
        <p:spPr>
          <a:xfrm>
            <a:off x="179371" y="1952958"/>
            <a:ext cx="5479308" cy="1720684"/>
          </a:xfrm>
        </p:spPr>
        <p:txBody>
          <a:bodyPr>
            <a:normAutofit/>
          </a:bodyPr>
          <a:lstStyle/>
          <a:p>
            <a:r>
              <a:rPr lang="en-US" sz="2400" dirty="0">
                <a:latin typeface="Arial" panose="020B0604020202020204" pitchFamily="34" charset="0"/>
                <a:cs typeface="Arial" panose="020B0604020202020204" pitchFamily="34" charset="0"/>
              </a:rPr>
              <a:t>Deploying the wireless router in place, a wireless network is set up using the WRT300N so that different devices may connect to it.</a:t>
            </a:r>
            <a:endParaRPr lang="en-IN"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ABEB22E-21FF-020E-1520-236F34781F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33407" y="1807416"/>
            <a:ext cx="6079222" cy="2340514"/>
          </a:xfrm>
          <a:prstGeom prst="rect">
            <a:avLst/>
          </a:prstGeom>
          <a:noFill/>
          <a:ln>
            <a:noFill/>
          </a:ln>
        </p:spPr>
      </p:pic>
      <p:sp>
        <p:nvSpPr>
          <p:cNvPr id="5" name="TextBox 4">
            <a:extLst>
              <a:ext uri="{FF2B5EF4-FFF2-40B4-BE49-F238E27FC236}">
                <a16:creationId xmlns:a16="http://schemas.microsoft.com/office/drawing/2014/main" id="{4E268335-CA78-9D40-FBF0-1C0F6C29C9EA}"/>
              </a:ext>
            </a:extLst>
          </p:cNvPr>
          <p:cNvSpPr txBox="1"/>
          <p:nvPr/>
        </p:nvSpPr>
        <p:spPr>
          <a:xfrm>
            <a:off x="7275443" y="4147930"/>
            <a:ext cx="3564835" cy="371061"/>
          </a:xfrm>
          <a:prstGeom prst="rect">
            <a:avLst/>
          </a:prstGeom>
          <a:noFill/>
        </p:spPr>
        <p:txBody>
          <a:bodyPr wrap="square" rtlCol="0">
            <a:spAutoFit/>
          </a:bodyPr>
          <a:lstStyle/>
          <a:p>
            <a:r>
              <a:rPr lang="en-AU" sz="1800" b="1" dirty="0">
                <a:effectLst/>
                <a:ea typeface="Calibri" panose="020F0502020204030204" pitchFamily="34" charset="0"/>
              </a:rPr>
              <a:t>Campus Apartment Network</a:t>
            </a:r>
            <a:endParaRPr lang="en-IN" dirty="0"/>
          </a:p>
        </p:txBody>
      </p:sp>
    </p:spTree>
    <p:extLst>
      <p:ext uri="{BB962C8B-B14F-4D97-AF65-F5344CB8AC3E}">
        <p14:creationId xmlns:p14="http://schemas.microsoft.com/office/powerpoint/2010/main" val="8800145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TM10001114[[fn=Gallery]]</Template>
  <TotalTime>195</TotalTime>
  <Words>930</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Retrospect</vt:lpstr>
      <vt:lpstr>SMART CAMPUS </vt:lpstr>
      <vt:lpstr>CONTENTS</vt:lpstr>
      <vt:lpstr>Team Details</vt:lpstr>
      <vt:lpstr>ABSTRACT</vt:lpstr>
      <vt:lpstr>Network layout</vt:lpstr>
      <vt:lpstr>Network Used</vt:lpstr>
      <vt:lpstr>Module description  - module 1</vt:lpstr>
      <vt:lpstr>Module 2 </vt:lpstr>
      <vt:lpstr>Module 3</vt:lpstr>
      <vt:lpstr>Module 4</vt:lpstr>
      <vt:lpstr>Module 5</vt:lpstr>
      <vt:lpstr>implementation</vt:lpstr>
      <vt:lpstr>RESULT</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CAMPUS</dc:title>
  <dc:creator>Charvi Jain</dc:creator>
  <cp:lastModifiedBy>HARISH G (RA2111026010284)</cp:lastModifiedBy>
  <cp:revision>10</cp:revision>
  <dcterms:created xsi:type="dcterms:W3CDTF">2023-02-24T14:20:03Z</dcterms:created>
  <dcterms:modified xsi:type="dcterms:W3CDTF">2023-06-20T03:52:27Z</dcterms:modified>
</cp:coreProperties>
</file>