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2" r:id="rId1"/>
  </p:sldMasterIdLst>
  <p:sldIdLst>
    <p:sldId id="256" r:id="rId2"/>
    <p:sldId id="265" r:id="rId3"/>
    <p:sldId id="257" r:id="rId4"/>
    <p:sldId id="258" r:id="rId5"/>
    <p:sldId id="259" r:id="rId6"/>
    <p:sldId id="260" r:id="rId7"/>
    <p:sldId id="261" r:id="rId8"/>
    <p:sldId id="262" r:id="rId9"/>
    <p:sldId id="263" r:id="rId10"/>
    <p:sldId id="267" r:id="rId11"/>
    <p:sldId id="268" r:id="rId12"/>
    <p:sldId id="266"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p:scale>
          <a:sx n="66" d="100"/>
          <a:sy n="66" d="100"/>
        </p:scale>
        <p:origin x="1354"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10/12/2023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61548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8194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6566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95223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852223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2078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9290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853729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675286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12925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20098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587000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10/12/2023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272275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10/12/2023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769137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10/12/2023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286128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39386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4350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E36636D-D922-432D-A958-524484B5923D}" type="datetimeFigureOut">
              <a:rPr lang="en-US" smtClean="0"/>
              <a:pPr/>
              <a:t>10/12/2023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912219292"/>
      </p:ext>
    </p:extLst>
  </p:cSld>
  <p:clrMap bg1="dk1" tx1="lt1" bg2="dk2" tx2="lt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 id="2147483944" r:id="rId12"/>
    <p:sldLayoutId id="2147483945" r:id="rId13"/>
    <p:sldLayoutId id="2147483946" r:id="rId14"/>
    <p:sldLayoutId id="2147483947" r:id="rId15"/>
    <p:sldLayoutId id="2147483948" r:id="rId16"/>
    <p:sldLayoutId id="214748394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DC1D5-2EAA-B9B5-4E7A-91EB8EC62DF8}"/>
              </a:ext>
            </a:extLst>
          </p:cNvPr>
          <p:cNvSpPr>
            <a:spLocks noGrp="1"/>
          </p:cNvSpPr>
          <p:nvPr>
            <p:ph type="ctrTitle"/>
          </p:nvPr>
        </p:nvSpPr>
        <p:spPr>
          <a:xfrm>
            <a:off x="1370692" y="47813"/>
            <a:ext cx="10414907" cy="2749176"/>
          </a:xfrm>
        </p:spPr>
        <p:txBody>
          <a:bodyPr>
            <a:normAutofit/>
          </a:bodyPr>
          <a:lstStyle/>
          <a:p>
            <a:r>
              <a:rPr lang="en-US" sz="4800" b="1" dirty="0">
                <a:solidFill>
                  <a:schemeClr val="accent2">
                    <a:lumMod val="75000"/>
                  </a:schemeClr>
                </a:solidFill>
                <a:effectLst/>
                <a:latin typeface="Times New Roman" panose="02020603050405020304" pitchFamily="18" charset="0"/>
                <a:cs typeface="Times New Roman" panose="02020603050405020304" pitchFamily="18" charset="0"/>
              </a:rPr>
              <a:t>Big</a:t>
            </a:r>
            <a:r>
              <a:rPr lang="en-US" b="1" dirty="0">
                <a:solidFill>
                  <a:schemeClr val="accent2">
                    <a:lumMod val="75000"/>
                  </a:schemeClr>
                </a:solidFill>
                <a:effectLst/>
                <a:latin typeface="Times New Roman" panose="02020603050405020304" pitchFamily="18" charset="0"/>
                <a:cs typeface="Times New Roman" panose="02020603050405020304" pitchFamily="18" charset="0"/>
              </a:rPr>
              <a:t> </a:t>
            </a:r>
            <a:r>
              <a:rPr lang="en-US" sz="4800" b="1" dirty="0">
                <a:solidFill>
                  <a:schemeClr val="accent2">
                    <a:lumMod val="75000"/>
                  </a:schemeClr>
                </a:solidFill>
                <a:effectLst/>
                <a:latin typeface="Times New Roman" panose="02020603050405020304" pitchFamily="18" charset="0"/>
                <a:cs typeface="Times New Roman" panose="02020603050405020304" pitchFamily="18" charset="0"/>
              </a:rPr>
              <a:t>Data</a:t>
            </a:r>
            <a:r>
              <a:rPr lang="en-US" b="1" dirty="0">
                <a:solidFill>
                  <a:schemeClr val="accent2">
                    <a:lumMod val="75000"/>
                  </a:schemeClr>
                </a:solidFill>
                <a:effectLst/>
                <a:latin typeface="Times New Roman" panose="02020603050405020304" pitchFamily="18" charset="0"/>
                <a:cs typeface="Times New Roman" panose="02020603050405020304" pitchFamily="18" charset="0"/>
              </a:rPr>
              <a:t> </a:t>
            </a:r>
            <a:r>
              <a:rPr lang="en-US" sz="4800" b="1" dirty="0">
                <a:solidFill>
                  <a:schemeClr val="accent2">
                    <a:lumMod val="75000"/>
                  </a:schemeClr>
                </a:solidFill>
                <a:effectLst/>
                <a:latin typeface="Times New Roman" panose="02020603050405020304" pitchFamily="18" charset="0"/>
                <a:cs typeface="Times New Roman" panose="02020603050405020304" pitchFamily="18" charset="0"/>
              </a:rPr>
              <a:t>Analysis</a:t>
            </a:r>
            <a:r>
              <a:rPr lang="en-US" b="1" dirty="0">
                <a:solidFill>
                  <a:schemeClr val="accent2">
                    <a:lumMod val="75000"/>
                  </a:schemeClr>
                </a:solidFill>
                <a:effectLst/>
                <a:latin typeface="Times New Roman" panose="02020603050405020304" pitchFamily="18" charset="0"/>
                <a:cs typeface="Times New Roman" panose="02020603050405020304" pitchFamily="18" charset="0"/>
              </a:rPr>
              <a:t> </a:t>
            </a:r>
            <a:r>
              <a:rPr lang="en-US" sz="4800" b="1" dirty="0">
                <a:solidFill>
                  <a:schemeClr val="accent2">
                    <a:lumMod val="75000"/>
                  </a:schemeClr>
                </a:solidFill>
                <a:effectLst/>
                <a:latin typeface="Times New Roman" panose="02020603050405020304" pitchFamily="18" charset="0"/>
                <a:cs typeface="Times New Roman" panose="02020603050405020304" pitchFamily="18" charset="0"/>
              </a:rPr>
              <a:t>with</a:t>
            </a:r>
            <a:r>
              <a:rPr lang="en-US" b="1" dirty="0">
                <a:solidFill>
                  <a:schemeClr val="accent2">
                    <a:lumMod val="75000"/>
                  </a:schemeClr>
                </a:solidFill>
                <a:effectLst/>
                <a:latin typeface="Times New Roman" panose="02020603050405020304" pitchFamily="18" charset="0"/>
                <a:cs typeface="Times New Roman" panose="02020603050405020304" pitchFamily="18" charset="0"/>
              </a:rPr>
              <a:t> </a:t>
            </a:r>
            <a:r>
              <a:rPr lang="en-US" sz="4800" b="1" dirty="0">
                <a:solidFill>
                  <a:schemeClr val="accent2">
                    <a:lumMod val="75000"/>
                  </a:schemeClr>
                </a:solidFill>
                <a:effectLst/>
                <a:latin typeface="Times New Roman" panose="02020603050405020304" pitchFamily="18" charset="0"/>
                <a:cs typeface="Times New Roman" panose="02020603050405020304" pitchFamily="18" charset="0"/>
              </a:rPr>
              <a:t>IBM</a:t>
            </a:r>
            <a:r>
              <a:rPr lang="en-US" b="1" dirty="0">
                <a:solidFill>
                  <a:schemeClr val="accent2">
                    <a:lumMod val="75000"/>
                  </a:schemeClr>
                </a:solidFill>
                <a:effectLst/>
                <a:latin typeface="Times New Roman" panose="02020603050405020304" pitchFamily="18" charset="0"/>
                <a:cs typeface="Times New Roman" panose="02020603050405020304" pitchFamily="18" charset="0"/>
              </a:rPr>
              <a:t> </a:t>
            </a:r>
            <a:r>
              <a:rPr lang="en-US" sz="4800" b="1" dirty="0">
                <a:solidFill>
                  <a:schemeClr val="accent2">
                    <a:lumMod val="75000"/>
                  </a:schemeClr>
                </a:solidFill>
                <a:effectLst/>
                <a:latin typeface="Times New Roman" panose="02020603050405020304" pitchFamily="18" charset="0"/>
                <a:cs typeface="Times New Roman" panose="02020603050405020304" pitchFamily="18" charset="0"/>
              </a:rPr>
              <a:t>Cloud Databases</a:t>
            </a:r>
            <a:br>
              <a:rPr lang="en-US" b="1" dirty="0">
                <a:solidFill>
                  <a:srgbClr val="474747"/>
                </a:solidFill>
                <a:effectLst/>
                <a:latin typeface="Open Sans" panose="020F0502020204030204" pitchFamily="34" charset="0"/>
              </a:rPr>
            </a:br>
            <a:endParaRPr lang="en-IN" dirty="0"/>
          </a:p>
        </p:txBody>
      </p:sp>
      <p:sp>
        <p:nvSpPr>
          <p:cNvPr id="3" name="Subtitle 2">
            <a:extLst>
              <a:ext uri="{FF2B5EF4-FFF2-40B4-BE49-F238E27FC236}">
                <a16:creationId xmlns:a16="http://schemas.microsoft.com/office/drawing/2014/main" id="{436EA869-C9F6-8F4C-7BB8-BCD702E4C753}"/>
              </a:ext>
            </a:extLst>
          </p:cNvPr>
          <p:cNvSpPr>
            <a:spLocks noGrp="1"/>
          </p:cNvSpPr>
          <p:nvPr>
            <p:ph type="subTitle" idx="1"/>
          </p:nvPr>
        </p:nvSpPr>
        <p:spPr>
          <a:xfrm>
            <a:off x="1370693" y="3598339"/>
            <a:ext cx="5146648" cy="1421896"/>
          </a:xfrm>
        </p:spPr>
        <p:txBody>
          <a:bodyPr/>
          <a:lstStyle/>
          <a:p>
            <a:r>
              <a:rPr lang="en-IN" dirty="0"/>
              <a:t>   </a:t>
            </a:r>
          </a:p>
        </p:txBody>
      </p:sp>
      <p:pic>
        <p:nvPicPr>
          <p:cNvPr id="9" name="Picture 8">
            <a:extLst>
              <a:ext uri="{FF2B5EF4-FFF2-40B4-BE49-F238E27FC236}">
                <a16:creationId xmlns:a16="http://schemas.microsoft.com/office/drawing/2014/main" id="{EA723950-3A6D-E2CD-4B75-68B84C3428FC}"/>
              </a:ext>
            </a:extLst>
          </p:cNvPr>
          <p:cNvPicPr>
            <a:picLocks noChangeAspect="1"/>
          </p:cNvPicPr>
          <p:nvPr/>
        </p:nvPicPr>
        <p:blipFill>
          <a:blip r:embed="rId2"/>
          <a:stretch>
            <a:fillRect/>
          </a:stretch>
        </p:blipFill>
        <p:spPr>
          <a:xfrm>
            <a:off x="5629836" y="1917983"/>
            <a:ext cx="6562164" cy="3478770"/>
          </a:xfrm>
          <a:prstGeom prst="rect">
            <a:avLst/>
          </a:prstGeom>
        </p:spPr>
      </p:pic>
      <p:sp>
        <p:nvSpPr>
          <p:cNvPr id="4" name="TextBox 3">
            <a:extLst>
              <a:ext uri="{FF2B5EF4-FFF2-40B4-BE49-F238E27FC236}">
                <a16:creationId xmlns:a16="http://schemas.microsoft.com/office/drawing/2014/main" id="{79FC5B6E-CC1A-8165-D6DC-83DF69C731E0}"/>
              </a:ext>
            </a:extLst>
          </p:cNvPr>
          <p:cNvSpPr txBox="1"/>
          <p:nvPr/>
        </p:nvSpPr>
        <p:spPr>
          <a:xfrm>
            <a:off x="914400" y="2447365"/>
            <a:ext cx="4240306" cy="2308324"/>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BY</a:t>
            </a:r>
          </a:p>
          <a:p>
            <a:r>
              <a:rPr lang="en-IN" sz="2400" dirty="0">
                <a:latin typeface="Times New Roman" panose="02020603050405020304" pitchFamily="18" charset="0"/>
                <a:cs typeface="Times New Roman" panose="02020603050405020304" pitchFamily="18" charset="0"/>
              </a:rPr>
              <a:t>     CHANDRAVEL .P</a:t>
            </a:r>
          </a:p>
          <a:p>
            <a:r>
              <a:rPr lang="en-IN" sz="2400" dirty="0">
                <a:latin typeface="Times New Roman" panose="02020603050405020304" pitchFamily="18" charset="0"/>
                <a:cs typeface="Times New Roman" panose="02020603050405020304" pitchFamily="18" charset="0"/>
              </a:rPr>
              <a:t>     DHANUSH .P</a:t>
            </a:r>
          </a:p>
          <a:p>
            <a:r>
              <a:rPr lang="en-IN" sz="2400" dirty="0">
                <a:latin typeface="Times New Roman" panose="02020603050405020304" pitchFamily="18" charset="0"/>
                <a:cs typeface="Times New Roman" panose="02020603050405020304" pitchFamily="18" charset="0"/>
              </a:rPr>
              <a:t>     DINESH .N</a:t>
            </a:r>
          </a:p>
          <a:p>
            <a:r>
              <a:rPr lang="en-IN" sz="2400" dirty="0">
                <a:latin typeface="Times New Roman" panose="02020603050405020304" pitchFamily="18" charset="0"/>
                <a:cs typeface="Times New Roman" panose="02020603050405020304" pitchFamily="18" charset="0"/>
              </a:rPr>
              <a:t>     HABISHEK .R</a:t>
            </a:r>
          </a:p>
          <a:p>
            <a:r>
              <a:rPr lang="en-IN" sz="2400" dirty="0">
                <a:latin typeface="Times New Roman" panose="02020603050405020304" pitchFamily="18" charset="0"/>
                <a:cs typeface="Times New Roman" panose="02020603050405020304" pitchFamily="18" charset="0"/>
              </a:rPr>
              <a:t>     HARISH KUMAR .P</a:t>
            </a:r>
          </a:p>
        </p:txBody>
      </p:sp>
    </p:spTree>
    <p:extLst>
      <p:ext uri="{BB962C8B-B14F-4D97-AF65-F5344CB8AC3E}">
        <p14:creationId xmlns:p14="http://schemas.microsoft.com/office/powerpoint/2010/main" val="114680558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EB015-EB2B-9425-B545-98ADBDC4D7C6}"/>
              </a:ext>
            </a:extLst>
          </p:cNvPr>
          <p:cNvSpPr>
            <a:spLocks noGrp="1"/>
          </p:cNvSpPr>
          <p:nvPr>
            <p:ph type="title"/>
          </p:nvPr>
        </p:nvSpPr>
        <p:spPr/>
        <p:txBody>
          <a:bodyPr/>
          <a:lstStyle/>
          <a:p>
            <a:r>
              <a:rPr lang="en-IN" dirty="0">
                <a:solidFill>
                  <a:schemeClr val="accent2">
                    <a:lumMod val="75000"/>
                  </a:schemeClr>
                </a:solidFill>
                <a:latin typeface="Times New Roman" panose="02020603050405020304" pitchFamily="18" charset="0"/>
                <a:cs typeface="Times New Roman" panose="02020603050405020304" pitchFamily="18" charset="0"/>
              </a:rPr>
              <a:t>Features of Big Data Analysis </a:t>
            </a:r>
          </a:p>
        </p:txBody>
      </p:sp>
      <p:sp>
        <p:nvSpPr>
          <p:cNvPr id="3" name="Content Placeholder 2">
            <a:extLst>
              <a:ext uri="{FF2B5EF4-FFF2-40B4-BE49-F238E27FC236}">
                <a16:creationId xmlns:a16="http://schemas.microsoft.com/office/drawing/2014/main" id="{F6334C78-D97C-8AB9-8018-2CA0B4EC0F4E}"/>
              </a:ext>
            </a:extLst>
          </p:cNvPr>
          <p:cNvSpPr>
            <a:spLocks noGrp="1"/>
          </p:cNvSpPr>
          <p:nvPr>
            <p:ph idx="1"/>
          </p:nvPr>
        </p:nvSpPr>
        <p:spPr/>
        <p:txBody>
          <a:bodyPr/>
          <a:lstStyle/>
          <a:p>
            <a:pPr>
              <a:buFont typeface="Wingdings" panose="05000000000000000000" pitchFamily="2" charset="2"/>
              <a:buChar char="Ø"/>
            </a:pPr>
            <a:r>
              <a:rPr lang="en-IN" b="1" i="0" dirty="0">
                <a:effectLst/>
                <a:latin typeface="Times New Roman" panose="02020603050405020304" pitchFamily="18" charset="0"/>
                <a:cs typeface="Times New Roman" panose="02020603050405020304" pitchFamily="18" charset="0"/>
              </a:rPr>
              <a:t>Scalability</a:t>
            </a:r>
          </a:p>
          <a:p>
            <a:pPr>
              <a:buFont typeface="Wingdings" panose="05000000000000000000" pitchFamily="2" charset="2"/>
              <a:buChar char="Ø"/>
            </a:pPr>
            <a:r>
              <a:rPr lang="en-IN" b="1" i="0" dirty="0">
                <a:effectLst/>
                <a:latin typeface="Times New Roman" panose="02020603050405020304" pitchFamily="18" charset="0"/>
                <a:cs typeface="Times New Roman" panose="02020603050405020304" pitchFamily="18" charset="0"/>
              </a:rPr>
              <a:t>Scalability</a:t>
            </a:r>
            <a:endParaRPr lang="en-IN"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1" i="0" dirty="0">
                <a:effectLst/>
                <a:latin typeface="Times New Roman" panose="02020603050405020304" pitchFamily="18" charset="0"/>
                <a:cs typeface="Times New Roman" panose="02020603050405020304" pitchFamily="18" charset="0"/>
              </a:rPr>
              <a:t>High Availability</a:t>
            </a:r>
          </a:p>
          <a:p>
            <a:pPr>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Automated Backups and Disaster Recovery:</a:t>
            </a:r>
            <a:endParaRPr lang="en-IN"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Multi-Cloud and Hybrid Cloud Support</a:t>
            </a:r>
            <a:endParaRPr lang="en-IN" b="1"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1" i="0" dirty="0">
                <a:effectLst/>
                <a:latin typeface="Times New Roman" panose="02020603050405020304" pitchFamily="18" charset="0"/>
                <a:cs typeface="Times New Roman" panose="02020603050405020304" pitchFamily="18" charset="0"/>
              </a:rPr>
              <a:t>Integration Capabilities</a:t>
            </a:r>
            <a:endParaRPr lang="en-IN"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Compatibility with Diverse Data Types</a:t>
            </a:r>
            <a:endParaRPr lang="en-IN" b="1"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Machine Learning and AI Integration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2213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0B59-8B10-6B1E-5EEF-61E1CFE4965E}"/>
              </a:ext>
            </a:extLst>
          </p:cNvPr>
          <p:cNvSpPr>
            <a:spLocks noGrp="1"/>
          </p:cNvSpPr>
          <p:nvPr>
            <p:ph type="title"/>
          </p:nvPr>
        </p:nvSpPr>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Benefits:</a:t>
            </a:r>
          </a:p>
        </p:txBody>
      </p:sp>
      <p:sp>
        <p:nvSpPr>
          <p:cNvPr id="3" name="Content Placeholder 2">
            <a:extLst>
              <a:ext uri="{FF2B5EF4-FFF2-40B4-BE49-F238E27FC236}">
                <a16:creationId xmlns:a16="http://schemas.microsoft.com/office/drawing/2014/main" id="{FB3AC73A-66FC-DCE0-DF62-CA51A7C2B3FB}"/>
              </a:ext>
            </a:extLst>
          </p:cNvPr>
          <p:cNvSpPr>
            <a:spLocks noGrp="1"/>
          </p:cNvSpPr>
          <p:nvPr>
            <p:ph idx="1"/>
          </p:nvPr>
        </p:nvSpPr>
        <p:spPr/>
        <p:txBody>
          <a:bodyPr>
            <a:normAutofit/>
          </a:bodyPr>
          <a:lstStyle/>
          <a:p>
            <a:pPr algn="l">
              <a:buFont typeface="Wingdings" panose="05000000000000000000" pitchFamily="2" charset="2"/>
              <a:buChar char="Ø"/>
            </a:pPr>
            <a:r>
              <a:rPr lang="en-US" b="1" i="0" dirty="0">
                <a:solidFill>
                  <a:srgbClr val="D1D5DB"/>
                </a:solidFill>
                <a:effectLst/>
                <a:latin typeface="Times New Roman" panose="02020603050405020304" pitchFamily="18" charset="0"/>
                <a:cs typeface="Times New Roman" panose="02020603050405020304" pitchFamily="18" charset="0"/>
              </a:rPr>
              <a:t>Db2 on Cloud</a:t>
            </a:r>
          </a:p>
          <a:p>
            <a:pPr algn="l">
              <a:buFont typeface="Wingdings" panose="05000000000000000000" pitchFamily="2" charset="2"/>
              <a:buChar char="Ø"/>
            </a:pPr>
            <a:r>
              <a:rPr lang="en-US" b="1" i="0" dirty="0">
                <a:solidFill>
                  <a:srgbClr val="D1D5DB"/>
                </a:solidFill>
                <a:effectLst/>
                <a:latin typeface="Times New Roman" panose="02020603050405020304" pitchFamily="18" charset="0"/>
                <a:cs typeface="Times New Roman" panose="02020603050405020304" pitchFamily="18" charset="0"/>
              </a:rPr>
              <a:t>IBM Db2 Warehouse on Cloud</a:t>
            </a:r>
          </a:p>
          <a:p>
            <a:pPr algn="l">
              <a:buFont typeface="Wingdings" panose="05000000000000000000" pitchFamily="2" charset="2"/>
              <a:buChar char="Ø"/>
            </a:pPr>
            <a:r>
              <a:rPr lang="en-US" b="1" i="0" dirty="0">
                <a:solidFill>
                  <a:srgbClr val="D1D5DB"/>
                </a:solidFill>
                <a:effectLst/>
                <a:latin typeface="Times New Roman" panose="02020603050405020304" pitchFamily="18" charset="0"/>
                <a:cs typeface="Times New Roman" panose="02020603050405020304" pitchFamily="18" charset="0"/>
              </a:rPr>
              <a:t>IBM Cloud ant</a:t>
            </a:r>
          </a:p>
          <a:p>
            <a:pPr algn="l">
              <a:buFont typeface="Wingdings" panose="05000000000000000000" pitchFamily="2" charset="2"/>
              <a:buChar char="Ø"/>
            </a:pPr>
            <a:r>
              <a:rPr lang="en-US" b="1" i="0" dirty="0">
                <a:solidFill>
                  <a:srgbClr val="D1D5DB"/>
                </a:solidFill>
                <a:effectLst/>
                <a:latin typeface="Times New Roman" panose="02020603050405020304" pitchFamily="18" charset="0"/>
                <a:cs typeface="Times New Roman" panose="02020603050405020304" pitchFamily="18" charset="0"/>
              </a:rPr>
              <a:t>IBM Cloud Databases for PostgreSQL</a:t>
            </a:r>
          </a:p>
          <a:p>
            <a:pPr algn="l">
              <a:buFont typeface="Wingdings" panose="05000000000000000000" pitchFamily="2" charset="2"/>
              <a:buChar char="Ø"/>
            </a:pPr>
            <a:r>
              <a:rPr lang="en-US" b="1" i="0" dirty="0">
                <a:solidFill>
                  <a:srgbClr val="D1D5DB"/>
                </a:solidFill>
                <a:effectLst/>
                <a:latin typeface="Times New Roman" panose="02020603050405020304" pitchFamily="18" charset="0"/>
                <a:cs typeface="Times New Roman" panose="02020603050405020304" pitchFamily="18" charset="0"/>
              </a:rPr>
              <a:t>IBM Cloud Databases for MongoDB</a:t>
            </a:r>
            <a:endParaRPr lang="en-US" b="0" i="0" dirty="0">
              <a:solidFill>
                <a:srgbClr val="D1D5DB"/>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b="1" i="0" dirty="0">
                <a:solidFill>
                  <a:srgbClr val="D1D5DB"/>
                </a:solidFill>
                <a:effectLst/>
                <a:latin typeface="Times New Roman" panose="02020603050405020304" pitchFamily="18" charset="0"/>
                <a:cs typeface="Times New Roman" panose="02020603050405020304" pitchFamily="18" charset="0"/>
              </a:rPr>
              <a:t>IBM Db2 Big SQL</a:t>
            </a:r>
            <a:endParaRPr lang="en-US" b="0" i="0" dirty="0">
              <a:solidFill>
                <a:srgbClr val="D1D5DB"/>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b="1" i="0" dirty="0">
                <a:solidFill>
                  <a:srgbClr val="D1D5DB"/>
                </a:solidFill>
                <a:effectLst/>
                <a:latin typeface="Times New Roman" panose="02020603050405020304" pitchFamily="18" charset="0"/>
                <a:cs typeface="Times New Roman" panose="02020603050405020304" pitchFamily="18" charset="0"/>
              </a:rPr>
              <a:t>IBM Db2 Event Store</a:t>
            </a:r>
          </a:p>
          <a:p>
            <a:pPr algn="l">
              <a:buFont typeface="Wingdings" panose="05000000000000000000" pitchFamily="2" charset="2"/>
              <a:buChar char="Ø"/>
            </a:pPr>
            <a:r>
              <a:rPr lang="en-US" b="1" i="0" dirty="0">
                <a:solidFill>
                  <a:srgbClr val="D1D5DB"/>
                </a:solidFill>
                <a:effectLst/>
                <a:latin typeface="Times New Roman" panose="02020603050405020304" pitchFamily="18" charset="0"/>
                <a:cs typeface="Times New Roman" panose="02020603050405020304" pitchFamily="18" charset="0"/>
              </a:rPr>
              <a:t>IBM Cloud Object Storage</a:t>
            </a:r>
            <a:endParaRPr lang="en-US" b="0" i="0" dirty="0">
              <a:solidFill>
                <a:srgbClr val="D1D5DB"/>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5875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93154-5AC9-61E8-995A-00B6211ACA44}"/>
              </a:ext>
            </a:extLst>
          </p:cNvPr>
          <p:cNvSpPr>
            <a:spLocks noGrp="1"/>
          </p:cNvSpPr>
          <p:nvPr>
            <p:ph type="title"/>
          </p:nvPr>
        </p:nvSpPr>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2F7E523-E2F1-7F3E-46A7-3690DCA06939}"/>
              </a:ext>
            </a:extLst>
          </p:cNvPr>
          <p:cNvSpPr>
            <a:spLocks noGrp="1"/>
          </p:cNvSpPr>
          <p:nvPr>
            <p:ph idx="1"/>
          </p:nvPr>
        </p:nvSpPr>
        <p:spPr/>
        <p:txBody>
          <a:bodyPr/>
          <a:lstStyle/>
          <a:p>
            <a:pPr marL="0" indent="0">
              <a:buNone/>
            </a:pPr>
            <a:r>
              <a:rPr lang="en-US" b="0" i="0" dirty="0">
                <a:solidFill>
                  <a:srgbClr val="D1D5DB"/>
                </a:solidFill>
                <a:effectLst/>
                <a:latin typeface="Times New Roman" panose="02020603050405020304" pitchFamily="18" charset="0"/>
                <a:cs typeface="Times New Roman" panose="02020603050405020304" pitchFamily="18" charset="0"/>
              </a:rPr>
              <a:t>   IBM Cloud Databases represent a formidable tool for organizations looking to navigate the complexities of big data analysis. By combining scalability, security, and integration capabilities, IBM Cloud Databases offer a holistic solution that addresses the challenges posed by the era of big data. As organizations continue to grapple with ever-expanding datasets, the adoption of IBM Cloud Databases is poised to play a pivotal role in driving data-driven decision-making and fostering innovation across various industries.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212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1CE1-0000-0C2C-F6CE-AE9FBD6422EC}"/>
              </a:ext>
            </a:extLst>
          </p:cNvPr>
          <p:cNvSpPr>
            <a:spLocks noGrp="1"/>
          </p:cNvSpPr>
          <p:nvPr>
            <p:ph type="title"/>
          </p:nvPr>
        </p:nvSpPr>
        <p:spPr>
          <a:xfrm>
            <a:off x="913795" y="609600"/>
            <a:ext cx="10353762" cy="4616824"/>
          </a:xfrm>
        </p:spPr>
        <p:txBody>
          <a:bodyPr>
            <a:normAutofit/>
          </a:bodyPr>
          <a:lstStyle/>
          <a:p>
            <a:r>
              <a:rPr lang="en-IN" sz="8000" dirty="0">
                <a:solidFill>
                  <a:schemeClr val="accent2">
                    <a:lumMod val="75000"/>
                  </a:schemeClr>
                </a:solidFill>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3809453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501A-5CEE-77BE-81B7-0EB53FC11BF5}"/>
              </a:ext>
            </a:extLst>
          </p:cNvPr>
          <p:cNvSpPr>
            <a:spLocks noGrp="1"/>
          </p:cNvSpPr>
          <p:nvPr>
            <p:ph type="title"/>
          </p:nvPr>
        </p:nvSpPr>
        <p:spPr>
          <a:xfrm>
            <a:off x="1119998" y="365125"/>
            <a:ext cx="10233801" cy="1325563"/>
          </a:xfrm>
        </p:spPr>
        <p:txBody>
          <a:bodyPr/>
          <a:lstStyle/>
          <a:p>
            <a:r>
              <a:rPr lang="en-IN" dirty="0">
                <a:solidFill>
                  <a:schemeClr val="accent2">
                    <a:lumMod val="75000"/>
                  </a:schemeClr>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0EFE8C13-B735-88DE-AA91-7F55BFDB57F3}"/>
              </a:ext>
            </a:extLst>
          </p:cNvPr>
          <p:cNvSpPr>
            <a:spLocks noGrp="1"/>
          </p:cNvSpPr>
          <p:nvPr>
            <p:ph idx="1"/>
          </p:nvPr>
        </p:nvSpPr>
        <p:spPr>
          <a:xfrm>
            <a:off x="1120000" y="1852519"/>
            <a:ext cx="10233800" cy="4351338"/>
          </a:xfrm>
        </p:spPr>
        <p:txBody>
          <a:bodyPr>
            <a:normAutofit fontScale="92500" lnSpcReduction="20000"/>
          </a:bodyPr>
          <a:lstStyle/>
          <a:p>
            <a:pPr marL="0" indent="0">
              <a:buNone/>
            </a:pPr>
            <a:endParaRPr lang="en-US" dirty="0">
              <a:solidFill>
                <a:srgbClr val="D1D5DB"/>
              </a:solidFill>
              <a:latin typeface="Times New Roman" panose="02020603050405020304" pitchFamily="18" charset="0"/>
              <a:cs typeface="Times New Roman" panose="02020603050405020304" pitchFamily="18" charset="0"/>
            </a:endParaRPr>
          </a:p>
          <a:p>
            <a:pPr marL="0" indent="0">
              <a:buNone/>
            </a:pPr>
            <a:r>
              <a:rPr lang="en-US" b="0" i="0" dirty="0">
                <a:solidFill>
                  <a:srgbClr val="D1D5DB"/>
                </a:solidFill>
                <a:effectLst/>
                <a:latin typeface="Times New Roman" panose="02020603050405020304" pitchFamily="18" charset="0"/>
                <a:cs typeface="Times New Roman" panose="02020603050405020304" pitchFamily="18" charset="0"/>
              </a:rPr>
              <a:t>        </a:t>
            </a:r>
            <a:r>
              <a:rPr lang="en-US" sz="3000" b="0" i="0" dirty="0">
                <a:solidFill>
                  <a:srgbClr val="D1D5DB"/>
                </a:solidFill>
                <a:effectLst/>
                <a:latin typeface="Times New Roman" panose="02020603050405020304" pitchFamily="18" charset="0"/>
                <a:cs typeface="Times New Roman" panose="02020603050405020304" pitchFamily="18" charset="0"/>
              </a:rPr>
              <a:t>With the advent of big data, organizations are facing unprecedented volumes of data that require advanced analytical techniques for meaningful insights. This paper explores the utilization of IBM Cloud Databases as a powerful platform for managing and analyzing large datasets. The study delves into the key features and benefits of IBM Cloud Databases, including scalability, security, and integration capabilities. Additionally, it examines case studies showcasing real-world applications of big data analysis using IBM Cloud Databases. Through a comprehensive review of literature and practical examples, this paper aims to provide a comprehensive understanding of how IBM Cloud Databases can be leveraged for effective big data analysis.</a:t>
            </a:r>
          </a:p>
        </p:txBody>
      </p:sp>
    </p:spTree>
    <p:extLst>
      <p:ext uri="{BB962C8B-B14F-4D97-AF65-F5344CB8AC3E}">
        <p14:creationId xmlns:p14="http://schemas.microsoft.com/office/powerpoint/2010/main" val="267742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3440-BF9D-1C97-A439-7C56E7E54597}"/>
              </a:ext>
            </a:extLst>
          </p:cNvPr>
          <p:cNvSpPr>
            <a:spLocks noGrp="1"/>
          </p:cNvSpPr>
          <p:nvPr>
            <p:ph type="title"/>
          </p:nvPr>
        </p:nvSpPr>
        <p:spPr>
          <a:xfrm>
            <a:off x="913795" y="609600"/>
            <a:ext cx="7432346" cy="970450"/>
          </a:xfrm>
        </p:spPr>
        <p:txBody>
          <a:bodyPr>
            <a:normAutofit/>
          </a:bodyPr>
          <a:lstStyle/>
          <a:p>
            <a:r>
              <a:rPr lang="en-IN" b="1" i="0" dirty="0">
                <a:solidFill>
                  <a:schemeClr val="accent2">
                    <a:lumMod val="75000"/>
                  </a:schemeClr>
                </a:solidFill>
                <a:effectLst/>
                <a:latin typeface="Times New Roman" panose="02020603050405020304" pitchFamily="18" charset="0"/>
                <a:cs typeface="Times New Roman" panose="02020603050405020304" pitchFamily="18" charset="0"/>
              </a:rPr>
              <a:t>Problem   Statement</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DF22B5-52FC-4041-A724-03CE4A608D10}"/>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Dive into the world of big data analysis with IBM Cloud Databases. Uncover hidden insights from vast datasets, from climate trends to social patterns. Visualize your findings and derive valuable business intelligence. Embark on data-driven adventures, exploring the endless possibilities of big data!</a:t>
            </a:r>
          </a:p>
          <a:p>
            <a:pPr>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project involves delving into big data analysis using IBM Cloud Databases. The objective is to extract valuable insights from extensive datasets, ranging from climate trends to social patterns. The project includes designing the analysis process, setting up IBM Cloud Databases, performing data analysis, and visualizing the results for business intelligence.</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844283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7DC2-CF8D-C56C-9EB0-93F8FCC17356}"/>
              </a:ext>
            </a:extLst>
          </p:cNvPr>
          <p:cNvSpPr>
            <a:spLocks noGrp="1"/>
          </p:cNvSpPr>
          <p:nvPr>
            <p:ph type="title"/>
          </p:nvPr>
        </p:nvSpPr>
        <p:spPr/>
        <p:txBody>
          <a:bodyPr/>
          <a:lstStyle/>
          <a:p>
            <a:r>
              <a:rPr lang="en-IN" b="1" i="0" dirty="0">
                <a:solidFill>
                  <a:schemeClr val="accent2">
                    <a:lumMod val="75000"/>
                  </a:schemeClr>
                </a:solidFill>
                <a:effectLst/>
                <a:latin typeface="Times New Roman" panose="02020603050405020304" pitchFamily="18" charset="0"/>
                <a:cs typeface="Times New Roman" panose="02020603050405020304" pitchFamily="18" charset="0"/>
              </a:rPr>
              <a:t>Design Thinking</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27085C-C465-F65C-95C8-985AB5811425}"/>
              </a:ext>
            </a:extLst>
          </p:cNvPr>
          <p:cNvSpPr>
            <a:spLocks noGrp="1"/>
          </p:cNvSpPr>
          <p:nvPr>
            <p:ph idx="1"/>
          </p:nvPr>
        </p:nvSpPr>
        <p:spPr>
          <a:xfrm>
            <a:off x="698642" y="2055180"/>
            <a:ext cx="5469076" cy="2552680"/>
          </a:xfrm>
        </p:spPr>
        <p:txBody>
          <a:bodyPr>
            <a:normAutofit/>
          </a:bodyPr>
          <a:lstStyle/>
          <a:p>
            <a:pPr marL="36900" indent="0">
              <a:buNone/>
            </a:pPr>
            <a:r>
              <a:rPr lang="en-IN" sz="2800" b="1" i="0" dirty="0">
                <a:solidFill>
                  <a:schemeClr val="accent2">
                    <a:lumMod val="75000"/>
                  </a:schemeClr>
                </a:solidFill>
                <a:effectLst/>
                <a:latin typeface="Times New Roman" panose="02020603050405020304" pitchFamily="18" charset="0"/>
                <a:cs typeface="Times New Roman" panose="02020603050405020304" pitchFamily="18" charset="0"/>
              </a:rPr>
              <a:t>Data Selection</a:t>
            </a:r>
          </a:p>
          <a:p>
            <a:pPr marL="36900" indent="0">
              <a:buNone/>
            </a:pPr>
            <a:r>
              <a:rPr lang="en-IN" sz="2800" b="1" dirty="0">
                <a:solidFill>
                  <a:schemeClr val="accent2">
                    <a:lumMod val="75000"/>
                  </a:schemeClr>
                </a:solidFill>
                <a:effectLst/>
                <a:latin typeface="Times New Roman" panose="02020603050405020304" pitchFamily="18" charset="0"/>
                <a:cs typeface="Times New Roman" panose="02020603050405020304"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Identify the datasets to be analyzed, such as climate data or social media trends.</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6CCC90C-713B-77CE-1EB4-C45A9E078E1F}"/>
              </a:ext>
            </a:extLst>
          </p:cNvPr>
          <p:cNvPicPr>
            <a:picLocks noChangeAspect="1"/>
          </p:cNvPicPr>
          <p:nvPr/>
        </p:nvPicPr>
        <p:blipFill>
          <a:blip r:embed="rId2"/>
          <a:stretch>
            <a:fillRect/>
          </a:stretch>
        </p:blipFill>
        <p:spPr>
          <a:xfrm>
            <a:off x="6379031" y="2055180"/>
            <a:ext cx="5812969" cy="3299012"/>
          </a:xfrm>
          <a:prstGeom prst="rect">
            <a:avLst/>
          </a:prstGeom>
        </p:spPr>
      </p:pic>
    </p:spTree>
    <p:extLst>
      <p:ext uri="{BB962C8B-B14F-4D97-AF65-F5344CB8AC3E}">
        <p14:creationId xmlns:p14="http://schemas.microsoft.com/office/powerpoint/2010/main" val="3760494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82707-FDF2-B8FE-0049-F0A37B255D49}"/>
              </a:ext>
            </a:extLst>
          </p:cNvPr>
          <p:cNvSpPr>
            <a:spLocks noGrp="1"/>
          </p:cNvSpPr>
          <p:nvPr>
            <p:ph type="title"/>
          </p:nvPr>
        </p:nvSpPr>
        <p:spPr>
          <a:xfrm>
            <a:off x="680713" y="519953"/>
            <a:ext cx="10353762" cy="970450"/>
          </a:xfrm>
        </p:spPr>
        <p:txBody>
          <a:bodyPr/>
          <a:lstStyle/>
          <a:p>
            <a:r>
              <a:rPr lang="en-IN" b="1" i="0" dirty="0">
                <a:solidFill>
                  <a:schemeClr val="accent2">
                    <a:lumMod val="75000"/>
                  </a:schemeClr>
                </a:solidFill>
                <a:effectLst/>
                <a:latin typeface="Times New Roman" panose="02020603050405020304" pitchFamily="18" charset="0"/>
                <a:cs typeface="Times New Roman" panose="02020603050405020304" pitchFamily="18" charset="0"/>
              </a:rPr>
              <a:t>Design Thinking</a:t>
            </a:r>
            <a:endParaRPr lang="en-IN" dirty="0"/>
          </a:p>
        </p:txBody>
      </p:sp>
      <p:sp>
        <p:nvSpPr>
          <p:cNvPr id="3" name="Content Placeholder 2">
            <a:extLst>
              <a:ext uri="{FF2B5EF4-FFF2-40B4-BE49-F238E27FC236}">
                <a16:creationId xmlns:a16="http://schemas.microsoft.com/office/drawing/2014/main" id="{72F259C1-5959-CC48-ACDB-FF38D41B1040}"/>
              </a:ext>
            </a:extLst>
          </p:cNvPr>
          <p:cNvSpPr>
            <a:spLocks noGrp="1"/>
          </p:cNvSpPr>
          <p:nvPr>
            <p:ph idx="1"/>
          </p:nvPr>
        </p:nvSpPr>
        <p:spPr>
          <a:xfrm>
            <a:off x="913795" y="1732450"/>
            <a:ext cx="4823617" cy="3162280"/>
          </a:xfrm>
        </p:spPr>
        <p:txBody>
          <a:bodyPr>
            <a:normAutofit/>
          </a:bodyPr>
          <a:lstStyle/>
          <a:p>
            <a:pPr marL="36900" indent="0">
              <a:buNone/>
            </a:pPr>
            <a:r>
              <a:rPr lang="en-IN" sz="2800" b="1" i="0" dirty="0">
                <a:solidFill>
                  <a:schemeClr val="accent2">
                    <a:lumMod val="75000"/>
                  </a:schemeClr>
                </a:solidFill>
                <a:effectLst/>
                <a:latin typeface="Times New Roman" panose="02020603050405020304" pitchFamily="18" charset="0"/>
                <a:cs typeface="Times New Roman" panose="02020603050405020304" pitchFamily="18" charset="0"/>
              </a:rPr>
              <a:t>Database Setup</a:t>
            </a:r>
          </a:p>
          <a:p>
            <a:pPr marL="36900" indent="0">
              <a:buNone/>
            </a:pPr>
            <a:r>
              <a:rPr lang="en-IN" sz="2800" b="1" dirty="0">
                <a:solidFill>
                  <a:schemeClr val="accent2">
                    <a:lumMod val="75000"/>
                  </a:schemeClr>
                </a:solidFill>
                <a:effectLst/>
                <a:latin typeface="Times New Roman" panose="02020603050405020304" pitchFamily="18" charset="0"/>
                <a:cs typeface="Times New Roman" panose="02020603050405020304"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Set up IBM Cloud Databases for storing and managing large datasets.</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2E8FA8D-ED3F-679D-7942-389A219CC51C}"/>
              </a:ext>
            </a:extLst>
          </p:cNvPr>
          <p:cNvPicPr>
            <a:picLocks noChangeAspect="1"/>
          </p:cNvPicPr>
          <p:nvPr/>
        </p:nvPicPr>
        <p:blipFill>
          <a:blip r:embed="rId2"/>
          <a:stretch>
            <a:fillRect/>
          </a:stretch>
        </p:blipFill>
        <p:spPr>
          <a:xfrm>
            <a:off x="5952565" y="1965533"/>
            <a:ext cx="6158753" cy="3360711"/>
          </a:xfrm>
          <a:prstGeom prst="rect">
            <a:avLst/>
          </a:prstGeom>
        </p:spPr>
      </p:pic>
    </p:spTree>
    <p:extLst>
      <p:ext uri="{BB962C8B-B14F-4D97-AF65-F5344CB8AC3E}">
        <p14:creationId xmlns:p14="http://schemas.microsoft.com/office/powerpoint/2010/main" val="255402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E278-9AC2-D8F0-DE94-AB8491F787F2}"/>
              </a:ext>
            </a:extLst>
          </p:cNvPr>
          <p:cNvSpPr>
            <a:spLocks noGrp="1"/>
          </p:cNvSpPr>
          <p:nvPr>
            <p:ph type="title"/>
          </p:nvPr>
        </p:nvSpPr>
        <p:spPr>
          <a:xfrm>
            <a:off x="259372" y="367554"/>
            <a:ext cx="10353762" cy="970450"/>
          </a:xfrm>
        </p:spPr>
        <p:txBody>
          <a:bodyPr/>
          <a:lstStyle/>
          <a:p>
            <a:r>
              <a:rPr lang="en-IN" b="1" i="0" dirty="0">
                <a:solidFill>
                  <a:schemeClr val="accent2">
                    <a:lumMod val="75000"/>
                  </a:schemeClr>
                </a:solidFill>
                <a:effectLst/>
                <a:latin typeface="Times New Roman" panose="02020603050405020304" pitchFamily="18" charset="0"/>
                <a:cs typeface="Times New Roman" panose="02020603050405020304" pitchFamily="18" charset="0"/>
              </a:rPr>
              <a:t>Design Thinking</a:t>
            </a:r>
            <a:endParaRPr lang="en-IN" dirty="0"/>
          </a:p>
        </p:txBody>
      </p:sp>
      <p:sp>
        <p:nvSpPr>
          <p:cNvPr id="3" name="Content Placeholder 2">
            <a:extLst>
              <a:ext uri="{FF2B5EF4-FFF2-40B4-BE49-F238E27FC236}">
                <a16:creationId xmlns:a16="http://schemas.microsoft.com/office/drawing/2014/main" id="{C524CA41-D5BE-D0E4-38B8-DB6BC602FA00}"/>
              </a:ext>
            </a:extLst>
          </p:cNvPr>
          <p:cNvSpPr>
            <a:spLocks noGrp="1"/>
          </p:cNvSpPr>
          <p:nvPr>
            <p:ph idx="1"/>
          </p:nvPr>
        </p:nvSpPr>
        <p:spPr>
          <a:xfrm>
            <a:off x="913795" y="1732449"/>
            <a:ext cx="5065664" cy="4058751"/>
          </a:xfrm>
        </p:spPr>
        <p:txBody>
          <a:bodyPr>
            <a:normAutofit/>
          </a:bodyPr>
          <a:lstStyle/>
          <a:p>
            <a:pPr marL="36900" indent="0">
              <a:buNone/>
            </a:pPr>
            <a:r>
              <a:rPr lang="en-IN" sz="2800" b="1" i="0" dirty="0">
                <a:solidFill>
                  <a:schemeClr val="accent2">
                    <a:lumMod val="75000"/>
                  </a:schemeClr>
                </a:solidFill>
                <a:effectLst/>
                <a:latin typeface="Times New Roman" panose="02020603050405020304" pitchFamily="18" charset="0"/>
                <a:cs typeface="Times New Roman" panose="02020603050405020304" pitchFamily="18" charset="0"/>
              </a:rPr>
              <a:t>Data Exploration</a:t>
            </a:r>
          </a:p>
          <a:p>
            <a:pPr marL="36900" indent="0">
              <a:buNone/>
            </a:pPr>
            <a:r>
              <a:rPr lang="en-IN" sz="2800" b="1" dirty="0">
                <a:solidFill>
                  <a:schemeClr val="accent2">
                    <a:lumMod val="75000"/>
                  </a:schemeClr>
                </a:solidFill>
                <a:effectLst/>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Develop queries and scripts to explore the datasets, extract relevant information, and identify patterns.</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AC9564E-5FC1-D16E-F6B9-934BDB777DDE}"/>
              </a:ext>
            </a:extLst>
          </p:cNvPr>
          <p:cNvPicPr>
            <a:picLocks noChangeAspect="1"/>
          </p:cNvPicPr>
          <p:nvPr/>
        </p:nvPicPr>
        <p:blipFill>
          <a:blip r:embed="rId2"/>
          <a:stretch>
            <a:fillRect/>
          </a:stretch>
        </p:blipFill>
        <p:spPr>
          <a:xfrm>
            <a:off x="6095999" y="1607244"/>
            <a:ext cx="6033247" cy="3341273"/>
          </a:xfrm>
          <a:prstGeom prst="rect">
            <a:avLst/>
          </a:prstGeom>
        </p:spPr>
      </p:pic>
    </p:spTree>
    <p:extLst>
      <p:ext uri="{BB962C8B-B14F-4D97-AF65-F5344CB8AC3E}">
        <p14:creationId xmlns:p14="http://schemas.microsoft.com/office/powerpoint/2010/main" val="250598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AFB1C-5ECD-B49B-B531-1A5719BC96E3}"/>
              </a:ext>
            </a:extLst>
          </p:cNvPr>
          <p:cNvSpPr>
            <a:spLocks noGrp="1"/>
          </p:cNvSpPr>
          <p:nvPr>
            <p:ph type="title"/>
          </p:nvPr>
        </p:nvSpPr>
        <p:spPr/>
        <p:txBody>
          <a:bodyPr/>
          <a:lstStyle/>
          <a:p>
            <a:r>
              <a:rPr lang="en-IN" b="1" i="0" dirty="0">
                <a:solidFill>
                  <a:schemeClr val="accent2">
                    <a:lumMod val="75000"/>
                  </a:schemeClr>
                </a:solidFill>
                <a:effectLst/>
                <a:latin typeface="Times New Roman" panose="02020603050405020304" pitchFamily="18" charset="0"/>
                <a:cs typeface="Times New Roman" panose="02020603050405020304" pitchFamily="18" charset="0"/>
              </a:rPr>
              <a:t>Design Thinking</a:t>
            </a:r>
            <a:endParaRPr lang="en-IN" dirty="0"/>
          </a:p>
        </p:txBody>
      </p:sp>
      <p:sp>
        <p:nvSpPr>
          <p:cNvPr id="3" name="Content Placeholder 2">
            <a:extLst>
              <a:ext uri="{FF2B5EF4-FFF2-40B4-BE49-F238E27FC236}">
                <a16:creationId xmlns:a16="http://schemas.microsoft.com/office/drawing/2014/main" id="{39864D7F-BA71-C9D0-B933-81B8B369A195}"/>
              </a:ext>
            </a:extLst>
          </p:cNvPr>
          <p:cNvSpPr>
            <a:spLocks noGrp="1"/>
          </p:cNvSpPr>
          <p:nvPr>
            <p:ph idx="1"/>
          </p:nvPr>
        </p:nvSpPr>
        <p:spPr>
          <a:xfrm>
            <a:off x="913795" y="1732449"/>
            <a:ext cx="4976017" cy="4058751"/>
          </a:xfrm>
        </p:spPr>
        <p:txBody>
          <a:bodyPr>
            <a:normAutofit/>
          </a:bodyPr>
          <a:lstStyle/>
          <a:p>
            <a:pPr marL="36900" indent="0">
              <a:buNone/>
            </a:pPr>
            <a:r>
              <a:rPr lang="en-IN" sz="2800" b="1" i="0" dirty="0">
                <a:solidFill>
                  <a:schemeClr val="accent2">
                    <a:lumMod val="75000"/>
                  </a:schemeClr>
                </a:solidFill>
                <a:effectLst/>
                <a:latin typeface="Times New Roman" panose="02020603050405020304" pitchFamily="18" charset="0"/>
                <a:cs typeface="Times New Roman" panose="02020603050405020304" pitchFamily="18" charset="0"/>
              </a:rPr>
              <a:t>Analysis Techniques</a:t>
            </a:r>
          </a:p>
          <a:p>
            <a:pPr marL="36900" indent="0">
              <a:buNone/>
            </a:pPr>
            <a:r>
              <a:rPr lang="en-IN" b="1" dirty="0">
                <a:solidFill>
                  <a:schemeClr val="accent2">
                    <a:lumMod val="75000"/>
                  </a:schemeClr>
                </a:solidFill>
                <a:effectLst/>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 Apply appropriate analysis techniques, such as statistical analysis or machine learning, to uncover insights</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D0C2D0F-777E-CF94-8FB0-76416883DF89}"/>
              </a:ext>
            </a:extLst>
          </p:cNvPr>
          <p:cNvPicPr>
            <a:picLocks noChangeAspect="1"/>
          </p:cNvPicPr>
          <p:nvPr/>
        </p:nvPicPr>
        <p:blipFill>
          <a:blip r:embed="rId2"/>
          <a:stretch>
            <a:fillRect/>
          </a:stretch>
        </p:blipFill>
        <p:spPr>
          <a:xfrm>
            <a:off x="6302190" y="1732449"/>
            <a:ext cx="5889810" cy="3710810"/>
          </a:xfrm>
          <a:prstGeom prst="rect">
            <a:avLst/>
          </a:prstGeom>
        </p:spPr>
      </p:pic>
    </p:spTree>
    <p:extLst>
      <p:ext uri="{BB962C8B-B14F-4D97-AF65-F5344CB8AC3E}">
        <p14:creationId xmlns:p14="http://schemas.microsoft.com/office/powerpoint/2010/main" val="1518965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9A859-E356-F321-A534-A0D714D1D009}"/>
              </a:ext>
            </a:extLst>
          </p:cNvPr>
          <p:cNvSpPr>
            <a:spLocks noGrp="1"/>
          </p:cNvSpPr>
          <p:nvPr>
            <p:ph type="title"/>
          </p:nvPr>
        </p:nvSpPr>
        <p:spPr>
          <a:xfrm>
            <a:off x="913795" y="581575"/>
            <a:ext cx="10353762" cy="970450"/>
          </a:xfrm>
        </p:spPr>
        <p:txBody>
          <a:bodyPr/>
          <a:lstStyle/>
          <a:p>
            <a:r>
              <a:rPr lang="en-IN" b="1" i="0" dirty="0">
                <a:solidFill>
                  <a:schemeClr val="accent2">
                    <a:lumMod val="75000"/>
                  </a:schemeClr>
                </a:solidFill>
                <a:effectLst/>
                <a:latin typeface="Times New Roman" panose="02020603050405020304" pitchFamily="18" charset="0"/>
                <a:cs typeface="Times New Roman" panose="02020603050405020304" pitchFamily="18" charset="0"/>
              </a:rPr>
              <a:t>Design Thinking</a:t>
            </a:r>
            <a:endParaRPr lang="en-IN" dirty="0"/>
          </a:p>
        </p:txBody>
      </p:sp>
      <p:sp>
        <p:nvSpPr>
          <p:cNvPr id="3" name="Content Placeholder 2">
            <a:extLst>
              <a:ext uri="{FF2B5EF4-FFF2-40B4-BE49-F238E27FC236}">
                <a16:creationId xmlns:a16="http://schemas.microsoft.com/office/drawing/2014/main" id="{C1A9A8BF-9F25-98C7-49E2-3FAEF63E5C68}"/>
              </a:ext>
            </a:extLst>
          </p:cNvPr>
          <p:cNvSpPr>
            <a:spLocks noGrp="1"/>
          </p:cNvSpPr>
          <p:nvPr>
            <p:ph idx="1"/>
          </p:nvPr>
        </p:nvSpPr>
        <p:spPr>
          <a:xfrm>
            <a:off x="913795" y="1732449"/>
            <a:ext cx="6024887" cy="4058751"/>
          </a:xfrm>
        </p:spPr>
        <p:txBody>
          <a:bodyPr>
            <a:normAutofit/>
          </a:bodyPr>
          <a:lstStyle/>
          <a:p>
            <a:pPr marL="36900" indent="0">
              <a:buNone/>
            </a:pPr>
            <a:r>
              <a:rPr lang="en-IN" sz="2800" b="1" i="0" dirty="0">
                <a:solidFill>
                  <a:schemeClr val="accent2">
                    <a:lumMod val="75000"/>
                  </a:schemeClr>
                </a:solidFill>
                <a:effectLst/>
                <a:latin typeface="Times New Roman" panose="02020603050405020304" pitchFamily="18" charset="0"/>
                <a:cs typeface="Times New Roman" panose="02020603050405020304" pitchFamily="18" charset="0"/>
              </a:rPr>
              <a:t>Visualization</a:t>
            </a:r>
          </a:p>
          <a:p>
            <a:pPr marL="36900" indent="0">
              <a:buNone/>
            </a:pPr>
            <a:r>
              <a:rPr lang="en-IN" b="1" dirty="0">
                <a:solidFill>
                  <a:schemeClr val="accent2">
                    <a:lumMod val="75000"/>
                  </a:schemeClr>
                </a:solidFill>
                <a:effectLst/>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Design visualizations to present the analysis results in an understandable and impactful manner.</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B1A0F5A-A6D3-0137-F7C2-42F7BD8AA4B1}"/>
              </a:ext>
            </a:extLst>
          </p:cNvPr>
          <p:cNvPicPr>
            <a:picLocks noChangeAspect="1"/>
          </p:cNvPicPr>
          <p:nvPr/>
        </p:nvPicPr>
        <p:blipFill>
          <a:blip r:embed="rId2"/>
          <a:stretch>
            <a:fillRect/>
          </a:stretch>
        </p:blipFill>
        <p:spPr>
          <a:xfrm>
            <a:off x="6741459" y="1952641"/>
            <a:ext cx="5387788" cy="3363430"/>
          </a:xfrm>
          <a:prstGeom prst="rect">
            <a:avLst/>
          </a:prstGeom>
        </p:spPr>
      </p:pic>
    </p:spTree>
    <p:extLst>
      <p:ext uri="{BB962C8B-B14F-4D97-AF65-F5344CB8AC3E}">
        <p14:creationId xmlns:p14="http://schemas.microsoft.com/office/powerpoint/2010/main" val="2330076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F1E63-B75C-4EDC-93FA-6903B5A51FDF}"/>
              </a:ext>
            </a:extLst>
          </p:cNvPr>
          <p:cNvSpPr>
            <a:spLocks noGrp="1"/>
          </p:cNvSpPr>
          <p:nvPr>
            <p:ph type="title"/>
          </p:nvPr>
        </p:nvSpPr>
        <p:spPr/>
        <p:txBody>
          <a:bodyPr/>
          <a:lstStyle/>
          <a:p>
            <a:r>
              <a:rPr lang="en-IN" b="1" i="0" dirty="0">
                <a:solidFill>
                  <a:schemeClr val="accent2">
                    <a:lumMod val="75000"/>
                  </a:schemeClr>
                </a:solidFill>
                <a:effectLst/>
                <a:latin typeface="Times New Roman" panose="02020603050405020304" pitchFamily="18" charset="0"/>
                <a:cs typeface="Times New Roman" panose="02020603050405020304" pitchFamily="18" charset="0"/>
              </a:rPr>
              <a:t>Design Thinking</a:t>
            </a:r>
            <a:endParaRPr lang="en-IN" dirty="0"/>
          </a:p>
        </p:txBody>
      </p:sp>
      <p:sp>
        <p:nvSpPr>
          <p:cNvPr id="3" name="Content Placeholder 2">
            <a:extLst>
              <a:ext uri="{FF2B5EF4-FFF2-40B4-BE49-F238E27FC236}">
                <a16:creationId xmlns:a16="http://schemas.microsoft.com/office/drawing/2014/main" id="{1A9CD259-0497-E93E-86F8-24D461C1A56F}"/>
              </a:ext>
            </a:extLst>
          </p:cNvPr>
          <p:cNvSpPr>
            <a:spLocks noGrp="1"/>
          </p:cNvSpPr>
          <p:nvPr>
            <p:ph idx="1"/>
          </p:nvPr>
        </p:nvSpPr>
        <p:spPr>
          <a:xfrm>
            <a:off x="913795" y="1732449"/>
            <a:ext cx="5755946" cy="4058751"/>
          </a:xfrm>
        </p:spPr>
        <p:txBody>
          <a:bodyPr>
            <a:normAutofit/>
          </a:bodyPr>
          <a:lstStyle/>
          <a:p>
            <a:pPr marL="36900" indent="0">
              <a:buNone/>
            </a:pPr>
            <a:r>
              <a:rPr lang="en-IN" sz="2800" b="1" i="0" dirty="0">
                <a:solidFill>
                  <a:schemeClr val="accent2">
                    <a:lumMod val="75000"/>
                  </a:schemeClr>
                </a:solidFill>
                <a:effectLst/>
                <a:latin typeface="Times New Roman" panose="02020603050405020304" pitchFamily="18" charset="0"/>
                <a:cs typeface="Times New Roman" panose="02020603050405020304" pitchFamily="18" charset="0"/>
              </a:rPr>
              <a:t>Business Insights</a:t>
            </a:r>
          </a:p>
          <a:p>
            <a:pPr marL="36900" indent="0" algn="l">
              <a:buNone/>
            </a:pPr>
            <a:r>
              <a:rPr lang="en-US" b="0" i="0" dirty="0">
                <a:solidFill>
                  <a:srgbClr val="313131"/>
                </a:solidFill>
                <a:effectLst/>
                <a:latin typeface="Roboto" panose="020F0502020204030204" pitchFamily="2" charset="0"/>
              </a:rPr>
              <a:t>            </a:t>
            </a:r>
            <a:r>
              <a:rPr lang="en-US" b="0" i="0" dirty="0">
                <a:solidFill>
                  <a:schemeClr val="tx1"/>
                </a:solidFill>
                <a:effectLst/>
                <a:latin typeface="Times New Roman" panose="02020603050405020304" pitchFamily="18" charset="0"/>
                <a:cs typeface="Times New Roman" panose="02020603050405020304" pitchFamily="18" charset="0"/>
              </a:rPr>
              <a:t>Interpret the analysis findings to derive valuable business intelligence and actionable recommendations.</a:t>
            </a:r>
          </a:p>
          <a:p>
            <a:pPr marL="36900" indent="0" algn="l">
              <a:buNone/>
            </a:pPr>
            <a:endParaRPr lang="en-US" sz="2400" b="0" i="0" dirty="0">
              <a:solidFill>
                <a:schemeClr val="tx1"/>
              </a:solidFill>
              <a:effectLst/>
              <a:latin typeface="Times New Roman" panose="02020603050405020304" pitchFamily="18" charset="0"/>
              <a:cs typeface="Times New Roman" panose="02020603050405020304" pitchFamily="18" charset="0"/>
            </a:endParaRPr>
          </a:p>
          <a:p>
            <a:pPr marL="36900" indent="0">
              <a:buNone/>
            </a:pPr>
            <a:endParaRPr lang="en-IN" sz="2800"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091C604-C1A1-EF48-6C19-535394426116}"/>
              </a:ext>
            </a:extLst>
          </p:cNvPr>
          <p:cNvPicPr>
            <a:picLocks noChangeAspect="1"/>
          </p:cNvPicPr>
          <p:nvPr/>
        </p:nvPicPr>
        <p:blipFill>
          <a:blip r:embed="rId2"/>
          <a:stretch>
            <a:fillRect/>
          </a:stretch>
        </p:blipFill>
        <p:spPr>
          <a:xfrm>
            <a:off x="6517342" y="1660731"/>
            <a:ext cx="5602939" cy="3888422"/>
          </a:xfrm>
          <a:prstGeom prst="rect">
            <a:avLst/>
          </a:prstGeom>
        </p:spPr>
      </p:pic>
    </p:spTree>
    <p:extLst>
      <p:ext uri="{BB962C8B-B14F-4D97-AF65-F5344CB8AC3E}">
        <p14:creationId xmlns:p14="http://schemas.microsoft.com/office/powerpoint/2010/main" val="119849799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92</TotalTime>
  <Words>528</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Corbel</vt:lpstr>
      <vt:lpstr>Open Sans</vt:lpstr>
      <vt:lpstr>Roboto</vt:lpstr>
      <vt:lpstr>Times New Roman</vt:lpstr>
      <vt:lpstr>Wingdings</vt:lpstr>
      <vt:lpstr>Depth</vt:lpstr>
      <vt:lpstr>Big Data Analysis with IBM Cloud Databases </vt:lpstr>
      <vt:lpstr>Abstract</vt:lpstr>
      <vt:lpstr>Problem   Statement</vt:lpstr>
      <vt:lpstr>Design Thinking</vt:lpstr>
      <vt:lpstr>Design Thinking</vt:lpstr>
      <vt:lpstr>Design Thinking</vt:lpstr>
      <vt:lpstr>Design Thinking</vt:lpstr>
      <vt:lpstr>Design Thinking</vt:lpstr>
      <vt:lpstr>Design Thinking</vt:lpstr>
      <vt:lpstr>Features of Big Data Analysis </vt:lpstr>
      <vt:lpstr>Benefits:</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Analysis with IBM Cloud Databases</dc:title>
  <dc:creator>jayasri seenu</dc:creator>
  <cp:lastModifiedBy>jayasri seenu</cp:lastModifiedBy>
  <cp:revision>4</cp:revision>
  <dcterms:created xsi:type="dcterms:W3CDTF">2023-09-30T01:58:02Z</dcterms:created>
  <dcterms:modified xsi:type="dcterms:W3CDTF">2023-10-12T00:42:46Z</dcterms:modified>
</cp:coreProperties>
</file>