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p:sp>
        <p:nvSpPr>
          <p:cNvPr id="2" name="Title 1"/>
          <p:cNvSpPr>
            <a:spLocks noGrp="1"/>
          </p:cNvSpPr>
          <p:nvPr>
            <p:ph type="title"/>
          </p:nvPr>
        </p:nvSpPr>
        <p:spPr>
          <a:noFill/>
        </p:spPr>
        <p:txBody>
          <a:bodyPr/>
          <a:p>
            <a:pPr algn="ctr"/>
            <a:r>
              <a:rPr lang="en-US">
                <a:highlight>
                  <a:srgbClr val="FFFF00"/>
                </a:highlight>
              </a:rPr>
              <a:t>HTTP 1.1 VS HTT2</a:t>
            </a:r>
            <a:endParaRPr lang="en-US">
              <a:highlight>
                <a:srgbClr val="FFFF00"/>
              </a:highlight>
            </a:endParaRPr>
          </a:p>
        </p:txBody>
      </p:sp>
      <p:sp>
        <p:nvSpPr>
          <p:cNvPr id="4" name="Content Placeholder 3"/>
          <p:cNvSpPr/>
          <p:nvPr>
            <p:ph idx="1"/>
          </p:nvPr>
        </p:nvSpPr>
        <p:spPr/>
        <p:txBody>
          <a:bodyPr/>
          <a:p>
            <a:pPr marL="0" indent="0" algn="ctr">
              <a:buNone/>
            </a:pPr>
            <a:r>
              <a:rPr lang="en-US">
                <a:solidFill>
                  <a:srgbClr val="FF0000"/>
                </a:solidFill>
                <a:highlight>
                  <a:srgbClr val="FFFF00"/>
                </a:highlight>
              </a:rPr>
              <a:t> Understanding the Differences Between HTTP1 and HTTP2</a:t>
            </a:r>
            <a:endParaRPr lang="en-US">
              <a:solidFill>
                <a:srgbClr val="FF0000"/>
              </a:solidFill>
              <a:highlight>
                <a:srgbClr val="FFFF00"/>
              </a:highlight>
            </a:endParaRPr>
          </a:p>
          <a:p>
            <a:pPr marL="0" indent="0">
              <a:buNone/>
            </a:pPr>
            <a:endParaRPr lang="en-US">
              <a:solidFill>
                <a:srgbClr val="FF0000"/>
              </a:solidFill>
              <a:highlight>
                <a:srgbClr val="FFFF00"/>
              </a:highlight>
            </a:endParaRPr>
          </a:p>
          <a:p>
            <a:pPr marL="0" indent="0">
              <a:buNone/>
            </a:pPr>
            <a:r>
              <a:rPr lang="en-US">
                <a:solidFill>
                  <a:schemeClr val="tx1"/>
                </a:solidFill>
              </a:rPr>
              <a:t>HTTP/1 and HTTP/2 are two different versions of the Hypertext Transfer Protocol, which is the foundation of data communication on the World Wide Web. While both are designed to facilitate the exchange of information between clients and servers, they have significant differences in terms of how they handle data, requests, and responses. Here's an introduction to some of the key differences between HTTP/1 and HTTP/2:</a:t>
            </a:r>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p:sp>
        <p:nvSpPr>
          <p:cNvPr id="3" name="Content Placeholder 2"/>
          <p:cNvSpPr>
            <a:spLocks noGrp="1"/>
          </p:cNvSpPr>
          <p:nvPr>
            <p:ph idx="1"/>
          </p:nvPr>
        </p:nvSpPr>
        <p:spPr>
          <a:xfrm>
            <a:off x="652780" y="806450"/>
            <a:ext cx="10896600" cy="5535295"/>
          </a:xfrm>
        </p:spPr>
        <p:txBody>
          <a:bodyPr/>
          <a:p>
            <a:r>
              <a:rPr lang="en-US"/>
              <a:t>Resource Intensive: The use of multiplexing and header compression can be resource-intensive, requiring more memory and processing power on both the client and server sides.</a:t>
            </a:r>
            <a:endParaRPr lang="en-US"/>
          </a:p>
          <a:p>
            <a:endParaRPr lang="en-US"/>
          </a:p>
          <a:p>
            <a:r>
              <a:rPr lang="en-US"/>
              <a:t>Potential for Head-of-Line Blocking: While HTTP/2 mitigates head-of-line blocking compared to HTTP/1.1, it can still occur in certain situations, impacting performance.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p:sp>
        <p:nvSpPr>
          <p:cNvPr id="3" name="Content Placeholder 2"/>
          <p:cNvSpPr>
            <a:spLocks noGrp="1"/>
          </p:cNvSpPr>
          <p:nvPr>
            <p:ph idx="1"/>
          </p:nvPr>
        </p:nvSpPr>
        <p:spPr>
          <a:xfrm>
            <a:off x="902335" y="617855"/>
            <a:ext cx="10451465" cy="5559425"/>
          </a:xfrm>
        </p:spPr>
        <p:txBody>
          <a:bodyPr/>
          <a:p>
            <a:r>
              <a:rPr lang="en-US"/>
              <a:t>Multiplexing: One of the most significant improvements in HTTP/2 is multiplexing. In HTTP/1, each request-response cycle requires a separate connection. With HTTP/2, multiple requests and responses can be sent and received in parallel over a single connection, reducing latency and improving performance.</a:t>
            </a:r>
            <a:endParaRPr lang="en-US"/>
          </a:p>
          <a:p>
            <a:endParaRPr lang="en-US"/>
          </a:p>
          <a:p>
            <a:r>
              <a:rPr lang="en-US"/>
              <a:t>Header Compression: HTTP/1 sends headers in plain text, which can result in a significant overhead, especially for large numbers of requests. HTTP/2 uses a more efficient header compression algorithm, which reduces the amount of data transferred and improves load times.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p:sp>
        <p:nvSpPr>
          <p:cNvPr id="3" name="Content Placeholder 2"/>
          <p:cNvSpPr>
            <a:spLocks noGrp="1"/>
          </p:cNvSpPr>
          <p:nvPr>
            <p:ph idx="1"/>
          </p:nvPr>
        </p:nvSpPr>
        <p:spPr>
          <a:xfrm>
            <a:off x="655955" y="679450"/>
            <a:ext cx="10697845" cy="5497830"/>
          </a:xfrm>
        </p:spPr>
        <p:txBody>
          <a:bodyPr>
            <a:normAutofit lnSpcReduction="10000"/>
          </a:bodyPr>
          <a:p>
            <a:r>
              <a:rPr lang="en-US"/>
              <a:t>Prioritization: In HTTP/1, all requests are treated equally. In HTTP/2, requests can be assigned priority levels, allowing more critical resources to be loaded first. This is particularly useful for optimizing web page rendering.</a:t>
            </a:r>
            <a:endParaRPr lang="en-US"/>
          </a:p>
          <a:p>
            <a:endParaRPr lang="en-US"/>
          </a:p>
          <a:p>
            <a:r>
              <a:rPr lang="en-US"/>
              <a:t>Server Push: HTTP/2 introduces server push, a feature that allows the server to send additional resources to the client before the client explicitly requests them. This can be used to preload essential assets, further improving performance.</a:t>
            </a:r>
            <a:endParaRPr lang="en-US"/>
          </a:p>
          <a:p>
            <a:endParaRPr lang="en-US"/>
          </a:p>
          <a:p>
            <a:r>
              <a:rPr lang="en-US"/>
              <a:t>Binary Protocol: While HTTP/1 is a text-based protocol, HTTP/2 is binary-based. This binary format is more efficient to parse and reduces the chance of human errors in transmission.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p:sp>
        <p:nvSpPr>
          <p:cNvPr id="3" name="Content Placeholder 2"/>
          <p:cNvSpPr>
            <a:spLocks noGrp="1"/>
          </p:cNvSpPr>
          <p:nvPr>
            <p:ph idx="1"/>
          </p:nvPr>
        </p:nvSpPr>
        <p:spPr>
          <a:xfrm>
            <a:off x="584835" y="568960"/>
            <a:ext cx="10768965" cy="5608320"/>
          </a:xfrm>
        </p:spPr>
        <p:txBody>
          <a:bodyPr>
            <a:normAutofit lnSpcReduction="10000"/>
          </a:bodyPr>
          <a:p>
            <a:r>
              <a:rPr lang="en-US"/>
              <a:t>Connection Handling: In HTTP/1, every request/response pair requires a separate connection. This can lead to a high number of connections, which can be inefficient. HTTP/2 reduces the number of connections required, resulting in more efficient resource utilization.</a:t>
            </a:r>
            <a:endParaRPr lang="en-US"/>
          </a:p>
          <a:p>
            <a:endParaRPr lang="en-US"/>
          </a:p>
          <a:p>
            <a:r>
              <a:rPr lang="en-US"/>
              <a:t>Compatibility: HTTP/2 is designed to be backward-compatible with HTTP/1. This means that if a client or server doesn't support HTTP/2, they can still communicate using HTTP/1.1, although they won't benefit from the new features and optimizations.</a:t>
            </a:r>
            <a:endParaRPr lang="en-US"/>
          </a:p>
          <a:p>
            <a:endParaRPr lang="en-US"/>
          </a:p>
          <a:p>
            <a:r>
              <a:rPr lang="en-US"/>
              <a:t>Security: Both HTTP/1 and HTTP/2 can use secure connections (HTTPS), but HTTP/2 is often associated with a stronger push for security, with many modern web browsers requiring HTTPS for using HTTP/2.</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p:sp>
        <p:nvSpPr>
          <p:cNvPr id="2" name="Title 1"/>
          <p:cNvSpPr>
            <a:spLocks noGrp="1"/>
          </p:cNvSpPr>
          <p:nvPr>
            <p:ph type="title"/>
          </p:nvPr>
        </p:nvSpPr>
        <p:spPr/>
        <p:txBody>
          <a:bodyPr/>
          <a:p>
            <a:pPr algn="ctr"/>
            <a:r>
              <a:rPr lang="en-US">
                <a:highlight>
                  <a:srgbClr val="FFFF00"/>
                </a:highlight>
              </a:rPr>
              <a:t>Advantages of HTTP/1.1:</a:t>
            </a:r>
            <a:endParaRPr lang="en-US">
              <a:highlight>
                <a:srgbClr val="FFFF00"/>
              </a:highlight>
            </a:endParaRPr>
          </a:p>
        </p:txBody>
      </p:sp>
      <p:sp>
        <p:nvSpPr>
          <p:cNvPr id="3" name="Content Placeholder 2"/>
          <p:cNvSpPr>
            <a:spLocks noGrp="1"/>
          </p:cNvSpPr>
          <p:nvPr>
            <p:ph idx="1"/>
          </p:nvPr>
        </p:nvSpPr>
        <p:spPr>
          <a:xfrm>
            <a:off x="706120" y="1123315"/>
            <a:ext cx="10931525" cy="5408930"/>
          </a:xfrm>
        </p:spPr>
        <p:txBody>
          <a:bodyPr>
            <a:normAutofit/>
          </a:bodyPr>
          <a:p>
            <a:pPr marL="0" indent="0">
              <a:buNone/>
            </a:pPr>
            <a:endParaRPr lang="en-US"/>
          </a:p>
          <a:p>
            <a:r>
              <a:rPr lang="en-US"/>
              <a:t>Simplicity: HTTP/1.1 is relatively simple and easy to implement. This simplicity has contributed to its widespread use and adoption.</a:t>
            </a:r>
            <a:endParaRPr lang="en-US"/>
          </a:p>
          <a:p>
            <a:endParaRPr lang="en-US"/>
          </a:p>
          <a:p>
            <a:r>
              <a:rPr lang="en-US"/>
              <a:t>Caching: HTTP/1.1 includes caching mechanisms that allow web browsers to store previously accessed resources locally. This reduces the need to re-download resources, improving page load times.</a:t>
            </a:r>
            <a:endParaRPr lang="en-US"/>
          </a:p>
          <a:p>
            <a:endParaRPr lang="en-US"/>
          </a:p>
          <a:p>
            <a:r>
              <a:rPr lang="en-US"/>
              <a:t>Backward Compatibility: HTTP/1.1 is designed to be backward compatible with its predecessor, HTTP/1.0. This means that older clients and servers can communicate with HTTP/1.1 implementations, although they won't benefit from some of the newer features.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p:sp>
        <p:nvSpPr>
          <p:cNvPr id="2" name="Title 1"/>
          <p:cNvSpPr>
            <a:spLocks noGrp="1"/>
          </p:cNvSpPr>
          <p:nvPr>
            <p:ph type="title"/>
          </p:nvPr>
        </p:nvSpPr>
        <p:spPr/>
        <p:txBody>
          <a:bodyPr/>
          <a:p>
            <a:pPr algn="ctr"/>
            <a:r>
              <a:rPr lang="en-US">
                <a:highlight>
                  <a:srgbClr val="FFFF00"/>
                </a:highlight>
              </a:rPr>
              <a:t>Disadvantages of HTTP/1.1:</a:t>
            </a:r>
            <a:endParaRPr lang="en-US">
              <a:highlight>
                <a:srgbClr val="FFFF00"/>
              </a:highlight>
            </a:endParaRPr>
          </a:p>
        </p:txBody>
      </p:sp>
      <p:sp>
        <p:nvSpPr>
          <p:cNvPr id="3" name="Content Placeholder 2"/>
          <p:cNvSpPr>
            <a:spLocks noGrp="1"/>
          </p:cNvSpPr>
          <p:nvPr>
            <p:ph idx="1"/>
          </p:nvPr>
        </p:nvSpPr>
        <p:spPr>
          <a:xfrm>
            <a:off x="756920" y="1690370"/>
            <a:ext cx="10976610" cy="4918710"/>
          </a:xfrm>
        </p:spPr>
        <p:txBody>
          <a:bodyPr>
            <a:normAutofit lnSpcReduction="20000"/>
          </a:bodyPr>
          <a:p>
            <a:r>
              <a:rPr lang="en-US"/>
              <a:t>Inefficient Header Handling: HTTP/1.1 uses plain text for headers, which can result in a significant overhead in terms of data size. This becomes more pronounced when many small assets are loaded.</a:t>
            </a:r>
            <a:endParaRPr lang="en-US"/>
          </a:p>
          <a:p>
            <a:endParaRPr lang="en-US"/>
          </a:p>
          <a:p>
            <a:r>
              <a:rPr lang="en-US"/>
              <a:t>Limited Security: While HTTPS can be used with HTTP/1.1, it does not require secure connections. This lack of emphasis on security has been a disadvantage as the importance of web security has grown.</a:t>
            </a:r>
            <a:endParaRPr lang="en-US"/>
          </a:p>
          <a:p>
            <a:endParaRPr lang="en-US"/>
          </a:p>
          <a:p>
            <a:r>
              <a:rPr lang="en-US"/>
              <a:t>High Latency: Multiple connections are required for parallel resource retrieval in HTTP/1.1. This leads to higher latency and slower page loading times, particularly on high-latency networks.</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p:sp>
        <p:nvSpPr>
          <p:cNvPr id="2" name="Title 1"/>
          <p:cNvSpPr>
            <a:spLocks noGrp="1"/>
          </p:cNvSpPr>
          <p:nvPr>
            <p:ph type="title"/>
          </p:nvPr>
        </p:nvSpPr>
        <p:spPr/>
        <p:txBody>
          <a:bodyPr/>
          <a:p>
            <a:pPr algn="ctr"/>
            <a:r>
              <a:rPr lang="en-US">
                <a:highlight>
                  <a:srgbClr val="FFFF00"/>
                </a:highlight>
              </a:rPr>
              <a:t>Advantages of HTTP/2</a:t>
            </a:r>
            <a:endParaRPr lang="en-US">
              <a:highlight>
                <a:srgbClr val="FFFF00"/>
              </a:highlight>
            </a:endParaRPr>
          </a:p>
        </p:txBody>
      </p:sp>
      <p:sp>
        <p:nvSpPr>
          <p:cNvPr id="3" name="Content Placeholder 2"/>
          <p:cNvSpPr>
            <a:spLocks noGrp="1"/>
          </p:cNvSpPr>
          <p:nvPr>
            <p:ph idx="1"/>
          </p:nvPr>
        </p:nvSpPr>
        <p:spPr>
          <a:xfrm>
            <a:off x="776605" y="1485900"/>
            <a:ext cx="10916920" cy="5113020"/>
          </a:xfrm>
        </p:spPr>
        <p:txBody>
          <a:bodyPr/>
          <a:p>
            <a:r>
              <a:rPr lang="en-US"/>
              <a:t>Multiplexing: HTTP/2 introduces multiplexing, which allows multiple requests and responses to be sent and received in parallel over a single connection. This significantly reduces latency and improves page load times.</a:t>
            </a:r>
            <a:endParaRPr lang="en-US"/>
          </a:p>
          <a:p>
            <a:endParaRPr lang="en-US"/>
          </a:p>
          <a:p>
            <a:r>
              <a:rPr lang="en-US"/>
              <a:t>Header Compression: HTTP/2 uses efficient header compression techniques, which reduce the overhead associated with sending headers in plain text. This results in faster data transmission and lower bandwidth usage.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p:sp>
        <p:nvSpPr>
          <p:cNvPr id="3" name="Content Placeholder 2"/>
          <p:cNvSpPr>
            <a:spLocks noGrp="1"/>
          </p:cNvSpPr>
          <p:nvPr>
            <p:ph idx="1"/>
          </p:nvPr>
        </p:nvSpPr>
        <p:spPr>
          <a:xfrm>
            <a:off x="282575" y="385445"/>
            <a:ext cx="11616055" cy="6233795"/>
          </a:xfrm>
        </p:spPr>
        <p:txBody>
          <a:bodyPr/>
          <a:p>
            <a:r>
              <a:rPr lang="en-US"/>
              <a:t>Prioritization: HTTP/2 enables the prioritization of requests, allowing more important resources to be loaded first. This improves the overall user experience and page rendering speed.</a:t>
            </a:r>
            <a:endParaRPr lang="en-US"/>
          </a:p>
          <a:p>
            <a:endParaRPr lang="en-US"/>
          </a:p>
          <a:p>
            <a:r>
              <a:rPr lang="en-US"/>
              <a:t>Server Push: HTTP/2 introduces server push, a feature that allows the server to send additional resources to the client before they are explicitly requested. This can reduce the need for subsequent requests, further improving performance.</a:t>
            </a:r>
            <a:endParaRPr lang="en-US"/>
          </a:p>
          <a:p>
            <a:endParaRPr lang="en-US"/>
          </a:p>
          <a:p>
            <a:r>
              <a:rPr lang="en-US"/>
              <a:t>Binary Protocol: Unlike the text-based format of HTTP/1.1, HTTP/2 uses a binary protocol. This binary format is more efficient for both transmission and parsing, reducing the chance of human errors.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p:sp>
        <p:nvSpPr>
          <p:cNvPr id="2" name="Title 1"/>
          <p:cNvSpPr>
            <a:spLocks noGrp="1"/>
          </p:cNvSpPr>
          <p:nvPr>
            <p:ph type="title"/>
          </p:nvPr>
        </p:nvSpPr>
        <p:spPr/>
        <p:txBody>
          <a:bodyPr/>
          <a:p>
            <a:pPr algn="ctr"/>
            <a:r>
              <a:rPr lang="en-US">
                <a:highlight>
                  <a:srgbClr val="FFFF00"/>
                </a:highlight>
              </a:rPr>
              <a:t>Disadvantages of HTTP/2</a:t>
            </a:r>
            <a:endParaRPr lang="en-US">
              <a:highlight>
                <a:srgbClr val="FFFF00"/>
              </a:highlight>
            </a:endParaRPr>
          </a:p>
        </p:txBody>
      </p:sp>
      <p:sp>
        <p:nvSpPr>
          <p:cNvPr id="3" name="Content Placeholder 2"/>
          <p:cNvSpPr>
            <a:spLocks noGrp="1"/>
          </p:cNvSpPr>
          <p:nvPr>
            <p:ph idx="1"/>
          </p:nvPr>
        </p:nvSpPr>
        <p:spPr>
          <a:xfrm>
            <a:off x="775970" y="1496060"/>
            <a:ext cx="10958195" cy="5031105"/>
          </a:xfrm>
        </p:spPr>
        <p:txBody>
          <a:bodyPr>
            <a:normAutofit lnSpcReduction="20000"/>
          </a:bodyPr>
          <a:p>
            <a:r>
              <a:rPr lang="en-US"/>
              <a:t>Complexity: HTTP/2 is more complex than HTTP/1.1, which can make it harder to implement and troubleshoot, particularly for server administrators.</a:t>
            </a:r>
            <a:endParaRPr lang="en-US"/>
          </a:p>
          <a:p>
            <a:endParaRPr lang="en-US"/>
          </a:p>
          <a:p>
            <a:r>
              <a:rPr lang="en-US"/>
              <a:t>Deployment Challenges: While HTTP/2 is well-established, not all servers and clients support it. This can create compatibility issues and limit the benefits of the protocol</a:t>
            </a:r>
            <a:endParaRPr lang="en-US"/>
          </a:p>
          <a:p>
            <a:endParaRPr lang="en-US"/>
          </a:p>
          <a:p>
            <a:r>
              <a:rPr lang="en-US"/>
              <a:t>Dependency on Secure Connections: While HTTPS is encouraged, some legacy applications or environments may not support it, limiting the use of HTTP/2 in those cases.</a:t>
            </a: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5548</Words>
  <Application>WPS Presentation</Application>
  <PresentationFormat>Widescreen</PresentationFormat>
  <Paragraphs>64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1.1 VS HTT2</dc:title>
  <dc:creator>Tobirama</dc:creator>
  <cp:lastModifiedBy>harish</cp:lastModifiedBy>
  <cp:revision>1</cp:revision>
  <dcterms:created xsi:type="dcterms:W3CDTF">2023-11-04T18:41:38Z</dcterms:created>
  <dcterms:modified xsi:type="dcterms:W3CDTF">2023-11-04T18:41:38Z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3246F5DB61E3420BA052415BF7B9B4C4_12</vt:lpwstr>
  </property>
  <property fmtid="{D5CDD505-2E9C-101B-9397-08002B2CF9AE}" pid="3" name="KSOProductBuildVer">
    <vt:lpwstr>1033-12.2.0.13266</vt:lpwstr>
  </property>
</Properties>
</file>