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94" r:id="rId5"/>
    <p:sldId id="295" r:id="rId6"/>
    <p:sldId id="262" r:id="rId7"/>
    <p:sldId id="296" r:id="rId8"/>
    <p:sldId id="261" r:id="rId9"/>
    <p:sldId id="278" r:id="rId10"/>
    <p:sldId id="279" r:id="rId11"/>
    <p:sldId id="297" r:id="rId12"/>
    <p:sldId id="280" r:id="rId13"/>
    <p:sldId id="298" r:id="rId14"/>
    <p:sldId id="274" r:id="rId15"/>
    <p:sldId id="263" r:id="rId16"/>
    <p:sldId id="281" r:id="rId17"/>
    <p:sldId id="289" r:id="rId18"/>
    <p:sldId id="282" r:id="rId19"/>
    <p:sldId id="286" r:id="rId20"/>
    <p:sldId id="288" r:id="rId21"/>
    <p:sldId id="290" r:id="rId22"/>
    <p:sldId id="291" r:id="rId23"/>
    <p:sldId id="292" r:id="rId24"/>
    <p:sldId id="293" r:id="rId25"/>
    <p:sldId id="284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1941-858B-46E9-9C7A-367E5321F5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5916C5B-10B6-48A0-B5E7-CF19292678B1}">
      <dgm:prSet phldrT="[Text]" custT="1"/>
      <dgm:spPr/>
      <dgm:t>
        <a:bodyPr/>
        <a:lstStyle/>
        <a:p>
          <a:r>
            <a:rPr lang="en-US" sz="1400" dirty="0" smtClean="0"/>
            <a:t>Edit – make change</a:t>
          </a:r>
          <a:endParaRPr lang="en-US" sz="1400" dirty="0"/>
        </a:p>
      </dgm:t>
    </dgm:pt>
    <dgm:pt modelId="{AFAAC6DC-78A4-4FDC-81A1-CD763C329BB7}" type="parTrans" cxnId="{2DCC5BCC-90C3-4F62-9597-94B660A70C8B}">
      <dgm:prSet/>
      <dgm:spPr/>
      <dgm:t>
        <a:bodyPr/>
        <a:lstStyle/>
        <a:p>
          <a:endParaRPr lang="en-US"/>
        </a:p>
      </dgm:t>
    </dgm:pt>
    <dgm:pt modelId="{D555DE4E-DB53-4F6F-BBD5-B985F276977D}" type="sibTrans" cxnId="{2DCC5BCC-90C3-4F62-9597-94B660A70C8B}">
      <dgm:prSet/>
      <dgm:spPr/>
      <dgm:t>
        <a:bodyPr/>
        <a:lstStyle/>
        <a:p>
          <a:endParaRPr lang="en-US"/>
        </a:p>
      </dgm:t>
    </dgm:pt>
    <dgm:pt modelId="{7214D3BB-6FD8-4987-B56B-73C3896021C3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Stage – git add</a:t>
          </a:r>
          <a:endParaRPr lang="en-US" sz="1400" dirty="0">
            <a:solidFill>
              <a:schemeClr val="bg1"/>
            </a:solidFill>
          </a:endParaRPr>
        </a:p>
      </dgm:t>
    </dgm:pt>
    <dgm:pt modelId="{D428EC1C-BE21-4714-A3F5-3DE9174D5A69}" type="parTrans" cxnId="{D27AE727-AEE6-4AAF-B511-24F92DF17C80}">
      <dgm:prSet/>
      <dgm:spPr/>
      <dgm:t>
        <a:bodyPr/>
        <a:lstStyle/>
        <a:p>
          <a:endParaRPr lang="en-US"/>
        </a:p>
      </dgm:t>
    </dgm:pt>
    <dgm:pt modelId="{3E742387-EB71-40B3-943F-0A0C6926545A}" type="sibTrans" cxnId="{D27AE727-AEE6-4AAF-B511-24F92DF17C80}">
      <dgm:prSet/>
      <dgm:spPr/>
      <dgm:t>
        <a:bodyPr/>
        <a:lstStyle/>
        <a:p>
          <a:endParaRPr lang="en-US"/>
        </a:p>
      </dgm:t>
    </dgm:pt>
    <dgm:pt modelId="{FA943F85-418E-470B-A423-41D146338D9B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Commit – git commit</a:t>
          </a:r>
          <a:endParaRPr lang="en-US" sz="1400" dirty="0"/>
        </a:p>
      </dgm:t>
    </dgm:pt>
    <dgm:pt modelId="{4D82CEF8-94ED-45E2-8B8C-1291961CDD07}" type="sibTrans" cxnId="{A4F34653-2D39-44A1-BBAC-160C06820D07}">
      <dgm:prSet/>
      <dgm:spPr/>
      <dgm:t>
        <a:bodyPr/>
        <a:lstStyle/>
        <a:p>
          <a:endParaRPr lang="en-US"/>
        </a:p>
      </dgm:t>
    </dgm:pt>
    <dgm:pt modelId="{67CE8750-D19A-4808-B452-584054F4C8F3}" type="parTrans" cxnId="{A4F34653-2D39-44A1-BBAC-160C06820D07}">
      <dgm:prSet/>
      <dgm:spPr/>
      <dgm:t>
        <a:bodyPr/>
        <a:lstStyle/>
        <a:p>
          <a:endParaRPr lang="en-US"/>
        </a:p>
      </dgm:t>
    </dgm:pt>
    <dgm:pt modelId="{01CAC143-52DD-4219-B9E4-9B898CC37EA8}" type="pres">
      <dgm:prSet presAssocID="{C4411941-858B-46E9-9C7A-367E5321F56C}" presName="Name0" presStyleCnt="0">
        <dgm:presLayoutVars>
          <dgm:dir/>
          <dgm:animLvl val="lvl"/>
          <dgm:resizeHandles val="exact"/>
        </dgm:presLayoutVars>
      </dgm:prSet>
      <dgm:spPr/>
    </dgm:pt>
    <dgm:pt modelId="{D3656D97-796A-43B5-96F3-49D26FAB17B9}" type="pres">
      <dgm:prSet presAssocID="{25916C5B-10B6-48A0-B5E7-CF19292678B1}" presName="parTxOnly" presStyleLbl="node1" presStyleIdx="0" presStyleCnt="3" custScaleX="29607" custScaleY="19454" custLinFactX="-2767" custLinFactNeighborX="-100000" custLinFactNeighborY="62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8EBA8-8330-477F-B8F0-1F9B390966BF}" type="pres">
      <dgm:prSet presAssocID="{D555DE4E-DB53-4F6F-BBD5-B985F276977D}" presName="parTxOnlySpace" presStyleCnt="0"/>
      <dgm:spPr/>
    </dgm:pt>
    <dgm:pt modelId="{9B59663A-BA0C-4352-AB71-C4C3BF127FCB}" type="pres">
      <dgm:prSet presAssocID="{7214D3BB-6FD8-4987-B56B-73C3896021C3}" presName="parTxOnly" presStyleLbl="node1" presStyleIdx="1" presStyleCnt="3" custScaleX="27205" custScaleY="19600" custLinFactNeighborX="-55618" custLinFactNeighborY="632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D37FD-5A31-4837-941D-DDEEC1A3982D}" type="pres">
      <dgm:prSet presAssocID="{3E742387-EB71-40B3-943F-0A0C6926545A}" presName="parTxOnlySpace" presStyleCnt="0"/>
      <dgm:spPr/>
    </dgm:pt>
    <dgm:pt modelId="{33795262-28BD-4CA2-A5E7-071E3C2544D4}" type="pres">
      <dgm:prSet presAssocID="{FA943F85-418E-470B-A423-41D146338D9B}" presName="parTxOnly" presStyleLbl="node1" presStyleIdx="2" presStyleCnt="3" custScaleX="28600" custScaleY="17855" custLinFactNeighborX="17765" custLinFactNeighborY="29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0EDE67-751C-4F96-898C-89CB96143841}" type="presOf" srcId="{FA943F85-418E-470B-A423-41D146338D9B}" destId="{33795262-28BD-4CA2-A5E7-071E3C2544D4}" srcOrd="0" destOrd="0" presId="urn:microsoft.com/office/officeart/2005/8/layout/chevron1"/>
    <dgm:cxn modelId="{B3164680-3B11-4EA0-983C-2FCC1DA416D8}" type="presOf" srcId="{7214D3BB-6FD8-4987-B56B-73C3896021C3}" destId="{9B59663A-BA0C-4352-AB71-C4C3BF127FCB}" srcOrd="0" destOrd="0" presId="urn:microsoft.com/office/officeart/2005/8/layout/chevron1"/>
    <dgm:cxn modelId="{6E660B0F-87BA-4E57-B980-EE5517DB401B}" type="presOf" srcId="{C4411941-858B-46E9-9C7A-367E5321F56C}" destId="{01CAC143-52DD-4219-B9E4-9B898CC37EA8}" srcOrd="0" destOrd="0" presId="urn:microsoft.com/office/officeart/2005/8/layout/chevron1"/>
    <dgm:cxn modelId="{D27AE727-AEE6-4AAF-B511-24F92DF17C80}" srcId="{C4411941-858B-46E9-9C7A-367E5321F56C}" destId="{7214D3BB-6FD8-4987-B56B-73C3896021C3}" srcOrd="1" destOrd="0" parTransId="{D428EC1C-BE21-4714-A3F5-3DE9174D5A69}" sibTransId="{3E742387-EB71-40B3-943F-0A0C6926545A}"/>
    <dgm:cxn modelId="{A4F34653-2D39-44A1-BBAC-160C06820D07}" srcId="{C4411941-858B-46E9-9C7A-367E5321F56C}" destId="{FA943F85-418E-470B-A423-41D146338D9B}" srcOrd="2" destOrd="0" parTransId="{67CE8750-D19A-4808-B452-584054F4C8F3}" sibTransId="{4D82CEF8-94ED-45E2-8B8C-1291961CDD07}"/>
    <dgm:cxn modelId="{2DCC5BCC-90C3-4F62-9597-94B660A70C8B}" srcId="{C4411941-858B-46E9-9C7A-367E5321F56C}" destId="{25916C5B-10B6-48A0-B5E7-CF19292678B1}" srcOrd="0" destOrd="0" parTransId="{AFAAC6DC-78A4-4FDC-81A1-CD763C329BB7}" sibTransId="{D555DE4E-DB53-4F6F-BBD5-B985F276977D}"/>
    <dgm:cxn modelId="{FC04CF7A-D21A-4DB2-9D8F-1A266B8B5895}" type="presOf" srcId="{25916C5B-10B6-48A0-B5E7-CF19292678B1}" destId="{D3656D97-796A-43B5-96F3-49D26FAB17B9}" srcOrd="0" destOrd="0" presId="urn:microsoft.com/office/officeart/2005/8/layout/chevron1"/>
    <dgm:cxn modelId="{93FBE133-0069-43C1-A6C0-1A0BE00F83A8}" type="presParOf" srcId="{01CAC143-52DD-4219-B9E4-9B898CC37EA8}" destId="{D3656D97-796A-43B5-96F3-49D26FAB17B9}" srcOrd="0" destOrd="0" presId="urn:microsoft.com/office/officeart/2005/8/layout/chevron1"/>
    <dgm:cxn modelId="{9C16F194-846F-45B7-95B0-32999BF77AA0}" type="presParOf" srcId="{01CAC143-52DD-4219-B9E4-9B898CC37EA8}" destId="{6678EBA8-8330-477F-B8F0-1F9B390966BF}" srcOrd="1" destOrd="0" presId="urn:microsoft.com/office/officeart/2005/8/layout/chevron1"/>
    <dgm:cxn modelId="{E43D4898-0A2F-49AF-A6ED-6B5E547C5FE9}" type="presParOf" srcId="{01CAC143-52DD-4219-B9E4-9B898CC37EA8}" destId="{9B59663A-BA0C-4352-AB71-C4C3BF127FCB}" srcOrd="2" destOrd="0" presId="urn:microsoft.com/office/officeart/2005/8/layout/chevron1"/>
    <dgm:cxn modelId="{5B1CCF13-2ADD-4A22-83F3-363EFE1C1571}" type="presParOf" srcId="{01CAC143-52DD-4219-B9E4-9B898CC37EA8}" destId="{AE1D37FD-5A31-4837-941D-DDEEC1A3982D}" srcOrd="3" destOrd="0" presId="urn:microsoft.com/office/officeart/2005/8/layout/chevron1"/>
    <dgm:cxn modelId="{EB6D3EB5-070B-47CE-B1B6-C508787B00ED}" type="presParOf" srcId="{01CAC143-52DD-4219-B9E4-9B898CC37EA8}" destId="{33795262-28BD-4CA2-A5E7-071E3C2544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C07C3-4EDC-46F7-AC56-D5C583CC7EE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B4E2D4B-855C-454B-9FB0-5CC8EDC611AF}" type="pres">
      <dgm:prSet presAssocID="{49DC07C3-4EDC-46F7-AC56-D5C583CC7EEC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8528D53-EA0D-45F7-B713-23353193CEFF}" type="presOf" srcId="{49DC07C3-4EDC-46F7-AC56-D5C583CC7EEC}" destId="{8B4E2D4B-855C-454B-9FB0-5CC8EDC611A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56D97-796A-43B5-96F3-49D26FAB17B9}">
      <dsp:nvSpPr>
        <dsp:cNvPr id="0" name=""/>
        <dsp:cNvSpPr/>
      </dsp:nvSpPr>
      <dsp:spPr>
        <a:xfrm>
          <a:off x="442785" y="229861"/>
          <a:ext cx="2895860" cy="761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Edit – make change</a:t>
          </a:r>
          <a:endParaRPr lang="en-US" sz="1400" kern="1200" dirty="0"/>
        </a:p>
      </dsp:txBody>
      <dsp:txXfrm>
        <a:off x="823344" y="229861"/>
        <a:ext cx="2134742" cy="761118"/>
      </dsp:txXfrm>
    </dsp:sp>
    <dsp:sp modelId="{9B59663A-BA0C-4352-AB71-C4C3BF127FCB}">
      <dsp:nvSpPr>
        <dsp:cNvPr id="0" name=""/>
        <dsp:cNvSpPr/>
      </dsp:nvSpPr>
      <dsp:spPr>
        <a:xfrm>
          <a:off x="3065286" y="224149"/>
          <a:ext cx="2660920" cy="766830"/>
        </a:xfrm>
        <a:prstGeom prst="chevron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Stage – git add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448701" y="224149"/>
        <a:ext cx="1894090" cy="766830"/>
      </dsp:txXfrm>
    </dsp:sp>
    <dsp:sp modelId="{33795262-28BD-4CA2-A5E7-071E3C2544D4}">
      <dsp:nvSpPr>
        <dsp:cNvPr id="0" name=""/>
        <dsp:cNvSpPr/>
      </dsp:nvSpPr>
      <dsp:spPr>
        <a:xfrm>
          <a:off x="5465866" y="261587"/>
          <a:ext cx="2797365" cy="698558"/>
        </a:xfrm>
        <a:prstGeom prst="chevron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Commit – git commit</a:t>
          </a:r>
          <a:endParaRPr lang="en-US" sz="1400" kern="1200" dirty="0"/>
        </a:p>
      </dsp:txBody>
      <dsp:txXfrm>
        <a:off x="5815145" y="261587"/>
        <a:ext cx="2098807" cy="698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A327-935D-4F14-B647-6ED1F835E82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E7CC2-C0A5-4103-8499-321891AC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8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8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7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3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59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30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47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8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0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7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5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5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2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1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18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1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1637-7A33-4297-AA22-01401D2F62F4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6853-C21F-4F35-ACD4-6EDB4A068886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76C7-5595-4828-A7F9-F8BB2539BE66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FF69-F9A7-4914-90A2-79E26CEACE8E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7CEA-2D87-4E7F-A932-0B063A48BD8F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C779-232F-4A00-98C4-525E4E91CBAF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9FFC-0BF1-4A8F-A931-D8D3A29973D1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97B-5A8E-452D-A8E4-6998E5A3853C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DACB-2FF4-4F46-A84D-AEB641E38649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DBF3-6D19-4D7E-9935-BE9451627377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ACA-03D9-49C8-8576-2F7848AD1041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247-6329-4BAD-85DB-A8A1987A41AE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759E-3ACC-4A8F-886A-FB531394B8F8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133A-9978-4D11-8373-B73B322E99F0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031B-4A0D-43C9-932A-EA864B234E9C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CE01-6EC1-41FB-B277-C827C0624892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AD8-EAEF-4026-B080-92137B6C29B7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8FBBC9-4638-41E9-944D-C689E9C64653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avikdeb@gmail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A-Short-History-of-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515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Training session @ IBM | 2018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300" cap="none" dirty="0" smtClean="0"/>
              <a:t>Presented By – Avik Deb</a:t>
            </a:r>
          </a:p>
          <a:p>
            <a:r>
              <a:rPr lang="en-US" sz="1300" cap="none" dirty="0" smtClean="0"/>
              <a:t>Delivered Through - </a:t>
            </a:r>
            <a:r>
              <a:rPr lang="en-US" sz="1300" cap="none" dirty="0" err="1" smtClean="0"/>
              <a:t>Proximo</a:t>
            </a:r>
            <a:r>
              <a:rPr lang="en-US" sz="1300" cap="none" dirty="0" smtClean="0"/>
              <a:t> Tech Soft (P) Ltd. - </a:t>
            </a:r>
            <a:r>
              <a:rPr lang="en-US" sz="1300" cap="none" dirty="0"/>
              <a:t>http://www.proximo.in/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Retrieving Changes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0"/>
            <a:ext cx="8946541" cy="542666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Another developer can now retrieve the changes – </a:t>
            </a:r>
            <a:r>
              <a:rPr lang="en-US" sz="1400" dirty="0" smtClean="0">
                <a:solidFill>
                  <a:srgbClr val="FFFF00"/>
                </a:solidFill>
              </a:rPr>
              <a:t>git pull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This will fetch changes from the remote (central) repository and merge the remote changes with your local branch (in local repository, of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77" y="1766514"/>
            <a:ext cx="3655400" cy="2127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477" y="4609685"/>
            <a:ext cx="3805343" cy="21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212"/>
          </a:xfrm>
        </p:spPr>
        <p:txBody>
          <a:bodyPr/>
          <a:lstStyle/>
          <a:p>
            <a:r>
              <a:rPr lang="en-US" sz="2800" dirty="0" smtClean="0"/>
              <a:t>Git Life-cycle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06" y="1205716"/>
            <a:ext cx="9248247" cy="54930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smtClean="0"/>
              <a:t>Courtesy: www.tutorialspoint.com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06" y="1205715"/>
            <a:ext cx="8650620" cy="51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Seeing the Difference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0"/>
            <a:ext cx="8946541" cy="542666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To see the differences between changes – </a:t>
            </a:r>
            <a:r>
              <a:rPr lang="en-US" sz="1400" dirty="0" smtClean="0">
                <a:solidFill>
                  <a:srgbClr val="FFFF00"/>
                </a:solidFill>
              </a:rPr>
              <a:t>git diff</a:t>
            </a:r>
          </a:p>
          <a:p>
            <a:r>
              <a:rPr lang="en-US" sz="1400" dirty="0"/>
              <a:t>It is a powerful command that runs a diff function on Git data sources like commits, branches, files and </a:t>
            </a:r>
            <a:r>
              <a:rPr lang="en-US" sz="1400" dirty="0" smtClean="0"/>
              <a:t>more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git diff</a:t>
            </a:r>
            <a:r>
              <a:rPr lang="en-US" sz="1400" dirty="0" smtClean="0"/>
              <a:t> command is often used with </a:t>
            </a:r>
            <a:r>
              <a:rPr lang="en-US" sz="1400" dirty="0" smtClean="0">
                <a:solidFill>
                  <a:srgbClr val="FFFF00"/>
                </a:solidFill>
              </a:rPr>
              <a:t>git status </a:t>
            </a:r>
            <a:r>
              <a:rPr lang="en-US" sz="1400" dirty="0" smtClean="0"/>
              <a:t>and </a:t>
            </a:r>
            <a:r>
              <a:rPr lang="en-US" sz="1400" dirty="0" smtClean="0">
                <a:solidFill>
                  <a:srgbClr val="FFFF00"/>
                </a:solidFill>
              </a:rPr>
              <a:t>git log </a:t>
            </a:r>
            <a:r>
              <a:rPr lang="en-US" sz="1400" dirty="0" smtClean="0"/>
              <a:t>to analyze the current state of a repo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Added lines are annotated with + while removed lines are annotated with –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Git blame – Retrieves the last author who modified something in the file, while git log retrieves the full history of changes in that file.  Command: </a:t>
            </a:r>
            <a:r>
              <a:rPr lang="en-US" sz="1400" dirty="0" smtClean="0">
                <a:solidFill>
                  <a:srgbClr val="FFFF00"/>
                </a:solidFill>
              </a:rPr>
              <a:t>git blame &lt;filename&gt;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36" y="2780983"/>
            <a:ext cx="6517178" cy="1739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636" y="5019680"/>
            <a:ext cx="6576187" cy="6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212"/>
          </a:xfrm>
        </p:spPr>
        <p:txBody>
          <a:bodyPr/>
          <a:lstStyle/>
          <a:p>
            <a:r>
              <a:rPr lang="en-US" sz="2800" dirty="0" smtClean="0"/>
              <a:t>Quick Recap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5092"/>
            <a:ext cx="8946541" cy="493330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0" y="1315091"/>
            <a:ext cx="8812232" cy="52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4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git store the change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201" y="1498114"/>
            <a:ext cx="8946541" cy="4851315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</a:rPr>
              <a:t>Snapshots</a:t>
            </a:r>
            <a:r>
              <a:rPr lang="en-US" sz="1400" dirty="0" smtClean="0"/>
              <a:t> and </a:t>
            </a:r>
            <a:r>
              <a:rPr lang="en-US" sz="1400" dirty="0" smtClean="0">
                <a:solidFill>
                  <a:srgbClr val="FFFF00"/>
                </a:solidFill>
              </a:rPr>
              <a:t>NOT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the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difference</a:t>
            </a:r>
            <a:r>
              <a:rPr lang="en-US" sz="1400" dirty="0" smtClean="0"/>
              <a:t> is stored by Git (This is the main difference with traditional version control tools like Subversion etc.)</a:t>
            </a:r>
          </a:p>
          <a:p>
            <a:r>
              <a:rPr lang="en-US" sz="1400" dirty="0" smtClean="0"/>
              <a:t>This makes many Git operations faster than SVN               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SVN                                                                            Git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24910558"/>
              </p:ext>
            </p:extLst>
          </p:nvPr>
        </p:nvGraphicFramePr>
        <p:xfrm>
          <a:off x="1345915" y="2034282"/>
          <a:ext cx="1437240" cy="69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050" y="2898644"/>
            <a:ext cx="2962275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173" y="2898644"/>
            <a:ext cx="2943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Stash – Saving Changes Temporarily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475" y="1853248"/>
            <a:ext cx="8946541" cy="490268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Developers can save their changes temporarily and come back later – </a:t>
            </a:r>
            <a:r>
              <a:rPr lang="en-US" sz="1600" dirty="0" smtClean="0">
                <a:solidFill>
                  <a:srgbClr val="FFFF00"/>
                </a:solidFill>
              </a:rPr>
              <a:t>git stash</a:t>
            </a:r>
          </a:p>
          <a:p>
            <a:r>
              <a:rPr lang="en-US" sz="1600" dirty="0" smtClean="0"/>
              <a:t>It is a very handy way if you are working on multiple things and do not want to lose the context</a:t>
            </a:r>
          </a:p>
          <a:p>
            <a:r>
              <a:rPr lang="en-US" sz="1600" dirty="0"/>
              <a:t>stash literally means </a:t>
            </a:r>
            <a:r>
              <a:rPr lang="en-US" sz="1600" dirty="0" smtClean="0"/>
              <a:t>‘save</a:t>
            </a:r>
            <a:r>
              <a:rPr lang="en-US" sz="1600" dirty="0"/>
              <a:t> up as for future </a:t>
            </a:r>
            <a:r>
              <a:rPr lang="en-US" sz="1600" dirty="0" smtClean="0"/>
              <a:t>use’ – This git command exactly does so!</a:t>
            </a:r>
          </a:p>
          <a:p>
            <a:r>
              <a:rPr lang="en-US" sz="1600" dirty="0" smtClean="0"/>
              <a:t>To re-apply your stashed changes – 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git stash apply </a:t>
            </a:r>
            <a:r>
              <a:rPr lang="en-US" sz="1600" dirty="0" smtClean="0"/>
              <a:t>- apply </a:t>
            </a:r>
            <a:r>
              <a:rPr lang="en-US" sz="1600" dirty="0"/>
              <a:t>changes to working copy but keeps the stash as </a:t>
            </a:r>
            <a:r>
              <a:rPr lang="en-US" sz="1600" dirty="0" smtClean="0"/>
              <a:t>well</a:t>
            </a:r>
          </a:p>
          <a:p>
            <a:pPr lvl="1"/>
            <a:r>
              <a:rPr lang="en-US" sz="1600" dirty="0" smtClean="0"/>
              <a:t>git </a:t>
            </a:r>
            <a:r>
              <a:rPr lang="en-US" sz="1600" dirty="0"/>
              <a:t>stash </a:t>
            </a:r>
            <a:r>
              <a:rPr lang="en-US" sz="1600" dirty="0" smtClean="0"/>
              <a:t>pop – apply changes to working copy and removes the changes from stash</a:t>
            </a:r>
            <a:endParaRPr lang="en-US" sz="1600" dirty="0"/>
          </a:p>
          <a:p>
            <a:r>
              <a:rPr lang="en-US" sz="1600" dirty="0" smtClean="0"/>
              <a:t>Note that stash works only if your files are staged</a:t>
            </a:r>
          </a:p>
          <a:p>
            <a:r>
              <a:rPr lang="en-US" sz="1600" dirty="0" smtClean="0"/>
              <a:t>To view the stash – git stash show</a:t>
            </a:r>
          </a:p>
          <a:p>
            <a:r>
              <a:rPr lang="en-US" sz="1600" dirty="0" smtClean="0"/>
              <a:t>To clear all stash – git stash clear</a:t>
            </a:r>
          </a:p>
          <a:p>
            <a:r>
              <a:rPr lang="en-US" sz="1600" dirty="0" smtClean="0"/>
              <a:t>To clear specific stash – git stash drop &lt;stash name&gt;</a:t>
            </a:r>
          </a:p>
          <a:p>
            <a:endParaRPr lang="en-US" sz="1600" dirty="0" smtClean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Branches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535475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Developers can work on their own feature branches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Create branch – </a:t>
            </a:r>
            <a:r>
              <a:rPr lang="en-US" sz="1400" dirty="0" smtClean="0">
                <a:solidFill>
                  <a:srgbClr val="FFFF00"/>
                </a:solidFill>
              </a:rPr>
              <a:t>git branch &lt;name of the branch to create&gt;</a:t>
            </a:r>
          </a:p>
          <a:p>
            <a:r>
              <a:rPr lang="en-US" sz="1400" dirty="0" smtClean="0"/>
              <a:t>Delete branch – </a:t>
            </a:r>
          </a:p>
          <a:p>
            <a:pPr lvl="1"/>
            <a:r>
              <a:rPr lang="en-US" sz="1200" dirty="0" smtClean="0">
                <a:solidFill>
                  <a:srgbClr val="FFFF00"/>
                </a:solidFill>
              </a:rPr>
              <a:t>git branch –d &lt;name of the branch to delete&gt;</a:t>
            </a:r>
          </a:p>
          <a:p>
            <a:pPr lvl="1"/>
            <a:r>
              <a:rPr lang="en-US" sz="1200" dirty="0" smtClean="0">
                <a:solidFill>
                  <a:srgbClr val="FFFF00"/>
                </a:solidFill>
              </a:rPr>
              <a:t>git branch –D &lt;branch name&gt; will force delete</a:t>
            </a:r>
          </a:p>
          <a:p>
            <a:r>
              <a:rPr lang="en-US" sz="1400" dirty="0" smtClean="0"/>
              <a:t>To list the branches created – </a:t>
            </a:r>
            <a:r>
              <a:rPr lang="en-US" sz="1400" dirty="0" smtClean="0">
                <a:solidFill>
                  <a:srgbClr val="FFFF00"/>
                </a:solidFill>
              </a:rPr>
              <a:t>git branch </a:t>
            </a:r>
            <a:r>
              <a:rPr lang="en-US" sz="1400" dirty="0" smtClean="0"/>
              <a:t>(same as git branch –list</a:t>
            </a:r>
          </a:p>
          <a:p>
            <a:r>
              <a:rPr lang="en-US" sz="1400" dirty="0" smtClean="0"/>
              <a:t>To rename current branch – </a:t>
            </a:r>
            <a:r>
              <a:rPr lang="en-US" sz="1400" dirty="0" smtClean="0">
                <a:solidFill>
                  <a:srgbClr val="FFFF00"/>
                </a:solidFill>
              </a:rPr>
              <a:t>git branch –m &lt;new name&gt;</a:t>
            </a:r>
          </a:p>
          <a:p>
            <a:r>
              <a:rPr lang="en-US" sz="1400" dirty="0" smtClean="0"/>
              <a:t>To list all remote branches – </a:t>
            </a:r>
            <a:r>
              <a:rPr lang="en-US" sz="1400" dirty="0" smtClean="0">
                <a:solidFill>
                  <a:srgbClr val="FFFF00"/>
                </a:solidFill>
              </a:rPr>
              <a:t>git branch -a</a:t>
            </a:r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67" y="1760781"/>
            <a:ext cx="4109182" cy="25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Tags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535475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Once we have released the code (means productionized) – we create a tag</a:t>
            </a:r>
          </a:p>
          <a:p>
            <a:r>
              <a:rPr lang="en-US" sz="1600" dirty="0" smtClean="0"/>
              <a:t>No commit is permitted for tags – it is like a </a:t>
            </a:r>
            <a:r>
              <a:rPr lang="en-US" sz="1600" dirty="0" smtClean="0">
                <a:solidFill>
                  <a:srgbClr val="FFFF00"/>
                </a:solidFill>
              </a:rPr>
              <a:t>Frozen Branch</a:t>
            </a:r>
          </a:p>
          <a:p>
            <a:r>
              <a:rPr lang="en-US" sz="1600" dirty="0"/>
              <a:t>Use command – </a:t>
            </a:r>
            <a:r>
              <a:rPr lang="en-US" sz="1600" dirty="0" smtClean="0">
                <a:solidFill>
                  <a:srgbClr val="FFFF00"/>
                </a:solidFill>
              </a:rPr>
              <a:t>git tag &lt;tag </a:t>
            </a:r>
            <a:r>
              <a:rPr lang="en-US" sz="1600" dirty="0" err="1" smtClean="0">
                <a:solidFill>
                  <a:srgbClr val="FFFF00"/>
                </a:solidFill>
              </a:rPr>
              <a:t>nme</a:t>
            </a:r>
            <a:r>
              <a:rPr lang="en-US" sz="1600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sz="1600" dirty="0"/>
              <a:t>There are two types of tags:</a:t>
            </a:r>
          </a:p>
          <a:p>
            <a:pPr lvl="1"/>
            <a:r>
              <a:rPr lang="en-US" sz="1400" dirty="0"/>
              <a:t>Annotated – </a:t>
            </a:r>
            <a:r>
              <a:rPr lang="en-US" sz="1400" dirty="0" smtClean="0"/>
              <a:t>usually public git tag –a v1.4 This will open a new text editor pop-up to collect more metadata such as message, who changed, e-mail etc.</a:t>
            </a:r>
            <a:endParaRPr lang="en-US" sz="1400" dirty="0"/>
          </a:p>
          <a:p>
            <a:pPr lvl="1"/>
            <a:r>
              <a:rPr lang="en-US" sz="1400" dirty="0"/>
              <a:t>Lightweight </a:t>
            </a:r>
            <a:r>
              <a:rPr lang="en-US" sz="1400" dirty="0" smtClean="0"/>
              <a:t>– usually private git tag v1.4 -</a:t>
            </a:r>
            <a:r>
              <a:rPr lang="en-US" sz="1400" dirty="0" err="1" smtClean="0"/>
              <a:t>lw</a:t>
            </a:r>
            <a:endParaRPr lang="en-US" sz="1400" dirty="0"/>
          </a:p>
          <a:p>
            <a:r>
              <a:rPr lang="en-US" sz="1600" dirty="0" smtClean="0"/>
              <a:t>To list the tags in a repository – git tag </a:t>
            </a:r>
            <a:endParaRPr lang="en-US" sz="1600" dirty="0"/>
          </a:p>
          <a:p>
            <a:r>
              <a:rPr lang="en-US" sz="1400" dirty="0" smtClean="0"/>
              <a:t>To get a refined list of tags (such as all release candidates) – </a:t>
            </a:r>
            <a:r>
              <a:rPr lang="en-US" sz="1400" dirty="0" smtClean="0">
                <a:solidFill>
                  <a:srgbClr val="FFFF00"/>
                </a:solidFill>
              </a:rPr>
              <a:t>git tag –l *-</a:t>
            </a:r>
            <a:r>
              <a:rPr lang="en-US" sz="1400" dirty="0" err="1" smtClean="0">
                <a:solidFill>
                  <a:srgbClr val="FFFF00"/>
                </a:solidFill>
              </a:rPr>
              <a:t>rc</a:t>
            </a:r>
            <a:r>
              <a:rPr lang="en-US" sz="1400" dirty="0" smtClean="0">
                <a:solidFill>
                  <a:srgbClr val="FFFF00"/>
                </a:solidFill>
              </a:rPr>
              <a:t>-*</a:t>
            </a:r>
          </a:p>
          <a:p>
            <a:r>
              <a:rPr lang="en-US" sz="1400" dirty="0"/>
              <a:t>Sharing – Pushing tags to remote:</a:t>
            </a:r>
            <a:r>
              <a:rPr lang="en-US" sz="1400" dirty="0" smtClean="0">
                <a:solidFill>
                  <a:srgbClr val="FFFF00"/>
                </a:solidFill>
              </a:rPr>
              <a:t> git push origin &lt;tag name&gt;</a:t>
            </a:r>
          </a:p>
          <a:p>
            <a:r>
              <a:rPr lang="en-US" sz="1400" dirty="0" smtClean="0"/>
              <a:t>Deletion of tags – </a:t>
            </a:r>
            <a:r>
              <a:rPr lang="en-US" sz="1400" dirty="0" smtClean="0">
                <a:solidFill>
                  <a:srgbClr val="FFFF00"/>
                </a:solidFill>
              </a:rPr>
              <a:t>git tag –d &lt;tag name&gt;</a:t>
            </a:r>
            <a:endParaRPr lang="en-US" sz="1400" dirty="0">
              <a:solidFill>
                <a:srgbClr val="FFFF00"/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Merging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4902686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Merging is simple and fast in Git than any other Version Control Tool</a:t>
            </a:r>
          </a:p>
          <a:p>
            <a:r>
              <a:rPr lang="en-US" sz="1400" dirty="0" smtClean="0"/>
              <a:t>After feature is finished the branch can be merged – </a:t>
            </a:r>
            <a:r>
              <a:rPr lang="en-US" sz="1400" dirty="0" smtClean="0">
                <a:solidFill>
                  <a:srgbClr val="FFFF00"/>
                </a:solidFill>
              </a:rPr>
              <a:t>git merge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git merge </a:t>
            </a:r>
            <a:r>
              <a:rPr lang="en-US" sz="1400" dirty="0"/>
              <a:t>lets you to take the independent lines of development (feature branches – created by </a:t>
            </a:r>
            <a:r>
              <a:rPr lang="en-US" sz="1400" dirty="0">
                <a:solidFill>
                  <a:srgbClr val="FFFF00"/>
                </a:solidFill>
              </a:rPr>
              <a:t>git branch</a:t>
            </a:r>
            <a:r>
              <a:rPr lang="en-US" sz="1400" dirty="0"/>
              <a:t>) and integrate them into a single branch 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git merge </a:t>
            </a:r>
            <a:r>
              <a:rPr lang="en-US" sz="1400" dirty="0" smtClean="0"/>
              <a:t>will combine multiple sequence of commits into one unified history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74" y="3448424"/>
            <a:ext cx="4333875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104" y="3448423"/>
            <a:ext cx="4374581" cy="27146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562257" y="4541177"/>
            <a:ext cx="1388851" cy="52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78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Merge conflict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631676"/>
            <a:ext cx="8946541" cy="535071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Git merge commit is special – Unlike normal commit, merge commit has two parent commits</a:t>
            </a:r>
          </a:p>
          <a:p>
            <a:r>
              <a:rPr lang="en-US" sz="1600" dirty="0" smtClean="0"/>
              <a:t>When creating a merge commit, git will attempt to automatically (read magically) merge the separate histories for you</a:t>
            </a:r>
          </a:p>
          <a:p>
            <a:r>
              <a:rPr lang="en-US" sz="1600" dirty="0" smtClean="0"/>
              <a:t>If git encounters a data that is changed in both histories, it will be unable to merge automatically – A situation called </a:t>
            </a:r>
            <a:r>
              <a:rPr lang="en-US" sz="1600" dirty="0" smtClean="0">
                <a:solidFill>
                  <a:srgbClr val="FFFF00"/>
                </a:solidFill>
              </a:rPr>
              <a:t>merge conflict</a:t>
            </a:r>
            <a:r>
              <a:rPr lang="en-US" sz="1600" dirty="0" smtClean="0"/>
              <a:t>. This needs to be resolved manually</a:t>
            </a:r>
          </a:p>
          <a:p>
            <a:r>
              <a:rPr lang="en-US" sz="1600" dirty="0" smtClean="0"/>
              <a:t>Preparations for merging:</a:t>
            </a:r>
          </a:p>
          <a:p>
            <a:pPr lvl="1"/>
            <a:r>
              <a:rPr lang="en-US" sz="1400" dirty="0" smtClean="0"/>
              <a:t>Confirm the receiving branch</a:t>
            </a:r>
          </a:p>
          <a:p>
            <a:pPr lvl="1"/>
            <a:r>
              <a:rPr lang="en-US" sz="1400" dirty="0" smtClean="0"/>
              <a:t>Fetch latest remote commits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Fast Forward Merge – It is a linear merging. Meaning, to integrate the histories git just move the current branch tip to the target branch tip</a:t>
            </a:r>
          </a:p>
          <a:p>
            <a:r>
              <a:rPr lang="en-US" sz="1600" dirty="0" smtClean="0"/>
              <a:t>However, Fast Forward merge is not possible if the branches have diverged – Need a 3-way merge</a:t>
            </a:r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Topics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490268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 – SCM Fundamentals</a:t>
            </a:r>
          </a:p>
          <a:p>
            <a:r>
              <a:rPr lang="en-US" dirty="0" smtClean="0"/>
              <a:t>Centralized Version Control vs. De-centralized Version Control</a:t>
            </a:r>
          </a:p>
          <a:p>
            <a:r>
              <a:rPr lang="en-US" dirty="0" smtClean="0"/>
              <a:t>Git overview – Internal data structure, Git Architecture</a:t>
            </a:r>
          </a:p>
          <a:p>
            <a:r>
              <a:rPr lang="en-US" dirty="0" smtClean="0"/>
              <a:t>Working locally with Git</a:t>
            </a:r>
          </a:p>
          <a:p>
            <a:r>
              <a:rPr lang="en-US" dirty="0" smtClean="0"/>
              <a:t>Working remotely with Git</a:t>
            </a:r>
          </a:p>
          <a:p>
            <a:r>
              <a:rPr lang="en-US" dirty="0" smtClean="0"/>
              <a:t>Merging, Branching and Rebasing </a:t>
            </a:r>
          </a:p>
          <a:p>
            <a:r>
              <a:rPr lang="en-US" dirty="0" smtClean="0"/>
              <a:t>Git Workflows</a:t>
            </a:r>
          </a:p>
          <a:p>
            <a:r>
              <a:rPr lang="en-US" dirty="0" smtClean="0"/>
              <a:t>Useful Git commands</a:t>
            </a:r>
          </a:p>
          <a:p>
            <a:r>
              <a:rPr lang="en-US" dirty="0" smtClean="0"/>
              <a:t>Collaboration and management with Git – Push and Pull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GitHub </a:t>
            </a:r>
            <a:r>
              <a:rPr lang="en-US" dirty="0" err="1" smtClean="0"/>
              <a:t>vs</a:t>
            </a:r>
            <a:r>
              <a:rPr lang="en-US" dirty="0" smtClean="0"/>
              <a:t> Bitbucket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GitLab</a:t>
            </a:r>
            <a:endParaRPr lang="en-US" dirty="0" smtClean="0"/>
          </a:p>
          <a:p>
            <a:r>
              <a:rPr lang="en-US" dirty="0" smtClean="0"/>
              <a:t>Best practices – Agile projects</a:t>
            </a:r>
          </a:p>
          <a:p>
            <a:r>
              <a:rPr lang="en-US" dirty="0" smtClean="0"/>
              <a:t>Tracking changes, Searching History, Metric data with Git</a:t>
            </a:r>
          </a:p>
          <a:p>
            <a:r>
              <a:rPr lang="en-US" dirty="0" smtClean="0"/>
              <a:t>Q &amp; A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Lab Session /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" y="453470"/>
            <a:ext cx="9404723" cy="1400530"/>
          </a:xfrm>
        </p:spPr>
        <p:txBody>
          <a:bodyPr/>
          <a:lstStyle/>
          <a:p>
            <a:r>
              <a:rPr lang="en-US" sz="2800" dirty="0" smtClean="0"/>
              <a:t>Merge diagrams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201" y="1241258"/>
            <a:ext cx="8946541" cy="535071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01" y="1255901"/>
            <a:ext cx="3859105" cy="2462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72" y="1241258"/>
            <a:ext cx="4158115" cy="2485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201" y="4058292"/>
            <a:ext cx="3859105" cy="2533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173" y="3985540"/>
            <a:ext cx="4119342" cy="260643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44611" y="2424701"/>
            <a:ext cx="565079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29200" y="5027180"/>
            <a:ext cx="565079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Working with Remote – Collaborations 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631676"/>
            <a:ext cx="8946541" cy="5350713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git remote </a:t>
            </a:r>
            <a:r>
              <a:rPr lang="en-US" sz="1600" dirty="0" smtClean="0"/>
              <a:t>– This command lets you create, view and delete connections to other repositories </a:t>
            </a:r>
          </a:p>
          <a:p>
            <a:r>
              <a:rPr lang="en-US" sz="1600" dirty="0" smtClean="0"/>
              <a:t>Multiple repo can serve the purpose of remote – meaning, your repo may have a remote connection to the central repo (origin) and my repo (</a:t>
            </a:r>
            <a:r>
              <a:rPr lang="en-US" sz="1600" dirty="0" err="1" smtClean="0"/>
              <a:t>trainingport</a:t>
            </a:r>
            <a:r>
              <a:rPr lang="en-US" sz="1600" dirty="0" smtClean="0"/>
              <a:t>). This is how git collaborates</a:t>
            </a:r>
          </a:p>
          <a:p>
            <a:r>
              <a:rPr lang="en-US" sz="1600" dirty="0" smtClean="0"/>
              <a:t>To create, view and delete the remote connections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g</a:t>
            </a:r>
            <a:r>
              <a:rPr lang="en-US" sz="1400" dirty="0" smtClean="0">
                <a:solidFill>
                  <a:srgbClr val="FFFF00"/>
                </a:solidFill>
              </a:rPr>
              <a:t>it remote </a:t>
            </a:r>
            <a:r>
              <a:rPr lang="en-US" sz="1400" dirty="0" smtClean="0"/>
              <a:t>– lists all the remote repositories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g</a:t>
            </a:r>
            <a:r>
              <a:rPr lang="en-US" sz="1400" dirty="0" smtClean="0">
                <a:solidFill>
                  <a:srgbClr val="FFFF00"/>
                </a:solidFill>
              </a:rPr>
              <a:t>it remote add &lt;name&gt; &lt;</a:t>
            </a:r>
            <a:r>
              <a:rPr lang="en-US" sz="1400" dirty="0" err="1" smtClean="0">
                <a:solidFill>
                  <a:srgbClr val="FFFF00"/>
                </a:solidFill>
              </a:rPr>
              <a:t>url</a:t>
            </a:r>
            <a:r>
              <a:rPr lang="en-US" sz="1400" dirty="0" smtClean="0">
                <a:solidFill>
                  <a:srgbClr val="FFFF00"/>
                </a:solidFill>
              </a:rPr>
              <a:t>&gt; </a:t>
            </a:r>
            <a:r>
              <a:rPr lang="en-US" sz="1400" dirty="0" smtClean="0"/>
              <a:t>– creates a new connection to the remote repository. The information is written in /.git/</a:t>
            </a:r>
            <a:r>
              <a:rPr lang="en-US" sz="1400" dirty="0" err="1" smtClean="0"/>
              <a:t>config</a:t>
            </a:r>
            <a:r>
              <a:rPr lang="en-US" sz="1400" dirty="0" smtClean="0"/>
              <a:t> file (where you have initialized the repo with git </a:t>
            </a:r>
            <a:r>
              <a:rPr lang="en-US" sz="1400" dirty="0" err="1" smtClean="0"/>
              <a:t>init</a:t>
            </a:r>
            <a:r>
              <a:rPr lang="en-US" sz="1400" dirty="0" smtClean="0"/>
              <a:t>) *</a:t>
            </a:r>
          </a:p>
          <a:p>
            <a:pPr marL="457200" lvl="1" indent="0">
              <a:buNone/>
            </a:pPr>
            <a:r>
              <a:rPr lang="en-US" sz="1400" dirty="0"/>
              <a:t>      e.g. git remote add </a:t>
            </a:r>
            <a:r>
              <a:rPr lang="en-US" sz="1400" dirty="0" err="1"/>
              <a:t>trainingport</a:t>
            </a:r>
            <a:r>
              <a:rPr lang="en-US" sz="1400" dirty="0"/>
              <a:t> https://github.com/trainingport/incidentmanagement</a:t>
            </a:r>
            <a:endParaRPr lang="en-US" sz="1400" dirty="0" smtClean="0"/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g</a:t>
            </a:r>
            <a:r>
              <a:rPr lang="en-US" sz="1400" dirty="0" smtClean="0">
                <a:solidFill>
                  <a:srgbClr val="FFFF00"/>
                </a:solidFill>
              </a:rPr>
              <a:t>it remote </a:t>
            </a:r>
            <a:r>
              <a:rPr lang="en-US" sz="1400" dirty="0" err="1" smtClean="0">
                <a:solidFill>
                  <a:srgbClr val="FFFF00"/>
                </a:solidFill>
              </a:rPr>
              <a:t>rm</a:t>
            </a:r>
            <a:r>
              <a:rPr lang="en-US" sz="1400" dirty="0" smtClean="0">
                <a:solidFill>
                  <a:srgbClr val="FFFF00"/>
                </a:solidFill>
              </a:rPr>
              <a:t> &lt;name&gt; </a:t>
            </a:r>
            <a:r>
              <a:rPr lang="en-US" sz="1400" dirty="0" smtClean="0"/>
              <a:t>- will delete the connection to remote repo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g</a:t>
            </a:r>
            <a:r>
              <a:rPr lang="en-US" sz="1400" dirty="0" smtClean="0">
                <a:solidFill>
                  <a:srgbClr val="FFFF00"/>
                </a:solidFill>
              </a:rPr>
              <a:t>it remote rename &lt;old name&gt; &lt;new name&gt; </a:t>
            </a:r>
            <a:r>
              <a:rPr lang="en-US" sz="1400" dirty="0" smtClean="0"/>
              <a:t>- lets you to rename the connection</a:t>
            </a:r>
          </a:p>
          <a:p>
            <a:pPr lvl="1"/>
            <a:r>
              <a:rPr lang="en-US" sz="1400" dirty="0" smtClean="0"/>
              <a:t>To see the remote configuration </a:t>
            </a:r>
            <a:r>
              <a:rPr lang="en-US" sz="1400" dirty="0"/>
              <a:t>- git remote show </a:t>
            </a:r>
            <a:r>
              <a:rPr lang="en-US" sz="1400" dirty="0" smtClean="0"/>
              <a:t>&lt;repo name&gt;</a:t>
            </a:r>
            <a:endParaRPr lang="en-US" sz="1200" dirty="0" smtClean="0"/>
          </a:p>
          <a:p>
            <a:pPr lvl="1"/>
            <a:endParaRPr lang="en-US" sz="1400" dirty="0" smtClean="0"/>
          </a:p>
          <a:p>
            <a:r>
              <a:rPr lang="en-US" sz="1400" dirty="0" smtClean="0"/>
              <a:t>* </a:t>
            </a:r>
            <a:r>
              <a:rPr lang="en-US" sz="1400" dirty="0" smtClean="0">
                <a:solidFill>
                  <a:srgbClr val="FFFF00"/>
                </a:solidFill>
              </a:rPr>
              <a:t>NOTE</a:t>
            </a:r>
            <a:r>
              <a:rPr lang="en-US" sz="1400" dirty="0" smtClean="0"/>
              <a:t>: Although git will allow to connect remote repo with http but for push / pull and other security concerns use SSH. So you need to have an SSH account created on the remote machine. Otherwise, keep using HTTPS – This is secure.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92" y="113671"/>
            <a:ext cx="9404723" cy="1400530"/>
          </a:xfrm>
        </p:spPr>
        <p:txBody>
          <a:bodyPr/>
          <a:lstStyle/>
          <a:p>
            <a:r>
              <a:rPr lang="en-US" sz="2800" dirty="0" smtClean="0"/>
              <a:t>Working with Remote – Collaborations 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749" y="873303"/>
            <a:ext cx="8946541" cy="589736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git push </a:t>
            </a:r>
            <a:r>
              <a:rPr lang="en-US" sz="1600" dirty="0" smtClean="0"/>
              <a:t>– Use to write to remote repo &gt; it publish your changes that are committed in local at that point</a:t>
            </a:r>
          </a:p>
          <a:p>
            <a:r>
              <a:rPr lang="en-US" sz="1600" dirty="0">
                <a:solidFill>
                  <a:srgbClr val="FFFF00"/>
                </a:solidFill>
              </a:rPr>
              <a:t>git </a:t>
            </a:r>
            <a:r>
              <a:rPr lang="en-US" sz="1600" dirty="0" smtClean="0">
                <a:solidFill>
                  <a:srgbClr val="FFFF00"/>
                </a:solidFill>
              </a:rPr>
              <a:t>fetch </a:t>
            </a:r>
            <a:r>
              <a:rPr lang="en-US" sz="1600" dirty="0"/>
              <a:t>– </a:t>
            </a:r>
            <a:r>
              <a:rPr lang="en-US" sz="1600" dirty="0" smtClean="0"/>
              <a:t>This is similar to </a:t>
            </a:r>
            <a:r>
              <a:rPr lang="en-US" sz="1600" dirty="0" err="1" smtClean="0"/>
              <a:t>svn</a:t>
            </a:r>
            <a:r>
              <a:rPr lang="en-US" sz="1600" dirty="0" smtClean="0"/>
              <a:t> update. It downloads all commits, files and refs from remote to local. This is used when you want to see what everyone else is doing</a:t>
            </a:r>
          </a:p>
          <a:p>
            <a:r>
              <a:rPr lang="en-US" sz="1600" dirty="0" smtClean="0"/>
              <a:t>Note – git fetch will not force you to merge the changes into your repo (local). To do merge we have to explicitly checkout. </a:t>
            </a:r>
          </a:p>
          <a:p>
            <a:r>
              <a:rPr lang="en-US" sz="1600" dirty="0" smtClean="0"/>
              <a:t>This means </a:t>
            </a:r>
            <a:r>
              <a:rPr lang="en-US" sz="1600" dirty="0" smtClean="0">
                <a:solidFill>
                  <a:srgbClr val="FFFF00"/>
                </a:solidFill>
              </a:rPr>
              <a:t>fetch</a:t>
            </a:r>
            <a:r>
              <a:rPr lang="en-US" sz="1600" dirty="0" smtClean="0"/>
              <a:t> is a good way to review others changes prior accepting them or merging them to yours. It is a </a:t>
            </a:r>
            <a:r>
              <a:rPr lang="en-US" sz="1600" dirty="0" smtClean="0">
                <a:solidFill>
                  <a:srgbClr val="FFFF00"/>
                </a:solidFill>
              </a:rPr>
              <a:t>safe mode</a:t>
            </a:r>
            <a:r>
              <a:rPr lang="en-US" sz="1600" dirty="0" smtClean="0"/>
              <a:t> sort of thing </a:t>
            </a:r>
            <a:r>
              <a:rPr lang="en-US" sz="1600" dirty="0" smtClean="0">
                <a:sym typeface="Wingdings" panose="05000000000000000000" pitchFamily="2" charset="2"/>
              </a:rPr>
              <a:t>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FFFF00"/>
                </a:solidFill>
              </a:rPr>
              <a:t>git pull</a:t>
            </a:r>
            <a:r>
              <a:rPr lang="en-US" sz="1600" dirty="0" smtClean="0"/>
              <a:t> – This is an aggressive fetch. Means, it will download and then immediately merge those changes into yours.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rgbClr val="FFFF00"/>
                </a:solidFill>
              </a:rPr>
              <a:t>pull = fetch + merge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git checkout </a:t>
            </a:r>
            <a:r>
              <a:rPr lang="en-US" sz="1600" dirty="0"/>
              <a:t>– </a:t>
            </a:r>
            <a:r>
              <a:rPr lang="en-US" sz="1600" dirty="0" smtClean="0"/>
              <a:t>In git, </a:t>
            </a:r>
            <a:r>
              <a:rPr lang="en-US" sz="1600" dirty="0" smtClean="0">
                <a:solidFill>
                  <a:srgbClr val="FFFF00"/>
                </a:solidFill>
              </a:rPr>
              <a:t>‘checkout’ is the act of switching between different versions of a target entity</a:t>
            </a:r>
            <a:r>
              <a:rPr lang="en-US" sz="1600" dirty="0" smtClean="0"/>
              <a:t>. Checkout operates on – </a:t>
            </a:r>
            <a:r>
              <a:rPr lang="en-US" sz="1600" dirty="0" smtClean="0">
                <a:solidFill>
                  <a:srgbClr val="FFFF00"/>
                </a:solidFill>
              </a:rPr>
              <a:t>files, commits and branches</a:t>
            </a:r>
            <a:endParaRPr lang="en-US" sz="1600" dirty="0">
              <a:solidFill>
                <a:srgbClr val="FFFF00"/>
              </a:solidFill>
            </a:endParaRPr>
          </a:p>
          <a:p>
            <a:pPr lvl="1"/>
            <a:r>
              <a:rPr lang="en-US" sz="1400" dirty="0"/>
              <a:t>Checking </a:t>
            </a:r>
            <a:r>
              <a:rPr lang="en-US" sz="1400" dirty="0" smtClean="0"/>
              <a:t>out a branch updates the files in the working directory to match the version stored in that branch and it tells Git to record all commits made on that branch – </a:t>
            </a:r>
          </a:p>
          <a:p>
            <a:pPr lvl="1"/>
            <a:r>
              <a:rPr lang="en-US" sz="1400" dirty="0" smtClean="0"/>
              <a:t>Very useful when we are working on different features in different feature branches</a:t>
            </a:r>
          </a:p>
          <a:p>
            <a:pPr lvl="1"/>
            <a:r>
              <a:rPr lang="en-US" sz="1400" dirty="0" smtClean="0"/>
              <a:t>Difference between </a:t>
            </a:r>
            <a:r>
              <a:rPr lang="en-US" sz="1400" dirty="0" smtClean="0">
                <a:solidFill>
                  <a:srgbClr val="FFFF00"/>
                </a:solidFill>
              </a:rPr>
              <a:t>clone </a:t>
            </a:r>
            <a:r>
              <a:rPr lang="en-US" sz="1400" dirty="0" smtClean="0"/>
              <a:t>and </a:t>
            </a:r>
            <a:r>
              <a:rPr lang="en-US" sz="1400" dirty="0" smtClean="0">
                <a:solidFill>
                  <a:srgbClr val="FFFF00"/>
                </a:solidFill>
              </a:rPr>
              <a:t>checkout</a:t>
            </a:r>
            <a:r>
              <a:rPr lang="en-US" sz="1400" dirty="0" smtClean="0"/>
              <a:t>:</a:t>
            </a:r>
          </a:p>
          <a:p>
            <a:pPr lvl="2"/>
            <a:r>
              <a:rPr lang="en-US" sz="1200" dirty="0" smtClean="0">
                <a:solidFill>
                  <a:srgbClr val="FFFF00"/>
                </a:solidFill>
              </a:rPr>
              <a:t>Clone</a:t>
            </a:r>
            <a:r>
              <a:rPr lang="en-US" sz="1200" dirty="0" smtClean="0"/>
              <a:t> – works to fetch code from remote repository</a:t>
            </a:r>
          </a:p>
          <a:p>
            <a:pPr lvl="2"/>
            <a:r>
              <a:rPr lang="en-US" sz="1200" dirty="0" smtClean="0">
                <a:solidFill>
                  <a:srgbClr val="FFFF00"/>
                </a:solidFill>
              </a:rPr>
              <a:t>Checkout</a:t>
            </a:r>
            <a:r>
              <a:rPr lang="en-US" sz="1200" dirty="0" smtClean="0"/>
              <a:t> – works to switch between versions of code already on the local system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Workflow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063416"/>
            <a:ext cx="8946541" cy="56661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</a:rPr>
              <a:t>it Workflow </a:t>
            </a:r>
            <a:r>
              <a:rPr lang="en-US" sz="1600" dirty="0" smtClean="0"/>
              <a:t>– Is a recipe or recommendation for how to use Git to accomplish work in a consistent and productive manner</a:t>
            </a:r>
          </a:p>
          <a:p>
            <a:r>
              <a:rPr lang="en-US" sz="1600" dirty="0" smtClean="0"/>
              <a:t>When working with a team on a Git managed project, it is important to make sure the team is all in agreement on how the flow of changes will be applied – This calls for a Workflow to be in place</a:t>
            </a:r>
          </a:p>
          <a:p>
            <a:endParaRPr lang="en-US" sz="1600" dirty="0" smtClean="0"/>
          </a:p>
          <a:p>
            <a:r>
              <a:rPr lang="en-US" sz="1600" dirty="0" smtClean="0"/>
              <a:t>Some standardized popular workflows are: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C</a:t>
            </a:r>
            <a:r>
              <a:rPr lang="en-US" sz="1400" dirty="0" smtClean="0">
                <a:solidFill>
                  <a:srgbClr val="FFFF00"/>
                </a:solidFill>
              </a:rPr>
              <a:t>entralized Workflow </a:t>
            </a:r>
            <a:r>
              <a:rPr lang="en-US" sz="1400" dirty="0" smtClean="0"/>
              <a:t>– lists all the remote repositories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Feature Branch Workflow </a:t>
            </a:r>
            <a:r>
              <a:rPr lang="en-US" sz="1400" dirty="0" smtClean="0"/>
              <a:t>– creates a new connection to the remote repository. The information is written in /.git/</a:t>
            </a:r>
            <a:r>
              <a:rPr lang="en-US" sz="1400" dirty="0" err="1" smtClean="0"/>
              <a:t>config</a:t>
            </a:r>
            <a:r>
              <a:rPr lang="en-US" sz="1400" dirty="0" smtClean="0"/>
              <a:t> file (where you have initialized the repo with git </a:t>
            </a:r>
            <a:r>
              <a:rPr lang="en-US" sz="1400" dirty="0" err="1" smtClean="0"/>
              <a:t>init</a:t>
            </a:r>
            <a:r>
              <a:rPr lang="en-US" sz="1400" dirty="0" smtClean="0"/>
              <a:t>) *</a:t>
            </a:r>
          </a:p>
          <a:p>
            <a:pPr marL="457200" lvl="1" indent="0">
              <a:buNone/>
            </a:pPr>
            <a:r>
              <a:rPr lang="en-US" sz="1400" dirty="0"/>
              <a:t>      e.g. git remote add </a:t>
            </a:r>
            <a:r>
              <a:rPr lang="en-US" sz="1400" dirty="0" err="1"/>
              <a:t>trainingport</a:t>
            </a:r>
            <a:r>
              <a:rPr lang="en-US" sz="1400" dirty="0"/>
              <a:t> https://github.com/trainingport/incidentmanagement</a:t>
            </a:r>
            <a:endParaRPr lang="en-US" sz="1400" dirty="0" smtClean="0"/>
          </a:p>
          <a:p>
            <a:pPr lvl="1"/>
            <a:r>
              <a:rPr lang="en-US" sz="1400" dirty="0" err="1" smtClean="0">
                <a:solidFill>
                  <a:srgbClr val="FFFF00"/>
                </a:solidFill>
              </a:rPr>
              <a:t>Gitflow</a:t>
            </a:r>
            <a:r>
              <a:rPr lang="en-US" sz="1400" dirty="0" smtClean="0">
                <a:solidFill>
                  <a:srgbClr val="FFFF00"/>
                </a:solidFill>
              </a:rPr>
              <a:t> Workflow </a:t>
            </a:r>
            <a:r>
              <a:rPr lang="en-US" sz="1400" dirty="0" smtClean="0"/>
              <a:t>- will delete the connection to remote repo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Forking Workflow </a:t>
            </a:r>
            <a:r>
              <a:rPr lang="en-US" sz="1400" dirty="0" smtClean="0"/>
              <a:t>- lets you to rename the connection</a:t>
            </a:r>
          </a:p>
          <a:p>
            <a:pPr lvl="1"/>
            <a:endParaRPr lang="en-US" sz="1400" dirty="0" smtClean="0"/>
          </a:p>
          <a:p>
            <a:r>
              <a:rPr lang="en-US" sz="1400" dirty="0" smtClean="0"/>
              <a:t>Remember that the above standardized workflows are designed to be guidelines rather than concrete rules – you can mix and match different aspects from them to fit your </a:t>
            </a:r>
            <a:r>
              <a:rPr lang="en-US" sz="1400" dirty="0" smtClean="0"/>
              <a:t>needs</a:t>
            </a:r>
          </a:p>
          <a:p>
            <a:r>
              <a:rPr lang="en-US" sz="1400" dirty="0" smtClean="0"/>
              <a:t>A very good discussion on Workflows can be read in </a:t>
            </a:r>
            <a:r>
              <a:rPr lang="en-US" sz="1400" dirty="0"/>
              <a:t>Atlassian site - </a:t>
            </a:r>
            <a:r>
              <a:rPr lang="en-US" sz="1400" dirty="0">
                <a:hlinkClick r:id="rId3"/>
              </a:rPr>
              <a:t>https://www.atlassian.com/git/tutorials/comparing-workflows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86282"/>
            <a:ext cx="9404723" cy="1400530"/>
          </a:xfrm>
        </p:spPr>
        <p:txBody>
          <a:bodyPr/>
          <a:lstStyle/>
          <a:p>
            <a:r>
              <a:rPr lang="en-US" sz="2800" dirty="0" smtClean="0"/>
              <a:t>General Guidelines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181" y="1425094"/>
            <a:ext cx="8946541" cy="535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Pre-amble</a:t>
            </a:r>
            <a:r>
              <a:rPr lang="en-US" sz="1600" dirty="0" smtClean="0">
                <a:solidFill>
                  <a:srgbClr val="FFFF00"/>
                </a:solidFill>
              </a:rPr>
              <a:t> - Though there is no silver bullet that works for all – we still can have some general guidelines in place. In reality, there would be more based on the project concerned.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Select or develop a Git Workflow – </a:t>
            </a:r>
            <a:r>
              <a:rPr lang="en-US" sz="1600" dirty="0"/>
              <a:t>This is an agreement on how code flows.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Short lived branches </a:t>
            </a:r>
            <a:r>
              <a:rPr lang="en-US" sz="1600" dirty="0">
                <a:solidFill>
                  <a:srgbClr val="FFFF00"/>
                </a:solidFill>
              </a:rPr>
              <a:t>– </a:t>
            </a:r>
            <a:r>
              <a:rPr lang="en-US" sz="1600" dirty="0"/>
              <a:t>The longer a branch lives separate from the production branch, the higher the risk for merge conflicts and deployment challenges. Short-lived branches promote cleaner merges and deploys.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Minimize and simplify reverts </a:t>
            </a:r>
            <a:r>
              <a:rPr lang="en-US" sz="1600" dirty="0">
                <a:solidFill>
                  <a:srgbClr val="FFFF00"/>
                </a:solidFill>
              </a:rPr>
              <a:t>– </a:t>
            </a:r>
            <a:r>
              <a:rPr lang="en-US" sz="1600" dirty="0"/>
              <a:t>It’s important to have a workflow that helps proactively prevent merges that will have to be reverted. A workflow that tests a branch before allowing it to be merged into the master branch is an example.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Match a release schedule </a:t>
            </a:r>
            <a:r>
              <a:rPr lang="en-US" sz="1600" dirty="0">
                <a:solidFill>
                  <a:srgbClr val="FFFF00"/>
                </a:solidFill>
              </a:rPr>
              <a:t>– </a:t>
            </a:r>
            <a:r>
              <a:rPr lang="en-US" sz="1600" dirty="0"/>
              <a:t>A workflow should complement your business’s software development release cycle. If you plan to release multiple times a day, you will want to keep your master branch stable. If your release schedule is less frequent, you may want to consider using Git tags to tag a branch to a version.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Provide a basic user training – </a:t>
            </a:r>
            <a:r>
              <a:rPr lang="en-US" sz="1600" dirty="0"/>
              <a:t>This will help all using a common language with terms know to </a:t>
            </a:r>
            <a:r>
              <a:rPr lang="en-US" sz="1600" dirty="0" smtClean="0"/>
              <a:t>everyone. Team will not be confused using words like ‘clone’ and ‘checkout’, ‘pull’ and ‘fetch’ etc. </a:t>
            </a:r>
            <a:r>
              <a:rPr lang="en-US" sz="1600" dirty="0" smtClean="0">
                <a:sym typeface="Wingdings" panose="05000000000000000000" pitchFamily="2" charset="2"/>
              </a:rPr>
              <a:t>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016" y="2589741"/>
            <a:ext cx="9404723" cy="2896659"/>
          </a:xfrm>
        </p:spPr>
        <p:txBody>
          <a:bodyPr/>
          <a:lstStyle/>
          <a:p>
            <a:r>
              <a:rPr lang="en-US" dirty="0" smtClean="0"/>
              <a:t>Lab Session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- To Practice git </a:t>
            </a:r>
            <a:r>
              <a:rPr lang="en-US" sz="1600" dirty="0" smtClean="0"/>
              <a:t>operations use </a:t>
            </a:r>
            <a:r>
              <a:rPr lang="en-US" sz="1600" dirty="0"/>
              <a:t>the </a:t>
            </a:r>
            <a:r>
              <a:rPr lang="en-US" sz="1600" dirty="0" smtClean="0"/>
              <a:t>workbook: D01-GitWorkbook.docx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016" y="2589741"/>
            <a:ext cx="9404723" cy="2896659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i="1" dirty="0" smtClean="0"/>
              <a:t>Email: </a:t>
            </a:r>
            <a:r>
              <a:rPr lang="en-US" sz="1600" i="1" dirty="0" smtClean="0">
                <a:hlinkClick r:id="rId2"/>
              </a:rPr>
              <a:t>avikdeb@gmail.com</a:t>
            </a:r>
            <a:r>
              <a:rPr lang="en-US" sz="1600" i="1" dirty="0" smtClean="0"/>
              <a:t> | Mobile: 9654298188 </a:t>
            </a:r>
            <a:br>
              <a:rPr lang="en-US" sz="1600" i="1" dirty="0" smtClean="0"/>
            </a:br>
            <a:r>
              <a:rPr lang="en-US" sz="1600" i="1" dirty="0" smtClean="0"/>
              <a:t>Whatsapp Group: Ingenium</a:t>
            </a: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SCM Fundamentals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65998"/>
            <a:ext cx="9404723" cy="5494397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Version Control (</a:t>
            </a:r>
            <a:r>
              <a:rPr lang="en-US" sz="1400" i="1" dirty="0" smtClean="0"/>
              <a:t>aka</a:t>
            </a:r>
            <a:r>
              <a:rPr lang="en-US" sz="1400" dirty="0" smtClean="0"/>
              <a:t> Revision Control or Source Control) – Management of changes to documents, codes, configurations or in wider sense, collection of information</a:t>
            </a:r>
          </a:p>
          <a:p>
            <a:r>
              <a:rPr lang="en-US" sz="1400" dirty="0" smtClean="0"/>
              <a:t>Why Version Control in DevOps?</a:t>
            </a:r>
          </a:p>
          <a:p>
            <a:pPr lvl="1"/>
            <a:r>
              <a:rPr lang="en-US" sz="1200" dirty="0" smtClean="0"/>
              <a:t>Needed by the DEV as golden source for development of the product</a:t>
            </a:r>
          </a:p>
          <a:p>
            <a:pPr lvl="1"/>
            <a:r>
              <a:rPr lang="en-US" sz="1200" dirty="0" smtClean="0"/>
              <a:t>Needed by OPS (and QA) as version control for various automation and configuration changes such as:</a:t>
            </a:r>
          </a:p>
          <a:p>
            <a:pPr lvl="2"/>
            <a:r>
              <a:rPr lang="en-US" sz="1000" dirty="0" smtClean="0"/>
              <a:t>Scripts (for automation)</a:t>
            </a:r>
          </a:p>
          <a:p>
            <a:pPr lvl="2"/>
            <a:r>
              <a:rPr lang="en-US" sz="1000" dirty="0" smtClean="0"/>
              <a:t>Tools</a:t>
            </a:r>
          </a:p>
          <a:p>
            <a:pPr lvl="2"/>
            <a:r>
              <a:rPr lang="en-US" sz="1000" dirty="0" smtClean="0"/>
              <a:t>Software Configuration</a:t>
            </a:r>
          </a:p>
          <a:p>
            <a:r>
              <a:rPr lang="en-US" sz="1400" dirty="0" smtClean="0"/>
              <a:t>Previously – CVS, Subversion (SVN), Clear Case (IBM), Perforce, Borland Star </a:t>
            </a:r>
            <a:r>
              <a:rPr lang="en-US" sz="1400" dirty="0" smtClean="0"/>
              <a:t>Team &gt; </a:t>
            </a:r>
            <a:r>
              <a:rPr lang="en-US" sz="1400" b="1" dirty="0" smtClean="0">
                <a:solidFill>
                  <a:srgbClr val="FFFF00"/>
                </a:solidFill>
              </a:rPr>
              <a:t>Centralized VCS</a:t>
            </a:r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sz="1400" dirty="0" smtClean="0"/>
              <a:t>Now – Git (It’s commercial variants – GitHub, Bitbucket, Git Lab), Mercurial (Hg) </a:t>
            </a:r>
          </a:p>
          <a:p>
            <a:r>
              <a:rPr lang="en-US" sz="1400" dirty="0" smtClean="0"/>
              <a:t>What is Git?</a:t>
            </a:r>
          </a:p>
          <a:p>
            <a:pPr lvl="1"/>
            <a:r>
              <a:rPr lang="en-US" sz="1200" dirty="0" smtClean="0"/>
              <a:t>It is a free open-source </a:t>
            </a:r>
            <a:r>
              <a:rPr lang="en-US" sz="1200" b="1" dirty="0" smtClean="0">
                <a:solidFill>
                  <a:srgbClr val="FFFF00"/>
                </a:solidFill>
              </a:rPr>
              <a:t>distributed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smtClean="0"/>
              <a:t>version control system designed to handle everything from small (a personal blog site or web site) to very large projects (e.g. Linux Kernel development) with equal </a:t>
            </a:r>
            <a:r>
              <a:rPr lang="en-US" sz="1200" b="1" dirty="0" smtClean="0">
                <a:solidFill>
                  <a:srgbClr val="FFFF00"/>
                </a:solidFill>
              </a:rPr>
              <a:t>speed and efficiency</a:t>
            </a:r>
          </a:p>
          <a:p>
            <a:r>
              <a:rPr lang="en-US" sz="1400" dirty="0" smtClean="0"/>
              <a:t>Credit for creation of Git goes to </a:t>
            </a:r>
            <a:r>
              <a:rPr lang="en-US" sz="1400" b="1" dirty="0" smtClean="0">
                <a:solidFill>
                  <a:srgbClr val="FFFF00"/>
                </a:solidFill>
              </a:rPr>
              <a:t>Linus Torvalds</a:t>
            </a:r>
            <a:r>
              <a:rPr lang="en-US" sz="1400" dirty="0" smtClean="0"/>
              <a:t> – He developed the Linux operating system as well and that was the driver for development of Git</a:t>
            </a:r>
          </a:p>
          <a:p>
            <a:r>
              <a:rPr lang="en-US" sz="1400" dirty="0"/>
              <a:t>Read -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git-scm.com/book/en/v2/Getting-Started-A-Short-History-of-Git</a:t>
            </a:r>
            <a:endParaRPr lang="en-US" sz="1400" dirty="0" smtClean="0"/>
          </a:p>
          <a:p>
            <a:r>
              <a:rPr lang="en-US" sz="1400" dirty="0" smtClean="0"/>
              <a:t>Why Git was created? </a:t>
            </a:r>
          </a:p>
          <a:p>
            <a:pPr lvl="1"/>
            <a:r>
              <a:rPr lang="en-US" sz="1200" dirty="0" smtClean="0"/>
              <a:t>Read what the creator has </a:t>
            </a:r>
            <a:r>
              <a:rPr lang="en-US" sz="1200" dirty="0"/>
              <a:t>to </a:t>
            </a:r>
            <a:r>
              <a:rPr lang="en-US" sz="1200" dirty="0" smtClean="0"/>
              <a:t>say here:</a:t>
            </a:r>
          </a:p>
          <a:p>
            <a:pPr marL="457200" lvl="1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https</a:t>
            </a:r>
            <a:r>
              <a:rPr lang="en-US" sz="1200" dirty="0"/>
              <a:t>://www.linuxfoundation.org/blog/2015/04/10-years-of-git-an-interview-with-git-creator-linus-torvalds/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798" y="4889944"/>
            <a:ext cx="1369994" cy="17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Advantage Git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00855"/>
            <a:ext cx="8946541" cy="478967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Main problem with Centralized Version Control </a:t>
            </a:r>
            <a:r>
              <a:rPr lang="en-US" sz="1600" dirty="0" smtClean="0"/>
              <a:t>– </a:t>
            </a:r>
            <a:r>
              <a:rPr lang="en-US" sz="1600" dirty="0"/>
              <a:t>single point of failure, performance issues for complex and very large distributed project environment</a:t>
            </a:r>
          </a:p>
          <a:p>
            <a:endParaRPr lang="en-US" sz="1600" dirty="0" smtClean="0"/>
          </a:p>
          <a:p>
            <a:r>
              <a:rPr lang="en-US" sz="1600" dirty="0" smtClean="0"/>
              <a:t>Advantages of Git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Free and open source </a:t>
            </a:r>
            <a:r>
              <a:rPr lang="en-US" sz="1400" dirty="0" smtClean="0"/>
              <a:t>– Released under GPL open source license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Fast and small </a:t>
            </a:r>
            <a:r>
              <a:rPr lang="en-US" sz="1400" dirty="0" smtClean="0"/>
              <a:t>– Efficient data compression, most of the operations are local &gt; speed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Implicit backup </a:t>
            </a:r>
            <a:r>
              <a:rPr lang="en-US" sz="1400" dirty="0" smtClean="0"/>
              <a:t>– Multiple copy of the repositories, any recent one can be used for restore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Security</a:t>
            </a:r>
            <a:r>
              <a:rPr lang="en-US" sz="1400" dirty="0" smtClean="0"/>
              <a:t> – SHA1 crypto used to name and identify objects in database, impossible to break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Low cost, High yield </a:t>
            </a:r>
            <a:r>
              <a:rPr lang="en-US" sz="1400" dirty="0" smtClean="0"/>
              <a:t>– No need for high-end server yet operations are fast &gt; High efficiency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Efficient branching model </a:t>
            </a:r>
            <a:r>
              <a:rPr lang="en-US" sz="1400" dirty="0" smtClean="0"/>
              <a:t>– Creation, deletion and merging is fast due to the way Git stores and manage changes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4567"/>
          </a:xfrm>
        </p:spPr>
        <p:txBody>
          <a:bodyPr/>
          <a:lstStyle/>
          <a:p>
            <a:r>
              <a:rPr lang="en-US" sz="2800" dirty="0" smtClean="0"/>
              <a:t>Git Installation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17" y="1397285"/>
            <a:ext cx="10732517" cy="513899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Installation – This means the </a:t>
            </a:r>
            <a:r>
              <a:rPr lang="en-US" sz="1600" dirty="0" smtClean="0">
                <a:solidFill>
                  <a:srgbClr val="FFFF00"/>
                </a:solidFill>
              </a:rPr>
              <a:t>Local installation</a:t>
            </a:r>
            <a:r>
              <a:rPr lang="en-US" sz="1600" dirty="0" smtClean="0"/>
              <a:t>. The </a:t>
            </a:r>
            <a:r>
              <a:rPr lang="en-US" sz="1600" dirty="0" smtClean="0">
                <a:solidFill>
                  <a:srgbClr val="FFFF00"/>
                </a:solidFill>
              </a:rPr>
              <a:t>server or central one usually a hosted solution </a:t>
            </a:r>
            <a:r>
              <a:rPr lang="en-US" sz="1600" dirty="0" smtClean="0"/>
              <a:t>that you subscribe.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400" dirty="0" smtClean="0"/>
              <a:t>Common providers are – GitHub from GitHub Inc. (now Microsoft), Bitbucket from Atlassian, RTC from IBM, Git Lab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r>
              <a:rPr lang="en-US" sz="1600" dirty="0" smtClean="0"/>
              <a:t>In Linux: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 smtClean="0">
                <a:solidFill>
                  <a:srgbClr val="FFFF00"/>
                </a:solidFill>
              </a:rPr>
              <a:t>Debian</a:t>
            </a:r>
            <a:r>
              <a:rPr lang="en-US" sz="1400" dirty="0" smtClean="0"/>
              <a:t> distribution (e.g. Ubuntu): </a:t>
            </a:r>
            <a:r>
              <a:rPr lang="en-US" sz="1400" dirty="0" smtClean="0">
                <a:solidFill>
                  <a:srgbClr val="FFFF00"/>
                </a:solidFill>
              </a:rPr>
              <a:t>sudo apt-get install git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 smtClean="0">
                <a:solidFill>
                  <a:srgbClr val="FFFF00"/>
                </a:solidFill>
              </a:rPr>
              <a:t>Red Hat</a:t>
            </a:r>
            <a:r>
              <a:rPr lang="en-US" sz="1400" dirty="0" smtClean="0"/>
              <a:t> distribution (e.g. RHEL, CentOS, Fedora): </a:t>
            </a:r>
            <a:r>
              <a:rPr lang="en-US" sz="1400" dirty="0" smtClean="0">
                <a:solidFill>
                  <a:srgbClr val="FFFF00"/>
                </a:solidFill>
              </a:rPr>
              <a:t>sudo yum install git</a:t>
            </a:r>
          </a:p>
          <a:p>
            <a:r>
              <a:rPr lang="en-US" sz="1600" dirty="0" smtClean="0"/>
              <a:t>In Windows: Run the installer </a:t>
            </a:r>
            <a:r>
              <a:rPr lang="en-US" sz="1600" dirty="0" err="1" smtClean="0"/>
              <a:t>msi</a:t>
            </a:r>
            <a:r>
              <a:rPr lang="en-US" sz="1600" dirty="0" smtClean="0"/>
              <a:t> &gt; This installs a CLI and GUI</a:t>
            </a:r>
          </a:p>
          <a:p>
            <a:r>
              <a:rPr lang="en-US" sz="1600" dirty="0" smtClean="0"/>
              <a:t>Once installed – check with command: </a:t>
            </a:r>
            <a:r>
              <a:rPr lang="en-US" sz="1600" dirty="0" smtClean="0">
                <a:solidFill>
                  <a:srgbClr val="FFFF00"/>
                </a:solidFill>
              </a:rPr>
              <a:t>git --version</a:t>
            </a:r>
          </a:p>
          <a:p>
            <a:r>
              <a:rPr lang="en-US" sz="1600" dirty="0"/>
              <a:t>Installation of Git is very simple – keep default parameters and </a:t>
            </a:r>
            <a:r>
              <a:rPr lang="en-US" sz="1600" dirty="0" smtClean="0"/>
              <a:t>proceed</a:t>
            </a:r>
          </a:p>
          <a:p>
            <a:r>
              <a:rPr lang="en-US" sz="1600" dirty="0" smtClean="0"/>
              <a:t>IDE integration – All modern IDEs have in-build Git client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71" y="3246634"/>
            <a:ext cx="3541680" cy="34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5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Git Fundamentals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0"/>
            <a:ext cx="8946541" cy="542666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Git is a distributed version control system</a:t>
            </a:r>
          </a:p>
          <a:p>
            <a:r>
              <a:rPr lang="en-US" sz="1400" dirty="0" smtClean="0"/>
              <a:t>It has a central repository (which is remote </a:t>
            </a:r>
            <a:r>
              <a:rPr lang="en-US" sz="1400" dirty="0"/>
              <a:t>and shared) hosted by some service provider such as GitHub or Bitbucket or can even be </a:t>
            </a:r>
            <a:r>
              <a:rPr lang="en-US" sz="1400" dirty="0" smtClean="0"/>
              <a:t>in-house</a:t>
            </a:r>
          </a:p>
          <a:p>
            <a:r>
              <a:rPr lang="en-US" sz="1400" dirty="0" smtClean="0"/>
              <a:t>Developers have a full local copy of the repository – They </a:t>
            </a:r>
            <a:r>
              <a:rPr lang="en-US" sz="1400" b="1" dirty="0" smtClean="0">
                <a:solidFill>
                  <a:srgbClr val="FFFF00"/>
                </a:solidFill>
              </a:rPr>
              <a:t>clone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this central repository (</a:t>
            </a:r>
            <a:r>
              <a:rPr lang="en-US" sz="1400" dirty="0" smtClean="0">
                <a:solidFill>
                  <a:srgbClr val="FFFF00"/>
                </a:solidFill>
              </a:rPr>
              <a:t>git clone</a:t>
            </a:r>
            <a:r>
              <a:rPr lang="en-US" sz="1400" dirty="0" smtClean="0"/>
              <a:t>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</a:t>
            </a:r>
            <a:r>
              <a:rPr lang="en-US" sz="1400" b="1" dirty="0" smtClean="0">
                <a:solidFill>
                  <a:srgbClr val="FFFF00"/>
                </a:solidFill>
              </a:rPr>
              <a:t>repository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is a logical space where we have all the objects (read files) that needs to be versioned. It has to be </a:t>
            </a:r>
            <a:r>
              <a:rPr lang="en-US" sz="1400" dirty="0" smtClean="0">
                <a:solidFill>
                  <a:srgbClr val="FFFF00"/>
                </a:solidFill>
              </a:rPr>
              <a:t>initialized </a:t>
            </a:r>
            <a:r>
              <a:rPr lang="en-US" sz="1400" dirty="0" smtClean="0"/>
              <a:t>by some command (</a:t>
            </a:r>
            <a:r>
              <a:rPr lang="en-US" sz="1400" dirty="0" smtClean="0">
                <a:solidFill>
                  <a:srgbClr val="FFFF00"/>
                </a:solidFill>
              </a:rPr>
              <a:t>git </a:t>
            </a:r>
            <a:r>
              <a:rPr lang="en-US" sz="1400" dirty="0" err="1" smtClean="0">
                <a:solidFill>
                  <a:srgbClr val="FFFF00"/>
                </a:solidFill>
              </a:rPr>
              <a:t>init</a:t>
            </a:r>
            <a:r>
              <a:rPr lang="en-US" sz="1400" dirty="0" smtClean="0"/>
              <a:t>) </a:t>
            </a:r>
          </a:p>
          <a:p>
            <a:r>
              <a:rPr lang="en-US" sz="1400" dirty="0" smtClean="0"/>
              <a:t>Of course, repositories have specific permissions – not all are allowed to do everything there! There are </a:t>
            </a:r>
            <a:r>
              <a:rPr lang="en-US" sz="1400" b="1" dirty="0" smtClean="0">
                <a:solidFill>
                  <a:srgbClr val="FFFF00"/>
                </a:solidFill>
              </a:rPr>
              <a:t>private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b="1" dirty="0" smtClean="0">
                <a:solidFill>
                  <a:srgbClr val="FFFF00"/>
                </a:solidFill>
              </a:rPr>
              <a:t>public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repositories in GitHub</a:t>
            </a:r>
          </a:p>
          <a:p>
            <a:r>
              <a:rPr lang="en-US" sz="1400" b="1" dirty="0" smtClean="0">
                <a:solidFill>
                  <a:srgbClr val="FFFF00"/>
                </a:solidFill>
              </a:rPr>
              <a:t>TO DO</a:t>
            </a:r>
            <a:r>
              <a:rPr lang="en-US" sz="1400" dirty="0" smtClean="0"/>
              <a:t>: Sign-up for your GitHub account today, if not created one so far at github.com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66" y="2672610"/>
            <a:ext cx="3020866" cy="25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Git </a:t>
            </a:r>
            <a:r>
              <a:rPr lang="en-US" sz="2800" dirty="0" smtClean="0"/>
              <a:t>Configuration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0"/>
            <a:ext cx="8946541" cy="542666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Once Git in initialized into any blank folder with </a:t>
            </a:r>
            <a:r>
              <a:rPr lang="en-US" sz="1400" dirty="0" smtClean="0">
                <a:solidFill>
                  <a:srgbClr val="FFFF00"/>
                </a:solidFill>
              </a:rPr>
              <a:t>git </a:t>
            </a:r>
            <a:r>
              <a:rPr lang="en-US" sz="1400" dirty="0" err="1" smtClean="0">
                <a:solidFill>
                  <a:srgbClr val="FFFF00"/>
                </a:solidFill>
              </a:rPr>
              <a:t>init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command – It creates it’s own structure there and make the folder a fully qualified Git repository - </a:t>
            </a:r>
            <a:r>
              <a:rPr lang="en-US" sz="1400" dirty="0" smtClean="0">
                <a:solidFill>
                  <a:srgbClr val="FFFF00"/>
                </a:solidFill>
              </a:rPr>
              <a:t>.git</a:t>
            </a:r>
            <a:r>
              <a:rPr lang="en-US" sz="1400" dirty="0" smtClean="0"/>
              <a:t> folder gets created inside</a:t>
            </a:r>
            <a:endParaRPr lang="en-US" sz="1400" dirty="0" smtClean="0"/>
          </a:p>
          <a:p>
            <a:r>
              <a:rPr lang="en-US" sz="1400" dirty="0" smtClean="0"/>
              <a:t>The Git configuration settings </a:t>
            </a:r>
            <a:r>
              <a:rPr lang="en-US" sz="1400" dirty="0" smtClean="0">
                <a:solidFill>
                  <a:srgbClr val="FFFF00"/>
                </a:solidFill>
              </a:rPr>
              <a:t>specific to the repository </a:t>
            </a:r>
            <a:r>
              <a:rPr lang="en-US" sz="1400" dirty="0" smtClean="0"/>
              <a:t>are done in </a:t>
            </a:r>
            <a:r>
              <a:rPr lang="en-US" sz="1400" dirty="0" err="1" smtClean="0">
                <a:solidFill>
                  <a:srgbClr val="FFFF00"/>
                </a:solidFill>
              </a:rPr>
              <a:t>config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file present within </a:t>
            </a:r>
            <a:r>
              <a:rPr lang="en-US" sz="1400" dirty="0" smtClean="0">
                <a:solidFill>
                  <a:srgbClr val="FFFF00"/>
                </a:solidFill>
              </a:rPr>
              <a:t>.git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endParaRPr lang="en-US" sz="1400" dirty="0">
              <a:solidFill>
                <a:srgbClr val="FFFF00"/>
              </a:solidFill>
            </a:endParaRP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endParaRPr lang="en-US" sz="1400" dirty="0">
              <a:solidFill>
                <a:srgbClr val="FFFF00"/>
              </a:solidFill>
            </a:endParaRP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/>
              <a:t>The Git configuration setting for the </a:t>
            </a:r>
            <a:r>
              <a:rPr lang="en-US" sz="1400" dirty="0" smtClean="0">
                <a:solidFill>
                  <a:srgbClr val="FFFF00"/>
                </a:solidFill>
              </a:rPr>
              <a:t>system (or global)</a:t>
            </a:r>
            <a:r>
              <a:rPr lang="en-US" sz="1400" dirty="0" smtClean="0"/>
              <a:t> </a:t>
            </a:r>
            <a:r>
              <a:rPr lang="en-US" sz="1400" dirty="0"/>
              <a:t>is done in </a:t>
            </a:r>
            <a:r>
              <a:rPr lang="en-US" sz="1400" dirty="0" err="1" smtClean="0">
                <a:solidFill>
                  <a:srgbClr val="FFFF00"/>
                </a:solidFill>
              </a:rPr>
              <a:t>user_home</a:t>
            </a:r>
            <a:r>
              <a:rPr lang="en-US" sz="1400" dirty="0" smtClean="0">
                <a:solidFill>
                  <a:srgbClr val="FFFF00"/>
                </a:solidFill>
              </a:rPr>
              <a:t>/.git location for Windows </a:t>
            </a:r>
            <a:r>
              <a:rPr lang="en-US" sz="1400" dirty="0"/>
              <a:t>and</a:t>
            </a:r>
            <a:r>
              <a:rPr lang="en-US" sz="1400" dirty="0" smtClean="0">
                <a:solidFill>
                  <a:srgbClr val="FFFF00"/>
                </a:solidFill>
              </a:rPr>
              <a:t> /</a:t>
            </a:r>
            <a:r>
              <a:rPr lang="en-US" sz="1400" dirty="0" err="1" smtClean="0">
                <a:solidFill>
                  <a:srgbClr val="FFFF00"/>
                </a:solidFill>
              </a:rPr>
              <a:t>etc</a:t>
            </a:r>
            <a:r>
              <a:rPr lang="en-US" sz="1400" dirty="0" smtClean="0">
                <a:solidFill>
                  <a:srgbClr val="FFFF00"/>
                </a:solidFill>
              </a:rPr>
              <a:t>/</a:t>
            </a:r>
            <a:r>
              <a:rPr lang="en-US" sz="1400" dirty="0" err="1" smtClean="0">
                <a:solidFill>
                  <a:srgbClr val="FFFF00"/>
                </a:solidFill>
              </a:rPr>
              <a:t>gitconfig</a:t>
            </a:r>
            <a:r>
              <a:rPr lang="en-US" sz="1400" dirty="0" smtClean="0">
                <a:solidFill>
                  <a:srgbClr val="FFFF00"/>
                </a:solidFill>
              </a:rPr>
              <a:t> file for Linux</a:t>
            </a:r>
          </a:p>
          <a:p>
            <a:r>
              <a:rPr lang="en-US" sz="1400" dirty="0" smtClean="0"/>
              <a:t>These settings can be done with command: git </a:t>
            </a:r>
            <a:r>
              <a:rPr lang="en-US" sz="1400" dirty="0" err="1" smtClean="0"/>
              <a:t>config</a:t>
            </a:r>
            <a:r>
              <a:rPr lang="en-US" sz="1400" dirty="0" smtClean="0"/>
              <a:t>:</a:t>
            </a:r>
          </a:p>
          <a:p>
            <a:pPr lvl="1"/>
            <a:r>
              <a:rPr lang="en-US" sz="1200" dirty="0" smtClean="0"/>
              <a:t>For global: </a:t>
            </a:r>
            <a:r>
              <a:rPr lang="en-US" sz="1200" dirty="0" smtClean="0">
                <a:solidFill>
                  <a:srgbClr val="FFFF00"/>
                </a:solidFill>
              </a:rPr>
              <a:t>git </a:t>
            </a:r>
            <a:r>
              <a:rPr lang="en-US" sz="1200" dirty="0" err="1" smtClean="0">
                <a:solidFill>
                  <a:srgbClr val="FFFF00"/>
                </a:solidFill>
              </a:rPr>
              <a:t>config</a:t>
            </a:r>
            <a:r>
              <a:rPr lang="en-US" sz="1200" dirty="0" smtClean="0">
                <a:solidFill>
                  <a:srgbClr val="FFFF00"/>
                </a:solidFill>
              </a:rPr>
              <a:t> –global user.name “Avik Deb”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</a:t>
            </a:r>
            <a:r>
              <a:rPr lang="en-US" sz="1200" dirty="0" smtClean="0">
                <a:solidFill>
                  <a:srgbClr val="FFFF00"/>
                </a:solidFill>
              </a:rPr>
              <a:t>git </a:t>
            </a:r>
            <a:r>
              <a:rPr lang="en-US" sz="1200" dirty="0" err="1" smtClean="0">
                <a:solidFill>
                  <a:srgbClr val="FFFF00"/>
                </a:solidFill>
              </a:rPr>
              <a:t>config</a:t>
            </a:r>
            <a:r>
              <a:rPr lang="en-US" sz="1200" dirty="0" smtClean="0">
                <a:solidFill>
                  <a:srgbClr val="FFFF00"/>
                </a:solidFill>
              </a:rPr>
              <a:t> –global </a:t>
            </a:r>
            <a:r>
              <a:rPr lang="en-US" sz="1200" dirty="0" err="1" smtClean="0">
                <a:solidFill>
                  <a:srgbClr val="FFFF00"/>
                </a:solidFill>
              </a:rPr>
              <a:t>user.email</a:t>
            </a:r>
            <a:r>
              <a:rPr lang="en-US" sz="1200" dirty="0" smtClean="0">
                <a:solidFill>
                  <a:srgbClr val="FFFF00"/>
                </a:solidFill>
              </a:rPr>
              <a:t> “avikdeb@gmail.com”</a:t>
            </a:r>
          </a:p>
          <a:p>
            <a:pPr lvl="1"/>
            <a:r>
              <a:rPr lang="en-US" sz="1200" dirty="0" smtClean="0"/>
              <a:t>For local: </a:t>
            </a:r>
            <a:r>
              <a:rPr lang="en-US" sz="1200" dirty="0" smtClean="0">
                <a:solidFill>
                  <a:srgbClr val="FFFF00"/>
                </a:solidFill>
              </a:rPr>
              <a:t>git </a:t>
            </a:r>
            <a:r>
              <a:rPr lang="en-US" sz="1200" dirty="0" err="1" smtClean="0">
                <a:solidFill>
                  <a:srgbClr val="FFFF00"/>
                </a:solidFill>
              </a:rPr>
              <a:t>config</a:t>
            </a:r>
            <a:r>
              <a:rPr lang="en-US" sz="1200" dirty="0" smtClean="0">
                <a:solidFill>
                  <a:srgbClr val="FFFF00"/>
                </a:solidFill>
              </a:rPr>
              <a:t> &lt;property name&gt; “&lt;property value&gt;”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8" y="2184097"/>
            <a:ext cx="5404206" cy="2676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873" y="2184096"/>
            <a:ext cx="5913586" cy="26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Making Changes – Local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528283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Add your files in Git for versioning – Your files are staged now </a:t>
            </a:r>
            <a:r>
              <a:rPr lang="en-US" sz="1600" dirty="0" smtClean="0">
                <a:solidFill>
                  <a:srgbClr val="FFFF00"/>
                </a:solidFill>
              </a:rPr>
              <a:t>git add : </a:t>
            </a:r>
            <a:r>
              <a:rPr lang="en-US" sz="1600" dirty="0"/>
              <a:t>we say we have created a</a:t>
            </a:r>
            <a:r>
              <a:rPr lang="en-US" sz="1600" dirty="0" smtClean="0">
                <a:solidFill>
                  <a:srgbClr val="FFFF00"/>
                </a:solidFill>
              </a:rPr>
              <a:t> staged snapshot</a:t>
            </a:r>
          </a:p>
          <a:p>
            <a:r>
              <a:rPr lang="en-US" sz="1600" dirty="0" smtClean="0"/>
              <a:t>Local Changes - Commit</a:t>
            </a:r>
            <a:r>
              <a:rPr lang="en-US" dirty="0" smtClean="0"/>
              <a:t>:</a:t>
            </a:r>
          </a:p>
          <a:p>
            <a:pPr lvl="1"/>
            <a:r>
              <a:rPr lang="en-US" sz="1400" dirty="0" smtClean="0"/>
              <a:t>Developer makes local changes – These changes are just recorded but not saved yet!</a:t>
            </a:r>
          </a:p>
          <a:p>
            <a:pPr lvl="1"/>
            <a:r>
              <a:rPr lang="en-US" sz="1400" dirty="0" smtClean="0"/>
              <a:t>Commit the change to local repository to </a:t>
            </a:r>
            <a:r>
              <a:rPr lang="en-US" sz="1400" dirty="0" smtClean="0">
                <a:solidFill>
                  <a:srgbClr val="FFFF00"/>
                </a:solidFill>
              </a:rPr>
              <a:t>stage</a:t>
            </a:r>
            <a:r>
              <a:rPr lang="en-US" sz="1400" dirty="0" smtClean="0"/>
              <a:t> (read save) your changes – </a:t>
            </a:r>
            <a:r>
              <a:rPr lang="en-US" sz="1400" dirty="0" smtClean="0">
                <a:solidFill>
                  <a:srgbClr val="FFFF00"/>
                </a:solidFill>
              </a:rPr>
              <a:t>git commit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sz="1600" dirty="0" smtClean="0"/>
              <a:t>Remote Changes – Push and Pull:</a:t>
            </a:r>
          </a:p>
          <a:p>
            <a:pPr lvl="1"/>
            <a:r>
              <a:rPr lang="en-US" sz="1400" dirty="0" smtClean="0"/>
              <a:t>To share the changes with your team &gt; send your changes to remote repos – </a:t>
            </a:r>
            <a:r>
              <a:rPr lang="en-US" sz="1400" dirty="0" smtClean="0">
                <a:solidFill>
                  <a:srgbClr val="FFFF00"/>
                </a:solidFill>
              </a:rPr>
              <a:t>git push</a:t>
            </a:r>
          </a:p>
          <a:p>
            <a:pPr marL="342900" lvl="1" indent="-342900"/>
            <a:r>
              <a:rPr lang="en-US" sz="1600" dirty="0" smtClean="0"/>
              <a:t>Review </a:t>
            </a:r>
            <a:r>
              <a:rPr lang="en-US" sz="1600" dirty="0"/>
              <a:t>Changes – </a:t>
            </a:r>
            <a:r>
              <a:rPr lang="en-US" sz="1600" dirty="0" smtClean="0">
                <a:solidFill>
                  <a:srgbClr val="FFFF00"/>
                </a:solidFill>
              </a:rPr>
              <a:t>git status</a:t>
            </a:r>
          </a:p>
          <a:p>
            <a:pPr marL="742950" lvl="2" indent="-342900"/>
            <a:r>
              <a:rPr lang="en-US" sz="1400" dirty="0" smtClean="0"/>
              <a:t>To view the state of the working directory – </a:t>
            </a:r>
            <a:r>
              <a:rPr lang="en-US" sz="1400" dirty="0" smtClean="0">
                <a:solidFill>
                  <a:srgbClr val="FFFF00"/>
                </a:solidFill>
              </a:rPr>
              <a:t>git status</a:t>
            </a:r>
            <a:endParaRPr lang="en-US" sz="1400" dirty="0">
              <a:solidFill>
                <a:srgbClr val="FFFF00"/>
              </a:solidFill>
            </a:endParaRPr>
          </a:p>
          <a:p>
            <a:pPr marL="742950" lvl="2" indent="-342900"/>
            <a:endParaRPr lang="en-US" sz="1400" dirty="0">
              <a:solidFill>
                <a:srgbClr val="FFFF00"/>
              </a:solidFill>
            </a:endParaRPr>
          </a:p>
          <a:p>
            <a:pPr marL="342900" lvl="1" indent="-342900"/>
            <a:r>
              <a:rPr lang="en-US" sz="1600" dirty="0" smtClean="0"/>
              <a:t>To undo commit – </a:t>
            </a:r>
            <a:r>
              <a:rPr lang="en-US" sz="1600" dirty="0" smtClean="0">
                <a:solidFill>
                  <a:srgbClr val="FFFF00"/>
                </a:solidFill>
              </a:rPr>
              <a:t>git reset</a:t>
            </a:r>
          </a:p>
          <a:p>
            <a:pPr marL="342900" lvl="1" indent="-342900"/>
            <a:r>
              <a:rPr lang="en-US" sz="1600" dirty="0" smtClean="0"/>
              <a:t>The </a:t>
            </a:r>
            <a:r>
              <a:rPr lang="en-US" sz="1600" dirty="0"/>
              <a:t>pattern followed is</a:t>
            </a:r>
            <a:r>
              <a:rPr lang="en-US" sz="1600" dirty="0" smtClean="0"/>
              <a:t>:</a:t>
            </a:r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46632156"/>
              </p:ext>
            </p:extLst>
          </p:nvPr>
        </p:nvGraphicFramePr>
        <p:xfrm>
          <a:off x="1510301" y="5558319"/>
          <a:ext cx="9780999" cy="99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2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100"/>
          </a:xfrm>
        </p:spPr>
        <p:txBody>
          <a:bodyPr/>
          <a:lstStyle/>
          <a:p>
            <a:r>
              <a:rPr lang="en-US" sz="2800" dirty="0" smtClean="0"/>
              <a:t>Making Changes - Remote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Local / Staging  – git commit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Remote – git push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14600"/>
            <a:ext cx="4408661" cy="3741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5" y="2514600"/>
            <a:ext cx="4396339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2944</TotalTime>
  <Words>2546</Words>
  <Application>Microsoft Office PowerPoint</Application>
  <PresentationFormat>Widescreen</PresentationFormat>
  <Paragraphs>319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Ion</vt:lpstr>
      <vt:lpstr>Git</vt:lpstr>
      <vt:lpstr>Topics</vt:lpstr>
      <vt:lpstr>SCM Fundamentals</vt:lpstr>
      <vt:lpstr>Advantage Git</vt:lpstr>
      <vt:lpstr>Git Installation</vt:lpstr>
      <vt:lpstr>Git Fundamentals</vt:lpstr>
      <vt:lpstr>Git Configuration</vt:lpstr>
      <vt:lpstr>Making Changes – Local</vt:lpstr>
      <vt:lpstr>Making Changes - Remote</vt:lpstr>
      <vt:lpstr>Retrieving Changes</vt:lpstr>
      <vt:lpstr>Git Life-cycle</vt:lpstr>
      <vt:lpstr>Seeing the Difference</vt:lpstr>
      <vt:lpstr>Quick Recap </vt:lpstr>
      <vt:lpstr>How git store the change</vt:lpstr>
      <vt:lpstr>Stash – Saving Changes Temporarily</vt:lpstr>
      <vt:lpstr>Branches</vt:lpstr>
      <vt:lpstr>Tags</vt:lpstr>
      <vt:lpstr>Merging</vt:lpstr>
      <vt:lpstr>Merge conflict</vt:lpstr>
      <vt:lpstr>Merge diagrams</vt:lpstr>
      <vt:lpstr>Working with Remote – Collaborations 1</vt:lpstr>
      <vt:lpstr>Working with Remote – Collaborations 2</vt:lpstr>
      <vt:lpstr>Workflow</vt:lpstr>
      <vt:lpstr>General Guidelines</vt:lpstr>
      <vt:lpstr>Lab Session    - To Practice git operations use the workbook: D01-GitWorkbook.docx   </vt:lpstr>
      <vt:lpstr>Thank You    Email: avikdeb@gmail.com | Mobile: 9654298188  Whatsapp Group: Ingenium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crosssale</dc:creator>
  <cp:lastModifiedBy>crosssale</cp:lastModifiedBy>
  <cp:revision>109</cp:revision>
  <dcterms:created xsi:type="dcterms:W3CDTF">2018-08-22T12:04:12Z</dcterms:created>
  <dcterms:modified xsi:type="dcterms:W3CDTF">2018-09-03T16:31:19Z</dcterms:modified>
</cp:coreProperties>
</file>