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74" r:id="rId5"/>
    <p:sldId id="261" r:id="rId6"/>
    <p:sldId id="262" r:id="rId7"/>
    <p:sldId id="263" r:id="rId8"/>
    <p:sldId id="264" r:id="rId9"/>
    <p:sldId id="265" r:id="rId10"/>
    <p:sldId id="276" r:id="rId11"/>
    <p:sldId id="266" r:id="rId12"/>
    <p:sldId id="275" r:id="rId13"/>
    <p:sldId id="267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A327-935D-4F14-B647-6ED1F835E825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E7CC2-C0A5-4103-8499-321891AC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8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90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5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9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05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5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11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04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7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0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2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5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19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3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9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3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8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1637-7A33-4297-AA22-01401D2F62F4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6853-C21F-4F35-ACD4-6EDB4A068886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76C7-5595-4828-A7F9-F8BB2539BE66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FF69-F9A7-4914-90A2-79E26CEACE8E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7CEA-2D87-4E7F-A932-0B063A48BD8F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C779-232F-4A00-98C4-525E4E91CBAF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9FFC-0BF1-4A8F-A931-D8D3A29973D1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397B-5A8E-452D-A8E4-6998E5A3853C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DACB-2FF4-4F46-A84D-AEB641E38649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DBF3-6D19-4D7E-9935-BE9451627377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DACA-03D9-49C8-8576-2F7848AD1041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247-6329-4BAD-85DB-A8A1987A41AE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759E-3ACC-4A8F-886A-FB531394B8F8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133A-9978-4D11-8373-B73B322E99F0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031B-4A0D-43C9-932A-EA864B234E9C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CE01-6EC1-41FB-B277-C827C0624892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9AD8-EAEF-4026-B080-92137B6C29B7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8FBBC9-4638-41E9-944D-C689E9C64653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avikdeb@gmail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ftcrylic.com/blogs/testing-strategies-continuous-delive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cito.com/from-the-ceos-desk-devops-maturity-assessment-a-navigator-on-your-devops-journe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51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Training session at IBM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300" cap="none" dirty="0" smtClean="0"/>
              <a:t>Presented By – Avik Deb</a:t>
            </a:r>
            <a:endParaRPr lang="en-US" sz="1300" cap="none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1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Working with Jenkins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0022" y="1672774"/>
            <a:ext cx="8946541" cy="48821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Below is a typical workflow in Jenkins – as used in implementing the CICD pipeline with Unit Tests, Quality checks etc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Use web-hook is GitHub for auto-sense or Trigger build like a cron job in Jenkins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13" y="2558586"/>
            <a:ext cx="10758651" cy="317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Installing </a:t>
            </a:r>
            <a:r>
              <a:rPr lang="en-US" sz="2800" dirty="0"/>
              <a:t>Jenkins</a:t>
            </a:r>
            <a:br>
              <a:rPr lang="en-US" sz="2800" dirty="0"/>
            </a:br>
            <a:r>
              <a:rPr lang="en-US" sz="1600" dirty="0"/>
              <a:t>live demo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535475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I</a:t>
            </a:r>
            <a:r>
              <a:rPr lang="en-US" sz="1600" dirty="0" smtClean="0">
                <a:solidFill>
                  <a:srgbClr val="FFFF00"/>
                </a:solidFill>
              </a:rPr>
              <a:t>nstallation modes:</a:t>
            </a:r>
          </a:p>
          <a:p>
            <a:pPr lvl="1"/>
            <a:r>
              <a:rPr lang="en-US" sz="1400" dirty="0" smtClean="0"/>
              <a:t>Download the </a:t>
            </a:r>
            <a:r>
              <a:rPr lang="en-US" sz="1400" dirty="0" err="1" smtClean="0"/>
              <a:t>msi</a:t>
            </a:r>
            <a:r>
              <a:rPr lang="en-US" sz="1400" dirty="0" smtClean="0"/>
              <a:t> or rpm and just install it on your server [most common]</a:t>
            </a:r>
          </a:p>
          <a:p>
            <a:pPr lvl="1"/>
            <a:r>
              <a:rPr lang="en-US" sz="1400" dirty="0" smtClean="0"/>
              <a:t>Download the war and deploy on your J2EE container – typically apache tomcat</a:t>
            </a:r>
          </a:p>
          <a:p>
            <a:pPr lvl="1"/>
            <a:r>
              <a:rPr lang="en-US" sz="1400" dirty="0" smtClean="0"/>
              <a:t>Download and run Jenkins docker [good for automation / on demand environment creation etc.]</a:t>
            </a:r>
          </a:p>
          <a:p>
            <a:pPr lvl="1"/>
            <a:r>
              <a:rPr lang="en-US" sz="1400" dirty="0" smtClean="0"/>
              <a:t>Download the </a:t>
            </a:r>
            <a:r>
              <a:rPr lang="en-US" sz="1400" dirty="0" err="1" smtClean="0"/>
              <a:t>src</a:t>
            </a:r>
            <a:r>
              <a:rPr lang="en-US" sz="1400" dirty="0" smtClean="0"/>
              <a:t> and build / make as per your system – JDK required [rare]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FF00"/>
                </a:solidFill>
              </a:rPr>
              <a:t>Few </a:t>
            </a:r>
            <a:r>
              <a:rPr lang="en-US" sz="1600" dirty="0" smtClean="0">
                <a:solidFill>
                  <a:srgbClr val="FFFF00"/>
                </a:solidFill>
              </a:rPr>
              <a:t>important things:</a:t>
            </a:r>
          </a:p>
          <a:p>
            <a:pPr lvl="1"/>
            <a:r>
              <a:rPr lang="en-US" sz="1400" dirty="0" smtClean="0"/>
              <a:t>Need to have JDK installed beforehand and JAVA_HOME environment variable set accordingly</a:t>
            </a:r>
            <a:endParaRPr lang="en-US" sz="1400" dirty="0" smtClean="0"/>
          </a:p>
          <a:p>
            <a:pPr lvl="1"/>
            <a:r>
              <a:rPr lang="en-US" sz="1400" dirty="0" smtClean="0"/>
              <a:t>Create an admin user during very first installation &gt; Then save and continue. Do not logout without creating and saving an admin user</a:t>
            </a:r>
          </a:p>
          <a:p>
            <a:pPr lvl="1"/>
            <a:r>
              <a:rPr lang="en-US" sz="1400" dirty="0" smtClean="0"/>
              <a:t>Install the suggested plug-ins during installation – later all other plug-ins can be added from Plugin Manager</a:t>
            </a:r>
          </a:p>
          <a:p>
            <a:pPr lvl="1"/>
            <a:r>
              <a:rPr lang="en-US" sz="1400" dirty="0" smtClean="0"/>
              <a:t>Install Jenkins as Service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Reading the </a:t>
            </a:r>
            <a:r>
              <a:rPr lang="en-US" sz="2800" dirty="0"/>
              <a:t>dashboard</a:t>
            </a:r>
            <a:br>
              <a:rPr lang="en-US" sz="2800" dirty="0"/>
            </a:br>
            <a:r>
              <a:rPr lang="en-US" sz="1600" dirty="0"/>
              <a:t>live demo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4902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34" y="1428108"/>
            <a:ext cx="9996757" cy="52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Managing </a:t>
            </a:r>
            <a:r>
              <a:rPr lang="en-US" sz="2800" dirty="0" smtClean="0"/>
              <a:t>Jenkins – Important Sections </a:t>
            </a:r>
            <a:br>
              <a:rPr lang="en-US" sz="2800" dirty="0" smtClean="0"/>
            </a:br>
            <a:r>
              <a:rPr lang="en-US" sz="1600" dirty="0" smtClean="0">
                <a:solidFill>
                  <a:srgbClr val="FFFF00"/>
                </a:solidFill>
              </a:rPr>
              <a:t>live demo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720" y="1885309"/>
            <a:ext cx="9709079" cy="497269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Configure System </a:t>
            </a:r>
            <a:r>
              <a:rPr lang="en-US" sz="1600" dirty="0" smtClean="0"/>
              <a:t>– For global properties available across all nodes</a:t>
            </a:r>
            <a:endParaRPr lang="en-US" sz="1600" dirty="0" smtClean="0"/>
          </a:p>
          <a:p>
            <a:pPr lvl="1"/>
            <a:r>
              <a:rPr lang="en-US" sz="1400" dirty="0" smtClean="0"/>
              <a:t>Check the Global properties – Git and JDK, Maven if you are doing a maven build</a:t>
            </a:r>
            <a:endParaRPr lang="en-US" sz="1400" dirty="0" smtClean="0"/>
          </a:p>
          <a:p>
            <a:r>
              <a:rPr lang="en-US" sz="1600" dirty="0" smtClean="0">
                <a:solidFill>
                  <a:srgbClr val="FFFF00"/>
                </a:solidFill>
              </a:rPr>
              <a:t>Global Security </a:t>
            </a:r>
            <a:r>
              <a:rPr lang="en-US" sz="1600" dirty="0" smtClean="0"/>
              <a:t>– For access control</a:t>
            </a:r>
            <a:endParaRPr lang="en-US" sz="1600" dirty="0" smtClean="0"/>
          </a:p>
          <a:p>
            <a:pPr lvl="1"/>
            <a:r>
              <a:rPr lang="en-US" sz="1400" dirty="0" smtClean="0"/>
              <a:t>Finer control – Use the matrix and configure as per need or use LDAP to work with organization AD</a:t>
            </a:r>
          </a:p>
          <a:p>
            <a:r>
              <a:rPr lang="en-US" sz="1600" dirty="0">
                <a:solidFill>
                  <a:srgbClr val="FFFF00"/>
                </a:solidFill>
              </a:rPr>
              <a:t>Global </a:t>
            </a:r>
            <a:r>
              <a:rPr lang="en-US" sz="1600" dirty="0" smtClean="0">
                <a:solidFill>
                  <a:srgbClr val="FFFF00"/>
                </a:solidFill>
              </a:rPr>
              <a:t>Tool Configuration </a:t>
            </a:r>
            <a:r>
              <a:rPr lang="en-US" sz="1600" dirty="0"/>
              <a:t>– For access control</a:t>
            </a:r>
          </a:p>
          <a:p>
            <a:pPr lvl="1"/>
            <a:r>
              <a:rPr lang="en-US" sz="1400" dirty="0" smtClean="0"/>
              <a:t>Check for Git, JDK, Maven or any other tool and define the variables and values such as JAVA_HOME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Manage Plugins </a:t>
            </a:r>
            <a:r>
              <a:rPr lang="en-US" sz="1600" dirty="0"/>
              <a:t>– For </a:t>
            </a:r>
            <a:r>
              <a:rPr lang="en-US" sz="1600" dirty="0" smtClean="0"/>
              <a:t>installing / updating various plug-ins</a:t>
            </a:r>
          </a:p>
          <a:p>
            <a:pPr lvl="1"/>
            <a:r>
              <a:rPr lang="en-US" sz="1400" dirty="0" smtClean="0"/>
              <a:t>Needs Jenkins restart after installation (not server restart – just bounce Jenkins)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Script Console </a:t>
            </a:r>
            <a:r>
              <a:rPr lang="en-US" sz="1600" dirty="0" smtClean="0"/>
              <a:t>– Need Groovy script to run scripts in Jenkins master (admin works – rare use) 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Jenkins CLI </a:t>
            </a:r>
            <a:r>
              <a:rPr lang="en-US" sz="1600" dirty="0"/>
              <a:t>– </a:t>
            </a:r>
            <a:r>
              <a:rPr lang="en-US" sz="1600" dirty="0" smtClean="0"/>
              <a:t>To get info / running few things from CLI and not web UI (limited application)</a:t>
            </a:r>
            <a:endParaRPr lang="en-US" sz="1600" dirty="0"/>
          </a:p>
          <a:p>
            <a:r>
              <a:rPr lang="en-US" sz="1600" dirty="0" smtClean="0">
                <a:solidFill>
                  <a:srgbClr val="FFFF00"/>
                </a:solidFill>
              </a:rPr>
              <a:t>Manage Nodes </a:t>
            </a:r>
            <a:r>
              <a:rPr lang="en-US" sz="1600" dirty="0"/>
              <a:t>– For </a:t>
            </a:r>
            <a:r>
              <a:rPr lang="en-US" sz="1600" dirty="0" smtClean="0"/>
              <a:t>adding / removing / configuring nodes (slaves)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Manage Users </a:t>
            </a:r>
            <a:r>
              <a:rPr lang="en-US" sz="1600" dirty="0" smtClean="0"/>
              <a:t>– To mange the user credentials</a:t>
            </a: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Managing Nodes – Important Sections </a:t>
            </a:r>
            <a:br>
              <a:rPr lang="en-US" sz="2800" dirty="0" smtClean="0"/>
            </a:br>
            <a:r>
              <a:rPr lang="en-US" sz="1600" dirty="0" smtClean="0">
                <a:solidFill>
                  <a:srgbClr val="FFFF00"/>
                </a:solidFill>
              </a:rPr>
              <a:t>live demo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494" y="2039422"/>
            <a:ext cx="9483046" cy="3950412"/>
          </a:xfrm>
        </p:spPr>
        <p:txBody>
          <a:bodyPr>
            <a:normAutofit/>
          </a:bodyPr>
          <a:lstStyle/>
          <a:p>
            <a:r>
              <a:rPr lang="en-US" sz="1600" dirty="0"/>
              <a:t>Used to create Nodes – Nodes must have JDK installed and JAVA_HOME defined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Labels </a:t>
            </a:r>
            <a:r>
              <a:rPr lang="en-US" sz="1600" dirty="0" smtClean="0"/>
              <a:t>– For getting the job associated with the slave – This will be needed while creating Job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FFFF00"/>
                </a:solidFill>
              </a:rPr>
              <a:t>Launch Method </a:t>
            </a:r>
            <a:r>
              <a:rPr lang="en-US" sz="1600" dirty="0"/>
              <a:t>– </a:t>
            </a:r>
            <a:r>
              <a:rPr lang="en-US" sz="1600" dirty="0" smtClean="0"/>
              <a:t>How master communicates with slave : SSH is the standard</a:t>
            </a:r>
            <a:endParaRPr lang="en-US" sz="1600" dirty="0"/>
          </a:p>
          <a:p>
            <a:pPr lvl="1"/>
            <a:r>
              <a:rPr lang="en-US" sz="1400" dirty="0" smtClean="0"/>
              <a:t>Provide username / password or use SSH Keys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Node Properties </a:t>
            </a:r>
            <a:r>
              <a:rPr lang="en-US" sz="1600" dirty="0"/>
              <a:t>– </a:t>
            </a:r>
            <a:r>
              <a:rPr lang="en-US" sz="1600" dirty="0" smtClean="0"/>
              <a:t>To define environment variables etc.</a:t>
            </a:r>
          </a:p>
          <a:p>
            <a:pPr lvl="1"/>
            <a:r>
              <a:rPr lang="en-US" sz="1400" dirty="0" smtClean="0"/>
              <a:t>Check Environment Variables and Tools section</a:t>
            </a:r>
          </a:p>
          <a:p>
            <a:r>
              <a:rPr lang="en-US" sz="1600" dirty="0"/>
              <a:t>Node should come online shortly after it is created – They can then be searched and assigned with </a:t>
            </a:r>
            <a:r>
              <a:rPr lang="en-US" sz="1600" dirty="0" smtClean="0"/>
              <a:t>Jobs</a:t>
            </a:r>
          </a:p>
          <a:p>
            <a:r>
              <a:rPr lang="en-US" sz="1600" dirty="0" smtClean="0"/>
              <a:t>If too many nodes, Jenkins may experience a performance drop – use the nodes judiciously</a:t>
            </a:r>
            <a:endParaRPr lang="en-US" sz="16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Jobs</a:t>
            </a:r>
            <a:r>
              <a:rPr lang="en-US" sz="2800" dirty="0" smtClean="0"/>
              <a:t> – Important Sections </a:t>
            </a:r>
            <a:br>
              <a:rPr lang="en-US" sz="2800" dirty="0" smtClean="0"/>
            </a:br>
            <a:r>
              <a:rPr lang="en-US" sz="1600" dirty="0" smtClean="0">
                <a:solidFill>
                  <a:srgbClr val="FFFF00"/>
                </a:solidFill>
              </a:rPr>
              <a:t>live demo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494" y="2039422"/>
            <a:ext cx="9692340" cy="3950412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General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en-US" sz="1600" dirty="0" smtClean="0"/>
              <a:t>Specify node where to run the job</a:t>
            </a:r>
            <a:endParaRPr lang="en-US" sz="1600" dirty="0"/>
          </a:p>
          <a:p>
            <a:r>
              <a:rPr lang="en-US" sz="1600" dirty="0" smtClean="0">
                <a:solidFill>
                  <a:srgbClr val="FFFF00"/>
                </a:solidFill>
              </a:rPr>
              <a:t>SCM </a:t>
            </a:r>
            <a:r>
              <a:rPr lang="en-US" sz="1600" dirty="0"/>
              <a:t>– </a:t>
            </a:r>
            <a:r>
              <a:rPr lang="en-US" sz="1600" dirty="0" smtClean="0"/>
              <a:t>Git connection parameters</a:t>
            </a:r>
            <a:endParaRPr lang="en-US" sz="1600" dirty="0"/>
          </a:p>
          <a:p>
            <a:r>
              <a:rPr lang="en-US" sz="1600" dirty="0">
                <a:solidFill>
                  <a:srgbClr val="FFFF00"/>
                </a:solidFill>
              </a:rPr>
              <a:t>Launch Method </a:t>
            </a:r>
            <a:r>
              <a:rPr lang="en-US" sz="1600" dirty="0"/>
              <a:t>– How master communicates with slave : SSH is the standard</a:t>
            </a:r>
          </a:p>
          <a:p>
            <a:pPr lvl="1"/>
            <a:r>
              <a:rPr lang="en-US" sz="1400" dirty="0"/>
              <a:t>Provide username / password or use SSH Keys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Build Trigger </a:t>
            </a:r>
            <a:r>
              <a:rPr lang="en-US" sz="1600" dirty="0"/>
              <a:t>– </a:t>
            </a:r>
            <a:r>
              <a:rPr lang="en-US" sz="1600" dirty="0" smtClean="0"/>
              <a:t>For scheduling and / or defining parent job in case we are creating a pipeline</a:t>
            </a:r>
            <a:endParaRPr lang="en-US" sz="1600" dirty="0"/>
          </a:p>
          <a:p>
            <a:r>
              <a:rPr lang="en-US" sz="1600" dirty="0" smtClean="0">
                <a:solidFill>
                  <a:srgbClr val="FFFF00"/>
                </a:solidFill>
              </a:rPr>
              <a:t>Build</a:t>
            </a:r>
            <a:r>
              <a:rPr lang="en-US" sz="1600" dirty="0" smtClean="0"/>
              <a:t> – Select the type of task to perform  during execution</a:t>
            </a:r>
            <a:endParaRPr lang="en-US" sz="1600" dirty="0"/>
          </a:p>
          <a:p>
            <a:r>
              <a:rPr lang="en-US" sz="1600" dirty="0" smtClean="0">
                <a:solidFill>
                  <a:srgbClr val="FFFF00"/>
                </a:solidFill>
              </a:rPr>
              <a:t>Post-Build</a:t>
            </a:r>
            <a:r>
              <a:rPr lang="en-US" sz="1600" dirty="0" smtClean="0"/>
              <a:t> – Standard post build activities such as applying Quality Gate</a:t>
            </a:r>
          </a:p>
          <a:p>
            <a:r>
              <a:rPr lang="en-US" sz="1600" dirty="0" smtClean="0"/>
              <a:t>Job status can be monitored in the dashboard</a:t>
            </a:r>
          </a:p>
          <a:p>
            <a:r>
              <a:rPr lang="en-US" sz="1600" dirty="0" smtClean="0"/>
              <a:t>Job run history or Analytics can also be seen from the dashboard</a:t>
            </a:r>
          </a:p>
          <a:p>
            <a:r>
              <a:rPr lang="en-US" sz="1600" dirty="0" smtClean="0"/>
              <a:t>Jobs are the automation units</a:t>
            </a:r>
            <a:endParaRPr lang="en-US" sz="1600" dirty="0"/>
          </a:p>
          <a:p>
            <a:pPr marL="457200" lvl="1" indent="0">
              <a:buNone/>
            </a:pPr>
            <a:r>
              <a:rPr lang="en-US" sz="1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Jobs</a:t>
            </a:r>
            <a:r>
              <a:rPr lang="en-US" sz="2800" dirty="0" smtClean="0"/>
              <a:t> – Important Sections </a:t>
            </a:r>
            <a:br>
              <a:rPr lang="en-US" sz="2800" dirty="0" smtClean="0"/>
            </a:br>
            <a:r>
              <a:rPr lang="en-US" sz="1600" dirty="0" smtClean="0">
                <a:solidFill>
                  <a:srgbClr val="FFFF00"/>
                </a:solidFill>
              </a:rPr>
              <a:t>live demo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494" y="2039422"/>
            <a:ext cx="9692340" cy="3950412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General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en-US" sz="1600" dirty="0" smtClean="0"/>
              <a:t>Specify node where to run the job</a:t>
            </a:r>
            <a:endParaRPr lang="en-US" sz="1600" dirty="0"/>
          </a:p>
          <a:p>
            <a:r>
              <a:rPr lang="en-US" sz="1600" dirty="0" smtClean="0">
                <a:solidFill>
                  <a:srgbClr val="FFFF00"/>
                </a:solidFill>
              </a:rPr>
              <a:t>SCM </a:t>
            </a:r>
            <a:r>
              <a:rPr lang="en-US" sz="1600" dirty="0"/>
              <a:t>– </a:t>
            </a:r>
            <a:r>
              <a:rPr lang="en-US" sz="1600" dirty="0" smtClean="0"/>
              <a:t>Git connection parameters</a:t>
            </a:r>
            <a:endParaRPr lang="en-US" sz="1600" dirty="0"/>
          </a:p>
          <a:p>
            <a:r>
              <a:rPr lang="en-US" sz="1600" dirty="0">
                <a:solidFill>
                  <a:srgbClr val="FFFF00"/>
                </a:solidFill>
              </a:rPr>
              <a:t>Launch Method </a:t>
            </a:r>
            <a:r>
              <a:rPr lang="en-US" sz="1600" dirty="0"/>
              <a:t>– How master communicates with slave : SSH is the standard</a:t>
            </a:r>
          </a:p>
          <a:p>
            <a:pPr lvl="1"/>
            <a:r>
              <a:rPr lang="en-US" sz="1400" dirty="0"/>
              <a:t>Provide username / password or use SSH Keys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Build Trigger </a:t>
            </a:r>
            <a:r>
              <a:rPr lang="en-US" sz="1600" dirty="0"/>
              <a:t>– </a:t>
            </a:r>
            <a:r>
              <a:rPr lang="en-US" sz="1600" dirty="0" smtClean="0"/>
              <a:t>For scheduling and / or defining parent job in case we are creating a pipeline</a:t>
            </a:r>
            <a:endParaRPr lang="en-US" sz="1600" dirty="0"/>
          </a:p>
          <a:p>
            <a:r>
              <a:rPr lang="en-US" sz="1600" dirty="0" smtClean="0">
                <a:solidFill>
                  <a:srgbClr val="FFFF00"/>
                </a:solidFill>
              </a:rPr>
              <a:t>Build</a:t>
            </a:r>
            <a:r>
              <a:rPr lang="en-US" sz="1600" dirty="0" smtClean="0"/>
              <a:t> – Select the type of task to perform  during execution</a:t>
            </a:r>
            <a:endParaRPr lang="en-US" sz="1600" dirty="0"/>
          </a:p>
          <a:p>
            <a:r>
              <a:rPr lang="en-US" sz="1600" dirty="0" smtClean="0">
                <a:solidFill>
                  <a:srgbClr val="FFFF00"/>
                </a:solidFill>
              </a:rPr>
              <a:t>Post-Build</a:t>
            </a:r>
            <a:r>
              <a:rPr lang="en-US" sz="1600" dirty="0" smtClean="0"/>
              <a:t> – Standard post build activities such as applying Quality Gate</a:t>
            </a:r>
          </a:p>
          <a:p>
            <a:r>
              <a:rPr lang="en-US" sz="1600" dirty="0" smtClean="0"/>
              <a:t>Job status can be monitored in the dashboard</a:t>
            </a:r>
          </a:p>
          <a:p>
            <a:r>
              <a:rPr lang="en-US" sz="1600" dirty="0" smtClean="0"/>
              <a:t>Job run history or Analytics can also be seen from the dashboard</a:t>
            </a:r>
          </a:p>
          <a:p>
            <a:r>
              <a:rPr lang="en-US" sz="1600" dirty="0" smtClean="0"/>
              <a:t>Jobs can run in sequence or in parallel and in different nodes</a:t>
            </a:r>
            <a:endParaRPr lang="en-US" sz="1600" dirty="0"/>
          </a:p>
          <a:p>
            <a:pPr marL="457200" lvl="1" indent="0">
              <a:buNone/>
            </a:pPr>
            <a:r>
              <a:rPr lang="en-US" sz="1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Pipeline</a:t>
            </a:r>
            <a:br>
              <a:rPr lang="en-US" sz="2800" dirty="0" smtClean="0"/>
            </a:br>
            <a:r>
              <a:rPr lang="en-US" sz="1600" dirty="0" smtClean="0">
                <a:solidFill>
                  <a:srgbClr val="FFFF00"/>
                </a:solidFill>
              </a:rPr>
              <a:t>live demo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494" y="2039421"/>
            <a:ext cx="9692340" cy="426891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Install Delivery Pipeline </a:t>
            </a:r>
            <a:r>
              <a:rPr lang="en-US" sz="1600" dirty="0" smtClean="0"/>
              <a:t>plug-in</a:t>
            </a:r>
          </a:p>
          <a:p>
            <a:r>
              <a:rPr lang="en-US" sz="1600" dirty="0" smtClean="0"/>
              <a:t>Define the sequence of jobs first</a:t>
            </a:r>
            <a:endParaRPr lang="en-US" sz="1600" dirty="0"/>
          </a:p>
          <a:p>
            <a:r>
              <a:rPr lang="en-US" sz="1600" dirty="0"/>
              <a:t>Create the required </a:t>
            </a:r>
            <a:r>
              <a:rPr lang="en-US" sz="1600" dirty="0" smtClean="0"/>
              <a:t>jobs in Jenkins and select the node where they will run</a:t>
            </a:r>
          </a:p>
          <a:p>
            <a:r>
              <a:rPr lang="en-US" sz="1600" dirty="0" smtClean="0"/>
              <a:t>In Build Trigger section define the parent job (or post which the selected job will run)</a:t>
            </a:r>
          </a:p>
          <a:p>
            <a:r>
              <a:rPr lang="en-US" sz="1600" dirty="0" smtClean="0"/>
              <a:t>Now in Dashboard create a View</a:t>
            </a:r>
          </a:p>
          <a:p>
            <a:r>
              <a:rPr lang="en-US" sz="1600" dirty="0" smtClean="0"/>
              <a:t>Define the parameters in View Creation screen – Select the Enable Execution option there</a:t>
            </a:r>
          </a:p>
          <a:p>
            <a:r>
              <a:rPr lang="en-US" sz="1600" dirty="0" smtClean="0"/>
              <a:t>Define the Initial Job that will trigger the jobs in chain you already have defined</a:t>
            </a:r>
          </a:p>
          <a:p>
            <a:r>
              <a:rPr lang="en-US" sz="1600" dirty="0" smtClean="0"/>
              <a:t>See the view now available in Dashboard</a:t>
            </a:r>
          </a:p>
          <a:p>
            <a:r>
              <a:rPr lang="en-US" sz="1600" dirty="0" smtClean="0"/>
              <a:t>Trigger the pipeline – Execution starts</a:t>
            </a:r>
          </a:p>
          <a:p>
            <a:r>
              <a:rPr lang="en-US" sz="1600" dirty="0" smtClean="0"/>
              <a:t>Another similar plugin – Build Pipeline plugin &gt; This one shows the build statuses in the pipeline more explicitly and with history. This is also created same way as we have created Delivery Pipeline </a:t>
            </a:r>
            <a:endParaRPr lang="en-US" sz="1600" dirty="0"/>
          </a:p>
          <a:p>
            <a:endParaRPr lang="en-US" sz="1600" dirty="0"/>
          </a:p>
          <a:p>
            <a:pPr marL="457200" lvl="1" indent="0">
              <a:buNone/>
            </a:pPr>
            <a:r>
              <a:rPr lang="en-US" sz="1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Delivery Pipeline View</a:t>
            </a:r>
            <a:br>
              <a:rPr lang="en-US" sz="2800" dirty="0" smtClean="0"/>
            </a:br>
            <a:r>
              <a:rPr lang="en-US" sz="1600" dirty="0" smtClean="0">
                <a:solidFill>
                  <a:srgbClr val="FFFF00"/>
                </a:solidFill>
              </a:rPr>
              <a:t>live demo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494" y="2039421"/>
            <a:ext cx="9692340" cy="426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89" y="1688814"/>
            <a:ext cx="11041241" cy="47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Build Pipeline</a:t>
            </a:r>
            <a:r>
              <a:rPr lang="en-US" sz="2800" dirty="0" smtClean="0"/>
              <a:t> View</a:t>
            </a:r>
            <a:br>
              <a:rPr lang="en-US" sz="2800" dirty="0" smtClean="0"/>
            </a:br>
            <a:r>
              <a:rPr lang="en-US" sz="1600" dirty="0" smtClean="0">
                <a:solidFill>
                  <a:srgbClr val="FFFF00"/>
                </a:solidFill>
              </a:rPr>
              <a:t>live demo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494" y="2039421"/>
            <a:ext cx="9692340" cy="426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79" y="1643990"/>
            <a:ext cx="11195609" cy="466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Topics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490268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Fundamentals of Continuous Integration</a:t>
            </a:r>
          </a:p>
          <a:p>
            <a:r>
              <a:rPr lang="en-US" dirty="0"/>
              <a:t>What is Jenkins</a:t>
            </a:r>
            <a:endParaRPr lang="en-US" dirty="0" smtClean="0"/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Managing Jenkins</a:t>
            </a:r>
          </a:p>
          <a:p>
            <a:r>
              <a:rPr lang="en-US" dirty="0" smtClean="0"/>
              <a:t>Create Nodes</a:t>
            </a:r>
          </a:p>
          <a:p>
            <a:r>
              <a:rPr lang="en-US" dirty="0" smtClean="0"/>
              <a:t>Create Projects and Jobs</a:t>
            </a:r>
          </a:p>
          <a:p>
            <a:r>
              <a:rPr lang="en-US" dirty="0" smtClean="0"/>
              <a:t>Running Jobs – working with SCM (Git)</a:t>
            </a:r>
          </a:p>
          <a:p>
            <a:r>
              <a:rPr lang="en-US" dirty="0" smtClean="0"/>
              <a:t>Creating a Pipeline</a:t>
            </a:r>
          </a:p>
          <a:p>
            <a:r>
              <a:rPr lang="en-US" dirty="0" smtClean="0"/>
              <a:t>Build Radiators</a:t>
            </a:r>
          </a:p>
          <a:p>
            <a:r>
              <a:rPr lang="en-US" dirty="0" smtClean="0"/>
              <a:t>Automation through Jenkins</a:t>
            </a:r>
          </a:p>
          <a:p>
            <a:r>
              <a:rPr lang="en-US" dirty="0" smtClean="0"/>
              <a:t>Doing more with Jenkins – Deployment Management</a:t>
            </a:r>
          </a:p>
          <a:p>
            <a:r>
              <a:rPr lang="en-US" dirty="0" smtClean="0"/>
              <a:t>Working with other tools – Extending Jenkins</a:t>
            </a:r>
          </a:p>
          <a:p>
            <a:r>
              <a:rPr lang="en-US" dirty="0" smtClean="0"/>
              <a:t>Q &amp; A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Lab Session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59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Some Relevant QA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97" y="1430386"/>
            <a:ext cx="9692340" cy="5504670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Can I use Jenkins in Non-java projects?</a:t>
            </a:r>
          </a:p>
          <a:p>
            <a:pPr lvl="1"/>
            <a:r>
              <a:rPr lang="en-US" sz="1400" dirty="0" smtClean="0"/>
              <a:t>Yes – Jenkins can handle them too. Select the plug-in you require. </a:t>
            </a:r>
          </a:p>
          <a:p>
            <a:r>
              <a:rPr lang="en-US" sz="1600" dirty="0" smtClean="0"/>
              <a:t>Can I use Jenkins on nodes in cloud?</a:t>
            </a:r>
          </a:p>
          <a:p>
            <a:pPr lvl="1"/>
            <a:r>
              <a:rPr lang="en-US" sz="1400" dirty="0" smtClean="0"/>
              <a:t>Yes – so long the nodes on cloud are reachable, Jenkins can connect them over SSH</a:t>
            </a:r>
            <a:endParaRPr lang="en-US" sz="1400" dirty="0"/>
          </a:p>
          <a:p>
            <a:r>
              <a:rPr lang="en-US" sz="1600" dirty="0" smtClean="0"/>
              <a:t>How many Jenkins slave can connect to a master?</a:t>
            </a:r>
          </a:p>
          <a:p>
            <a:pPr lvl="1"/>
            <a:r>
              <a:rPr lang="en-US" sz="1400" dirty="0" smtClean="0"/>
              <a:t>As people are saying – 53 slaves can connect seamlessly to a Jenkins master. You can explore more in the link below:</a:t>
            </a:r>
          </a:p>
          <a:p>
            <a:pPr marL="457200" lvl="1" indent="0">
              <a:buNone/>
            </a:pPr>
            <a:r>
              <a:rPr lang="en-US" sz="1400" dirty="0"/>
              <a:t>https://www.quora.com/How-many-Jenkins-slaves-do-you-have</a:t>
            </a:r>
          </a:p>
          <a:p>
            <a:pPr lvl="1"/>
            <a:r>
              <a:rPr lang="en-US" sz="1400" dirty="0" smtClean="0"/>
              <a:t>Another good </a:t>
            </a:r>
            <a:r>
              <a:rPr lang="en-US" sz="1400" dirty="0" err="1" smtClean="0"/>
              <a:t>technote</a:t>
            </a:r>
            <a:r>
              <a:rPr lang="en-US" sz="1400" dirty="0" smtClean="0"/>
              <a:t> on Distributed builds </a:t>
            </a:r>
            <a:r>
              <a:rPr lang="en-US" sz="1400" dirty="0"/>
              <a:t>in Jenkins - https://wiki.jenkins.io/display/JENKINS/Distributed+builds</a:t>
            </a:r>
            <a:endParaRPr lang="en-US" sz="1400" dirty="0" smtClean="0"/>
          </a:p>
          <a:p>
            <a:r>
              <a:rPr lang="en-US" sz="1600" dirty="0" smtClean="0"/>
              <a:t>Can Jenkins be used to automate in Mainframe or ISeries machines?</a:t>
            </a:r>
          </a:p>
          <a:p>
            <a:pPr lvl="1"/>
            <a:r>
              <a:rPr lang="en-US" sz="1400" dirty="0" smtClean="0"/>
              <a:t>Yes they can as ISeries / Mainframe does have Java and accept SSH connections. However, need some special care to implement.</a:t>
            </a:r>
          </a:p>
          <a:p>
            <a:r>
              <a:rPr lang="en-US" sz="1600" dirty="0" smtClean="0"/>
              <a:t>Can I use Jenkins as a Continuous Deployment Tool?</a:t>
            </a:r>
          </a:p>
          <a:p>
            <a:pPr lvl="1"/>
            <a:r>
              <a:rPr lang="en-US" sz="1400" dirty="0" smtClean="0"/>
              <a:t>Yes – use deployment plugin or get a plug-in of your choice</a:t>
            </a:r>
          </a:p>
          <a:p>
            <a:pPr lvl="1"/>
            <a:r>
              <a:rPr lang="en-US" sz="1400" dirty="0" smtClean="0"/>
              <a:t>A good </a:t>
            </a:r>
            <a:r>
              <a:rPr lang="en-US" sz="1400" dirty="0" err="1" smtClean="0"/>
              <a:t>technote</a:t>
            </a:r>
            <a:r>
              <a:rPr lang="en-US" sz="1400" dirty="0" smtClean="0"/>
              <a:t> on large scale deployments </a:t>
            </a:r>
            <a:r>
              <a:rPr lang="en-US" sz="1400" dirty="0"/>
              <a:t>using Jenkins - https://wiki.jenkins.io/display/JENKINS/Consideration+for+Large+Scale+Jenkins+Deployment</a:t>
            </a:r>
            <a:endParaRPr lang="en-US" sz="1400" dirty="0" smtClean="0"/>
          </a:p>
          <a:p>
            <a:r>
              <a:rPr lang="en-US" sz="1600" dirty="0" smtClean="0"/>
              <a:t>Can I schedule my Test Automation jobs with Jenkins?</a:t>
            </a:r>
          </a:p>
          <a:p>
            <a:pPr lvl="1"/>
            <a:r>
              <a:rPr lang="en-US" sz="1400" dirty="0" smtClean="0"/>
              <a:t>Yes, you can use a CLI of the Automation suit or use the relevant plug-in as for most of the commonly used automation suits Jenkins have a plug-in</a:t>
            </a:r>
          </a:p>
          <a:p>
            <a:endParaRPr lang="en-US" sz="1600" dirty="0"/>
          </a:p>
          <a:p>
            <a:pPr marL="457200" lvl="1" indent="0">
              <a:buNone/>
            </a:pPr>
            <a:r>
              <a:rPr lang="en-US" sz="1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016" y="2589741"/>
            <a:ext cx="9404723" cy="2896659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i="1" dirty="0" smtClean="0"/>
              <a:t>Email: </a:t>
            </a:r>
            <a:r>
              <a:rPr lang="en-US" sz="1600" i="1" dirty="0" smtClean="0">
                <a:hlinkClick r:id="rId2"/>
              </a:rPr>
              <a:t>avikdeb@gmail.com</a:t>
            </a:r>
            <a:r>
              <a:rPr lang="en-US" sz="1600" i="1" dirty="0" smtClean="0"/>
              <a:t> | Mobile: 9654298188 </a:t>
            </a:r>
            <a:br>
              <a:rPr lang="en-US" sz="1600" i="1" dirty="0" smtClean="0"/>
            </a:br>
            <a:r>
              <a:rPr lang="en-US" sz="1600" i="1" dirty="0" smtClean="0"/>
              <a:t>Whatsapp Group: Ingenium</a:t>
            </a: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Continuous Integration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4902686"/>
          </a:xfrm>
        </p:spPr>
        <p:txBody>
          <a:bodyPr>
            <a:normAutofit/>
          </a:bodyPr>
          <a:lstStyle/>
          <a:p>
            <a:r>
              <a:rPr lang="en-US" dirty="0" smtClean="0"/>
              <a:t>Continuous Integration – Your changes are getting integrated and quality checked continuously.</a:t>
            </a:r>
          </a:p>
          <a:p>
            <a:r>
              <a:rPr lang="en-US" dirty="0" smtClean="0"/>
              <a:t>This is actually a build model – code in development branch / QA branch are build instantaneously and QA gates applied</a:t>
            </a:r>
          </a:p>
          <a:p>
            <a:r>
              <a:rPr lang="en-US" dirty="0" smtClean="0"/>
              <a:t>Once passed, they may be deployed at higher environment for full feature testing along with regression (say UAT)         This calls for a Continuous Testing cycle (Test Automation)</a:t>
            </a:r>
          </a:p>
          <a:p>
            <a:r>
              <a:rPr lang="en-US" dirty="0" smtClean="0"/>
              <a:t>It is important to define your Path to Production</a:t>
            </a:r>
          </a:p>
          <a:p>
            <a:r>
              <a:rPr lang="en-US" dirty="0" smtClean="0"/>
              <a:t>Build once, deploy at multiple locations          This calls for a Continuous Deployment cycle (Deployment Automation)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130265" y="3195263"/>
            <a:ext cx="472611" cy="27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399087" y="4364805"/>
            <a:ext cx="472611" cy="277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Path to Production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A good article </a:t>
            </a:r>
            <a:r>
              <a:rPr lang="en-US" sz="1400" dirty="0"/>
              <a:t>-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softcrylic.com/blogs/testing-strategies-continuous-delivery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34" y="1338904"/>
            <a:ext cx="8469895" cy="41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Benefits and Challenges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4902686"/>
          </a:xfrm>
        </p:spPr>
        <p:txBody>
          <a:bodyPr>
            <a:normAutofit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Defects caught early – Thereby improving the quality of delivery </a:t>
            </a:r>
          </a:p>
          <a:p>
            <a:pPr lvl="1"/>
            <a:r>
              <a:rPr lang="en-US" dirty="0" smtClean="0"/>
              <a:t>Helps development team managing their time more efficiently</a:t>
            </a:r>
          </a:p>
          <a:p>
            <a:pPr lvl="1"/>
            <a:r>
              <a:rPr lang="en-US" dirty="0" smtClean="0"/>
              <a:t>Developer can do the deployments – Lean project team</a:t>
            </a:r>
          </a:p>
          <a:p>
            <a:pPr lvl="1"/>
            <a:r>
              <a:rPr lang="en-US" dirty="0" smtClean="0"/>
              <a:t>Ideal for Agile projects</a:t>
            </a:r>
          </a:p>
          <a:p>
            <a:pPr lvl="1"/>
            <a:r>
              <a:rPr lang="en-US" dirty="0" smtClean="0"/>
              <a:t>Better governance with tools / automation</a:t>
            </a:r>
          </a:p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Success depends on proper implementation of tools and automation – if done poorly, will become overhead</a:t>
            </a:r>
          </a:p>
          <a:p>
            <a:pPr lvl="1"/>
            <a:r>
              <a:rPr lang="en-US" dirty="0" smtClean="0"/>
              <a:t>Train teams on using the tools and new way of work</a:t>
            </a:r>
          </a:p>
          <a:p>
            <a:pPr lvl="1"/>
            <a:r>
              <a:rPr lang="en-US" dirty="0" smtClean="0"/>
              <a:t>Organization culture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DevOps Maturity Level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63416"/>
            <a:ext cx="9290727" cy="5604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Read - </a:t>
            </a:r>
            <a:r>
              <a:rPr lang="en-US" sz="1400" dirty="0">
                <a:hlinkClick r:id="rId3"/>
              </a:rPr>
              <a:t>https://www.opcito.com/from-the-ceos-desk-devops-maturity-assessment-a-navigator-on-your-devops-journey/</a:t>
            </a:r>
            <a:endParaRPr lang="en-US" sz="1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227" y="1327644"/>
            <a:ext cx="7534490" cy="44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Jenkins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4902686"/>
          </a:xfrm>
        </p:spPr>
        <p:txBody>
          <a:bodyPr>
            <a:normAutofit/>
          </a:bodyPr>
          <a:lstStyle/>
          <a:p>
            <a:r>
              <a:rPr lang="en-US" dirty="0" smtClean="0"/>
              <a:t>Jenkins is an open source CI server – Tool used to achieve CI</a:t>
            </a:r>
          </a:p>
          <a:p>
            <a:r>
              <a:rPr lang="en-US" dirty="0" smtClean="0"/>
              <a:t>Jenkins is maintained by Oracle – Continuously evolving and upgrading with latest features as per industry needs</a:t>
            </a:r>
          </a:p>
          <a:p>
            <a:r>
              <a:rPr lang="en-US" dirty="0" smtClean="0"/>
              <a:t>Works in Client-server mode (in Jenkins vocabulary Master-slave mode)</a:t>
            </a:r>
          </a:p>
          <a:p>
            <a:r>
              <a:rPr lang="en-US" dirty="0" smtClean="0"/>
              <a:t>Need a JRE – if not set, it will use its default one. It is a java based application</a:t>
            </a:r>
          </a:p>
          <a:p>
            <a:r>
              <a:rPr lang="en-US" dirty="0" smtClean="0"/>
              <a:t>Web application – so console is available on browser</a:t>
            </a:r>
          </a:p>
          <a:p>
            <a:r>
              <a:rPr lang="en-US" dirty="0" smtClean="0"/>
              <a:t>Access control implemented – Native or LDAP based</a:t>
            </a:r>
          </a:p>
          <a:p>
            <a:r>
              <a:rPr lang="en-US" dirty="0" smtClean="0"/>
              <a:t>Dashboard shows the Jobs, where they run and the status with history</a:t>
            </a:r>
          </a:p>
          <a:p>
            <a:r>
              <a:rPr lang="en-US" dirty="0" smtClean="0"/>
              <a:t>Plug-ins are used to enhance features and capabilities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Advantages and Disadvantages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0"/>
            <a:ext cx="8946541" cy="53507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Easy to set-up and maintain</a:t>
            </a:r>
          </a:p>
          <a:p>
            <a:pPr lvl="1"/>
            <a:r>
              <a:rPr lang="en-US" dirty="0" smtClean="0"/>
              <a:t>Secured and access control enabled (LDAP or Native)</a:t>
            </a:r>
          </a:p>
          <a:p>
            <a:pPr lvl="1"/>
            <a:r>
              <a:rPr lang="en-US" dirty="0" smtClean="0"/>
              <a:t>Thousands of plug-ins are available for enhancement – almost any type of environment fits in</a:t>
            </a:r>
          </a:p>
          <a:p>
            <a:pPr lvl="1"/>
            <a:r>
              <a:rPr lang="en-US" dirty="0" smtClean="0"/>
              <a:t>Support from biggest user forum</a:t>
            </a:r>
          </a:p>
          <a:p>
            <a:pPr lvl="1"/>
            <a:r>
              <a:rPr lang="en-US" dirty="0" smtClean="0"/>
              <a:t>Easy to learn and use – no special skill required</a:t>
            </a:r>
          </a:p>
          <a:p>
            <a:pPr lvl="1"/>
            <a:r>
              <a:rPr lang="en-US" dirty="0" smtClean="0"/>
              <a:t>Web application – can be managed and used over browser</a:t>
            </a:r>
          </a:p>
          <a:p>
            <a:pPr lvl="1"/>
            <a:r>
              <a:rPr lang="en-US" dirty="0" smtClean="0"/>
              <a:t>Ideal for both agile and enterprise teams</a:t>
            </a:r>
          </a:p>
          <a:p>
            <a:pPr lvl="1"/>
            <a:r>
              <a:rPr lang="en-US" dirty="0" smtClean="0"/>
              <a:t>Easy integration with other tools through plug-ins</a:t>
            </a:r>
          </a:p>
          <a:p>
            <a:pPr lvl="1"/>
            <a:r>
              <a:rPr lang="en-US" dirty="0" smtClean="0"/>
              <a:t>Can run on cloud infrastructure as well as on data-center seamlessly</a:t>
            </a:r>
          </a:p>
          <a:p>
            <a:pPr lvl="1"/>
            <a:r>
              <a:rPr lang="en-US" dirty="0" smtClean="0"/>
              <a:t>Can manage all types of automation jobs with much lesser cost or zero cost  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Not easy to use on legacy systems – mainframe, </a:t>
            </a:r>
            <a:r>
              <a:rPr lang="en-US" dirty="0" err="1" smtClean="0"/>
              <a:t>Iseries</a:t>
            </a:r>
            <a:r>
              <a:rPr lang="en-US" dirty="0" smtClean="0"/>
              <a:t> etc.</a:t>
            </a:r>
          </a:p>
          <a:p>
            <a:pPr lvl="1"/>
            <a:r>
              <a:rPr lang="en-US" dirty="0" smtClean="0"/>
              <a:t>Has scalability issue if number of nodes crosses a threshold ( approx. more than 40). Makes it difficult to manage very large infrastructure</a:t>
            </a:r>
          </a:p>
          <a:p>
            <a:pPr lvl="1"/>
            <a:r>
              <a:rPr lang="en-US" dirty="0" smtClean="0"/>
              <a:t>Do not have a dedicated support system – mostly you have to work on your own searching forums</a:t>
            </a:r>
          </a:p>
          <a:p>
            <a:pPr lvl="1"/>
            <a:r>
              <a:rPr lang="en-US" dirty="0" smtClean="0"/>
              <a:t>Using too many plug-ins may impact the performance</a:t>
            </a:r>
          </a:p>
          <a:p>
            <a:pPr lvl="1"/>
            <a:r>
              <a:rPr lang="en-US" dirty="0" smtClean="0"/>
              <a:t>Complex build plan execution is not easy – sometimes performance issues come in running parallel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it works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1"/>
            <a:ext cx="8946541" cy="490268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JDK is required in both master and slave for job execution – JAVA_HOME needs to be set prior installation for both master and slave</a:t>
            </a:r>
          </a:p>
          <a:p>
            <a:r>
              <a:rPr lang="en-US" sz="1600" dirty="0" smtClean="0"/>
              <a:t>Jenkins operates in Master-slave model</a:t>
            </a:r>
            <a:endParaRPr lang="en-US" sz="1600" dirty="0" smtClean="0"/>
          </a:p>
          <a:p>
            <a:r>
              <a:rPr lang="en-US" sz="1600" dirty="0" smtClean="0"/>
              <a:t>Job run is defined and orchestrated in Master</a:t>
            </a:r>
            <a:endParaRPr lang="en-US" sz="1600" dirty="0"/>
          </a:p>
          <a:p>
            <a:r>
              <a:rPr lang="en-US" sz="1600" dirty="0" smtClean="0"/>
              <a:t>Selective jobs run on selected slaves – slaves are actual execution environments</a:t>
            </a:r>
          </a:p>
          <a:p>
            <a:r>
              <a:rPr lang="en-US" sz="1600" dirty="0" smtClean="0"/>
              <a:t>Jenkins master communicates with slave nodes over SSH</a:t>
            </a:r>
          </a:p>
          <a:p>
            <a:r>
              <a:rPr lang="en-US" sz="1600" dirty="0" smtClean="0"/>
              <a:t>All required plug-ins are managed by master only</a:t>
            </a:r>
          </a:p>
          <a:p>
            <a:r>
              <a:rPr lang="en-US" sz="1600" dirty="0" smtClean="0"/>
              <a:t>Master, by default can execute jobs – This may be considered as default slave</a:t>
            </a:r>
          </a:p>
          <a:p>
            <a:r>
              <a:rPr lang="en-US" sz="1600" dirty="0" smtClean="0"/>
              <a:t>Jenkins-CLI can be used to get various information from Jenkins master</a:t>
            </a:r>
          </a:p>
          <a:p>
            <a:r>
              <a:rPr lang="en-US" sz="1600" dirty="0" smtClean="0"/>
              <a:t>Jenkins has a REST API as well – can be used for automation / integration</a:t>
            </a:r>
          </a:p>
          <a:p>
            <a:r>
              <a:rPr lang="en-US" sz="1600" dirty="0" smtClean="0"/>
              <a:t>Execution of jobs are done through the web browser – no client installation is required</a:t>
            </a:r>
          </a:p>
          <a:p>
            <a:r>
              <a:rPr lang="en-US" sz="1600" dirty="0" smtClean="0"/>
              <a:t>Projects / Jobs can run in sequence or parallel based on how they are chained in a pipeline &gt; Delivery Pipeline plug-in is a widely used plug-in for creating pipeline builds</a:t>
            </a:r>
          </a:p>
          <a:p>
            <a:r>
              <a:rPr lang="en-US" sz="1600" dirty="0" smtClean="0"/>
              <a:t>Jenkins works for all – Java, Non-java and even Test Automation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2370</TotalTime>
  <Words>1755</Words>
  <Application>Microsoft Office PowerPoint</Application>
  <PresentationFormat>Widescreen</PresentationFormat>
  <Paragraphs>255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Jenkins</vt:lpstr>
      <vt:lpstr>Topics</vt:lpstr>
      <vt:lpstr>Continuous Integration</vt:lpstr>
      <vt:lpstr>Path to Production</vt:lpstr>
      <vt:lpstr>Benefits and Challenges</vt:lpstr>
      <vt:lpstr>DevOps Maturity Level</vt:lpstr>
      <vt:lpstr>Jenkins</vt:lpstr>
      <vt:lpstr>Advantages and Disadvantages</vt:lpstr>
      <vt:lpstr>How it works</vt:lpstr>
      <vt:lpstr>Working with Jenkins</vt:lpstr>
      <vt:lpstr>Installing Jenkins live demo</vt:lpstr>
      <vt:lpstr>Reading the dashboard live demo</vt:lpstr>
      <vt:lpstr>Managing Jenkins – Important Sections  live demo</vt:lpstr>
      <vt:lpstr>Managing Nodes – Important Sections  live demo</vt:lpstr>
      <vt:lpstr>Jobs – Important Sections  live demo</vt:lpstr>
      <vt:lpstr>Jobs – Important Sections  live demo</vt:lpstr>
      <vt:lpstr>Pipeline live demo</vt:lpstr>
      <vt:lpstr>Delivery Pipeline View live demo</vt:lpstr>
      <vt:lpstr>Build Pipeline View live demo</vt:lpstr>
      <vt:lpstr>Some Relevant QA </vt:lpstr>
      <vt:lpstr>Thank You    Email: avikdeb@gmail.com | Mobile: 9654298188  Whatsapp Group: Ingenium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crosssale</dc:creator>
  <cp:lastModifiedBy>crosssale</cp:lastModifiedBy>
  <cp:revision>38</cp:revision>
  <dcterms:created xsi:type="dcterms:W3CDTF">2018-08-22T12:04:12Z</dcterms:created>
  <dcterms:modified xsi:type="dcterms:W3CDTF">2018-09-05T03:33:34Z</dcterms:modified>
</cp:coreProperties>
</file>