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6" r:id="rId2"/>
    <p:sldId id="263" r:id="rId3"/>
    <p:sldId id="257" r:id="rId4"/>
    <p:sldId id="292" r:id="rId5"/>
    <p:sldId id="293" r:id="rId6"/>
    <p:sldId id="258" r:id="rId7"/>
    <p:sldId id="259" r:id="rId8"/>
    <p:sldId id="261" r:id="rId9"/>
    <p:sldId id="265" r:id="rId10"/>
    <p:sldId id="260" r:id="rId11"/>
    <p:sldId id="262" r:id="rId12"/>
    <p:sldId id="290" r:id="rId13"/>
    <p:sldId id="291" r:id="rId14"/>
    <p:sldId id="276" r:id="rId15"/>
    <p:sldId id="267" r:id="rId16"/>
    <p:sldId id="270" r:id="rId17"/>
    <p:sldId id="271" r:id="rId18"/>
    <p:sldId id="272" r:id="rId19"/>
    <p:sldId id="273" r:id="rId20"/>
    <p:sldId id="274" r:id="rId21"/>
    <p:sldId id="275" r:id="rId22"/>
    <p:sldId id="268" r:id="rId23"/>
    <p:sldId id="287" r:id="rId24"/>
    <p:sldId id="288" r:id="rId25"/>
    <p:sldId id="269" r:id="rId26"/>
    <p:sldId id="283" r:id="rId27"/>
    <p:sldId id="284" r:id="rId28"/>
    <p:sldId id="277" r:id="rId29"/>
    <p:sldId id="278" r:id="rId30"/>
    <p:sldId id="279" r:id="rId31"/>
    <p:sldId id="280" r:id="rId32"/>
    <p:sldId id="281" r:id="rId33"/>
    <p:sldId id="28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6" d="100"/>
          <a:sy n="96" d="100"/>
        </p:scale>
        <p:origin x="-17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09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73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116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80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16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15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36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90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79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85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34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75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74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32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16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27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E14F0-F363-46A9-82F8-B57CCF9E204C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233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6D805D79-BD92-4E99-9942-5B4A8DA6E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None/>
            </a:pPr>
            <a:r>
              <a:rPr lang="en-US" sz="5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Project 1 (</a:t>
            </a:r>
            <a:r>
              <a:rPr lang="en-US" sz="5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P383)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None/>
            </a:pPr>
            <a:endParaRPr 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None/>
            </a:pPr>
            <a:endParaRPr 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None/>
            </a:pPr>
            <a:r>
              <a:rPr lang="en-US" sz="5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Churn probability</a:t>
            </a:r>
            <a:endParaRPr lang="en-US" sz="7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82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F76BB4-BDD9-4CBA-B5BC-F9AC6F4A2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7953" y="2077461"/>
            <a:ext cx="4184035" cy="3880772"/>
          </a:xfrm>
        </p:spPr>
        <p:txBody>
          <a:bodyPr/>
          <a:lstStyle/>
          <a:p>
            <a:pPr marL="0" indent="0">
              <a:buNone/>
            </a:pPr>
            <a:endParaRPr lang="en-US" sz="280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 from Pair plot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0833C379-E129-4F3F-8806-263EDD8D94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883" y="1327532"/>
            <a:ext cx="5230306" cy="4380249"/>
          </a:xfrm>
        </p:spPr>
      </p:pic>
      <p:pic>
        <p:nvPicPr>
          <p:cNvPr id="9218" name="Picture 2" descr="C:\Users\haris\Pictures\pl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828" y="652319"/>
            <a:ext cx="7034213" cy="596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21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2620BF7-5E90-4BCB-AD1A-A2CC9CC0E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664143"/>
            <a:ext cx="4407284" cy="3724977"/>
          </a:xfrm>
        </p:spPr>
        <p:txBody>
          <a:bodyPr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Inference from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Distplot</a:t>
            </a: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Among all the features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Account_length</a:t>
            </a:r>
            <a:r>
              <a:rPr lang="en-US" sz="20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and </a:t>
            </a:r>
            <a:r>
              <a:rPr lang="en-US" sz="2000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Day_charge</a:t>
            </a:r>
            <a:r>
              <a:rPr lang="en-US" sz="20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look like normally distributed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B95B5F9-D6D3-4939-B8FC-E48F59314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514" y="3746516"/>
            <a:ext cx="4286470" cy="2959252"/>
          </a:xfrm>
          <a:prstGeom prst="rect">
            <a:avLst/>
          </a:prstGeom>
        </p:spPr>
      </p:pic>
      <p:pic>
        <p:nvPicPr>
          <p:cNvPr id="1026" name="Picture 2" descr="C:\Users\haris\Pictures\account leng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45" y="266868"/>
            <a:ext cx="4182533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51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1052946"/>
            <a:ext cx="5474085" cy="276398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Churn By State Wise</a:t>
            </a:r>
            <a:endParaRPr lang="en-IN" sz="1800" dirty="0"/>
          </a:p>
        </p:txBody>
      </p:sp>
      <p:pic>
        <p:nvPicPr>
          <p:cNvPr id="10242" name="Picture 2" descr="C:\Users\haris\Pictures\st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74" y="1814944"/>
            <a:ext cx="11554690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83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806" y="251695"/>
            <a:ext cx="3854528" cy="1278466"/>
          </a:xfrm>
        </p:spPr>
        <p:txBody>
          <a:bodyPr/>
          <a:lstStyle/>
          <a:p>
            <a:r>
              <a:rPr lang="en-US" dirty="0" smtClean="0"/>
              <a:t>Churn by International Charges</a:t>
            </a:r>
            <a:endParaRPr lang="en-IN" dirty="0"/>
          </a:p>
        </p:txBody>
      </p:sp>
      <p:pic>
        <p:nvPicPr>
          <p:cNvPr id="11266" name="Picture 2" descr="C:\Users\haris\Pictures\ch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15" y="2105891"/>
            <a:ext cx="11370685" cy="421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31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3C204DF-F6A8-4E5C-99F0-97E4C5152120}"/>
              </a:ext>
            </a:extLst>
          </p:cNvPr>
          <p:cNvSpPr txBox="1"/>
          <p:nvPr/>
        </p:nvSpPr>
        <p:spPr>
          <a:xfrm>
            <a:off x="4463715" y="2703340"/>
            <a:ext cx="6097604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Agenda 2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–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381113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E379678-2BF1-47FB-9A3E-FA04BD076F23}"/>
              </a:ext>
            </a:extLst>
          </p:cNvPr>
          <p:cNvSpPr txBox="1"/>
          <p:nvPr/>
        </p:nvSpPr>
        <p:spPr>
          <a:xfrm>
            <a:off x="337346" y="500301"/>
            <a:ext cx="583849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Model 1 - Logistic Regression 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3E117A6-8DFB-48A5-898D-E5FC0D323E4E}"/>
              </a:ext>
            </a:extLst>
          </p:cNvPr>
          <p:cNvSpPr txBox="1"/>
          <p:nvPr/>
        </p:nvSpPr>
        <p:spPr>
          <a:xfrm>
            <a:off x="301167" y="2601502"/>
            <a:ext cx="57751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Using Logistic Regression with </a:t>
            </a:r>
            <a:endParaRPr lang="en-US" sz="3200" dirty="0" smtClean="0">
              <a:solidFill>
                <a:srgbClr val="FFFFFF"/>
              </a:solidFill>
              <a:latin typeface="AngsanaUPC" panose="02020603050405020304" pitchFamily="18" charset="-34"/>
              <a:ea typeface="+mj-ea"/>
              <a:cs typeface="AngsanaUPC" panose="02020603050405020304" pitchFamily="18" charset="-34"/>
            </a:endParaRPr>
          </a:p>
          <a:p>
            <a:r>
              <a:rPr lang="en-US" sz="3200" dirty="0" smtClean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Train </a:t>
            </a:r>
            <a:r>
              <a:rPr lang="en-US" sz="32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and Split method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271DC74-8706-431E-88F9-4C2A887E7818}"/>
              </a:ext>
            </a:extLst>
          </p:cNvPr>
          <p:cNvSpPr txBox="1"/>
          <p:nvPr/>
        </p:nvSpPr>
        <p:spPr>
          <a:xfrm>
            <a:off x="435006" y="4385569"/>
            <a:ext cx="712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Accuracy =  </a:t>
            </a:r>
            <a:r>
              <a:rPr lang="en-US" b="0" dirty="0" smtClean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1057</a:t>
            </a:r>
            <a:r>
              <a:rPr lang="en-US" b="0" dirty="0" smtClean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+21)/(1057+19+153+21)*</a:t>
            </a:r>
            <a:r>
              <a:rPr lang="en-US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100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BDC133-E93D-4BD6-A967-10CA7C3738B9}"/>
              </a:ext>
            </a:extLst>
          </p:cNvPr>
          <p:cNvSpPr txBox="1"/>
          <p:nvPr/>
        </p:nvSpPr>
        <p:spPr>
          <a:xfrm>
            <a:off x="872042" y="5574735"/>
            <a:ext cx="4633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Accuracy is </a:t>
            </a:r>
            <a:r>
              <a:rPr lang="en-US" sz="32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86</a:t>
            </a:r>
            <a:r>
              <a:rPr lang="en-US" sz="3200" b="1" i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.24%</a:t>
            </a:r>
            <a:endParaRPr lang="en-US" sz="2000" b="1" dirty="0">
              <a:solidFill>
                <a:srgbClr val="FFFF00"/>
              </a:solidFill>
            </a:endParaRPr>
          </a:p>
        </p:txBody>
      </p:sp>
      <p:pic>
        <p:nvPicPr>
          <p:cNvPr id="6146" name="Picture 2" descr="C:\Users\haris\Pictures\log 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745" y="2553576"/>
            <a:ext cx="4864728" cy="260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5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950EB62-BE40-42F3-B12A-C6E06799A75A}"/>
              </a:ext>
            </a:extLst>
          </p:cNvPr>
          <p:cNvSpPr txBox="1"/>
          <p:nvPr/>
        </p:nvSpPr>
        <p:spPr>
          <a:xfrm>
            <a:off x="337346" y="500301"/>
            <a:ext cx="58384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Model 1 </a:t>
            </a:r>
          </a:p>
          <a:p>
            <a:r>
              <a:rPr lang="en-US" sz="4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Logistic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 Regression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2FA133A-F023-48B7-BA55-839E659E568D}"/>
              </a:ext>
            </a:extLst>
          </p:cNvPr>
          <p:cNvSpPr txBox="1"/>
          <p:nvPr/>
        </p:nvSpPr>
        <p:spPr>
          <a:xfrm>
            <a:off x="659230" y="2163376"/>
            <a:ext cx="50590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ROC Curve</a:t>
            </a:r>
          </a:p>
          <a:p>
            <a:endParaRPr lang="en-US" dirty="0"/>
          </a:p>
        </p:txBody>
      </p:sp>
      <p:pic>
        <p:nvPicPr>
          <p:cNvPr id="7171" name="Picture 3" descr="C:\Users\haris\Pictures\r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19" y="1223575"/>
            <a:ext cx="6359236" cy="521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27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6F94C9B-644A-4ED2-8686-77361190E5D6}"/>
              </a:ext>
            </a:extLst>
          </p:cNvPr>
          <p:cNvSpPr txBox="1"/>
          <p:nvPr/>
        </p:nvSpPr>
        <p:spPr>
          <a:xfrm>
            <a:off x="404261" y="500301"/>
            <a:ext cx="782533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Model 2 - K-Nearest Neighbors Algorithm(KNN)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FFBAA91-8462-45E1-B0DF-6F22ADD243DD}"/>
              </a:ext>
            </a:extLst>
          </p:cNvPr>
          <p:cNvSpPr txBox="1"/>
          <p:nvPr/>
        </p:nvSpPr>
        <p:spPr>
          <a:xfrm>
            <a:off x="232586" y="2401844"/>
            <a:ext cx="4681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Using KNN with Train and Split method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3FA6DB0-BB05-47C8-AE3D-62CD4A536EC0}"/>
              </a:ext>
            </a:extLst>
          </p:cNvPr>
          <p:cNvSpPr txBox="1"/>
          <p:nvPr/>
        </p:nvSpPr>
        <p:spPr>
          <a:xfrm>
            <a:off x="872042" y="5574735"/>
            <a:ext cx="4633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Accuracy is </a:t>
            </a:r>
            <a:r>
              <a:rPr lang="en-US" sz="32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89.40</a:t>
            </a:r>
            <a:r>
              <a:rPr lang="en-US" sz="3200" b="1" i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%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63F4BE6-BC76-49FF-A567-607834B6E7D0}"/>
              </a:ext>
            </a:extLst>
          </p:cNvPr>
          <p:cNvSpPr txBox="1"/>
          <p:nvPr/>
        </p:nvSpPr>
        <p:spPr>
          <a:xfrm>
            <a:off x="232586" y="3124806"/>
            <a:ext cx="712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Accuracy = </a:t>
            </a:r>
            <a:r>
              <a:rPr lang="en-US" b="0" dirty="0" smtClean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849</a:t>
            </a:r>
            <a:r>
              <a:rPr lang="en-US" b="0" dirty="0" smtClean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+45)/(849+12+94+45)*</a:t>
            </a:r>
            <a:r>
              <a:rPr lang="en-US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100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026" name="Picture 2" descr="C:\Users\haris\Pictures\KNN 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556" y="3863440"/>
            <a:ext cx="6243189" cy="224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12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BAF59C2-CD07-4435-8688-25EFAF94E0C2}"/>
              </a:ext>
            </a:extLst>
          </p:cNvPr>
          <p:cNvSpPr txBox="1"/>
          <p:nvPr/>
        </p:nvSpPr>
        <p:spPr>
          <a:xfrm>
            <a:off x="404261" y="500301"/>
            <a:ext cx="782533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Model 3 - Random Forest Algorithm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E3DBBC5-F591-41A1-9D21-EC829272F021}"/>
              </a:ext>
            </a:extLst>
          </p:cNvPr>
          <p:cNvSpPr txBox="1"/>
          <p:nvPr/>
        </p:nvSpPr>
        <p:spPr>
          <a:xfrm>
            <a:off x="351050" y="2393685"/>
            <a:ext cx="52802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Using Random Forest </a:t>
            </a:r>
            <a:endParaRPr lang="en-US" sz="3200" dirty="0" smtClean="0">
              <a:solidFill>
                <a:srgbClr val="FFFFFF"/>
              </a:solidFill>
              <a:latin typeface="AngsanaUPC" panose="02020603050405020304" pitchFamily="18" charset="-34"/>
              <a:ea typeface="+mj-ea"/>
              <a:cs typeface="AngsanaUPC" panose="02020603050405020304" pitchFamily="18" charset="-34"/>
            </a:endParaRPr>
          </a:p>
          <a:p>
            <a:r>
              <a:rPr lang="en-US" sz="3200" dirty="0" smtClean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with </a:t>
            </a:r>
            <a:r>
              <a:rPr lang="en-US" sz="32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Train and Split method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B847C2D-850B-427A-974E-00E39FA2256D}"/>
              </a:ext>
            </a:extLst>
          </p:cNvPr>
          <p:cNvSpPr txBox="1"/>
          <p:nvPr/>
        </p:nvSpPr>
        <p:spPr>
          <a:xfrm>
            <a:off x="872042" y="5574735"/>
            <a:ext cx="4633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Accuracy is </a:t>
            </a:r>
            <a:r>
              <a:rPr lang="en-US" sz="3200" b="1" i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95.60%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447E15E-FE38-48FD-97D5-6F502DEBA44C}"/>
              </a:ext>
            </a:extLst>
          </p:cNvPr>
          <p:cNvSpPr txBox="1"/>
          <p:nvPr/>
        </p:nvSpPr>
        <p:spPr>
          <a:xfrm>
            <a:off x="435006" y="4385569"/>
            <a:ext cx="712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Accuracy = </a:t>
            </a:r>
            <a:r>
              <a:rPr lang="en-US" b="0" dirty="0" smtClean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855</a:t>
            </a:r>
            <a:r>
              <a:rPr lang="en-US" b="0" dirty="0" smtClean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+101)/(855+6+38+101)*</a:t>
            </a:r>
            <a:r>
              <a:rPr lang="en-US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100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2050" name="Picture 2" descr="C:\Users\haris\Pictures\Random 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82" y="2560562"/>
            <a:ext cx="5098473" cy="200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04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6C53B71-8C4D-4E6C-8D2B-A849B8650444}"/>
              </a:ext>
            </a:extLst>
          </p:cNvPr>
          <p:cNvSpPr txBox="1"/>
          <p:nvPr/>
        </p:nvSpPr>
        <p:spPr>
          <a:xfrm>
            <a:off x="404261" y="500301"/>
            <a:ext cx="841248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Model 4 - Support Vector Machine Algorithm (SVM)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CC737C4-2BC6-4A31-A4D2-398434190DA6}"/>
              </a:ext>
            </a:extLst>
          </p:cNvPr>
          <p:cNvSpPr txBox="1"/>
          <p:nvPr/>
        </p:nvSpPr>
        <p:spPr>
          <a:xfrm>
            <a:off x="232586" y="3294230"/>
            <a:ext cx="4681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Using SVM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with Train and Split method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9164CA1-516A-489C-A293-A6A88A0FC90C}"/>
              </a:ext>
            </a:extLst>
          </p:cNvPr>
          <p:cNvSpPr txBox="1"/>
          <p:nvPr/>
        </p:nvSpPr>
        <p:spPr>
          <a:xfrm>
            <a:off x="872042" y="5574735"/>
            <a:ext cx="4633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Accuracy is </a:t>
            </a:r>
            <a:r>
              <a:rPr lang="en-US" sz="3200" b="1" i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86.10%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FED70BA-4118-48A8-82B4-B80EDEBD8D79}"/>
              </a:ext>
            </a:extLst>
          </p:cNvPr>
          <p:cNvSpPr txBox="1"/>
          <p:nvPr/>
        </p:nvSpPr>
        <p:spPr>
          <a:xfrm>
            <a:off x="435006" y="4385569"/>
            <a:ext cx="712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Accuracy =  </a:t>
            </a:r>
            <a:r>
              <a:rPr lang="en-US" b="0" dirty="0" smtClean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861</a:t>
            </a:r>
            <a:r>
              <a:rPr lang="en-US" b="0" dirty="0" smtClean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+0)/(861+0+139+0)*</a:t>
            </a:r>
            <a:r>
              <a:rPr lang="en-US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100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3074" name="Picture 2" descr="C:\Users\haris\Pictures\SVM 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799" y="2928253"/>
            <a:ext cx="4572000" cy="267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33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10903703-DEA3-46A4-9C08-E16513EB8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5879" y="2094342"/>
            <a:ext cx="4513541" cy="2851731"/>
          </a:xfrm>
        </p:spPr>
        <p:txBody>
          <a:bodyPr>
            <a:normAutofit/>
          </a:bodyPr>
          <a:lstStyle/>
          <a:p>
            <a:pPr marL="0" indent="0" algn="ctr" fontAlgn="b">
              <a:spcBef>
                <a:spcPts val="0"/>
              </a:spcBef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- 4</a:t>
            </a:r>
            <a:endParaRPr lang="en-US" sz="3200" b="1" u="none" strike="noStrike" cap="none" spc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b">
              <a:spcBef>
                <a:spcPts val="0"/>
              </a:spcBef>
              <a:buNone/>
            </a:pPr>
            <a:endParaRPr lang="en-US" sz="3200" dirty="0">
              <a:solidFill>
                <a:schemeClr val="tx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 algn="ctr" fontAlgn="b">
              <a:spcBef>
                <a:spcPts val="0"/>
              </a:spcBef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Harish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Pansari</a:t>
            </a:r>
            <a:endParaRPr lang="en-US" sz="3200" b="0" i="0" u="none" strike="noStrike" cap="none" spc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b">
              <a:spcBef>
                <a:spcPts val="0"/>
              </a:spcBef>
              <a:buNone/>
            </a:pP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Ankur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Sharma</a:t>
            </a:r>
            <a:endParaRPr lang="en-US" sz="3200" b="0" u="none" strike="noStrike" cap="none" spc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b">
              <a:spcBef>
                <a:spcPts val="0"/>
              </a:spcBef>
              <a:buNone/>
            </a:pP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Subham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Chauhan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08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25CE4E5-538D-4139-ABAC-B4B97682A1E4}"/>
              </a:ext>
            </a:extLst>
          </p:cNvPr>
          <p:cNvSpPr txBox="1"/>
          <p:nvPr/>
        </p:nvSpPr>
        <p:spPr>
          <a:xfrm>
            <a:off x="404261" y="500301"/>
            <a:ext cx="841248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Model 5 - Naive Bayes(NB) Algorithm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44EBB9A-0AE4-4D1D-B959-AED07B11FAD6}"/>
              </a:ext>
            </a:extLst>
          </p:cNvPr>
          <p:cNvSpPr txBox="1"/>
          <p:nvPr/>
        </p:nvSpPr>
        <p:spPr>
          <a:xfrm>
            <a:off x="232586" y="3294230"/>
            <a:ext cx="4471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Using NB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with Train and Split method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DA9B46F-320B-4BF0-8F63-F35A51A06162}"/>
              </a:ext>
            </a:extLst>
          </p:cNvPr>
          <p:cNvSpPr txBox="1"/>
          <p:nvPr/>
        </p:nvSpPr>
        <p:spPr>
          <a:xfrm>
            <a:off x="872042" y="5574735"/>
            <a:ext cx="4633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Accuracy is </a:t>
            </a:r>
            <a:r>
              <a:rPr lang="en-US" sz="3200" b="1" i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87.20%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FCFC9F6-0693-473E-96D2-F9A3E508E4CF}"/>
              </a:ext>
            </a:extLst>
          </p:cNvPr>
          <p:cNvSpPr txBox="1"/>
          <p:nvPr/>
        </p:nvSpPr>
        <p:spPr>
          <a:xfrm>
            <a:off x="435006" y="4385569"/>
            <a:ext cx="712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Accuracy =  </a:t>
            </a:r>
            <a:r>
              <a:rPr lang="en-US" b="0" dirty="0" smtClean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841</a:t>
            </a:r>
            <a:r>
              <a:rPr lang="en-US" b="0" dirty="0" smtClean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+31)/(841+20+108+31)*</a:t>
            </a:r>
            <a:r>
              <a:rPr lang="en-US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100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098" name="Picture 2" descr="C:\Users\haris\Pictures\NB 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686544"/>
            <a:ext cx="4821382" cy="296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73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EFC3E0E-D8E9-45BE-80B9-1A736173A40D}"/>
              </a:ext>
            </a:extLst>
          </p:cNvPr>
          <p:cNvSpPr txBox="1"/>
          <p:nvPr/>
        </p:nvSpPr>
        <p:spPr>
          <a:xfrm>
            <a:off x="404261" y="500301"/>
            <a:ext cx="841248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Model 6 - </a:t>
            </a:r>
            <a:r>
              <a:rPr lang="en-US" sz="4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XGBoost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 Algorithm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E3C0B23-D9FC-41E5-B473-7551F89E1DF0}"/>
              </a:ext>
            </a:extLst>
          </p:cNvPr>
          <p:cNvSpPr txBox="1"/>
          <p:nvPr/>
        </p:nvSpPr>
        <p:spPr>
          <a:xfrm>
            <a:off x="872042" y="2196568"/>
            <a:ext cx="44001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Using </a:t>
            </a:r>
            <a:r>
              <a:rPr lang="en-US" sz="3200" dirty="0" err="1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XGBoost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with </a:t>
            </a:r>
            <a:endParaRPr lang="en-US" sz="3200" dirty="0" smtClean="0">
              <a:solidFill>
                <a:srgbClr val="FFFFFF"/>
              </a:solidFill>
              <a:latin typeface="AngsanaUPC" panose="02020603050405020304" pitchFamily="18" charset="-34"/>
              <a:ea typeface="+mj-ea"/>
              <a:cs typeface="AngsanaUPC" panose="02020603050405020304" pitchFamily="18" charset="-34"/>
            </a:endParaRPr>
          </a:p>
          <a:p>
            <a:r>
              <a:rPr lang="en-US" sz="3200" dirty="0" smtClean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Train </a:t>
            </a:r>
            <a:r>
              <a:rPr lang="en-US" sz="32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and Split method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FB4261A-3605-48CB-A0AF-C4E208148788}"/>
              </a:ext>
            </a:extLst>
          </p:cNvPr>
          <p:cNvSpPr txBox="1"/>
          <p:nvPr/>
        </p:nvSpPr>
        <p:spPr>
          <a:xfrm>
            <a:off x="872042" y="5574735"/>
            <a:ext cx="4633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Accuracy is </a:t>
            </a:r>
            <a:r>
              <a:rPr lang="en-US" sz="32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96</a:t>
            </a:r>
            <a:r>
              <a:rPr lang="en-US" sz="3200" b="1" i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.60%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2BDAC1B-F43B-478F-810B-A6E82B6D3B41}"/>
              </a:ext>
            </a:extLst>
          </p:cNvPr>
          <p:cNvSpPr txBox="1"/>
          <p:nvPr/>
        </p:nvSpPr>
        <p:spPr>
          <a:xfrm>
            <a:off x="435006" y="4385569"/>
            <a:ext cx="712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Accuracy =  </a:t>
            </a:r>
            <a:r>
              <a:rPr lang="en-US" b="0" dirty="0" smtClean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854</a:t>
            </a:r>
            <a:r>
              <a:rPr lang="en-US" b="0" dirty="0" smtClean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+112)/(854+7+27+112)*</a:t>
            </a:r>
            <a:r>
              <a:rPr lang="en-US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100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122" name="Picture 2" descr="C:\Users\haris\Pictures\XG 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727" y="3006169"/>
            <a:ext cx="5403273" cy="286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80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A924431C-E69B-460A-A9AA-1A154B1F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398" y="609600"/>
            <a:ext cx="8034066" cy="190259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the Accuracy of all the Models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471534E-5325-4E5F-A3B1-7456A22A47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34871" y="3109104"/>
            <a:ext cx="7221144" cy="881113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 Boost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at best –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96.60%</a:t>
            </a:r>
          </a:p>
          <a:p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we used Random Forest = 95.60%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 descr="C:\Users\haris\Pictures\All Al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140" y="4195224"/>
            <a:ext cx="7763773" cy="240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1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68C686DA-6D6F-40E3-B2F0-80ABA60CF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REDUCE CUSTOMER CHURN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7CE3582-998B-4EFF-9A8A-9EBE603E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883049"/>
          </a:xfrm>
        </p:spPr>
        <p:txBody>
          <a:bodyPr/>
          <a:lstStyle/>
          <a:p>
            <a:r>
              <a:rPr lang="en-US" dirty="0"/>
              <a:t>Lean into your best customers.</a:t>
            </a:r>
          </a:p>
          <a:p>
            <a:r>
              <a:rPr lang="en-US" dirty="0"/>
              <a:t>Be proactive with communication.</a:t>
            </a:r>
          </a:p>
          <a:p>
            <a:r>
              <a:rPr lang="en-US" dirty="0"/>
              <a:t>Define a roadmap for your new customers.</a:t>
            </a:r>
          </a:p>
          <a:p>
            <a:r>
              <a:rPr lang="en-US" dirty="0"/>
              <a:t>Offer incentives.</a:t>
            </a:r>
          </a:p>
          <a:p>
            <a:r>
              <a:rPr lang="en-US" dirty="0"/>
              <a:t>Ask for feedback often.</a:t>
            </a:r>
          </a:p>
          <a:p>
            <a:r>
              <a:rPr lang="en-US" dirty="0"/>
              <a:t>Analyze churn when it happens.</a:t>
            </a:r>
          </a:p>
          <a:p>
            <a:r>
              <a:rPr lang="en-US" dirty="0"/>
              <a:t>Stay competitive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642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EB125CC4-79B7-4BF8-A0DA-A1782A8F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F120781-2692-46AF-95EF-5D2EADDD5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importance of this type of research in the telecom market is to help companies make more profit. </a:t>
            </a:r>
          </a:p>
          <a:p>
            <a:r>
              <a:rPr lang="en-US" dirty="0"/>
              <a:t>   It has become known that predicting churn is one of the most important sources of income to Telecom companies.</a:t>
            </a:r>
          </a:p>
          <a:p>
            <a:r>
              <a:rPr lang="en-US" dirty="0"/>
              <a:t> Hence, this research aimed to build a system that predicts the churn of customers  telecom company.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46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AD70DC4-9042-4659-B072-42971C628363}"/>
              </a:ext>
            </a:extLst>
          </p:cNvPr>
          <p:cNvSpPr txBox="1"/>
          <p:nvPr/>
        </p:nvSpPr>
        <p:spPr>
          <a:xfrm>
            <a:off x="3048802" y="2685048"/>
            <a:ext cx="6097604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Agenda 3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–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</a:t>
            </a:r>
            <a:r>
              <a:rPr lang="en-US" sz="36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odel Pipeline and </a:t>
            </a:r>
            <a:r>
              <a:rPr lang="en-US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</a:t>
            </a:r>
            <a:r>
              <a:rPr lang="en-US" sz="36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eployment </a:t>
            </a:r>
            <a:r>
              <a:rPr lang="en-US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</a:t>
            </a:r>
            <a:r>
              <a:rPr lang="en-US" sz="36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sing </a:t>
            </a:r>
            <a:r>
              <a:rPr lang="en-US" sz="3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  <a:r>
              <a:rPr lang="en-US" sz="3600" kern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treamlit</a:t>
            </a:r>
            <a:endParaRPr lang="en-US" sz="3600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55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="" xmlns:a16="http://schemas.microsoft.com/office/drawing/2014/main" id="{685BA2CE-819B-4245-961D-3E981A69AA98}"/>
              </a:ext>
            </a:extLst>
          </p:cNvPr>
          <p:cNvSpPr txBox="1">
            <a:spLocks/>
          </p:cNvSpPr>
          <p:nvPr/>
        </p:nvSpPr>
        <p:spPr>
          <a:xfrm>
            <a:off x="67377" y="1988231"/>
            <a:ext cx="7221144" cy="8811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 Forest Classifier Pipeline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83CC642-08B7-4CD8-97A0-67BA4E2F1C0C}"/>
              </a:ext>
            </a:extLst>
          </p:cNvPr>
          <p:cNvSpPr txBox="1"/>
          <p:nvPr/>
        </p:nvSpPr>
        <p:spPr>
          <a:xfrm>
            <a:off x="654518" y="4145479"/>
            <a:ext cx="4568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 </a:t>
            </a:r>
            <a:r>
              <a:rPr lang="en-US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Random Forest</a:t>
            </a:r>
          </a:p>
        </p:txBody>
      </p:sp>
      <p:pic>
        <p:nvPicPr>
          <p:cNvPr id="6146" name="Picture 2" descr="C:\Users\haris\Pictures\pip 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186" y="906462"/>
            <a:ext cx="6454775" cy="504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79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F80BE31-AB11-45F1-8D53-85007CD038C4}"/>
              </a:ext>
            </a:extLst>
          </p:cNvPr>
          <p:cNvSpPr txBox="1"/>
          <p:nvPr/>
        </p:nvSpPr>
        <p:spPr>
          <a:xfrm>
            <a:off x="337346" y="500301"/>
            <a:ext cx="58384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Saving the Model using Pickel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93BAA8-92FA-440E-9937-D8E55D8E728C}"/>
              </a:ext>
            </a:extLst>
          </p:cNvPr>
          <p:cNvSpPr txBox="1"/>
          <p:nvPr/>
        </p:nvSpPr>
        <p:spPr>
          <a:xfrm>
            <a:off x="248576" y="3817398"/>
            <a:ext cx="592726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Random Forest Model Saved as 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 </a:t>
            </a:r>
            <a:r>
              <a:rPr lang="en-US" sz="3600" b="1" dirty="0" err="1">
                <a:latin typeface="Arial Narrow" panose="020B0606020202030204" pitchFamily="34" charset="0"/>
              </a:rPr>
              <a:t>Churn_Final_Model.pkl</a:t>
            </a:r>
            <a:endParaRPr lang="en-US" sz="2800" b="1" dirty="0">
              <a:latin typeface="Arial Narrow" panose="020B0606020202030204" pitchFamily="34" charset="0"/>
            </a:endParaRPr>
          </a:p>
        </p:txBody>
      </p:sp>
      <p:pic>
        <p:nvPicPr>
          <p:cNvPr id="5122" name="Picture 2" descr="C:\Users\haris\Pictures\pkl 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402" y="2246493"/>
            <a:ext cx="5518809" cy="265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1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305D39C-1BFD-4CC7-B866-28938A878680}"/>
              </a:ext>
            </a:extLst>
          </p:cNvPr>
          <p:cNvSpPr txBox="1"/>
          <p:nvPr/>
        </p:nvSpPr>
        <p:spPr>
          <a:xfrm>
            <a:off x="904776" y="596047"/>
            <a:ext cx="95193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 Accuracy Chart below, We have finalized  Random Forest Classifier and Deploying the Model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haris\Pictures\All Al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491" y="3114137"/>
            <a:ext cx="8867954" cy="289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6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901CE71-A0C6-4F0B-8EE5-6CEA3B9699F9}"/>
              </a:ext>
            </a:extLst>
          </p:cNvPr>
          <p:cNvSpPr txBox="1"/>
          <p:nvPr/>
        </p:nvSpPr>
        <p:spPr>
          <a:xfrm>
            <a:off x="838200" y="5852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PY File Creation Using Spyder (Python 3.9)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11BE7C3-6D87-41C5-B9E7-CCAA61E246E3}"/>
              </a:ext>
            </a:extLst>
          </p:cNvPr>
          <p:cNvSpPr txBox="1"/>
          <p:nvPr/>
        </p:nvSpPr>
        <p:spPr>
          <a:xfrm>
            <a:off x="8142071" y="2176867"/>
            <a:ext cx="3803904" cy="3660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We have created the PY file where we are calling the saved model and the input variables and Predicting based on the User Inputs.</a:t>
            </a:r>
          </a:p>
        </p:txBody>
      </p:sp>
      <p:pic>
        <p:nvPicPr>
          <p:cNvPr id="2050" name="Picture 2" descr="C:\Users\haris\Pictures\co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92" y="1910779"/>
            <a:ext cx="7144704" cy="467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80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B171FC-D0F0-4692-A0A4-BD081FB7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Objective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35C44DC-41A6-4599-BDE5-4E2F306A2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churn is a big problem for telecommunications companies. Indeed, their annual churn rates are usually higher than 10%. For that reason, they develop strategies to keep as many clients as possible. This is a classification project since the variable to be predicted is binary (churn or loyal customer). The goal here is to model churn probability, conditioned on the customer features.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408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BF6285A-8458-4DB2-8A35-78E9D2F7B6CB}"/>
              </a:ext>
            </a:extLst>
          </p:cNvPr>
          <p:cNvSpPr txBox="1"/>
          <p:nvPr/>
        </p:nvSpPr>
        <p:spPr>
          <a:xfrm>
            <a:off x="838200" y="5852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Running the PY file through Anaconda Prompt</a:t>
            </a:r>
          </a:p>
        </p:txBody>
      </p:sp>
      <p:pic>
        <p:nvPicPr>
          <p:cNvPr id="3" name="Picture 2" descr="C:\Users\haris\Pictures\c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621" y="1910779"/>
            <a:ext cx="8397875" cy="486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41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265FD2C-70EE-4AEE-BED6-4126A558FCA6}"/>
              </a:ext>
            </a:extLst>
          </p:cNvPr>
          <p:cNvSpPr txBox="1"/>
          <p:nvPr/>
        </p:nvSpPr>
        <p:spPr>
          <a:xfrm>
            <a:off x="838200" y="269507"/>
            <a:ext cx="10515600" cy="1212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FINAL DEPLOYED MODEL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With Input Variables on left and Predictions and Probability on right 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dirty="0">
              <a:solidFill>
                <a:schemeClr val="accent1">
                  <a:lumMod val="60000"/>
                  <a:lumOff val="40000"/>
                </a:schemeClr>
              </a:solidFill>
              <a:latin typeface="AngsanaUPC" panose="02020603050405020304" pitchFamily="18" charset="-34"/>
              <a:ea typeface="+mj-ea"/>
              <a:cs typeface="AngsanaUPC" panose="02020603050405020304" pitchFamily="18" charset="-34"/>
            </a:endParaRPr>
          </a:p>
        </p:txBody>
      </p:sp>
      <p:sp>
        <p:nvSpPr>
          <p:cNvPr id="12" name="Arrow: Left 11">
            <a:extLst>
              <a:ext uri="{FF2B5EF4-FFF2-40B4-BE49-F238E27FC236}">
                <a16:creationId xmlns="" xmlns:a16="http://schemas.microsoft.com/office/drawing/2014/main" id="{53ADF046-B293-43D7-BFBB-D1653CC96A59}"/>
              </a:ext>
            </a:extLst>
          </p:cNvPr>
          <p:cNvSpPr/>
          <p:nvPr/>
        </p:nvSpPr>
        <p:spPr>
          <a:xfrm>
            <a:off x="1453415" y="6378662"/>
            <a:ext cx="45719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Left 12">
            <a:extLst>
              <a:ext uri="{FF2B5EF4-FFF2-40B4-BE49-F238E27FC236}">
                <a16:creationId xmlns="" xmlns:a16="http://schemas.microsoft.com/office/drawing/2014/main" id="{A565811C-A36E-47C7-A67A-691F5C1FD81B}"/>
              </a:ext>
            </a:extLst>
          </p:cNvPr>
          <p:cNvSpPr/>
          <p:nvPr/>
        </p:nvSpPr>
        <p:spPr>
          <a:xfrm>
            <a:off x="1336307" y="6062229"/>
            <a:ext cx="653715" cy="3164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Arrow: Up 15">
            <a:extLst>
              <a:ext uri="{FF2B5EF4-FFF2-40B4-BE49-F238E27FC236}">
                <a16:creationId xmlns="" xmlns:a16="http://schemas.microsoft.com/office/drawing/2014/main" id="{51C06EAD-57F5-4424-9DC3-0C670776F787}"/>
              </a:ext>
            </a:extLst>
          </p:cNvPr>
          <p:cNvSpPr/>
          <p:nvPr/>
        </p:nvSpPr>
        <p:spPr>
          <a:xfrm>
            <a:off x="5001932" y="4918509"/>
            <a:ext cx="340089" cy="6160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098" name="Picture 2" descr="C:\Users\haris\Pictures\outp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408157"/>
            <a:ext cx="120015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79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2D1F46-82AD-4670-96AA-5A3F0050F3EB}"/>
              </a:ext>
            </a:extLst>
          </p:cNvPr>
          <p:cNvSpPr txBox="1">
            <a:spLocks/>
          </p:cNvSpPr>
          <p:nvPr/>
        </p:nvSpPr>
        <p:spPr>
          <a:xfrm>
            <a:off x="2311147" y="365760"/>
            <a:ext cx="7569706" cy="12882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INFERENCE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5CF7F5A-D901-4676-AE80-723975184072}"/>
              </a:ext>
            </a:extLst>
          </p:cNvPr>
          <p:cNvSpPr txBox="1"/>
          <p:nvPr/>
        </p:nvSpPr>
        <p:spPr>
          <a:xfrm>
            <a:off x="1719309" y="2551161"/>
            <a:ext cx="8753382" cy="394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99CC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Looking at the Model built we could see that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customer_service_calls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total_charge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99CC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were largely impacting on the CHURN Probability, hence if </a:t>
            </a:r>
            <a:r>
              <a:rPr lang="en-IN" sz="2400" b="1" dirty="0">
                <a:solidFill>
                  <a:srgbClr val="99CC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Telecommunications companies are monitoring the High Value (</a:t>
            </a:r>
            <a:r>
              <a:rPr lang="en-US" sz="2400" b="1" dirty="0">
                <a:solidFill>
                  <a:srgbClr val="99CC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total_charge</a:t>
            </a:r>
            <a:r>
              <a:rPr lang="en-IN" sz="2400" b="1" dirty="0">
                <a:solidFill>
                  <a:srgbClr val="99CC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customers and resolving the issues when they are reaching out to customer service, they can manage the CHURN rate in a controlled manner.</a:t>
            </a:r>
            <a:endParaRPr lang="en-US" sz="2400" b="1" dirty="0">
              <a:solidFill>
                <a:srgbClr val="99CC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31333F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04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9E7FAF11-58AC-4713-ABCA-A0E33D393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8" b="99342" l="9864" r="89796">
                        <a14:foregroundMark x1="48639" y1="10855" x2="51020" y2="658"/>
                        <a14:foregroundMark x1="42857" y1="89145" x2="49320" y2="993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88835" y="1855264"/>
            <a:ext cx="3732777" cy="385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9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605" y="720918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EDA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Finding the Data type </a:t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Missing value</a:t>
            </a:r>
            <a:endParaRPr lang="en-IN" dirty="0"/>
          </a:p>
        </p:txBody>
      </p:sp>
      <p:pic>
        <p:nvPicPr>
          <p:cNvPr id="1026" name="Picture 2" descr="C:\Users\haris\Pictures\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939" y="604299"/>
            <a:ext cx="5649857" cy="531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84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383" y="1690977"/>
            <a:ext cx="8596668" cy="1320800"/>
          </a:xfrm>
        </p:spPr>
        <p:txBody>
          <a:bodyPr/>
          <a:lstStyle/>
          <a:p>
            <a:r>
              <a:rPr lang="en-US" dirty="0" smtClean="0"/>
              <a:t>Filling the Missing Value</a:t>
            </a:r>
            <a:br>
              <a:rPr lang="en-US" dirty="0" smtClean="0"/>
            </a:br>
            <a:endParaRPr lang="en-IN" dirty="0"/>
          </a:p>
        </p:txBody>
      </p:sp>
      <p:pic>
        <p:nvPicPr>
          <p:cNvPr id="2050" name="Picture 2" descr="C:\Users\haris\Pictures\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981" y="596899"/>
            <a:ext cx="4206875" cy="566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77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CC486E-8369-42A1-9A0A-FDE7EAA79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TARGET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A2C6C1-B13C-4C53-9090-70C888D66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006" y="4050835"/>
            <a:ext cx="10578165" cy="1185307"/>
          </a:xfrm>
        </p:spPr>
        <p:txBody>
          <a:bodyPr>
            <a:normAutofit/>
          </a:bodyPr>
          <a:lstStyle/>
          <a:p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Churn is our target variable. It is the one on that determines weather </a:t>
            </a:r>
          </a:p>
          <a:p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client is still in the company or not. (1-Churn, 0-No Churn)</a:t>
            </a:r>
            <a:endParaRPr lang="en-IN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196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3CECE7-A273-4ADA-A00B-368A79BD0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8061" y="1540422"/>
            <a:ext cx="4184035" cy="3880772"/>
          </a:xfrm>
        </p:spPr>
        <p:txBody>
          <a:bodyPr/>
          <a:lstStyle/>
          <a:p>
            <a:pPr marL="4572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Inference from Pie Cart</a:t>
            </a:r>
          </a:p>
          <a:p>
            <a:pPr marL="4572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There is a churn of </a:t>
            </a:r>
            <a:r>
              <a:rPr lang="en-US" sz="24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14.1% 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and </a:t>
            </a:r>
          </a:p>
          <a:p>
            <a:pPr marL="4572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Loyal customer percentage is </a:t>
            </a:r>
            <a:r>
              <a:rPr lang="en-US" sz="24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around 85.9%</a:t>
            </a:r>
            <a:endParaRPr lang="en-US" sz="240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Customer 5000</a:t>
            </a:r>
            <a:endParaRPr lang="en-US" sz="240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026" name="Picture 2" descr="C:\Users\haris\Pictures\pie 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950" y="1170418"/>
            <a:ext cx="4955741" cy="462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3649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B60AE70-4971-44FB-882A-4A003B1A9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442763"/>
            <a:ext cx="3854528" cy="4918756"/>
          </a:xfrm>
        </p:spPr>
        <p:txBody>
          <a:bodyPr>
            <a:normAutofit/>
          </a:bodyPr>
          <a:lstStyle/>
          <a:p>
            <a:pPr marL="114300" marR="0" lv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Below are few High Correlation features when compared with CHURN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customer_service_calls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0.208750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international_plan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0.259852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day_charge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0.205151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total_charge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0.231549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Weak Correlation 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evening_calls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0.009233</a:t>
            </a:r>
          </a:p>
          <a:p>
            <a:endParaRPr lang="en-IN" dirty="0"/>
          </a:p>
        </p:txBody>
      </p:sp>
      <p:pic>
        <p:nvPicPr>
          <p:cNvPr id="1026" name="Picture 2" descr="C:\Users\haris\Pictures\c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38" y="676634"/>
            <a:ext cx="7691562" cy="547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58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8CA0399-B0F7-4B01-94A5-84CFAD58E3BA}"/>
              </a:ext>
            </a:extLst>
          </p:cNvPr>
          <p:cNvSpPr txBox="1"/>
          <p:nvPr/>
        </p:nvSpPr>
        <p:spPr>
          <a:xfrm>
            <a:off x="1818261" y="1336618"/>
            <a:ext cx="449941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6000" dirty="0" smtClean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Feature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6000" dirty="0" smtClean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Engineering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400" dirty="0" smtClean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Using </a:t>
            </a:r>
            <a:endParaRPr lang="en-US" sz="4400" dirty="0">
              <a:solidFill>
                <a:srgbClr val="FFFFFF"/>
              </a:solidFill>
              <a:latin typeface="AngsanaUPC" panose="02020603050405020304" pitchFamily="18" charset="-34"/>
              <a:ea typeface="+mj-ea"/>
              <a:cs typeface="AngsanaUPC" panose="02020603050405020304" pitchFamily="18" charset="-34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Correlation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4400" dirty="0">
              <a:solidFill>
                <a:srgbClr val="FFFFFF"/>
              </a:solidFill>
              <a:latin typeface="AngsanaUPC" panose="02020603050405020304" pitchFamily="18" charset="-34"/>
              <a:ea typeface="+mj-ea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1271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977</TotalTime>
  <Words>558</Words>
  <Application>Microsoft Office PowerPoint</Application>
  <PresentationFormat>Custom</PresentationFormat>
  <Paragraphs>111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Facet</vt:lpstr>
      <vt:lpstr>PowerPoint Presentation</vt:lpstr>
      <vt:lpstr>PowerPoint Presentation</vt:lpstr>
      <vt:lpstr>Business Objective</vt:lpstr>
      <vt:lpstr>EDA       Finding the Data type  and  Missing value</vt:lpstr>
      <vt:lpstr>Filling the Missing Value </vt:lpstr>
      <vt:lpstr>  TARGET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Churn by International Charges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Comparing the Accuracy of all the Models</vt:lpstr>
      <vt:lpstr>HOW TO REDUCE CUSTOMER CHURN</vt:lpstr>
      <vt:lpstr>CONCLUSION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harish pansari</cp:lastModifiedBy>
  <cp:revision>45</cp:revision>
  <dcterms:created xsi:type="dcterms:W3CDTF">2022-11-05T16:55:04Z</dcterms:created>
  <dcterms:modified xsi:type="dcterms:W3CDTF">2024-05-06T12:11:35Z</dcterms:modified>
</cp:coreProperties>
</file>