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4" r:id="rId14"/>
    <p:sldId id="276" r:id="rId15"/>
    <p:sldId id="277" r:id="rId16"/>
    <p:sldId id="278" r:id="rId17"/>
    <p:sldId id="279" r:id="rId18"/>
    <p:sldId id="275" r:id="rId19"/>
    <p:sldId id="280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veenkumar06021999@gmail.com" initials="p" lastIdx="0" clrIdx="0">
    <p:extLst>
      <p:ext uri="{19B8F6BF-5375-455C-9EA6-DF929625EA0E}">
        <p15:presenceInfo xmlns:p15="http://schemas.microsoft.com/office/powerpoint/2012/main" userId="36eb96bbb78524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62" autoAdjust="0"/>
    <p:restoredTop sz="94660"/>
  </p:normalViewPr>
  <p:slideViewPr>
    <p:cSldViewPr snapToGrid="0">
      <p:cViewPr varScale="1">
        <p:scale>
          <a:sx n="75" d="100"/>
          <a:sy n="75" d="100"/>
        </p:scale>
        <p:origin x="3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6/26/2019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Telecom churn prediction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8020" y="4468030"/>
            <a:ext cx="3566160" cy="2389969"/>
          </a:xfrm>
        </p:spPr>
        <p:txBody>
          <a:bodyPr>
            <a:normAutofit/>
          </a:bodyPr>
          <a:lstStyle/>
          <a:p>
            <a:r>
              <a:rPr lang="en-IN" smtClean="0"/>
              <a:t>                                                                     </a:t>
            </a:r>
            <a:endParaRPr lang="en-IN" dirty="0" smtClean="0"/>
          </a:p>
          <a:p>
            <a:r>
              <a:rPr lang="en-IN" dirty="0" smtClean="0"/>
              <a:t>       P.HARISH REDDY</a:t>
            </a:r>
          </a:p>
          <a:p>
            <a:r>
              <a:rPr lang="en-IN" dirty="0"/>
              <a:t> </a:t>
            </a:r>
            <a:r>
              <a:rPr lang="en-IN" dirty="0" smtClean="0"/>
              <a:t>      Ch.BHANU PRAKASH</a:t>
            </a:r>
          </a:p>
          <a:p>
            <a:r>
              <a:rPr lang="en-IN" dirty="0"/>
              <a:t> </a:t>
            </a:r>
            <a:r>
              <a:rPr lang="en-IN" dirty="0" smtClean="0"/>
              <a:t>      G.PRAVEEN KUMAR</a:t>
            </a:r>
          </a:p>
          <a:p>
            <a:r>
              <a:rPr lang="en-IN" dirty="0"/>
              <a:t> </a:t>
            </a:r>
            <a:r>
              <a:rPr lang="en-IN" dirty="0" smtClean="0"/>
              <a:t>      B.JAGADISH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182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249803"/>
            <a:ext cx="3200400" cy="777406"/>
          </a:xfrm>
        </p:spPr>
        <p:txBody>
          <a:bodyPr/>
          <a:lstStyle/>
          <a:p>
            <a:r>
              <a:rPr lang="en-IN" dirty="0" smtClean="0"/>
              <a:t>Heat map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027209"/>
            <a:ext cx="3200400" cy="5294078"/>
          </a:xfrm>
        </p:spPr>
        <p:txBody>
          <a:bodyPr>
            <a:noAutofit/>
          </a:bodyPr>
          <a:lstStyle/>
          <a:p>
            <a:r>
              <a:rPr lang="en-IN" sz="1800" u="sng" dirty="0" smtClean="0"/>
              <a:t>Correlation</a:t>
            </a:r>
            <a:r>
              <a:rPr lang="en-IN" sz="1800" dirty="0" smtClean="0"/>
              <a:t>: Dependence </a:t>
            </a:r>
            <a:r>
              <a:rPr lang="en-IN" sz="1800" dirty="0"/>
              <a:t>or association is any statistical relationship, whether causal or not, between two random variables or bivariate data.</a:t>
            </a:r>
            <a:br>
              <a:rPr lang="en-IN" sz="1800" dirty="0"/>
            </a:br>
            <a:r>
              <a:rPr lang="en-IN" sz="1800" dirty="0"/>
              <a:t>With the help of Correlation matrix, we can find interdependency between variables  </a:t>
            </a:r>
            <a:endParaRPr lang="en-IN" sz="1800" dirty="0" smtClean="0"/>
          </a:p>
          <a:p>
            <a:r>
              <a:rPr lang="en-IN" sz="1800" dirty="0"/>
              <a:t/>
            </a:r>
            <a:br>
              <a:rPr lang="en-IN" sz="1800" dirty="0"/>
            </a:br>
            <a:r>
              <a:rPr lang="en-IN" sz="1800" dirty="0" smtClean="0"/>
              <a:t>1)Least </a:t>
            </a:r>
            <a:r>
              <a:rPr lang="en-IN" sz="1800" dirty="0"/>
              <a:t>dependency of variables for predicting churn are tenure and contract</a:t>
            </a:r>
            <a:r>
              <a:rPr lang="en-IN" sz="1800" dirty="0" smtClean="0"/>
              <a:t>.</a:t>
            </a:r>
            <a:r>
              <a:rPr lang="en-IN" sz="1800" dirty="0"/>
              <a:t/>
            </a:r>
            <a:br>
              <a:rPr lang="en-IN" sz="1800" dirty="0"/>
            </a:br>
            <a:r>
              <a:rPr lang="en-IN" sz="1800" dirty="0" smtClean="0"/>
              <a:t>2)Churn </a:t>
            </a:r>
            <a:r>
              <a:rPr lang="en-IN" sz="1800" dirty="0"/>
              <a:t>variable is depending more on monthly charges.</a:t>
            </a:r>
            <a:br>
              <a:rPr lang="en-IN" sz="1800" dirty="0"/>
            </a:br>
            <a:endParaRPr lang="en-IN" sz="1800" dirty="0"/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0" t="292" r="-240" b="-1462"/>
          <a:stretch/>
        </p:blipFill>
        <p:spPr>
          <a:xfrm>
            <a:off x="39757" y="-19877"/>
            <a:ext cx="8309113" cy="6877878"/>
          </a:xfrm>
        </p:spPr>
      </p:pic>
    </p:spTree>
    <p:extLst>
      <p:ext uri="{BB962C8B-B14F-4D97-AF65-F5344CB8AC3E}">
        <p14:creationId xmlns:p14="http://schemas.microsoft.com/office/powerpoint/2010/main" val="60541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Pie Plot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 smtClean="0"/>
              <a:t>1)Female </a:t>
            </a:r>
            <a:r>
              <a:rPr lang="en-IN" sz="2400" dirty="0"/>
              <a:t>subscribers </a:t>
            </a:r>
            <a:r>
              <a:rPr lang="en-IN" sz="2400" dirty="0" smtClean="0"/>
              <a:t> are </a:t>
            </a:r>
            <a:r>
              <a:rPr lang="en-IN" sz="2400" dirty="0"/>
              <a:t>49.5% of the total</a:t>
            </a:r>
            <a:br>
              <a:rPr lang="en-IN" sz="2400" dirty="0"/>
            </a:br>
            <a:endParaRPr lang="en-IN" sz="2400" dirty="0" smtClean="0"/>
          </a:p>
          <a:p>
            <a:r>
              <a:rPr lang="en-IN" sz="2400" dirty="0" smtClean="0"/>
              <a:t>2)Male </a:t>
            </a:r>
            <a:r>
              <a:rPr lang="en-IN" sz="2400" dirty="0"/>
              <a:t>subscribers are 55.5% of the total</a:t>
            </a:r>
          </a:p>
          <a:p>
            <a:r>
              <a:rPr lang="en-IN" sz="2400" dirty="0"/>
              <a:t/>
            </a:r>
            <a:br>
              <a:rPr lang="en-IN" sz="2400" dirty="0"/>
            </a:br>
            <a:endParaRPr lang="en-IN" sz="2400" dirty="0"/>
          </a:p>
          <a:p>
            <a:r>
              <a:rPr lang="en-IN" sz="2400" dirty="0"/>
              <a:t/>
            </a:r>
            <a:br>
              <a:rPr lang="en-IN" sz="2400" dirty="0"/>
            </a:br>
            <a:endParaRPr lang="en-IN" sz="2400" dirty="0"/>
          </a:p>
        </p:txBody>
      </p:sp>
      <p:pic>
        <p:nvPicPr>
          <p:cNvPr id="5" name="Picture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BF20C51-9B05-4FA3-928D-5931C9C1A10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3" r="-244" b="-305"/>
          <a:stretch/>
        </p:blipFill>
        <p:spPr>
          <a:xfrm>
            <a:off x="59635" y="99392"/>
            <a:ext cx="8209722" cy="653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3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pIE plot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>According </a:t>
            </a:r>
            <a:r>
              <a:rPr lang="en-IN" sz="2000" dirty="0"/>
              <a:t>to the collected data information 73.5% customers are continuing their subscription </a:t>
            </a:r>
            <a:br>
              <a:rPr lang="en-IN" sz="2000" dirty="0"/>
            </a:br>
            <a:r>
              <a:rPr lang="en-IN" sz="2000" dirty="0"/>
              <a:t>and 26.5% customers </a:t>
            </a:r>
            <a:r>
              <a:rPr lang="en-IN" sz="2000" dirty="0" smtClean="0"/>
              <a:t>disconnected.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endParaRPr lang="en-IN" sz="2000" dirty="0"/>
          </a:p>
          <a:p>
            <a:r>
              <a:rPr lang="en-IN" sz="2000" dirty="0"/>
              <a:t/>
            </a:r>
            <a:br>
              <a:rPr lang="en-IN" sz="2000" dirty="0"/>
            </a:br>
            <a:endParaRPr lang="en-IN" sz="2000" dirty="0"/>
          </a:p>
          <a:p>
            <a:endParaRPr lang="en-IN" sz="2000" dirty="0"/>
          </a:p>
        </p:txBody>
      </p:sp>
      <p:pic>
        <p:nvPicPr>
          <p:cNvPr id="5" name="Picture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4973C9-1434-4783-9E28-33AA32DB43C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" t="1475" r="-1438" b="-2359"/>
          <a:stretch/>
        </p:blipFill>
        <p:spPr>
          <a:xfrm>
            <a:off x="-59635" y="119267"/>
            <a:ext cx="8388626" cy="679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2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Scatter </a:t>
            </a:r>
            <a:r>
              <a:rPr lang="en-IN" dirty="0" err="1" smtClean="0"/>
              <a:t>pLot</a:t>
            </a:r>
            <a:endParaRPr lang="en-IN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4" t="-570" r="-1" b="285"/>
          <a:stretch/>
        </p:blipFill>
        <p:spPr>
          <a:xfrm>
            <a:off x="-139148" y="79514"/>
            <a:ext cx="8428383" cy="699714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1)Customers </a:t>
            </a:r>
            <a:r>
              <a:rPr lang="en-IN" sz="2000" dirty="0"/>
              <a:t>paying high monthly charges for short tenures </a:t>
            </a:r>
            <a:r>
              <a:rPr lang="en-IN" sz="2000" dirty="0" smtClean="0"/>
              <a:t>are disconnecting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>2)Customers </a:t>
            </a:r>
            <a:r>
              <a:rPr lang="en-IN" sz="2000" dirty="0"/>
              <a:t>paying high monthly charges for long tenures continuing with their subscription plans, as it is reasonable cost</a:t>
            </a:r>
          </a:p>
        </p:txBody>
      </p:sp>
    </p:spTree>
    <p:extLst>
      <p:ext uri="{BB962C8B-B14F-4D97-AF65-F5344CB8AC3E}">
        <p14:creationId xmlns:p14="http://schemas.microsoft.com/office/powerpoint/2010/main" val="107622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29475"/>
              </p:ext>
            </p:extLst>
          </p:nvPr>
        </p:nvGraphicFramePr>
        <p:xfrm>
          <a:off x="1487706" y="2317120"/>
          <a:ext cx="8128000" cy="3659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6420603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9305310"/>
                    </a:ext>
                  </a:extLst>
                </a:gridCol>
              </a:tblGrid>
              <a:tr h="1232894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        </a:t>
                      </a:r>
                      <a:r>
                        <a:rPr lang="en-IN" sz="4800" dirty="0" smtClean="0"/>
                        <a:t>MODELS</a:t>
                      </a:r>
                      <a:endParaRPr lang="en-IN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4800" dirty="0" smtClean="0"/>
                        <a:t> ACCURACY</a:t>
                      </a:r>
                      <a:endParaRPr lang="en-IN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65911"/>
                  </a:ext>
                </a:extLst>
              </a:tr>
              <a:tr h="1193579">
                <a:tc>
                  <a:txBody>
                    <a:bodyPr/>
                    <a:lstStyle/>
                    <a:p>
                      <a:r>
                        <a:rPr lang="en-IN" sz="4400" dirty="0" smtClean="0"/>
                        <a:t>         KNN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                </a:t>
                      </a:r>
                      <a:r>
                        <a:rPr lang="en-IN" sz="4400" dirty="0" smtClean="0"/>
                        <a:t>62%</a:t>
                      </a:r>
                      <a:endParaRPr lang="en-IN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470890"/>
                  </a:ext>
                </a:extLst>
              </a:tr>
              <a:tr h="1232894">
                <a:tc>
                  <a:txBody>
                    <a:bodyPr/>
                    <a:lstStyle/>
                    <a:p>
                      <a:r>
                        <a:rPr lang="en-IN" sz="3600" dirty="0" smtClean="0"/>
                        <a:t>           </a:t>
                      </a:r>
                      <a:r>
                        <a:rPr lang="en-IN" sz="4400" dirty="0" smtClean="0"/>
                        <a:t>SVM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4800" dirty="0" smtClean="0"/>
                        <a:t>           76%</a:t>
                      </a:r>
                      <a:endParaRPr lang="en-IN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030007"/>
                  </a:ext>
                </a:extLst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114543"/>
            <a:ext cx="10058400" cy="1609344"/>
          </a:xfrm>
        </p:spPr>
        <p:txBody>
          <a:bodyPr/>
          <a:lstStyle/>
          <a:p>
            <a:r>
              <a:rPr lang="en-IN" u="sng" dirty="0" smtClean="0">
                <a:solidFill>
                  <a:schemeClr val="accent1">
                    <a:lumMod val="50000"/>
                  </a:schemeClr>
                </a:solidFill>
              </a:rPr>
              <a:t>ACCURACY OF VARIOUS MODELS</a:t>
            </a:r>
            <a:endParaRPr lang="en-IN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9148" y="2121407"/>
            <a:ext cx="11187882" cy="4339028"/>
          </a:xfrm>
        </p:spPr>
        <p:txBody>
          <a:bodyPr/>
          <a:lstStyle/>
          <a:p>
            <a:endParaRPr lang="en-IN" dirty="0" smtClean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 smtClean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7" y="1380530"/>
            <a:ext cx="12192000" cy="46227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57200"/>
            <a:ext cx="10913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u="sng" dirty="0" smtClean="0">
                <a:solidFill>
                  <a:schemeClr val="accent1">
                    <a:lumMod val="75000"/>
                  </a:schemeClr>
                </a:solidFill>
              </a:rPr>
              <a:t>SVM MODEL</a:t>
            </a:r>
            <a:endParaRPr lang="en-IN" sz="54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67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442" y="0"/>
            <a:ext cx="1260944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1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46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4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>
                <a:solidFill>
                  <a:schemeClr val="accent1">
                    <a:lumMod val="75000"/>
                  </a:schemeClr>
                </a:solidFill>
              </a:rPr>
              <a:t>METRICS EVALUATION:</a:t>
            </a:r>
            <a:endParaRPr lang="en-IN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3000" i="1" dirty="0" smtClean="0">
                <a:solidFill>
                  <a:schemeClr val="accent1">
                    <a:lumMod val="50000"/>
                  </a:schemeClr>
                </a:solidFill>
              </a:rPr>
              <a:t>CONFUSION MATRIX:</a:t>
            </a:r>
          </a:p>
          <a:p>
            <a:pPr marL="0" indent="0">
              <a:buNone/>
            </a:pPr>
            <a:endParaRPr lang="en-IN" sz="36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b="1" i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sz="3600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sz="3600" b="1" i="1" dirty="0" smtClean="0">
                <a:solidFill>
                  <a:schemeClr val="accent1">
                    <a:lumMod val="50000"/>
                  </a:schemeClr>
                </a:solidFill>
              </a:rPr>
              <a:t>ACCURACY: 76.12%</a:t>
            </a:r>
          </a:p>
          <a:p>
            <a:pPr marL="0" indent="0">
              <a:buNone/>
            </a:pPr>
            <a:r>
              <a:rPr lang="en-IN" sz="3600" b="1" i="1" dirty="0" smtClean="0">
                <a:solidFill>
                  <a:schemeClr val="accent1">
                    <a:lumMod val="50000"/>
                  </a:schemeClr>
                </a:solidFill>
              </a:rPr>
              <a:t>PRECISION : 77.96%</a:t>
            </a:r>
          </a:p>
          <a:p>
            <a:pPr marL="0" indent="0">
              <a:buNone/>
            </a:pPr>
            <a:endParaRPr lang="en-IN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567283"/>
              </p:ext>
            </p:extLst>
          </p:nvPr>
        </p:nvGraphicFramePr>
        <p:xfrm>
          <a:off x="1069848" y="2826763"/>
          <a:ext cx="4893631" cy="1725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1521">
                  <a:extLst>
                    <a:ext uri="{9D8B030D-6E8A-4147-A177-3AD203B41FA5}">
                      <a16:colId xmlns:a16="http://schemas.microsoft.com/office/drawing/2014/main" val="1211492995"/>
                    </a:ext>
                  </a:extLst>
                </a:gridCol>
                <a:gridCol w="2462110">
                  <a:extLst>
                    <a:ext uri="{9D8B030D-6E8A-4147-A177-3AD203B41FA5}">
                      <a16:colId xmlns:a16="http://schemas.microsoft.com/office/drawing/2014/main" val="3964387828"/>
                    </a:ext>
                  </a:extLst>
                </a:gridCol>
              </a:tblGrid>
              <a:tr h="955338"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2589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26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5724"/>
                  </a:ext>
                </a:extLst>
              </a:tr>
              <a:tr h="770021"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815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92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934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5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80500" cy="1117600"/>
          </a:xfrm>
        </p:spPr>
        <p:txBody>
          <a:bodyPr/>
          <a:lstStyle/>
          <a:p>
            <a:r>
              <a:rPr lang="en-US" dirty="0" smtClean="0"/>
              <a:t>NODE Red(IBM </a:t>
            </a:r>
            <a:r>
              <a:rPr lang="en-US" dirty="0" err="1" smtClean="0"/>
              <a:t>wATSON</a:t>
            </a:r>
            <a:r>
              <a:rPr lang="en-US" dirty="0" smtClean="0"/>
              <a:t> STUDIO)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69" y="939800"/>
            <a:ext cx="7203231" cy="50419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700" y="769882"/>
            <a:ext cx="3416300" cy="53008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5300" y="6070766"/>
            <a:ext cx="2966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RED FLOW WIRING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712200" y="6255432"/>
            <a:ext cx="250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 OF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432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5962017" cy="1609344"/>
          </a:xfrm>
        </p:spPr>
        <p:txBody>
          <a:bodyPr/>
          <a:lstStyle/>
          <a:p>
            <a:r>
              <a:rPr lang="en-IN" u="sng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IN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863538" cy="40507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b="1" dirty="0"/>
              <a:t>Churn prediction</a:t>
            </a:r>
            <a:r>
              <a:rPr lang="en-IN" sz="2800" dirty="0"/>
              <a:t> is one of the most popular Big Data use cases in business. It consists of detecting customers who are likely to cancel a subscription to a service.</a:t>
            </a:r>
          </a:p>
          <a:p>
            <a:pPr marL="0" indent="0">
              <a:buNone/>
            </a:pPr>
            <a:r>
              <a:rPr lang="en-IN" sz="2800" b="1" dirty="0" smtClean="0"/>
              <a:t>Churn</a:t>
            </a:r>
            <a:r>
              <a:rPr lang="en-IN" sz="2800" dirty="0" smtClean="0"/>
              <a:t> </a:t>
            </a:r>
            <a:r>
              <a:rPr lang="en-IN" sz="2800" dirty="0"/>
              <a:t>is a problem for telecom companies because it is more expensive to </a:t>
            </a:r>
            <a:r>
              <a:rPr lang="en-IN" sz="2800" dirty="0" smtClean="0"/>
              <a:t>acquire </a:t>
            </a:r>
            <a:r>
              <a:rPr lang="en-IN" sz="2800" dirty="0"/>
              <a:t>a new</a:t>
            </a:r>
            <a:r>
              <a:rPr lang="en-IN" sz="2800" dirty="0" smtClean="0"/>
              <a:t> customer </a:t>
            </a:r>
            <a:r>
              <a:rPr lang="en-IN" sz="2800" dirty="0"/>
              <a:t>than to keep your existing one from leaving. </a:t>
            </a:r>
            <a:endParaRPr lang="en-IN" sz="2800" dirty="0" smtClean="0"/>
          </a:p>
          <a:p>
            <a:endParaRPr lang="en-IN" sz="2800" dirty="0"/>
          </a:p>
          <a:p>
            <a:pPr marL="0" indent="0">
              <a:buNone/>
            </a:pPr>
            <a:endParaRPr lang="en-IN" sz="2800" b="1" dirty="0"/>
          </a:p>
          <a:p>
            <a:pPr marL="0" indent="0">
              <a:buNone/>
            </a:pPr>
            <a:r>
              <a:rPr lang="en-IN" sz="2800" dirty="0" smtClean="0"/>
              <a:t>     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272788" y="968748"/>
            <a:ext cx="2562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Wireless companies today measure voluntary churn by a monthly figure, such as 1.9 percent or 2.1 percent.</a:t>
            </a:r>
          </a:p>
        </p:txBody>
      </p:sp>
    </p:spTree>
    <p:extLst>
      <p:ext uri="{BB962C8B-B14F-4D97-AF65-F5344CB8AC3E}">
        <p14:creationId xmlns:p14="http://schemas.microsoft.com/office/powerpoint/2010/main" val="106629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u="sng" dirty="0">
                <a:solidFill>
                  <a:schemeClr val="accent1">
                    <a:lumMod val="75000"/>
                  </a:schemeClr>
                </a:solidFill>
              </a:rPr>
              <a:t>FINDINGS AND SUGGESTIONS</a:t>
            </a:r>
            <a:endParaRPr lang="en-IN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Try </a:t>
            </a:r>
            <a:r>
              <a:rPr lang="en-US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to offer the better service for the churn customers ,see </a:t>
            </a:r>
            <a:r>
              <a:rPr lang="en-US" sz="2800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how </a:t>
            </a:r>
            <a:r>
              <a:rPr lang="en-US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much this impact before and later </a:t>
            </a:r>
            <a:r>
              <a:rPr lang="en-US" sz="2800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.Some </a:t>
            </a:r>
            <a:r>
              <a:rPr lang="en-US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may use your service better move them to your active </a:t>
            </a:r>
            <a:r>
              <a:rPr lang="en-US" sz="2800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customers.</a:t>
            </a:r>
            <a:endParaRPr lang="en-US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Take the feedback and </a:t>
            </a:r>
            <a:r>
              <a:rPr lang="en-US" sz="2800" dirty="0" smtClean="0"/>
              <a:t>suggestions </a:t>
            </a:r>
            <a:r>
              <a:rPr lang="en-US" sz="2800" dirty="0"/>
              <a:t>with in period of time and improve it ,strive for better </a:t>
            </a:r>
            <a:r>
              <a:rPr lang="en-US" sz="2800" dirty="0" smtClean="0"/>
              <a:t>communication.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a typeface="+mn-lt"/>
                <a:cs typeface="+mn-lt"/>
              </a:rPr>
              <a:t>When your are taking the any change in plans of your business just predict the positive and negative share of that </a:t>
            </a:r>
            <a:r>
              <a:rPr lang="en-US" sz="2800" dirty="0" smtClean="0">
                <a:ea typeface="+mn-lt"/>
                <a:cs typeface="+mn-lt"/>
              </a:rPr>
              <a:t>plan.</a:t>
            </a:r>
            <a:r>
              <a:rPr lang="en-US" sz="2800" dirty="0">
                <a:ea typeface="+mn-lt"/>
                <a:cs typeface="+mn-lt"/>
              </a:rPr>
              <a:t> If it is negative prepare the solution before so You can handy </a:t>
            </a:r>
            <a:r>
              <a:rPr lang="en-US" sz="2800" dirty="0" smtClean="0">
                <a:ea typeface="+mn-lt"/>
                <a:cs typeface="+mn-lt"/>
              </a:rPr>
              <a:t>easily.</a:t>
            </a:r>
            <a:endParaRPr lang="en-US" sz="2800" dirty="0">
              <a:ea typeface="+mn-lt"/>
              <a:cs typeface="+mn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009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How to Reduce Customer Churn</a:t>
            </a:r>
            <a:endParaRPr lang="en-IN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Wingdings"/>
              <a:buChar char="Ø"/>
            </a:pPr>
            <a:r>
              <a:rPr lang="en-US" sz="3200" dirty="0">
                <a:ea typeface="+mn-lt"/>
                <a:cs typeface="+mn-lt"/>
              </a:rPr>
              <a:t> Lean into your best customers.</a:t>
            </a:r>
            <a:endParaRPr lang="en-US" sz="3200" dirty="0"/>
          </a:p>
          <a:p>
            <a:pPr marL="285750" indent="-285750">
              <a:buFont typeface="Wingdings"/>
              <a:buChar char="Ø"/>
            </a:pPr>
            <a:r>
              <a:rPr lang="en-US" sz="3200" dirty="0">
                <a:ea typeface="+mn-lt"/>
                <a:cs typeface="+mn-lt"/>
              </a:rPr>
              <a:t> Be proactive with communication.</a:t>
            </a:r>
            <a:endParaRPr lang="en-US" sz="3200" dirty="0"/>
          </a:p>
          <a:p>
            <a:pPr marL="285750" indent="-285750">
              <a:buFont typeface="Wingdings"/>
              <a:buChar char="Ø"/>
            </a:pPr>
            <a:r>
              <a:rPr lang="en-US" sz="3200" dirty="0">
                <a:ea typeface="+mn-lt"/>
                <a:cs typeface="+mn-lt"/>
              </a:rPr>
              <a:t>Define a roadmap for your new customers.</a:t>
            </a:r>
            <a:endParaRPr lang="en-US" sz="3200" dirty="0"/>
          </a:p>
          <a:p>
            <a:pPr marL="285750" indent="-285750">
              <a:buFont typeface="Wingdings"/>
              <a:buChar char="Ø"/>
            </a:pPr>
            <a:r>
              <a:rPr lang="en-US" sz="3200" dirty="0">
                <a:ea typeface="+mn-lt"/>
                <a:cs typeface="+mn-lt"/>
              </a:rPr>
              <a:t>Offer incentives.</a:t>
            </a:r>
            <a:endParaRPr lang="en-US" sz="3200" dirty="0"/>
          </a:p>
          <a:p>
            <a:pPr marL="285750" indent="-285750">
              <a:buFont typeface="Wingdings"/>
              <a:buChar char="Ø"/>
            </a:pPr>
            <a:r>
              <a:rPr lang="en-US" sz="3200" dirty="0">
                <a:ea typeface="+mn-lt"/>
                <a:cs typeface="+mn-lt"/>
              </a:rPr>
              <a:t>Ask for feedback often.</a:t>
            </a:r>
            <a:endParaRPr lang="en-US" sz="3200" dirty="0"/>
          </a:p>
          <a:p>
            <a:pPr marL="285750" indent="-285750">
              <a:buFont typeface="Wingdings"/>
              <a:buChar char="Ø"/>
            </a:pPr>
            <a:r>
              <a:rPr lang="en-US" sz="3200" dirty="0">
                <a:ea typeface="+mn-lt"/>
                <a:cs typeface="+mn-lt"/>
              </a:rPr>
              <a:t>Analyze churn when it happens.</a:t>
            </a:r>
            <a:endParaRPr lang="en-US" sz="3200" dirty="0"/>
          </a:p>
          <a:p>
            <a:pPr marL="285750" indent="-285750">
              <a:buFont typeface="Wingdings"/>
              <a:buChar char="Ø"/>
            </a:pPr>
            <a:r>
              <a:rPr lang="en-US" sz="3200" dirty="0">
                <a:ea typeface="+mn-lt"/>
                <a:cs typeface="+mn-lt"/>
              </a:rPr>
              <a:t>Stay competitive.</a:t>
            </a:r>
            <a:endParaRPr lang="en-US" sz="3200" dirty="0"/>
          </a:p>
          <a:p>
            <a:pPr>
              <a:buFont typeface="Arial"/>
              <a:buChar char="•"/>
            </a:pPr>
            <a:endParaRPr lang="en-US" sz="32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776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IN" u="sng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45546"/>
            <a:ext cx="10058400" cy="513415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9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The importance of this type of research in the </a:t>
            </a:r>
            <a:r>
              <a:rPr lang="en-IN" sz="2900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telecom</a:t>
            </a:r>
            <a:r>
              <a:rPr lang="en-IN" sz="29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market is to help companies make more </a:t>
            </a:r>
            <a:r>
              <a:rPr lang="en-IN" sz="2900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profit.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900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It </a:t>
            </a:r>
            <a:r>
              <a:rPr lang="en-IN" sz="29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has become known that predicting churn is one of the most  important sources of income </a:t>
            </a:r>
            <a:r>
              <a:rPr lang="en-IN" sz="2900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to</a:t>
            </a:r>
            <a:r>
              <a:rPr lang="en-US" sz="2900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IN" sz="2900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Telecom companies.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900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Hence, </a:t>
            </a:r>
            <a:r>
              <a:rPr lang="en-IN" sz="29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this research aimed to build a system that predicts the churn of </a:t>
            </a:r>
            <a:r>
              <a:rPr lang="en-IN" sz="2900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customers </a:t>
            </a:r>
            <a:r>
              <a:rPr lang="en-IN" sz="2900" dirty="0" err="1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i</a:t>
            </a:r>
            <a:r>
              <a:rPr lang="en-IN" sz="2900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telecom</a:t>
            </a:r>
            <a:r>
              <a:rPr lang="en-IN" sz="29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company. </a:t>
            </a:r>
            <a:endParaRPr lang="en-IN" sz="2900" dirty="0" smtClean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900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These </a:t>
            </a:r>
            <a:r>
              <a:rPr lang="en-IN" sz="29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prediction models need to achieve high AUC values. To test </a:t>
            </a:r>
            <a:r>
              <a:rPr lang="en-IN" sz="2900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and</a:t>
            </a:r>
            <a:r>
              <a:rPr lang="en-IN" sz="29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train the model, the sample data is divided into 70% for training and 30% for testing.</a:t>
            </a:r>
            <a:endParaRPr lang="en-US" sz="29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endParaRPr lang="en-IN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4059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512064"/>
            <a:ext cx="10058400" cy="1609344"/>
          </a:xfrm>
        </p:spPr>
        <p:txBody>
          <a:bodyPr/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Project Objective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30908"/>
            <a:ext cx="7327177" cy="40507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To predict Customer Churn.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Highlighting </a:t>
            </a:r>
            <a:r>
              <a:rPr lang="en-US" sz="2800" dirty="0"/>
              <a:t>the main variables/factors influencing Customer Churn.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Use </a:t>
            </a:r>
            <a:r>
              <a:rPr lang="en-US" sz="2800" dirty="0"/>
              <a:t>various ML algorithms to build prediction models, evaluate </a:t>
            </a:r>
            <a:r>
              <a:rPr lang="en-US" sz="2800" dirty="0" smtClean="0"/>
              <a:t>the accuracy </a:t>
            </a:r>
            <a:r>
              <a:rPr lang="en-US" sz="2800" dirty="0"/>
              <a:t>and performance of these models.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Finding </a:t>
            </a:r>
            <a:r>
              <a:rPr lang="en-US" sz="2800" dirty="0"/>
              <a:t>out the best model for our business case &amp; providing executive </a:t>
            </a:r>
            <a:r>
              <a:rPr lang="en-US" sz="2800" dirty="0" smtClean="0"/>
              <a:t>summary. </a:t>
            </a:r>
            <a:endParaRPr lang="en-IN" sz="2800" dirty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397025" y="720434"/>
            <a:ext cx="32516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are many ways: better products, better delivery methods, lower prices, building satisfactory customer relationships, better marketing and, above all, successful customer communications.</a:t>
            </a:r>
          </a:p>
        </p:txBody>
      </p:sp>
    </p:spTree>
    <p:extLst>
      <p:ext uri="{BB962C8B-B14F-4D97-AF65-F5344CB8AC3E}">
        <p14:creationId xmlns:p14="http://schemas.microsoft.com/office/powerpoint/2010/main" val="35918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36350"/>
          </a:xfrm>
        </p:spPr>
        <p:txBody>
          <a:bodyPr/>
          <a:lstStyle/>
          <a:p>
            <a:r>
              <a:rPr lang="en-IN" u="sng" smtClean="0">
                <a:solidFill>
                  <a:schemeClr val="accent1">
                    <a:lumMod val="75000"/>
                  </a:schemeClr>
                </a:solidFill>
              </a:rPr>
              <a:t>DATASET </a:t>
            </a:r>
            <a:r>
              <a:rPr lang="en-IN" u="sng" dirty="0">
                <a:solidFill>
                  <a:schemeClr val="accent1">
                    <a:lumMod val="75000"/>
                  </a:schemeClr>
                </a:solidFill>
              </a:rPr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17964"/>
            <a:ext cx="10058400" cy="498763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600" dirty="0" smtClean="0"/>
              <a:t>Source </a:t>
            </a:r>
            <a:r>
              <a:rPr lang="en-IN" sz="3600" dirty="0"/>
              <a:t>dataset is in </a:t>
            </a:r>
            <a:r>
              <a:rPr lang="en-IN" sz="3600" dirty="0" smtClean="0"/>
              <a:t>csv</a:t>
            </a:r>
            <a:r>
              <a:rPr lang="en-IN" sz="3600" dirty="0"/>
              <a:t> </a:t>
            </a:r>
            <a:r>
              <a:rPr lang="en-IN" sz="3600" dirty="0" smtClean="0"/>
              <a:t>format.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 smtClean="0"/>
              <a:t>Dataset </a:t>
            </a:r>
            <a:r>
              <a:rPr lang="en-IN" sz="3600" dirty="0"/>
              <a:t>contains 7043 rows and </a:t>
            </a:r>
            <a:r>
              <a:rPr lang="en-IN" sz="3600" dirty="0" smtClean="0"/>
              <a:t>14 columns</a:t>
            </a:r>
            <a:endParaRPr lang="en-IN" sz="3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/>
              <a:t> There is no missing values for </a:t>
            </a:r>
            <a:r>
              <a:rPr lang="en-IN" sz="3600" dirty="0" smtClean="0"/>
              <a:t>the provided </a:t>
            </a:r>
          </a:p>
          <a:p>
            <a:pPr marL="0" indent="0">
              <a:buNone/>
            </a:pPr>
            <a:r>
              <a:rPr lang="en-IN" sz="3600" dirty="0" smtClean="0"/>
              <a:t>    input </a:t>
            </a:r>
            <a:r>
              <a:rPr lang="en-IN" sz="3600" dirty="0"/>
              <a:t>dataset.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/>
              <a:t> Churn  is the variable </a:t>
            </a:r>
            <a:r>
              <a:rPr lang="en-IN" sz="3600" dirty="0" smtClean="0"/>
              <a:t>which notifies whether</a:t>
            </a:r>
          </a:p>
          <a:p>
            <a:pPr marL="0" indent="0">
              <a:buNone/>
            </a:pPr>
            <a:r>
              <a:rPr lang="en-IN" sz="3600" dirty="0"/>
              <a:t> </a:t>
            </a:r>
            <a:r>
              <a:rPr lang="en-IN" sz="3600" dirty="0" smtClean="0"/>
              <a:t>   </a:t>
            </a:r>
            <a:r>
              <a:rPr lang="en-IN" sz="3600" dirty="0"/>
              <a:t>a particular customer </a:t>
            </a:r>
            <a:r>
              <a:rPr lang="en-IN" sz="3600" dirty="0" smtClean="0"/>
              <a:t>is churned </a:t>
            </a:r>
            <a:r>
              <a:rPr lang="en-IN" sz="3600" dirty="0"/>
              <a:t>or not. And </a:t>
            </a:r>
            <a:endParaRPr lang="en-IN" sz="3600" dirty="0" smtClean="0"/>
          </a:p>
          <a:p>
            <a:pPr marL="0" indent="0">
              <a:buNone/>
            </a:pPr>
            <a:r>
              <a:rPr lang="en-IN" sz="3600" dirty="0"/>
              <a:t> </a:t>
            </a:r>
            <a:r>
              <a:rPr lang="en-IN" sz="3600" dirty="0" smtClean="0"/>
              <a:t>   we </a:t>
            </a:r>
            <a:r>
              <a:rPr lang="en-IN" sz="3600" dirty="0"/>
              <a:t>will </a:t>
            </a:r>
            <a:r>
              <a:rPr lang="en-IN" sz="3600" dirty="0" smtClean="0"/>
              <a:t>be developing </a:t>
            </a:r>
            <a:r>
              <a:rPr lang="en-IN" sz="3600" dirty="0"/>
              <a:t>our models to </a:t>
            </a:r>
            <a:r>
              <a:rPr lang="en-IN" sz="3600" dirty="0" smtClean="0"/>
              <a:t>predict</a:t>
            </a:r>
          </a:p>
          <a:p>
            <a:pPr marL="0" indent="0">
              <a:buNone/>
            </a:pPr>
            <a:r>
              <a:rPr lang="en-IN" sz="3600" dirty="0"/>
              <a:t> </a:t>
            </a:r>
            <a:r>
              <a:rPr lang="en-IN" sz="3600" dirty="0" smtClean="0"/>
              <a:t>   this variable </a:t>
            </a:r>
            <a:r>
              <a:rPr lang="en-IN" sz="3600" dirty="0"/>
              <a:t>only.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56315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636" y="243495"/>
            <a:ext cx="10058400" cy="1609344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Churn prediction model</a:t>
            </a:r>
            <a:endParaRPr lang="en-IN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69848" y="2121408"/>
            <a:ext cx="2587752" cy="979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Training data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023832" y="3458818"/>
            <a:ext cx="2150431" cy="1142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069848" y="5158335"/>
            <a:ext cx="2587752" cy="862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Testing data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9160330" y="3598233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Real</a:t>
            </a:r>
            <a:endParaRPr lang="en-IN" dirty="0"/>
          </a:p>
        </p:txBody>
      </p:sp>
      <p:cxnSp>
        <p:nvCxnSpPr>
          <p:cNvPr id="10" name="Curved Connector 9"/>
          <p:cNvCxnSpPr/>
          <p:nvPr/>
        </p:nvCxnSpPr>
        <p:spPr>
          <a:xfrm rot="10800000">
            <a:off x="3657600" y="2563872"/>
            <a:ext cx="5502730" cy="1419073"/>
          </a:xfrm>
          <a:prstGeom prst="curvedConnector3">
            <a:avLst>
              <a:gd name="adj1" fmla="val 239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2"/>
          </p:cNvCxnSpPr>
          <p:nvPr/>
        </p:nvCxnSpPr>
        <p:spPr>
          <a:xfrm>
            <a:off x="3657600" y="3101009"/>
            <a:ext cx="1366232" cy="929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363723" y="2097178"/>
            <a:ext cx="1" cy="34923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174263" y="4030281"/>
            <a:ext cx="19860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6" idx="3"/>
          </p:cNvCxnSpPr>
          <p:nvPr/>
        </p:nvCxnSpPr>
        <p:spPr>
          <a:xfrm flipV="1">
            <a:off x="3462563" y="4434366"/>
            <a:ext cx="1876192" cy="723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8" idx="3"/>
            <a:endCxn id="6" idx="4"/>
          </p:cNvCxnSpPr>
          <p:nvPr/>
        </p:nvCxnSpPr>
        <p:spPr>
          <a:xfrm flipV="1">
            <a:off x="3657600" y="4601744"/>
            <a:ext cx="2441448" cy="9878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990420" y="5038793"/>
            <a:ext cx="144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(3)Test=Ok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6789198" y="2410165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(5)Update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3612943" y="4402295"/>
            <a:ext cx="912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(2)Test</a:t>
            </a:r>
            <a:endParaRPr lang="en-IN" dirty="0"/>
          </a:p>
        </p:txBody>
      </p:sp>
      <p:sp>
        <p:nvSpPr>
          <p:cNvPr id="35" name="Rectangle 34"/>
          <p:cNvSpPr/>
          <p:nvPr/>
        </p:nvSpPr>
        <p:spPr>
          <a:xfrm>
            <a:off x="3871704" y="3170502"/>
            <a:ext cx="11187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(!)Build</a:t>
            </a:r>
            <a:endParaRPr lang="en-IN" dirty="0"/>
          </a:p>
        </p:txBody>
      </p:sp>
      <p:sp>
        <p:nvSpPr>
          <p:cNvPr id="36" name="Rectangle 35"/>
          <p:cNvSpPr/>
          <p:nvPr/>
        </p:nvSpPr>
        <p:spPr>
          <a:xfrm>
            <a:off x="7580107" y="4073564"/>
            <a:ext cx="1234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(4)Predict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1731818" y="3982945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independent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20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Methodologies</a:t>
            </a:r>
            <a:endParaRPr lang="en-IN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600" dirty="0" smtClean="0"/>
              <a:t> EDA(Exploratory </a:t>
            </a:r>
            <a:r>
              <a:rPr lang="en-GB" sz="2600" dirty="0"/>
              <a:t>Data Analysis</a:t>
            </a:r>
            <a:r>
              <a:rPr lang="en-GB" sz="2600" dirty="0" smtClean="0"/>
              <a:t>): </a:t>
            </a:r>
            <a:r>
              <a:rPr lang="en-IN" sz="2600" dirty="0"/>
              <a:t>The dataset consists of </a:t>
            </a:r>
            <a:r>
              <a:rPr lang="en-IN" sz="2600" dirty="0" smtClean="0"/>
              <a:t>12   variables </a:t>
            </a:r>
            <a:r>
              <a:rPr lang="en-IN" sz="2600" dirty="0"/>
              <a:t>in all. A few are continuous, rest are categorical. The control variable was </a:t>
            </a:r>
            <a:r>
              <a:rPr lang="en-IN" sz="2600" dirty="0" smtClean="0"/>
              <a:t>customer.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 smtClean="0"/>
              <a:t>Model building </a:t>
            </a:r>
            <a:r>
              <a:rPr lang="en-IN" sz="2600" dirty="0"/>
              <a:t>w</a:t>
            </a:r>
            <a:r>
              <a:rPr lang="en-IN" sz="2600" dirty="0" smtClean="0"/>
              <a:t>hich includes defining the purpose if model, determine the model boundary, build the model, create an interface and export the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/>
              <a:t> Evaluating </a:t>
            </a:r>
            <a:r>
              <a:rPr lang="en-IN" sz="2800" dirty="0"/>
              <a:t>machine learning algorithm is an essential part </a:t>
            </a:r>
            <a:r>
              <a:rPr lang="en-IN" sz="2800" dirty="0" smtClean="0"/>
              <a:t>    of  </a:t>
            </a:r>
            <a:r>
              <a:rPr lang="en-IN" sz="2800" dirty="0"/>
              <a:t>project.  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91901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Exploratory Data Analysis</a:t>
            </a:r>
            <a:endParaRPr lang="en-IN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3200" dirty="0" smtClean="0"/>
              <a:t>Data visualisation using </a:t>
            </a:r>
            <a:r>
              <a:rPr lang="en-GB" sz="3200" dirty="0" err="1" smtClean="0"/>
              <a:t>seaborn</a:t>
            </a:r>
            <a:r>
              <a:rPr lang="en-GB" sz="3200" dirty="0" smtClean="0"/>
              <a:t> and </a:t>
            </a:r>
            <a:r>
              <a:rPr lang="en-GB" sz="3200" dirty="0" err="1" smtClean="0"/>
              <a:t>matplotlib</a:t>
            </a:r>
            <a:endParaRPr lang="en-GB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/>
              <a:t>E</a:t>
            </a:r>
            <a:r>
              <a:rPr lang="en-IN" sz="3200" dirty="0" smtClean="0"/>
              <a:t>xploratory </a:t>
            </a:r>
            <a:r>
              <a:rPr lang="en-IN" sz="3200" dirty="0"/>
              <a:t>data analysis (EDA) is an approach </a:t>
            </a:r>
            <a:r>
              <a:rPr lang="en-IN" sz="3200" dirty="0" smtClean="0"/>
              <a:t>to analyse </a:t>
            </a:r>
            <a:r>
              <a:rPr lang="en-IN" sz="3200" dirty="0"/>
              <a:t>data sets </a:t>
            </a:r>
            <a:r>
              <a:rPr lang="en-IN" sz="3200" dirty="0" smtClean="0"/>
              <a:t>&amp; to </a:t>
            </a:r>
            <a:r>
              <a:rPr lang="en-IN" sz="3200" dirty="0"/>
              <a:t>summarize their main characteristics, often with visual methods. </a:t>
            </a:r>
            <a:endParaRPr lang="en-IN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 smtClean="0"/>
              <a:t>A Statistical </a:t>
            </a:r>
            <a:r>
              <a:rPr lang="en-IN" sz="3200" dirty="0"/>
              <a:t>model can be used or not, but primarily EDA is for seeing what the data can tell us beyond the formal </a:t>
            </a:r>
            <a:r>
              <a:rPr lang="en-IN" sz="3200" dirty="0" smtClean="0"/>
              <a:t>modelling </a:t>
            </a:r>
            <a:r>
              <a:rPr lang="en-IN" sz="3200" dirty="0"/>
              <a:t>or </a:t>
            </a:r>
            <a:r>
              <a:rPr lang="en-IN" sz="3200" dirty="0" smtClean="0"/>
              <a:t>hypothesis.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9138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Bar Graph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21926" y="2423160"/>
            <a:ext cx="3200400" cy="329184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Plot Shows that the Users from the Data are likely to be Continuing their Subscription plan(&gt;70%)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5539C9-BA4A-4E96-A27C-ADC946D3C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" y="1"/>
            <a:ext cx="8215745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39268" y="1163782"/>
            <a:ext cx="280502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IN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ExitngUser</a:t>
            </a:r>
            <a:endParaRPr lang="en-IN" sz="10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0: Not </a:t>
            </a:r>
            <a:r>
              <a:rPr lang="en-IN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Exitng</a:t>
            </a:r>
            <a:r>
              <a:rPr lang="en-IN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User</a:t>
            </a:r>
            <a:endParaRPr lang="en-IN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58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235526"/>
            <a:ext cx="3200400" cy="580505"/>
          </a:xfrm>
        </p:spPr>
        <p:txBody>
          <a:bodyPr/>
          <a:lstStyle/>
          <a:p>
            <a:r>
              <a:rPr lang="en-IN" dirty="0" smtClean="0"/>
              <a:t>Box Plot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954577"/>
            <a:ext cx="3200400" cy="575102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W</a:t>
            </a:r>
            <a:r>
              <a:rPr lang="en-IN" sz="1800" dirty="0" smtClean="0"/>
              <a:t>e </a:t>
            </a:r>
            <a:r>
              <a:rPr lang="en-IN" sz="1800" dirty="0"/>
              <a:t>found outliers in exiting customers which is out of </a:t>
            </a:r>
            <a:r>
              <a:rPr lang="en-IN" sz="1800" dirty="0" smtClean="0"/>
              <a:t>whiskers. </a:t>
            </a:r>
            <a:r>
              <a:rPr lang="en-IN" sz="1800" dirty="0"/>
              <a:t>An </a:t>
            </a:r>
            <a:r>
              <a:rPr lang="en-IN" sz="1800" dirty="0" smtClean="0"/>
              <a:t>Outlier </a:t>
            </a:r>
            <a:r>
              <a:rPr lang="en-IN" sz="1800" dirty="0"/>
              <a:t>is an observation that is numerically distant from the rest of the data.</a:t>
            </a:r>
            <a:endParaRPr lang="en-IN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smtClean="0"/>
              <a:t>Using </a:t>
            </a:r>
            <a:r>
              <a:rPr lang="en-IN" sz="1800" dirty="0"/>
              <a:t>Skew() method we found that Churn data is inconsistent with  tenure  </a:t>
            </a:r>
            <a:endParaRPr lang="en-IN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smtClean="0"/>
              <a:t>Customers </a:t>
            </a:r>
            <a:r>
              <a:rPr lang="en-IN" sz="1800" dirty="0"/>
              <a:t>who </a:t>
            </a:r>
            <a:r>
              <a:rPr lang="en-IN" sz="1800" dirty="0" smtClean="0"/>
              <a:t>disconnecting </a:t>
            </a:r>
            <a:r>
              <a:rPr lang="en-IN" sz="1800" dirty="0"/>
              <a:t>their subscription plans are selecting short tenure </a:t>
            </a:r>
            <a:br>
              <a:rPr lang="en-IN" sz="1800" dirty="0"/>
            </a:br>
            <a:r>
              <a:rPr lang="en-IN" sz="1800" dirty="0"/>
              <a:t>Telecom Company need to offer better plans for those customers who </a:t>
            </a:r>
            <a:r>
              <a:rPr lang="en-IN" sz="1800" dirty="0" smtClean="0"/>
              <a:t>choose </a:t>
            </a:r>
            <a:r>
              <a:rPr lang="en-IN" sz="1800" dirty="0"/>
              <a:t>short tenures.</a:t>
            </a:r>
            <a:br>
              <a:rPr lang="en-IN" sz="1800" dirty="0"/>
            </a:br>
            <a:endParaRPr lang="en-IN" sz="18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05EA04-502B-4E3B-B007-FCB81479C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4080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9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764</TotalTime>
  <Words>566</Words>
  <Application>Microsoft Office PowerPoint</Application>
  <PresentationFormat>Widescreen</PresentationFormat>
  <Paragraphs>111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Rockwell</vt:lpstr>
      <vt:lpstr>Rockwell Condensed</vt:lpstr>
      <vt:lpstr>Wingdings</vt:lpstr>
      <vt:lpstr>Wood Type</vt:lpstr>
      <vt:lpstr>Telecom churn prediction</vt:lpstr>
      <vt:lpstr>INTRODUCTION</vt:lpstr>
      <vt:lpstr>Project Objective </vt:lpstr>
      <vt:lpstr>DATASET DESCRIPTION</vt:lpstr>
      <vt:lpstr>Churn prediction model</vt:lpstr>
      <vt:lpstr>Methodologies</vt:lpstr>
      <vt:lpstr>Exploratory Data Analysis</vt:lpstr>
      <vt:lpstr>Bar Graph</vt:lpstr>
      <vt:lpstr>Box Plot</vt:lpstr>
      <vt:lpstr>Heat map</vt:lpstr>
      <vt:lpstr>Pie Plot</vt:lpstr>
      <vt:lpstr>pIE plot</vt:lpstr>
      <vt:lpstr>Scatter pLot</vt:lpstr>
      <vt:lpstr>ACCURACY OF VARIOUS MODELS</vt:lpstr>
      <vt:lpstr>PowerPoint Presentation</vt:lpstr>
      <vt:lpstr>PowerPoint Presentation</vt:lpstr>
      <vt:lpstr>PowerPoint Presentation</vt:lpstr>
      <vt:lpstr>METRICS EVALUATION:</vt:lpstr>
      <vt:lpstr>NODE Red(IBM wATSON STUDIO)</vt:lpstr>
      <vt:lpstr>FINDINGS AND SUGGESTIONS</vt:lpstr>
      <vt:lpstr>How to Reduce Customer Churn</vt:lpstr>
      <vt:lpstr>CONCLUSION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churn prediction</dc:title>
  <dc:creator>praveenkumar06021999@gmail.com</dc:creator>
  <cp:lastModifiedBy>HARISH PININTI</cp:lastModifiedBy>
  <cp:revision>51</cp:revision>
  <dcterms:created xsi:type="dcterms:W3CDTF">2019-06-21T19:31:36Z</dcterms:created>
  <dcterms:modified xsi:type="dcterms:W3CDTF">2019-06-26T05:57:25Z</dcterms:modified>
</cp:coreProperties>
</file>