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5" r:id="rId8"/>
    <p:sldId id="2146847056" r:id="rId9"/>
    <p:sldId id="2146847061" r:id="rId10"/>
    <p:sldId id="2146847062" r:id="rId11"/>
    <p:sldId id="2146847063" r:id="rId12"/>
    <p:sldId id="2146847064" r:id="rId13"/>
    <p:sldId id="2146847065" r:id="rId14"/>
    <p:sldId id="2146847066" r:id="rId15"/>
    <p:sldId id="2146847067" r:id="rId16"/>
    <p:sldId id="2146847068" r:id="rId17"/>
    <p:sldId id="2146847069" r:id="rId18"/>
    <p:sldId id="2146847070" r:id="rId19"/>
    <p:sldId id="267" r:id="rId20"/>
    <p:sldId id="268"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5" autoAdjust="0"/>
    <p:restoredTop sz="94291" autoAdjust="0"/>
  </p:normalViewPr>
  <p:slideViewPr>
    <p:cSldViewPr snapToGrid="0">
      <p:cViewPr varScale="1">
        <p:scale>
          <a:sx n="62" d="100"/>
          <a:sy n="62" d="100"/>
        </p:scale>
        <p:origin x="724"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Generative Adversarial Networks (GAN) to generate fake MNIST digit images </a:t>
            </a:r>
          </a:p>
        </p:txBody>
      </p:sp>
      <p:sp>
        <p:nvSpPr>
          <p:cNvPr id="4" name="TextBox 3"/>
          <p:cNvSpPr txBox="1"/>
          <p:nvPr/>
        </p:nvSpPr>
        <p:spPr>
          <a:xfrm>
            <a:off x="7787812" y="3858532"/>
            <a:ext cx="3769779"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Done By: Harish Prasath V G</a:t>
            </a:r>
          </a:p>
          <a:p>
            <a:r>
              <a:rPr lang="en-US" sz="2000" b="1" dirty="0">
                <a:solidFill>
                  <a:schemeClr val="bg1"/>
                </a:solidFill>
                <a:latin typeface="Arial" pitchFamily="34" charset="0"/>
                <a:cs typeface="Arial" pitchFamily="34" charset="0"/>
              </a:rPr>
              <a:t>	    715521104013</a:t>
            </a:r>
          </a:p>
          <a:p>
            <a:r>
              <a:rPr lang="en-US" sz="2000" b="1" dirty="0">
                <a:solidFill>
                  <a:schemeClr val="bg1"/>
                </a:solidFill>
                <a:latin typeface="Arial" pitchFamily="34" charset="0"/>
                <a:cs typeface="Arial" pitchFamily="34" charset="0"/>
              </a:rPr>
              <a:t>	    </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Solution approach</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3086576"/>
            <a:ext cx="11551722" cy="848427"/>
          </a:xfrm>
        </p:spPr>
        <p:txBody>
          <a:bodyPr vert="horz" lIns="91440" tIns="45720" rIns="91440" bIns="45720" rtlCol="0" anchor="ctr">
            <a:no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 Network has four fully-connected `Linear` layers with `</a:t>
            </a:r>
            <a:r>
              <a:rPr lang="en-US" sz="2000" dirty="0" err="1">
                <a:solidFill>
                  <a:srgbClr val="000000"/>
                </a:solidFill>
                <a:latin typeface="Times New Roman" panose="02020603050405020304" pitchFamily="18" charset="0"/>
                <a:cs typeface="Times New Roman" panose="02020603050405020304" pitchFamily="18" charset="0"/>
              </a:rPr>
              <a:t>LeakyReLU</a:t>
            </a:r>
            <a:r>
              <a:rPr lang="en-US" sz="2000" dirty="0">
                <a:solidFill>
                  <a:srgbClr val="000000"/>
                </a:solidFill>
                <a:latin typeface="Times New Roman" panose="02020603050405020304" pitchFamily="18" charset="0"/>
                <a:cs typeface="Times New Roman" panose="02020603050405020304" pitchFamily="18" charset="0"/>
              </a:rPr>
              <a:t>` activation having a `negative-slope` of 0.2. Furthermore, a `dropout` of 30% is applied after each linear layer except the last one. The activation function and negative slope value are based on the GAN paper recommendation.</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The `forward` method of the Discriminator flattens the input it receives to make it a tensor of shape (</a:t>
            </a:r>
            <a:r>
              <a:rPr lang="en-US" sz="2000" dirty="0" err="1">
                <a:solidFill>
                  <a:srgbClr val="000000"/>
                </a:solidFill>
                <a:latin typeface="Times New Roman" panose="02020603050405020304" pitchFamily="18" charset="0"/>
                <a:cs typeface="Times New Roman" panose="02020603050405020304" pitchFamily="18" charset="0"/>
              </a:rPr>
              <a:t>batch_size</a:t>
            </a:r>
            <a:r>
              <a:rPr lang="en-US" sz="2000" dirty="0">
                <a:solidFill>
                  <a:srgbClr val="000000"/>
                </a:solidFill>
                <a:latin typeface="Times New Roman" panose="02020603050405020304" pitchFamily="18" charset="0"/>
                <a:cs typeface="Times New Roman" panose="02020603050405020304" pitchFamily="18" charset="0"/>
              </a:rPr>
              <a:t>, 784); this is then passed through the network.</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Then, we define the `Generator` network - Generator will consume a `noise` vector (z of length 100) and up-sample it by passing it through various layers of the network.</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Network has four fully-connected `Linear` layers with `</a:t>
            </a:r>
            <a:r>
              <a:rPr lang="en-US" sz="2000" dirty="0" err="1">
                <a:solidFill>
                  <a:srgbClr val="000000"/>
                </a:solidFill>
                <a:latin typeface="Times New Roman" panose="02020603050405020304" pitchFamily="18" charset="0"/>
                <a:cs typeface="Times New Roman" panose="02020603050405020304" pitchFamily="18" charset="0"/>
              </a:rPr>
              <a:t>LeakyReLU</a:t>
            </a:r>
            <a:r>
              <a:rPr lang="en-US" sz="2000" dirty="0">
                <a:solidFill>
                  <a:srgbClr val="000000"/>
                </a:solidFill>
                <a:latin typeface="Times New Roman" panose="02020603050405020304" pitchFamily="18" charset="0"/>
                <a:cs typeface="Times New Roman" panose="02020603050405020304" pitchFamily="18" charset="0"/>
              </a:rPr>
              <a:t>` activation having a `negative-slope` of 0.2. A `dropout` of 30% is applied after each linear layer except the last one</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The final linear layer output is then passed through the `tanh` function to produce the final output of the Generator between -1 and 1. This is again as per the original GAN paper.</a:t>
            </a:r>
          </a:p>
        </p:txBody>
      </p:sp>
    </p:spTree>
    <p:extLst>
      <p:ext uri="{BB962C8B-B14F-4D97-AF65-F5344CB8AC3E}">
        <p14:creationId xmlns:p14="http://schemas.microsoft.com/office/powerpoint/2010/main" val="162881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660725F-84E3-8EC6-31DC-3E5FCE87F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8" y="198439"/>
            <a:ext cx="11664944" cy="618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1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Loss definition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3086576"/>
            <a:ext cx="11551722" cy="848427"/>
          </a:xfrm>
        </p:spPr>
        <p:txBody>
          <a:bodyPr vert="horz" lIns="91440" tIns="45720" rIns="91440" bIns="45720" rtlCol="0" anchor="ctr">
            <a:noAutofit/>
          </a:bodyPr>
          <a:lstStyle/>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GAN training is a bit different compared to our typical supervised neural-network training. In the case of GAN, two separate networks are being trained together, and this network has different and opposing objectives (i.e., they are competing). The Discriminator is trying to identify if the image sample is real and from the actual MNIST dataset or its fake images generated by our Generator. Note that we are NOT interested incorrectly classifying the digits themselves. We'd need to define two separate loss functions.</a:t>
            </a:r>
          </a:p>
          <a:p>
            <a:r>
              <a:rPr lang="en-US" sz="2000" dirty="0" err="1">
                <a:solidFill>
                  <a:srgbClr val="000000"/>
                </a:solidFill>
                <a:latin typeface="Times New Roman" panose="02020603050405020304" pitchFamily="18" charset="0"/>
                <a:cs typeface="Times New Roman" panose="02020603050405020304" pitchFamily="18" charset="0"/>
              </a:rPr>
              <a:t>real_loss</a:t>
            </a:r>
            <a:r>
              <a:rPr lang="en-US" sz="2000" dirty="0">
                <a:solidFill>
                  <a:srgbClr val="000000"/>
                </a:solidFill>
                <a:latin typeface="Times New Roman" panose="02020603050405020304" pitchFamily="18" charset="0"/>
                <a:cs typeface="Times New Roman" panose="02020603050405020304" pitchFamily="18" charset="0"/>
              </a:rPr>
              <a:t>: calculates loss when images are drawn from the actual dataset. The predicted output is compared against the target label 1, indicating real images.</a:t>
            </a:r>
          </a:p>
          <a:p>
            <a:r>
              <a:rPr lang="en-US" sz="2000" dirty="0" err="1">
                <a:solidFill>
                  <a:srgbClr val="000000"/>
                </a:solidFill>
                <a:latin typeface="Times New Roman" panose="02020603050405020304" pitchFamily="18" charset="0"/>
                <a:cs typeface="Times New Roman" panose="02020603050405020304" pitchFamily="18" charset="0"/>
              </a:rPr>
              <a:t>fake_loss</a:t>
            </a:r>
            <a:r>
              <a:rPr lang="en-US" sz="2000" dirty="0">
                <a:solidFill>
                  <a:srgbClr val="000000"/>
                </a:solidFill>
                <a:latin typeface="Times New Roman" panose="02020603050405020304" pitchFamily="18" charset="0"/>
                <a:cs typeface="Times New Roman" panose="02020603050405020304" pitchFamily="18" charset="0"/>
              </a:rPr>
              <a:t>: calculates loss when images are generated by the Generator. The predicted output is compared against the target label 0, indicating fake images.</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Discriminator computes both of the above losses and adds them together to get a total-loss for back-propagation Generator computes the </a:t>
            </a:r>
            <a:r>
              <a:rPr lang="en-US" sz="2000" dirty="0" err="1">
                <a:solidFill>
                  <a:srgbClr val="000000"/>
                </a:solidFill>
                <a:latin typeface="Times New Roman" panose="02020603050405020304" pitchFamily="18" charset="0"/>
                <a:cs typeface="Times New Roman" panose="02020603050405020304" pitchFamily="18" charset="0"/>
              </a:rPr>
              <a:t>real_loss</a:t>
            </a:r>
            <a:r>
              <a:rPr lang="en-US" sz="2000" dirty="0">
                <a:solidFill>
                  <a:srgbClr val="000000"/>
                </a:solidFill>
                <a:latin typeface="Times New Roman" panose="02020603050405020304" pitchFamily="18" charset="0"/>
                <a:cs typeface="Times New Roman" panose="02020603050405020304" pitchFamily="18" charset="0"/>
              </a:rPr>
              <a:t> to check its success in fooling the Discriminator. In other words, even though it generates fake images (target 0), by computing </a:t>
            </a:r>
            <a:r>
              <a:rPr lang="en-US" sz="2000" dirty="0" err="1">
                <a:solidFill>
                  <a:srgbClr val="000000"/>
                </a:solidFill>
                <a:latin typeface="Times New Roman" panose="02020603050405020304" pitchFamily="18" charset="0"/>
                <a:cs typeface="Times New Roman" panose="02020603050405020304" pitchFamily="18" charset="0"/>
              </a:rPr>
              <a:t>real_loss</a:t>
            </a:r>
            <a:r>
              <a:rPr lang="en-US" sz="2000" dirty="0">
                <a:solidFill>
                  <a:srgbClr val="000000"/>
                </a:solidFill>
                <a:latin typeface="Times New Roman" panose="02020603050405020304" pitchFamily="18" charset="0"/>
                <a:cs typeface="Times New Roman" panose="02020603050405020304" pitchFamily="18" charset="0"/>
              </a:rPr>
              <a:t>, it compares Discriminator's output with 1. In effect, generator loss has its labels flipped.</a:t>
            </a:r>
          </a:p>
        </p:txBody>
      </p:sp>
    </p:spTree>
    <p:extLst>
      <p:ext uri="{BB962C8B-B14F-4D97-AF65-F5344CB8AC3E}">
        <p14:creationId xmlns:p14="http://schemas.microsoft.com/office/powerpoint/2010/main" val="390905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Network training</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3086576"/>
            <a:ext cx="11551722" cy="848427"/>
          </a:xfrm>
        </p:spPr>
        <p:txBody>
          <a:bodyPr vert="horz" lIns="91440" tIns="45720" rIns="91440" bIns="45720" rtlCol="0" anchor="ctr">
            <a:no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	Since we are training two separate networks, we need two separate optimizers for each network. In both cases, we use Adam optimizer with a learning-rate of 0.002.</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Since classification is between two classes (real and fake) and our Discriminator outputs a logit, we use </a:t>
            </a:r>
            <a:r>
              <a:rPr lang="en-US" sz="2000" dirty="0" err="1">
                <a:solidFill>
                  <a:srgbClr val="000000"/>
                </a:solidFill>
                <a:latin typeface="Times New Roman" panose="02020603050405020304" pitchFamily="18" charset="0"/>
                <a:cs typeface="Times New Roman" panose="02020603050405020304" pitchFamily="18" charset="0"/>
              </a:rPr>
              <a:t>BCEWithLogitsLoss</a:t>
            </a:r>
            <a:r>
              <a:rPr lang="en-US" sz="2000" dirty="0">
                <a:solidFill>
                  <a:srgbClr val="000000"/>
                </a:solidFill>
                <a:latin typeface="Times New Roman" panose="02020603050405020304" pitchFamily="18" charset="0"/>
                <a:cs typeface="Times New Roman" panose="02020603050405020304" pitchFamily="18" charset="0"/>
              </a:rPr>
              <a:t> as the loss function. This function internally first applies a sigmoid activation to logits and then calculates the loss using the </a:t>
            </a:r>
            <a:r>
              <a:rPr lang="en-US" sz="2000" dirty="0" err="1">
                <a:solidFill>
                  <a:srgbClr val="000000"/>
                </a:solidFill>
                <a:latin typeface="Times New Roman" panose="02020603050405020304" pitchFamily="18" charset="0"/>
                <a:cs typeface="Times New Roman" panose="02020603050405020304" pitchFamily="18" charset="0"/>
              </a:rPr>
              <a:t>BCELoss</a:t>
            </a:r>
            <a:r>
              <a:rPr lang="en-US" sz="2000" dirty="0">
                <a:solidFill>
                  <a:srgbClr val="000000"/>
                </a:solidFill>
                <a:latin typeface="Times New Roman" panose="02020603050405020304" pitchFamily="18" charset="0"/>
                <a:cs typeface="Times New Roman" panose="02020603050405020304" pitchFamily="18" charset="0"/>
              </a:rPr>
              <a:t> (log loss) function. Before starting training, we create a (16 x 100) fixed-random-noise-vector drawn from a normal distribution between range -1 and 1. This vector is kept fixed throughout the training. After each epoch of training, we feed the noise vector to, so far, trained Generator to generate fake images; these images help us visualize how and if generated image quality is improving or not. A sample of the noise vector is shown below..</a:t>
            </a:r>
          </a:p>
        </p:txBody>
      </p:sp>
    </p:spTree>
    <p:extLst>
      <p:ext uri="{BB962C8B-B14F-4D97-AF65-F5344CB8AC3E}">
        <p14:creationId xmlns:p14="http://schemas.microsoft.com/office/powerpoint/2010/main" val="232189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err="1">
                <a:solidFill>
                  <a:schemeClr val="accent1"/>
                </a:solidFill>
                <a:latin typeface="Arial" panose="020B0604020202020204" pitchFamily="34" charset="0"/>
                <a:cs typeface="Arial" panose="020B0604020202020204" pitchFamily="34" charset="0"/>
              </a:rPr>
              <a:t>descriminator</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3302333"/>
            <a:ext cx="11551722" cy="848427"/>
          </a:xfrm>
        </p:spPr>
        <p:txBody>
          <a:bodyPr vert="horz" lIns="91440" tIns="45720" rIns="91440" bIns="45720" rtlCol="0" anchor="ctr">
            <a:no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 `Discriminator` is trained as follows...</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A batch of `real` MNIST images are drawn from the </a:t>
            </a:r>
            <a:r>
              <a:rPr lang="en-US" sz="2000" dirty="0" err="1">
                <a:solidFill>
                  <a:srgbClr val="000000"/>
                </a:solidFill>
                <a:latin typeface="Times New Roman" panose="02020603050405020304" pitchFamily="18" charset="0"/>
                <a:cs typeface="Times New Roman" panose="02020603050405020304" pitchFamily="18" charset="0"/>
              </a:rPr>
              <a:t>dataloader</a:t>
            </a: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Each image in the batch is then `scaled` to values between `-1 and 1`. This is a crucial step and required because Discriminator looks at _real_ images from MNIST dataset and looks at _fake_ images from Generator whose output is in range `-1 to 1` (last layer output Generator network is `tanh` activated). So we need to ensure that the range of input values is consistent in both cases.</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data batch is then fed to Discriminator, its predicted output is captured, and `</a:t>
            </a:r>
            <a:r>
              <a:rPr lang="en-US" sz="2000" dirty="0" err="1">
                <a:solidFill>
                  <a:srgbClr val="000000"/>
                </a:solidFill>
                <a:latin typeface="Times New Roman" panose="02020603050405020304" pitchFamily="18" charset="0"/>
                <a:cs typeface="Times New Roman" panose="02020603050405020304" pitchFamily="18" charset="0"/>
              </a:rPr>
              <a:t>real_loss</a:t>
            </a:r>
            <a:r>
              <a:rPr lang="en-US" sz="2000" dirty="0">
                <a:solidFill>
                  <a:srgbClr val="000000"/>
                </a:solidFill>
                <a:latin typeface="Times New Roman" panose="02020603050405020304" pitchFamily="18" charset="0"/>
                <a:cs typeface="Times New Roman" panose="02020603050405020304" pitchFamily="18" charset="0"/>
              </a:rPr>
              <a:t>` is calculated</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A batch noise data (`z`) drawn from a `normal distribution` between range `-1 and 1` is created</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Noise `z` is then fed through the Generator, its outputs (fake images) are captured, and `</a:t>
            </a:r>
            <a:r>
              <a:rPr lang="en-US" sz="2000" dirty="0" err="1">
                <a:solidFill>
                  <a:srgbClr val="000000"/>
                </a:solidFill>
                <a:latin typeface="Times New Roman" panose="02020603050405020304" pitchFamily="18" charset="0"/>
                <a:cs typeface="Times New Roman" panose="02020603050405020304" pitchFamily="18" charset="0"/>
              </a:rPr>
              <a:t>fake_loss</a:t>
            </a:r>
            <a:r>
              <a:rPr lang="en-US" sz="2000" dirty="0">
                <a:solidFill>
                  <a:srgbClr val="000000"/>
                </a:solidFill>
                <a:latin typeface="Times New Roman" panose="02020603050405020304" pitchFamily="18" charset="0"/>
                <a:cs typeface="Times New Roman" panose="02020603050405020304" pitchFamily="18" charset="0"/>
              </a:rPr>
              <a:t>` is calculated</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Then discriminator's `</a:t>
            </a:r>
            <a:r>
              <a:rPr lang="en-US" sz="2000" dirty="0" err="1">
                <a:solidFill>
                  <a:srgbClr val="000000"/>
                </a:solidFill>
                <a:latin typeface="Times New Roman" panose="02020603050405020304" pitchFamily="18" charset="0"/>
                <a:cs typeface="Times New Roman" panose="02020603050405020304" pitchFamily="18" charset="0"/>
              </a:rPr>
              <a:t>total_loss</a:t>
            </a:r>
            <a:r>
              <a:rPr lang="en-US" sz="2000" dirty="0">
                <a:solidFill>
                  <a:srgbClr val="000000"/>
                </a:solidFill>
                <a:latin typeface="Times New Roman" panose="02020603050405020304" pitchFamily="18" charset="0"/>
                <a:cs typeface="Times New Roman" panose="02020603050405020304" pitchFamily="18" charset="0"/>
              </a:rPr>
              <a:t>` is computed as `</a:t>
            </a:r>
            <a:r>
              <a:rPr lang="en-US" sz="2000" dirty="0" err="1">
                <a:solidFill>
                  <a:srgbClr val="000000"/>
                </a:solidFill>
                <a:latin typeface="Times New Roman" panose="02020603050405020304" pitchFamily="18" charset="0"/>
                <a:cs typeface="Times New Roman" panose="02020603050405020304" pitchFamily="18" charset="0"/>
              </a:rPr>
              <a:t>real_loss</a:t>
            </a:r>
            <a:r>
              <a:rPr lang="en-US" sz="2000" dirty="0">
                <a:solidFill>
                  <a:srgbClr val="000000"/>
                </a:solidFill>
                <a:latin typeface="Times New Roman" panose="02020603050405020304" pitchFamily="18" charset="0"/>
                <a:cs typeface="Times New Roman" panose="02020603050405020304" pitchFamily="18" charset="0"/>
              </a:rPr>
              <a:t> + </a:t>
            </a:r>
            <a:r>
              <a:rPr lang="en-US" sz="2000" dirty="0" err="1">
                <a:solidFill>
                  <a:srgbClr val="000000"/>
                </a:solidFill>
                <a:latin typeface="Times New Roman" panose="02020603050405020304" pitchFamily="18" charset="0"/>
                <a:cs typeface="Times New Roman" panose="02020603050405020304" pitchFamily="18" charset="0"/>
              </a:rPr>
              <a:t>fake_loss</a:t>
            </a:r>
            <a:r>
              <a:rPr lang="en-US" sz="2000" dirty="0">
                <a:solidFill>
                  <a:srgbClr val="000000"/>
                </a:solidFill>
                <a:latin typeface="Times New Roman" panose="02020603050405020304" pitchFamily="18" charset="0"/>
                <a:cs typeface="Times New Roman" panose="02020603050405020304" pitchFamily="18" charset="0"/>
              </a:rPr>
              <a:t>`</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Finally, `</a:t>
            </a:r>
            <a:r>
              <a:rPr lang="en-US" sz="2000" dirty="0" err="1">
                <a:solidFill>
                  <a:srgbClr val="000000"/>
                </a:solidFill>
                <a:latin typeface="Times New Roman" panose="02020603050405020304" pitchFamily="18" charset="0"/>
                <a:cs typeface="Times New Roman" panose="02020603050405020304" pitchFamily="18" charset="0"/>
              </a:rPr>
              <a:t>total_loss</a:t>
            </a:r>
            <a:r>
              <a:rPr lang="en-US" sz="2000" dirty="0">
                <a:solidFill>
                  <a:srgbClr val="000000"/>
                </a:solidFill>
                <a:latin typeface="Times New Roman" panose="02020603050405020304" pitchFamily="18" charset="0"/>
                <a:cs typeface="Times New Roman" panose="02020603050405020304" pitchFamily="18" charset="0"/>
              </a:rPr>
              <a:t>` is back-propagated using Discriminator's optimizer</a:t>
            </a:r>
          </a:p>
        </p:txBody>
      </p:sp>
    </p:spTree>
    <p:extLst>
      <p:ext uri="{BB962C8B-B14F-4D97-AF65-F5344CB8AC3E}">
        <p14:creationId xmlns:p14="http://schemas.microsoft.com/office/powerpoint/2010/main" val="51817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Visualize Training process</a:t>
            </a:r>
            <a:endParaRPr lang="en-US" sz="4400" dirty="0"/>
          </a:p>
        </p:txBody>
      </p:sp>
      <p:pic>
        <p:nvPicPr>
          <p:cNvPr id="10242" name="Picture 2">
            <a:extLst>
              <a:ext uri="{FF2B5EF4-FFF2-40B4-BE49-F238E27FC236}">
                <a16:creationId xmlns:a16="http://schemas.microsoft.com/office/drawing/2014/main" id="{CB4C857B-625F-2D84-E950-AFCA573D3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52" y="1419653"/>
            <a:ext cx="5887092" cy="1919447"/>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A9A757A-EE26-A1C1-AF74-65C72F7C0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51" y="3714110"/>
            <a:ext cx="5887091" cy="191944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93A62A30-A261-BE9D-757E-B33FB3DC0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5869" y="1419653"/>
            <a:ext cx="5428179" cy="1919447"/>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8E3B6861-8393-4677-78E4-C926F63ADD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5869" y="3702444"/>
            <a:ext cx="5428179" cy="193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338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1266" name="Picture 2">
            <a:extLst>
              <a:ext uri="{FF2B5EF4-FFF2-40B4-BE49-F238E27FC236}">
                <a16:creationId xmlns:a16="http://schemas.microsoft.com/office/drawing/2014/main" id="{07203694-B425-2DB0-8E87-6A089ABA4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804" y="1353965"/>
            <a:ext cx="8034391" cy="534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859008"/>
          </a:xfrm>
        </p:spPr>
        <p:txBody>
          <a:bodyPr>
            <a:normAutofit/>
          </a:bodyPr>
          <a:lstStyle/>
          <a:p>
            <a:pPr marL="0" indent="0" algn="just">
              <a:lnSpc>
                <a:spcPct val="150000"/>
              </a:lnSpc>
              <a:buNone/>
            </a:pPr>
            <a:r>
              <a:rPr lang="en-US" sz="1800" dirty="0">
                <a:solidFill>
                  <a:srgbClr val="0D0D0D"/>
                </a:solidFill>
                <a:latin typeface="Arial" panose="020B0604020202020204" pitchFamily="34" charset="0"/>
                <a:cs typeface="Arial" panose="020B0604020202020204" pitchFamily="34" charset="0"/>
              </a:rPr>
              <a:t>T</a:t>
            </a:r>
            <a:r>
              <a:rPr lang="en-US" sz="1800" b="0" i="0" dirty="0">
                <a:solidFill>
                  <a:srgbClr val="0D0D0D"/>
                </a:solidFill>
                <a:effectLst/>
                <a:latin typeface="Arial" panose="020B0604020202020204" pitchFamily="34" charset="0"/>
                <a:cs typeface="Arial" panose="020B0604020202020204" pitchFamily="34" charset="0"/>
              </a:rPr>
              <a:t>he project demonstrates the effectiveness of GANs in generating realistic handwritten digit images and provides insights into the challenges and opportunities in training and deploying generative models. Moving forward, further research and experimentation will continue to push the boundaries of generative modeling and its practical applications.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
            </a:pPr>
            <a:r>
              <a:rPr lang="en-IN" sz="1800" dirty="0">
                <a:solidFill>
                  <a:srgbClr val="0D0D0D"/>
                </a:solidFill>
                <a:latin typeface="Arial" panose="020B0604020202020204" pitchFamily="34" charset="0"/>
                <a:cs typeface="Arial" panose="020B0604020202020204" pitchFamily="34" charset="0"/>
                <a:hlinkClick r:id="rId2"/>
              </a:rPr>
              <a:t>https://www.tensorflow.org/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3"/>
              </a:rPr>
              <a:t>https://keras.io/</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u="none" strike="noStrike" dirty="0">
                <a:solidFill>
                  <a:srgbClr val="0D0D0D"/>
                </a:solidFill>
                <a:effectLst/>
                <a:latin typeface="Arial" panose="020B0604020202020204" pitchFamily="34" charset="0"/>
                <a:cs typeface="Arial" panose="020B0604020202020204" pitchFamily="34" charset="0"/>
                <a:hlinkClick r:id="rId4"/>
              </a:rPr>
              <a:t>https://numpy.org/</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5"/>
              </a:rPr>
              <a:t>https://matplotlib.org/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hlinkClick r:id="rId6"/>
              </a:rPr>
              <a:t>scikit-learn: machine learning in Python — scikit-learn 1.4.1 documentation</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dirty="0">
                <a:latin typeface="Arial" panose="020B0604020202020204" pitchFamily="34" charset="0"/>
                <a:cs typeface="Arial" panose="020B0604020202020204" pitchFamily="34" charset="0"/>
                <a:hlinkClick r:id="rId7"/>
              </a:rPr>
              <a:t>MNIST handwritten digit database, Yann LeCun, Corinna Cortes and Chris Burges</a:t>
            </a:r>
            <a:endParaRPr lang="en-IN" sz="1800" b="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571947"/>
            <a:ext cx="10849169" cy="2578814"/>
          </a:xfrm>
        </p:spPr>
        <p:txBody>
          <a:bodyPr>
            <a:normAutofit/>
          </a:bodyPr>
          <a:lstStyle/>
          <a:p>
            <a:pPr marL="0" indent="0" algn="just">
              <a:lnSpc>
                <a:spcPct val="150000"/>
              </a:lnSpc>
              <a:buNone/>
            </a:pPr>
            <a:r>
              <a:rPr lang="en-US" sz="2000" b="0" i="0" dirty="0">
                <a:solidFill>
                  <a:srgbClr val="0D0D0D"/>
                </a:solidFill>
                <a:effectLst/>
                <a:latin typeface="Arial" panose="020B0604020202020204" pitchFamily="34" charset="0"/>
                <a:cs typeface="Arial" panose="020B0604020202020204" pitchFamily="34" charset="0"/>
              </a:rPr>
              <a:t>The project aims to develop a Generative Adversarial Network (GAN) capable of generating realistic handwritten digits resembling those from the MNIST dataset. The MNIST dataset consists of 28x28 grayscale images of handwritten digits (0-9), and the objective is to create a GAN that can produce synthetic images resembling these digits.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1. Hardware:</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Arial" panose="020B0604020202020204" pitchFamily="34" charset="0"/>
              <a:buChar char="•"/>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CPU</a:t>
            </a:r>
            <a:r>
              <a:rPr lang="en-US" sz="1800" b="0" i="0" dirty="0">
                <a:solidFill>
                  <a:schemeClr val="tx1"/>
                </a:solidFill>
                <a:effectLst/>
                <a:latin typeface="Arial" panose="020B0604020202020204" pitchFamily="34" charset="0"/>
                <a:cs typeface="Arial" panose="020B0604020202020204" pitchFamily="34" charset="0"/>
              </a:rPr>
              <a:t>: A multi-core CPU is sufficient for running the training code. However, training GANs can be computationally intensive, so a faster CPU may reduce training time.</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Memory (RAM): </a:t>
            </a:r>
            <a:r>
              <a:rPr lang="en-US" sz="1800" b="0" i="0" dirty="0">
                <a:solidFill>
                  <a:schemeClr val="tx1"/>
                </a:solidFill>
                <a:effectLst/>
                <a:latin typeface="Arial" panose="020B0604020202020204" pitchFamily="34" charset="0"/>
                <a:cs typeface="Arial" panose="020B0604020202020204" pitchFamily="34" charset="0"/>
              </a:rPr>
              <a:t>At least 8GB of RAM is recommended for handling large datasets and training deep neural networks efficiently. Higher RAM capacity may be beneficial for larger batch sizes and complex model architectures.</a:t>
            </a:r>
          </a:p>
          <a:p>
            <a:pPr algn="just">
              <a:buFont typeface="Arial" panose="020B0604020202020204" pitchFamily="34" charset="0"/>
              <a:buChar char="•"/>
            </a:pPr>
            <a:r>
              <a:rPr lang="en-US" sz="1800" b="1" i="0" dirty="0">
                <a:solidFill>
                  <a:schemeClr val="tx1"/>
                </a:solidFill>
                <a:effectLst/>
                <a:latin typeface="Arial" panose="020B0604020202020204" pitchFamily="34" charset="0"/>
                <a:cs typeface="Arial" panose="020B0604020202020204" pitchFamily="34" charset="0"/>
              </a:rPr>
              <a:t>Internet Connection</a:t>
            </a:r>
            <a:r>
              <a:rPr lang="en-US" sz="1800" b="0" i="0" dirty="0">
                <a:solidFill>
                  <a:schemeClr val="tx1"/>
                </a:solidFill>
                <a:effectLst/>
                <a:latin typeface="Arial" panose="020B0604020202020204" pitchFamily="34" charset="0"/>
                <a:cs typeface="Arial" panose="020B0604020202020204" pitchFamily="34" charset="0"/>
              </a:rPr>
              <a:t>: An internet connection is needed to download the MNIST dataset and access online resources/documentation during development. </a:t>
            </a:r>
          </a:p>
          <a:p>
            <a:pPr marL="0" indent="0">
              <a:lnSpc>
                <a:spcPct val="120000"/>
              </a:lnSpc>
              <a:spcAft>
                <a:spcPts val="100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75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000" b="1" kern="100" dirty="0">
                <a:solidFill>
                  <a:schemeClr val="tx1"/>
                </a:solidFill>
                <a:latin typeface="Arial" panose="020B0604020202020204" pitchFamily="34" charset="0"/>
                <a:ea typeface="Calibri" panose="020F0502020204030204" pitchFamily="34" charset="0"/>
                <a:cs typeface="Arial" panose="020B0604020202020204" pitchFamily="34" charset="0"/>
              </a:rPr>
              <a:t>Software</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Requirements:</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Python:</a:t>
            </a:r>
            <a:r>
              <a:rPr lang="en-US" sz="1800" b="0" i="0" dirty="0">
                <a:solidFill>
                  <a:schemeClr val="tx1"/>
                </a:solidFill>
                <a:effectLst/>
                <a:latin typeface="Arial" panose="020B0604020202020204" pitchFamily="34" charset="0"/>
                <a:cs typeface="Arial" panose="020B0604020202020204" pitchFamily="34" charset="0"/>
              </a:rPr>
              <a:t> The project is implemented using Python programming language.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TensorFlow/</a:t>
            </a:r>
            <a:r>
              <a:rPr lang="en-US" sz="1800" b="1"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TensorFlow and its high-level API, </a:t>
            </a:r>
            <a:r>
              <a:rPr lang="en-US" sz="1800" b="0" i="0" dirty="0" err="1">
                <a:solidFill>
                  <a:schemeClr val="tx1"/>
                </a:solidFill>
                <a:effectLst/>
                <a:latin typeface="Arial" panose="020B0604020202020204" pitchFamily="34" charset="0"/>
                <a:cs typeface="Arial" panose="020B0604020202020204" pitchFamily="34" charset="0"/>
              </a:rPr>
              <a:t>Keras</a:t>
            </a:r>
            <a:r>
              <a:rPr lang="en-US" sz="1800" b="0" i="0" dirty="0">
                <a:solidFill>
                  <a:schemeClr val="tx1"/>
                </a:solidFill>
                <a:effectLst/>
                <a:latin typeface="Arial" panose="020B0604020202020204" pitchFamily="34" charset="0"/>
                <a:cs typeface="Arial" panose="020B0604020202020204" pitchFamily="34" charset="0"/>
              </a:rPr>
              <a:t>, are used for building and training the GAN architecture.</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Google </a:t>
            </a:r>
            <a:r>
              <a:rPr lang="en-US" sz="1800" b="1" i="0" dirty="0" err="1">
                <a:solidFill>
                  <a:schemeClr val="tx1"/>
                </a:solidFill>
                <a:effectLst/>
                <a:latin typeface="Arial" panose="020B0604020202020204" pitchFamily="34" charset="0"/>
                <a:cs typeface="Arial" panose="020B0604020202020204" pitchFamily="34" charset="0"/>
              </a:rPr>
              <a:t>Colab</a:t>
            </a:r>
            <a:r>
              <a:rPr lang="en-US" sz="1800" b="0" i="0" dirty="0">
                <a:solidFill>
                  <a:schemeClr val="tx1"/>
                </a:solidFill>
                <a:effectLst/>
                <a:latin typeface="Arial" panose="020B0604020202020204" pitchFamily="34" charset="0"/>
                <a:cs typeface="Arial" panose="020B0604020202020204" pitchFamily="34" charset="0"/>
              </a:rPr>
              <a:t>: These platforms can be used for interactive development, experimentation, and documentation.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NumPy</a:t>
            </a:r>
            <a:r>
              <a:rPr lang="en-US" sz="1800" b="0" i="0" dirty="0">
                <a:solidFill>
                  <a:schemeClr val="tx1"/>
                </a:solidFill>
                <a:effectLst/>
                <a:latin typeface="Arial" panose="020B0604020202020204" pitchFamily="34" charset="0"/>
                <a:cs typeface="Arial" panose="020B0604020202020204" pitchFamily="34" charset="0"/>
              </a:rPr>
              <a:t>: NumPy is used for numerical computations and array manipulation.</a:t>
            </a:r>
          </a:p>
          <a:p>
            <a:pPr algn="just">
              <a:buFont typeface="Wingdings" panose="05000000000000000000" pitchFamily="2" charset="2"/>
              <a:buChar char="§"/>
            </a:pPr>
            <a:r>
              <a:rPr lang="en-US" sz="1800" b="1" i="0" dirty="0">
                <a:solidFill>
                  <a:schemeClr val="tx1"/>
                </a:solidFill>
                <a:effectLst/>
                <a:latin typeface="Arial" panose="020B0604020202020204" pitchFamily="34" charset="0"/>
                <a:cs typeface="Arial" panose="020B0604020202020204" pitchFamily="34" charset="0"/>
              </a:rPr>
              <a:t>Matplotlib</a:t>
            </a:r>
            <a:r>
              <a:rPr lang="en-US" sz="1800" b="0" i="0" dirty="0">
                <a:solidFill>
                  <a:schemeClr val="tx1"/>
                </a:solidFill>
                <a:effectLst/>
                <a:latin typeface="Arial" panose="020B0604020202020204" pitchFamily="34" charset="0"/>
                <a:cs typeface="Arial" panose="020B0604020202020204" pitchFamily="34" charset="0"/>
              </a:rPr>
              <a:t>: Matplotlib is used for data visualization, including plotting loss curves and displaying generated images.</a:t>
            </a:r>
          </a:p>
          <a:p>
            <a:pPr marL="0" indent="0">
              <a:lnSpc>
                <a:spcPct val="120000"/>
              </a:lnSpc>
              <a:spcAft>
                <a:spcPts val="1000"/>
              </a:spcAft>
              <a:buNone/>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495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434" y="1232452"/>
            <a:ext cx="11551722" cy="5418899"/>
          </a:xfrm>
        </p:spPr>
        <p:txBody>
          <a:bodyPr vert="horz" lIns="91440" tIns="45720" rIns="91440" bIns="45720" rtlCol="0" anchor="ctr">
            <a:noAutofit/>
          </a:bodyPr>
          <a:lstStyle/>
          <a:p>
            <a:r>
              <a:rPr lang="en-US" sz="2000" dirty="0">
                <a:solidFill>
                  <a:srgbClr val="000000"/>
                </a:solidFill>
                <a:latin typeface="Times New Roman" panose="02020603050405020304" pitchFamily="18" charset="0"/>
                <a:cs typeface="Times New Roman" panose="02020603050405020304" pitchFamily="18" charset="0"/>
              </a:rPr>
              <a:t>The Generative Adversarial Networks (GAN) are a special neural network where two networks compete to maximize their gain (i.e., minimize their losses in machine-learning lingo). GAN's objective is to generate the _synthetic_ or _fake_ data based on the training data it learns from, hence a `Generative` network. Since two networks are _fighting_ with each other, the network is called `Adversarial.` A simple GAN is composed of a dataset (MNIST in our case) and two neural networks. A `Generator` network takes a random `noise` vector and learns to transform this noise such that its probability distribution eventually comes very close to the data it's learning from. A `Discriminator` network is a neural network-based classifier. Both `Generator` and `Discriminator` train in parallel. `Discriminator` gets to see images from actual MNIST dataset as well _fake_ pictures generated by the `Generator,` and its job is to correctly classify _real_ images vs. _fake_ images. At the same time, based on how `Discriminator` is performing in real vs. fake classification, `Generator` keeps improving its generated images to make them look like the images taken from the real dataset. Basically, `Generator` tries to fool the `Discriminator` and `Discriminator` tries not to get fooled.</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83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Objective</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411888"/>
            <a:ext cx="11551722" cy="848427"/>
          </a:xfrm>
        </p:spPr>
        <p:txBody>
          <a:bodyPr vert="horz" lIns="91440" tIns="45720" rIns="91440" bIns="45720" rtlCol="0" anchor="ctr">
            <a:no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Our goal in this project is to build a GAN and train it over the MNIST dataset so that the network learns to generate _fake_ MNIST digit images that would have come from the real MNIST dataset.</a:t>
            </a:r>
          </a:p>
          <a:p>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 name="Title 4">
            <a:extLst>
              <a:ext uri="{FF2B5EF4-FFF2-40B4-BE49-F238E27FC236}">
                <a16:creationId xmlns:a16="http://schemas.microsoft.com/office/drawing/2014/main" id="{74403ABC-F521-33DC-D270-C18DFA38E3E6}"/>
              </a:ext>
            </a:extLst>
          </p:cNvPr>
          <p:cNvSpPr txBox="1">
            <a:spLocks/>
          </p:cNvSpPr>
          <p:nvPr/>
        </p:nvSpPr>
        <p:spPr>
          <a:xfrm>
            <a:off x="694207" y="2260315"/>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pitchFamily="34" charset="0"/>
                <a:cs typeface="Arial" panose="020B0604020202020204" pitchFamily="34" charset="0"/>
              </a:rPr>
              <a:t>Dataset</a:t>
            </a:r>
            <a:endParaRPr lang="en-US" sz="4000" dirty="0"/>
          </a:p>
        </p:txBody>
      </p:sp>
      <p:sp>
        <p:nvSpPr>
          <p:cNvPr id="4" name="TextBox 3">
            <a:extLst>
              <a:ext uri="{FF2B5EF4-FFF2-40B4-BE49-F238E27FC236}">
                <a16:creationId xmlns:a16="http://schemas.microsoft.com/office/drawing/2014/main" id="{810D7D8E-FCD0-CB4E-19F4-8EDA325ED257}"/>
              </a:ext>
            </a:extLst>
          </p:cNvPr>
          <p:cNvSpPr txBox="1"/>
          <p:nvPr/>
        </p:nvSpPr>
        <p:spPr>
          <a:xfrm>
            <a:off x="842482" y="2866490"/>
            <a:ext cx="5619964" cy="2862322"/>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 Dataset consists of 60,000 training images and 10,000 testing images. For this task, we'll use the training dataset.</a:t>
            </a:r>
          </a:p>
          <a:p>
            <a:r>
              <a:rPr lang="en-US" sz="2000" dirty="0">
                <a:solidFill>
                  <a:srgbClr val="000000"/>
                </a:solidFill>
                <a:latin typeface="Times New Roman" panose="02020603050405020304" pitchFamily="18" charset="0"/>
                <a:cs typeface="Times New Roman" panose="02020603050405020304" pitchFamily="18" charset="0"/>
              </a:rPr>
              <a:t>Every image in the dataset will belong to one of the ten classes (digit 0 to 9); however, the image labels do not matter for this task, and we won't use them.</a:t>
            </a:r>
          </a:p>
          <a:p>
            <a:r>
              <a:rPr lang="en-US" sz="2000" dirty="0">
                <a:solidFill>
                  <a:srgbClr val="000000"/>
                </a:solidFill>
                <a:latin typeface="Times New Roman" panose="02020603050405020304" pitchFamily="18" charset="0"/>
                <a:cs typeface="Times New Roman" panose="02020603050405020304" pitchFamily="18" charset="0"/>
              </a:rPr>
              <a:t>- Each image in the dataset is a 28x28 pixel grayscale image, a zoomed-in single image shown below...</a:t>
            </a:r>
          </a:p>
          <a:p>
            <a:endParaRPr lang="en-IN" sz="2000" dirty="0"/>
          </a:p>
        </p:txBody>
      </p:sp>
      <p:pic>
        <p:nvPicPr>
          <p:cNvPr id="1026" name="Picture 2">
            <a:extLst>
              <a:ext uri="{FF2B5EF4-FFF2-40B4-BE49-F238E27FC236}">
                <a16:creationId xmlns:a16="http://schemas.microsoft.com/office/drawing/2014/main" id="{30138C37-2CA6-EE9D-F01C-22513D194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201" y="2439750"/>
            <a:ext cx="3284841" cy="322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24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F4499FF-BA70-255E-4786-5185D3C38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842963"/>
            <a:ext cx="9344025"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0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Solution approach</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40278" y="3199995"/>
            <a:ext cx="11551722" cy="848427"/>
          </a:xfrm>
        </p:spPr>
        <p:txBody>
          <a:bodyPr vert="horz" lIns="91440" tIns="45720" rIns="91440" bIns="45720" rtlCol="0" anchor="ctr">
            <a:noAutofit/>
          </a:bodyPr>
          <a:lstStyle/>
          <a:p>
            <a:pPr marL="0" indent="0">
              <a:buNone/>
            </a:pPr>
            <a:r>
              <a:rPr lang="en-US" sz="3200" dirty="0">
                <a:solidFill>
                  <a:srgbClr val="000000"/>
                </a:solidFill>
                <a:latin typeface="Times New Roman" panose="02020603050405020304" pitchFamily="18" charset="0"/>
                <a:cs typeface="Times New Roman" panose="02020603050405020304" pitchFamily="18" charset="0"/>
              </a:rPr>
              <a:t>Data Load</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Data is downloaded using the `</a:t>
            </a:r>
            <a:r>
              <a:rPr lang="en-US" sz="2000" dirty="0" err="1">
                <a:solidFill>
                  <a:srgbClr val="000000"/>
                </a:solidFill>
                <a:latin typeface="Times New Roman" panose="02020603050405020304" pitchFamily="18" charset="0"/>
                <a:cs typeface="Times New Roman" panose="02020603050405020304" pitchFamily="18" charset="0"/>
              </a:rPr>
              <a:t>torchvision</a:t>
            </a:r>
            <a:r>
              <a:rPr lang="en-US" sz="2000" dirty="0">
                <a:solidFill>
                  <a:srgbClr val="000000"/>
                </a:solidFill>
                <a:latin typeface="Times New Roman" panose="02020603050405020304" pitchFamily="18" charset="0"/>
                <a:cs typeface="Times New Roman" panose="02020603050405020304" pitchFamily="18" charset="0"/>
              </a:rPr>
              <a:t>` dataset. </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The training dataset is then wrapped in a </a:t>
            </a:r>
            <a:r>
              <a:rPr lang="en-US" sz="2000" dirty="0" err="1">
                <a:solidFill>
                  <a:srgbClr val="000000"/>
                </a:solidFill>
                <a:latin typeface="Times New Roman" panose="02020603050405020304" pitchFamily="18" charset="0"/>
                <a:cs typeface="Times New Roman" panose="02020603050405020304" pitchFamily="18" charset="0"/>
              </a:rPr>
              <a:t>dataloader</a:t>
            </a:r>
            <a:r>
              <a:rPr lang="en-US" sz="2000" dirty="0">
                <a:solidFill>
                  <a:srgbClr val="000000"/>
                </a:solidFill>
                <a:latin typeface="Times New Roman" panose="02020603050405020304" pitchFamily="18" charset="0"/>
                <a:cs typeface="Times New Roman" panose="02020603050405020304" pitchFamily="18" charset="0"/>
              </a:rPr>
              <a:t> object with a `</a:t>
            </a:r>
            <a:r>
              <a:rPr lang="en-US" sz="2000" dirty="0" err="1">
                <a:solidFill>
                  <a:srgbClr val="000000"/>
                </a:solidFill>
                <a:latin typeface="Times New Roman" panose="02020603050405020304" pitchFamily="18" charset="0"/>
                <a:cs typeface="Times New Roman" panose="02020603050405020304" pitchFamily="18" charset="0"/>
              </a:rPr>
              <a:t>batch_size</a:t>
            </a:r>
            <a:r>
              <a:rPr lang="en-US" sz="2000" dirty="0">
                <a:solidFill>
                  <a:srgbClr val="000000"/>
                </a:solidFill>
                <a:latin typeface="Times New Roman" panose="02020603050405020304" pitchFamily="18" charset="0"/>
                <a:cs typeface="Times New Roman" panose="02020603050405020304" pitchFamily="18" charset="0"/>
              </a:rPr>
              <a:t>` of 64. We discard the testing dataset. Note that even though the </a:t>
            </a:r>
            <a:r>
              <a:rPr lang="en-US" sz="2000" dirty="0" err="1">
                <a:solidFill>
                  <a:srgbClr val="000000"/>
                </a:solidFill>
                <a:latin typeface="Times New Roman" panose="02020603050405020304" pitchFamily="18" charset="0"/>
                <a:cs typeface="Times New Roman" panose="02020603050405020304" pitchFamily="18" charset="0"/>
              </a:rPr>
              <a:t>dataloader</a:t>
            </a:r>
            <a:r>
              <a:rPr lang="en-US" sz="2000" dirty="0">
                <a:solidFill>
                  <a:srgbClr val="000000"/>
                </a:solidFill>
                <a:latin typeface="Times New Roman" panose="02020603050405020304" pitchFamily="18" charset="0"/>
                <a:cs typeface="Times New Roman" panose="02020603050405020304" pitchFamily="18" charset="0"/>
              </a:rPr>
              <a:t> will give us the images associated, we'll simply ignore them.</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800" dirty="0">
                <a:solidFill>
                  <a:srgbClr val="000000"/>
                </a:solidFill>
                <a:latin typeface="Times New Roman" panose="02020603050405020304" pitchFamily="18" charset="0"/>
                <a:cs typeface="Times New Roman" panose="02020603050405020304" pitchFamily="18" charset="0"/>
              </a:rPr>
              <a:t>Network Definition</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First, we define the `Discriminator` network </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 Its a typical binary classifier where it'd accept 784 (28x28) inputs and produces a single `logit` output that's used to classify the input image as _real_ (1) or _fake_ (0)</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982162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2933</TotalTime>
  <Words>1721</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Franklin Gothic Book</vt:lpstr>
      <vt:lpstr>Franklin Gothic Demi</vt:lpstr>
      <vt:lpstr>Times New Roman</vt:lpstr>
      <vt:lpstr>Wingdings</vt:lpstr>
      <vt:lpstr>Wingdings 2</vt:lpstr>
      <vt:lpstr>DividendVTI</vt:lpstr>
      <vt:lpstr> Generative Adversarial Networks (GAN) to generate fake MNIST digit images </vt:lpstr>
      <vt:lpstr>OUTLINE</vt:lpstr>
      <vt:lpstr>Problem Statement</vt:lpstr>
      <vt:lpstr>System  Approach</vt:lpstr>
      <vt:lpstr>System  Approach – cont.</vt:lpstr>
      <vt:lpstr>Proposed solution</vt:lpstr>
      <vt:lpstr>Objective</vt:lpstr>
      <vt:lpstr>PowerPoint Presentation</vt:lpstr>
      <vt:lpstr>Solution approach</vt:lpstr>
      <vt:lpstr>Solution approach</vt:lpstr>
      <vt:lpstr>PowerPoint Presentation</vt:lpstr>
      <vt:lpstr>Loss definition</vt:lpstr>
      <vt:lpstr>Network training</vt:lpstr>
      <vt:lpstr>descriminator</vt:lpstr>
      <vt:lpstr>Visualize Training process</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Harish Prasath V G</cp:lastModifiedBy>
  <cp:revision>55</cp:revision>
  <dcterms:created xsi:type="dcterms:W3CDTF">2021-05-26T16:50:10Z</dcterms:created>
  <dcterms:modified xsi:type="dcterms:W3CDTF">2024-04-03T08:58:54Z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