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60" r:id="rId3"/>
    <p:sldId id="257" r:id="rId4"/>
    <p:sldId id="259"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4B0033-7009-4C10-8340-2DBED1F7E0F2}"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6FC58-23EF-4B48-BB86-E7EE2007B61B}" type="slidenum">
              <a:rPr lang="en-IN" smtClean="0"/>
              <a:t>‹#›</a:t>
            </a:fld>
            <a:endParaRPr lang="en-IN"/>
          </a:p>
        </p:txBody>
      </p:sp>
    </p:spTree>
    <p:extLst>
      <p:ext uri="{BB962C8B-B14F-4D97-AF65-F5344CB8AC3E}">
        <p14:creationId xmlns:p14="http://schemas.microsoft.com/office/powerpoint/2010/main" val="3224931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4B0033-7009-4C10-8340-2DBED1F7E0F2}"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36FC58-23EF-4B48-BB86-E7EE2007B61B}" type="slidenum">
              <a:rPr lang="en-IN" smtClean="0"/>
              <a:t>‹#›</a:t>
            </a:fld>
            <a:endParaRPr lang="en-IN"/>
          </a:p>
        </p:txBody>
      </p:sp>
    </p:spTree>
    <p:extLst>
      <p:ext uri="{BB962C8B-B14F-4D97-AF65-F5344CB8AC3E}">
        <p14:creationId xmlns:p14="http://schemas.microsoft.com/office/powerpoint/2010/main" val="4266531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4B0033-7009-4C10-8340-2DBED1F7E0F2}"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6FC58-23EF-4B48-BB86-E7EE2007B61B}" type="slidenum">
              <a:rPr lang="en-IN" smtClean="0"/>
              <a:t>‹#›</a:t>
            </a:fld>
            <a:endParaRPr lang="en-IN"/>
          </a:p>
        </p:txBody>
      </p:sp>
    </p:spTree>
    <p:extLst>
      <p:ext uri="{BB962C8B-B14F-4D97-AF65-F5344CB8AC3E}">
        <p14:creationId xmlns:p14="http://schemas.microsoft.com/office/powerpoint/2010/main" val="3972456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E4B0033-7009-4C10-8340-2DBED1F7E0F2}"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6FC58-23EF-4B48-BB86-E7EE2007B61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338664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B0033-7009-4C10-8340-2DBED1F7E0F2}"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6FC58-23EF-4B48-BB86-E7EE2007B61B}" type="slidenum">
              <a:rPr lang="en-IN" smtClean="0"/>
              <a:t>‹#›</a:t>
            </a:fld>
            <a:endParaRPr lang="en-IN"/>
          </a:p>
        </p:txBody>
      </p:sp>
    </p:spTree>
    <p:extLst>
      <p:ext uri="{BB962C8B-B14F-4D97-AF65-F5344CB8AC3E}">
        <p14:creationId xmlns:p14="http://schemas.microsoft.com/office/powerpoint/2010/main" val="1440068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4B0033-7009-4C10-8340-2DBED1F7E0F2}" type="datetimeFigureOut">
              <a:rPr lang="en-IN" smtClean="0"/>
              <a:t>04-06-2024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6FC58-23EF-4B48-BB86-E7EE2007B61B}" type="slidenum">
              <a:rPr lang="en-IN" smtClean="0"/>
              <a:t>‹#›</a:t>
            </a:fld>
            <a:endParaRPr lang="en-IN"/>
          </a:p>
        </p:txBody>
      </p:sp>
    </p:spTree>
    <p:extLst>
      <p:ext uri="{BB962C8B-B14F-4D97-AF65-F5344CB8AC3E}">
        <p14:creationId xmlns:p14="http://schemas.microsoft.com/office/powerpoint/2010/main" val="2626892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4B0033-7009-4C10-8340-2DBED1F7E0F2}" type="datetimeFigureOut">
              <a:rPr lang="en-IN" smtClean="0"/>
              <a:t>04-06-2024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6FC58-23EF-4B48-BB86-E7EE2007B61B}" type="slidenum">
              <a:rPr lang="en-IN" smtClean="0"/>
              <a:t>‹#›</a:t>
            </a:fld>
            <a:endParaRPr lang="en-IN"/>
          </a:p>
        </p:txBody>
      </p:sp>
    </p:spTree>
    <p:extLst>
      <p:ext uri="{BB962C8B-B14F-4D97-AF65-F5344CB8AC3E}">
        <p14:creationId xmlns:p14="http://schemas.microsoft.com/office/powerpoint/2010/main" val="3394337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B0033-7009-4C10-8340-2DBED1F7E0F2}"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6FC58-23EF-4B48-BB86-E7EE2007B61B}" type="slidenum">
              <a:rPr lang="en-IN" smtClean="0"/>
              <a:t>‹#›</a:t>
            </a:fld>
            <a:endParaRPr lang="en-IN"/>
          </a:p>
        </p:txBody>
      </p:sp>
    </p:spTree>
    <p:extLst>
      <p:ext uri="{BB962C8B-B14F-4D97-AF65-F5344CB8AC3E}">
        <p14:creationId xmlns:p14="http://schemas.microsoft.com/office/powerpoint/2010/main" val="23032146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4B0033-7009-4C10-8340-2DBED1F7E0F2}"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6FC58-23EF-4B48-BB86-E7EE2007B61B}" type="slidenum">
              <a:rPr lang="en-IN" smtClean="0"/>
              <a:t>‹#›</a:t>
            </a:fld>
            <a:endParaRPr lang="en-IN"/>
          </a:p>
        </p:txBody>
      </p:sp>
    </p:spTree>
    <p:extLst>
      <p:ext uri="{BB962C8B-B14F-4D97-AF65-F5344CB8AC3E}">
        <p14:creationId xmlns:p14="http://schemas.microsoft.com/office/powerpoint/2010/main" val="116413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E4B0033-7009-4C10-8340-2DBED1F7E0F2}"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6FC58-23EF-4B48-BB86-E7EE2007B61B}" type="slidenum">
              <a:rPr lang="en-IN" smtClean="0"/>
              <a:t>‹#›</a:t>
            </a:fld>
            <a:endParaRPr lang="en-IN"/>
          </a:p>
        </p:txBody>
      </p:sp>
    </p:spTree>
    <p:extLst>
      <p:ext uri="{BB962C8B-B14F-4D97-AF65-F5344CB8AC3E}">
        <p14:creationId xmlns:p14="http://schemas.microsoft.com/office/powerpoint/2010/main" val="859368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4B0033-7009-4C10-8340-2DBED1F7E0F2}" type="datetimeFigureOut">
              <a:rPr lang="en-IN" smtClean="0"/>
              <a:t>04-06-2024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336FC58-23EF-4B48-BB86-E7EE2007B61B}" type="slidenum">
              <a:rPr lang="en-IN" smtClean="0"/>
              <a:t>‹#›</a:t>
            </a:fld>
            <a:endParaRPr lang="en-IN"/>
          </a:p>
        </p:txBody>
      </p:sp>
    </p:spTree>
    <p:extLst>
      <p:ext uri="{BB962C8B-B14F-4D97-AF65-F5344CB8AC3E}">
        <p14:creationId xmlns:p14="http://schemas.microsoft.com/office/powerpoint/2010/main" val="1754604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4B0033-7009-4C10-8340-2DBED1F7E0F2}"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36FC58-23EF-4B48-BB86-E7EE2007B61B}" type="slidenum">
              <a:rPr lang="en-IN" smtClean="0"/>
              <a:t>‹#›</a:t>
            </a:fld>
            <a:endParaRPr lang="en-IN"/>
          </a:p>
        </p:txBody>
      </p:sp>
    </p:spTree>
    <p:extLst>
      <p:ext uri="{BB962C8B-B14F-4D97-AF65-F5344CB8AC3E}">
        <p14:creationId xmlns:p14="http://schemas.microsoft.com/office/powerpoint/2010/main" val="3705276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4B0033-7009-4C10-8340-2DBED1F7E0F2}" type="datetimeFigureOut">
              <a:rPr lang="en-IN" smtClean="0"/>
              <a:t>04-06-2024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336FC58-23EF-4B48-BB86-E7EE2007B61B}" type="slidenum">
              <a:rPr lang="en-IN" smtClean="0"/>
              <a:t>‹#›</a:t>
            </a:fld>
            <a:endParaRPr lang="en-IN"/>
          </a:p>
        </p:txBody>
      </p:sp>
    </p:spTree>
    <p:extLst>
      <p:ext uri="{BB962C8B-B14F-4D97-AF65-F5344CB8AC3E}">
        <p14:creationId xmlns:p14="http://schemas.microsoft.com/office/powerpoint/2010/main" val="1578130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E4B0033-7009-4C10-8340-2DBED1F7E0F2}" type="datetimeFigureOut">
              <a:rPr lang="en-IN" smtClean="0"/>
              <a:t>04-06-2024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336FC58-23EF-4B48-BB86-E7EE2007B61B}" type="slidenum">
              <a:rPr lang="en-IN" smtClean="0"/>
              <a:t>‹#›</a:t>
            </a:fld>
            <a:endParaRPr lang="en-IN"/>
          </a:p>
        </p:txBody>
      </p:sp>
    </p:spTree>
    <p:extLst>
      <p:ext uri="{BB962C8B-B14F-4D97-AF65-F5344CB8AC3E}">
        <p14:creationId xmlns:p14="http://schemas.microsoft.com/office/powerpoint/2010/main" val="265082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4B0033-7009-4C10-8340-2DBED1F7E0F2}" type="datetimeFigureOut">
              <a:rPr lang="en-IN" smtClean="0"/>
              <a:t>04-06-2024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336FC58-23EF-4B48-BB86-E7EE2007B61B}" type="slidenum">
              <a:rPr lang="en-IN" smtClean="0"/>
              <a:t>‹#›</a:t>
            </a:fld>
            <a:endParaRPr lang="en-IN"/>
          </a:p>
        </p:txBody>
      </p:sp>
    </p:spTree>
    <p:extLst>
      <p:ext uri="{BB962C8B-B14F-4D97-AF65-F5344CB8AC3E}">
        <p14:creationId xmlns:p14="http://schemas.microsoft.com/office/powerpoint/2010/main" val="3636644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E4B0033-7009-4C10-8340-2DBED1F7E0F2}" type="datetimeFigureOut">
              <a:rPr lang="en-IN" smtClean="0"/>
              <a:t>04-06-2024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336FC58-23EF-4B48-BB86-E7EE2007B61B}" type="slidenum">
              <a:rPr lang="en-IN" smtClean="0"/>
              <a:t>‹#›</a:t>
            </a:fld>
            <a:endParaRPr lang="en-IN"/>
          </a:p>
        </p:txBody>
      </p:sp>
    </p:spTree>
    <p:extLst>
      <p:ext uri="{BB962C8B-B14F-4D97-AF65-F5344CB8AC3E}">
        <p14:creationId xmlns:p14="http://schemas.microsoft.com/office/powerpoint/2010/main" val="150410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4B0033-7009-4C10-8340-2DBED1F7E0F2}" type="datetimeFigureOut">
              <a:rPr lang="en-IN" smtClean="0"/>
              <a:t>04-06-2024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336FC58-23EF-4B48-BB86-E7EE2007B61B}" type="slidenum">
              <a:rPr lang="en-IN" smtClean="0"/>
              <a:t>‹#›</a:t>
            </a:fld>
            <a:endParaRPr lang="en-IN"/>
          </a:p>
        </p:txBody>
      </p:sp>
    </p:spTree>
    <p:extLst>
      <p:ext uri="{BB962C8B-B14F-4D97-AF65-F5344CB8AC3E}">
        <p14:creationId xmlns:p14="http://schemas.microsoft.com/office/powerpoint/2010/main" val="44865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4B0033-7009-4C10-8340-2DBED1F7E0F2}" type="datetimeFigureOut">
              <a:rPr lang="en-IN" smtClean="0"/>
              <a:t>04-06-2024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336FC58-23EF-4B48-BB86-E7EE2007B61B}" type="slidenum">
              <a:rPr lang="en-IN" smtClean="0"/>
              <a:t>‹#›</a:t>
            </a:fld>
            <a:endParaRPr lang="en-IN"/>
          </a:p>
        </p:txBody>
      </p:sp>
    </p:spTree>
    <p:extLst>
      <p:ext uri="{BB962C8B-B14F-4D97-AF65-F5344CB8AC3E}">
        <p14:creationId xmlns:p14="http://schemas.microsoft.com/office/powerpoint/2010/main" val="3016878469"/>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26818-073D-5179-4518-925D413FFB52}"/>
              </a:ext>
            </a:extLst>
          </p:cNvPr>
          <p:cNvSpPr>
            <a:spLocks noGrp="1"/>
          </p:cNvSpPr>
          <p:nvPr>
            <p:ph type="ctrTitle"/>
          </p:nvPr>
        </p:nvSpPr>
        <p:spPr>
          <a:xfrm>
            <a:off x="3962399" y="1574796"/>
            <a:ext cx="7197726" cy="1405468"/>
          </a:xfrm>
        </p:spPr>
        <p:txBody>
          <a:bodyPr/>
          <a:lstStyle/>
          <a:p>
            <a:pPr algn="l"/>
            <a:r>
              <a:rPr lang="en-IN" dirty="0"/>
              <a:t>Final Report</a:t>
            </a:r>
          </a:p>
        </p:txBody>
      </p:sp>
      <p:sp>
        <p:nvSpPr>
          <p:cNvPr id="3" name="Subtitle 2">
            <a:extLst>
              <a:ext uri="{FF2B5EF4-FFF2-40B4-BE49-F238E27FC236}">
                <a16:creationId xmlns:a16="http://schemas.microsoft.com/office/drawing/2014/main" id="{1D671C7A-9343-A36A-C71E-2FA86D73B4B8}"/>
              </a:ext>
            </a:extLst>
          </p:cNvPr>
          <p:cNvSpPr>
            <a:spLocks noGrp="1"/>
          </p:cNvSpPr>
          <p:nvPr>
            <p:ph type="subTitle" idx="1"/>
          </p:nvPr>
        </p:nvSpPr>
        <p:spPr>
          <a:xfrm>
            <a:off x="3962399" y="3429000"/>
            <a:ext cx="7197726" cy="1405467"/>
          </a:xfrm>
        </p:spPr>
        <p:txBody>
          <a:bodyPr>
            <a:normAutofit fontScale="92500" lnSpcReduction="20000"/>
          </a:bodyPr>
          <a:lstStyle/>
          <a:p>
            <a:pPr algn="l"/>
            <a:r>
              <a:rPr lang="en-IN" dirty="0"/>
              <a:t>Project List:</a:t>
            </a:r>
          </a:p>
          <a:p>
            <a:pPr marL="342900" indent="-342900" algn="l">
              <a:buAutoNum type="arabicPeriod"/>
            </a:pPr>
            <a:r>
              <a:rPr lang="en-IN" dirty="0"/>
              <a:t>Amazon sales data analysis</a:t>
            </a:r>
          </a:p>
          <a:p>
            <a:pPr marL="342900" indent="-342900" algn="l">
              <a:buAutoNum type="arabicPeriod"/>
            </a:pPr>
            <a:r>
              <a:rPr lang="en-IN" dirty="0"/>
              <a:t>Foreign direct investment analysis</a:t>
            </a:r>
          </a:p>
          <a:p>
            <a:pPr marL="342900" indent="-342900" algn="l">
              <a:buAutoNum type="arabicPeriod"/>
            </a:pPr>
            <a:r>
              <a:rPr lang="en-IN" dirty="0"/>
              <a:t>Employee attrition analysis</a:t>
            </a:r>
          </a:p>
        </p:txBody>
      </p:sp>
    </p:spTree>
    <p:extLst>
      <p:ext uri="{BB962C8B-B14F-4D97-AF65-F5344CB8AC3E}">
        <p14:creationId xmlns:p14="http://schemas.microsoft.com/office/powerpoint/2010/main" val="921177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365659-04E2-634F-AD49-D51BEF38771B}"/>
              </a:ext>
            </a:extLst>
          </p:cNvPr>
          <p:cNvSpPr txBox="1"/>
          <p:nvPr/>
        </p:nvSpPr>
        <p:spPr>
          <a:xfrm>
            <a:off x="1463040" y="1481328"/>
            <a:ext cx="9217152" cy="3293209"/>
          </a:xfrm>
          <a:prstGeom prst="rect">
            <a:avLst/>
          </a:prstGeom>
          <a:noFill/>
        </p:spPr>
        <p:txBody>
          <a:bodyPr wrap="square" rtlCol="0">
            <a:spAutoFit/>
          </a:bodyPr>
          <a:lstStyle/>
          <a:p>
            <a:r>
              <a:rPr lang="en-IN" sz="4000" dirty="0"/>
              <a:t>Dashboard Brief:</a:t>
            </a:r>
          </a:p>
          <a:p>
            <a:pPr marL="571500" indent="-571500">
              <a:buFont typeface="Arial" panose="020B0604020202020204" pitchFamily="34" charset="0"/>
              <a:buChar char="•"/>
            </a:pPr>
            <a:endParaRPr lang="en-IN" sz="2400" dirty="0"/>
          </a:p>
          <a:p>
            <a:pPr marL="571500" indent="-571500">
              <a:buFont typeface="Arial" panose="020B0604020202020204" pitchFamily="34" charset="0"/>
              <a:buChar char="•"/>
            </a:pPr>
            <a:r>
              <a:rPr lang="en-IN" sz="2400" dirty="0"/>
              <a:t>The above dashboard which I created meet all the criteria to satisfy the problem statement.</a:t>
            </a:r>
          </a:p>
          <a:p>
            <a:pPr marL="571500" indent="-571500">
              <a:buFont typeface="Arial" panose="020B0604020202020204" pitchFamily="34" charset="0"/>
              <a:buChar char="•"/>
            </a:pPr>
            <a:r>
              <a:rPr lang="en-IN" sz="2400" dirty="0"/>
              <a:t>I have came up with my own relationship between data and crafted this dashboard, which help to clearly analyse Foreign Direct investment (FDI) trends with time factor and the sectors factor.</a:t>
            </a:r>
          </a:p>
        </p:txBody>
      </p:sp>
    </p:spTree>
    <p:extLst>
      <p:ext uri="{BB962C8B-B14F-4D97-AF65-F5344CB8AC3E}">
        <p14:creationId xmlns:p14="http://schemas.microsoft.com/office/powerpoint/2010/main" val="3075091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6DBF-57A5-9F34-B06B-4AE7D2211190}"/>
              </a:ext>
            </a:extLst>
          </p:cNvPr>
          <p:cNvSpPr>
            <a:spLocks noGrp="1"/>
          </p:cNvSpPr>
          <p:nvPr>
            <p:ph type="title"/>
          </p:nvPr>
        </p:nvSpPr>
        <p:spPr>
          <a:xfrm>
            <a:off x="685800" y="1960200"/>
            <a:ext cx="10131427" cy="1468800"/>
          </a:xfrm>
        </p:spPr>
        <p:txBody>
          <a:bodyPr/>
          <a:lstStyle/>
          <a:p>
            <a:r>
              <a:rPr lang="en-IN" dirty="0"/>
              <a:t>3. Employee Attrition Analysis:</a:t>
            </a:r>
          </a:p>
        </p:txBody>
      </p:sp>
      <p:sp>
        <p:nvSpPr>
          <p:cNvPr id="3" name="Text Placeholder 2">
            <a:extLst>
              <a:ext uri="{FF2B5EF4-FFF2-40B4-BE49-F238E27FC236}">
                <a16:creationId xmlns:a16="http://schemas.microsoft.com/office/drawing/2014/main" id="{73A11EEA-3960-3D90-DD2E-3495684F220E}"/>
              </a:ext>
            </a:extLst>
          </p:cNvPr>
          <p:cNvSpPr>
            <a:spLocks noGrp="1"/>
          </p:cNvSpPr>
          <p:nvPr>
            <p:ph type="body" idx="1"/>
          </p:nvPr>
        </p:nvSpPr>
        <p:spPr>
          <a:xfrm>
            <a:off x="685800" y="3542940"/>
            <a:ext cx="10131428" cy="2071476"/>
          </a:xfrm>
        </p:spPr>
        <p:txBody>
          <a:bodyPr>
            <a:normAutofit/>
          </a:bodyPr>
          <a:lstStyle/>
          <a:p>
            <a:r>
              <a:rPr lang="en-IN" dirty="0"/>
              <a:t>Table of content:</a:t>
            </a:r>
          </a:p>
          <a:p>
            <a:pPr marL="342900" indent="-342900">
              <a:buFont typeface="Arial" panose="020B0604020202020204" pitchFamily="34" charset="0"/>
              <a:buChar char="•"/>
            </a:pPr>
            <a:r>
              <a:rPr lang="en-IN" dirty="0"/>
              <a:t>Introduction</a:t>
            </a:r>
          </a:p>
          <a:p>
            <a:pPr marL="342900" indent="-342900">
              <a:buFont typeface="Arial" panose="020B0604020202020204" pitchFamily="34" charset="0"/>
              <a:buChar char="•"/>
            </a:pPr>
            <a:r>
              <a:rPr lang="en-IN" dirty="0"/>
              <a:t>Dashboard </a:t>
            </a:r>
          </a:p>
          <a:p>
            <a:pPr marL="342900" indent="-342900">
              <a:buFont typeface="Arial" panose="020B0604020202020204" pitchFamily="34" charset="0"/>
              <a:buChar char="•"/>
            </a:pPr>
            <a:r>
              <a:rPr lang="en-IN" dirty="0"/>
              <a:t>Dashboard Brief</a:t>
            </a:r>
          </a:p>
        </p:txBody>
      </p:sp>
    </p:spTree>
    <p:extLst>
      <p:ext uri="{BB962C8B-B14F-4D97-AF65-F5344CB8AC3E}">
        <p14:creationId xmlns:p14="http://schemas.microsoft.com/office/powerpoint/2010/main" val="57127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B13229-2136-5CA8-CBF1-0D077CE783BC}"/>
              </a:ext>
            </a:extLst>
          </p:cNvPr>
          <p:cNvSpPr txBox="1"/>
          <p:nvPr/>
        </p:nvSpPr>
        <p:spPr>
          <a:xfrm>
            <a:off x="1865376" y="1443841"/>
            <a:ext cx="8988552" cy="3662541"/>
          </a:xfrm>
          <a:prstGeom prst="rect">
            <a:avLst/>
          </a:prstGeom>
          <a:noFill/>
        </p:spPr>
        <p:txBody>
          <a:bodyPr wrap="square" rtlCol="0">
            <a:spAutoFit/>
          </a:bodyPr>
          <a:lstStyle/>
          <a:p>
            <a:r>
              <a:rPr lang="en-IN" sz="4000" dirty="0"/>
              <a:t>Introduction: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 conducted a focused analysis to identify the primary factors driving employee attrition. Utilizing various data points such as demographics and job satisfaction levels, I uncovered patterns and correlations. Leveraging Microsoft Power BI, I created a succinct dashboard that provides actionable insights to address attrition challenges and foster a more engaged workforce.</a:t>
            </a:r>
            <a:endParaRPr lang="en-IN" sz="2400" dirty="0"/>
          </a:p>
        </p:txBody>
      </p:sp>
    </p:spTree>
    <p:extLst>
      <p:ext uri="{BB962C8B-B14F-4D97-AF65-F5344CB8AC3E}">
        <p14:creationId xmlns:p14="http://schemas.microsoft.com/office/powerpoint/2010/main" val="4268061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A01F9F-4EA2-7A9D-920E-DEEEC86A5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0" y="0"/>
            <a:ext cx="12160840" cy="6858000"/>
          </a:xfrm>
          <a:prstGeom prst="rect">
            <a:avLst/>
          </a:prstGeom>
        </p:spPr>
      </p:pic>
    </p:spTree>
    <p:extLst>
      <p:ext uri="{BB962C8B-B14F-4D97-AF65-F5344CB8AC3E}">
        <p14:creationId xmlns:p14="http://schemas.microsoft.com/office/powerpoint/2010/main" val="2570008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365659-04E2-634F-AD49-D51BEF38771B}"/>
              </a:ext>
            </a:extLst>
          </p:cNvPr>
          <p:cNvSpPr txBox="1"/>
          <p:nvPr/>
        </p:nvSpPr>
        <p:spPr>
          <a:xfrm>
            <a:off x="1463040" y="1481328"/>
            <a:ext cx="9217152" cy="4401205"/>
          </a:xfrm>
          <a:prstGeom prst="rect">
            <a:avLst/>
          </a:prstGeom>
          <a:noFill/>
        </p:spPr>
        <p:txBody>
          <a:bodyPr wrap="square" rtlCol="0">
            <a:spAutoFit/>
          </a:bodyPr>
          <a:lstStyle/>
          <a:p>
            <a:r>
              <a:rPr lang="en-IN" sz="4000" dirty="0"/>
              <a:t>Dashboard Brief:</a:t>
            </a:r>
          </a:p>
          <a:p>
            <a:pPr marL="571500" indent="-571500">
              <a:buFont typeface="Arial" panose="020B0604020202020204" pitchFamily="34" charset="0"/>
              <a:buChar char="•"/>
            </a:pPr>
            <a:endParaRPr lang="en-IN" sz="2400" dirty="0"/>
          </a:p>
          <a:p>
            <a:pPr marL="571500" indent="-571500">
              <a:buFont typeface="Arial" panose="020B0604020202020204" pitchFamily="34" charset="0"/>
              <a:buChar char="•"/>
            </a:pPr>
            <a:r>
              <a:rPr lang="en-IN" sz="2400" dirty="0"/>
              <a:t>The above dashboard which I created meet all the criteria to satisfy the problem statement.</a:t>
            </a:r>
          </a:p>
          <a:p>
            <a:pPr marL="571500" indent="-571500">
              <a:buFont typeface="Arial" panose="020B0604020202020204" pitchFamily="34" charset="0"/>
              <a:buChar char="•"/>
            </a:pPr>
            <a:r>
              <a:rPr lang="en-IN" sz="2400" dirty="0"/>
              <a:t>I have came up with my own relationship between data which help to analyse the key factors that may lead to employee attrition.</a:t>
            </a:r>
          </a:p>
          <a:p>
            <a:pPr marL="571500" indent="-571500">
              <a:buFont typeface="Arial" panose="020B0604020202020204" pitchFamily="34" charset="0"/>
              <a:buChar char="•"/>
            </a:pPr>
            <a:r>
              <a:rPr lang="en-IN" sz="2400" dirty="0"/>
              <a:t>Employee attrition is a key factor of an organization. my dashboard helps for the analysis of the factors causing it and the relation that may help out more for further analysis.</a:t>
            </a:r>
          </a:p>
        </p:txBody>
      </p:sp>
    </p:spTree>
    <p:extLst>
      <p:ext uri="{BB962C8B-B14F-4D97-AF65-F5344CB8AC3E}">
        <p14:creationId xmlns:p14="http://schemas.microsoft.com/office/powerpoint/2010/main" val="750227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E1422-4900-03DA-EF0E-F9C8100360A7}"/>
              </a:ext>
            </a:extLst>
          </p:cNvPr>
          <p:cNvSpPr>
            <a:spLocks noGrp="1"/>
          </p:cNvSpPr>
          <p:nvPr>
            <p:ph type="ctrTitle"/>
          </p:nvPr>
        </p:nvSpPr>
        <p:spPr/>
        <p:txBody>
          <a:bodyPr/>
          <a:lstStyle/>
          <a:p>
            <a:r>
              <a:rPr lang="en-IN" dirty="0"/>
              <a:t>Thak You!</a:t>
            </a:r>
          </a:p>
        </p:txBody>
      </p:sp>
      <p:sp>
        <p:nvSpPr>
          <p:cNvPr id="3" name="Subtitle 2">
            <a:extLst>
              <a:ext uri="{FF2B5EF4-FFF2-40B4-BE49-F238E27FC236}">
                <a16:creationId xmlns:a16="http://schemas.microsoft.com/office/drawing/2014/main" id="{EF0F1F76-D3FA-F3EB-DFFD-F07F301DC326}"/>
              </a:ext>
            </a:extLst>
          </p:cNvPr>
          <p:cNvSpPr>
            <a:spLocks noGrp="1"/>
          </p:cNvSpPr>
          <p:nvPr>
            <p:ph type="subTitle" idx="1"/>
          </p:nvPr>
        </p:nvSpPr>
        <p:spPr/>
        <p:txBody>
          <a:bodyPr/>
          <a:lstStyle/>
          <a:p>
            <a:r>
              <a:rPr lang="en-IN" dirty="0"/>
              <a:t>- Harish Pudake</a:t>
            </a:r>
          </a:p>
        </p:txBody>
      </p:sp>
    </p:spTree>
    <p:extLst>
      <p:ext uri="{BB962C8B-B14F-4D97-AF65-F5344CB8AC3E}">
        <p14:creationId xmlns:p14="http://schemas.microsoft.com/office/powerpoint/2010/main" val="224638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F00B-F9DE-5D5B-1C7D-7BB200A3E93A}"/>
              </a:ext>
            </a:extLst>
          </p:cNvPr>
          <p:cNvSpPr>
            <a:spLocks noGrp="1"/>
          </p:cNvSpPr>
          <p:nvPr>
            <p:ph type="title"/>
          </p:nvPr>
        </p:nvSpPr>
        <p:spPr>
          <a:xfrm>
            <a:off x="1517904" y="929978"/>
            <a:ext cx="3680885" cy="770806"/>
          </a:xfrm>
        </p:spPr>
        <p:txBody>
          <a:bodyPr/>
          <a:lstStyle/>
          <a:p>
            <a:r>
              <a:rPr lang="en-IN" dirty="0"/>
              <a:t>Tools used:</a:t>
            </a:r>
          </a:p>
        </p:txBody>
      </p:sp>
      <p:pic>
        <p:nvPicPr>
          <p:cNvPr id="6" name="Content Placeholder 5">
            <a:extLst>
              <a:ext uri="{FF2B5EF4-FFF2-40B4-BE49-F238E27FC236}">
                <a16:creationId xmlns:a16="http://schemas.microsoft.com/office/drawing/2014/main" id="{6505AB61-5E3B-76A1-A500-A89BE06915BF}"/>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35581" y="1280160"/>
            <a:ext cx="4572000" cy="4572000"/>
          </a:xfrm>
        </p:spPr>
      </p:pic>
      <p:sp>
        <p:nvSpPr>
          <p:cNvPr id="4" name="Text Placeholder 3">
            <a:extLst>
              <a:ext uri="{FF2B5EF4-FFF2-40B4-BE49-F238E27FC236}">
                <a16:creationId xmlns:a16="http://schemas.microsoft.com/office/drawing/2014/main" id="{032E7902-4082-B01E-2EBC-CD9E6A12AAC2}"/>
              </a:ext>
            </a:extLst>
          </p:cNvPr>
          <p:cNvSpPr>
            <a:spLocks noGrp="1"/>
          </p:cNvSpPr>
          <p:nvPr>
            <p:ph type="body" sz="half" idx="2"/>
          </p:nvPr>
        </p:nvSpPr>
        <p:spPr>
          <a:xfrm>
            <a:off x="1517904" y="1975104"/>
            <a:ext cx="3680885" cy="3758184"/>
          </a:xfrm>
        </p:spPr>
        <p:txBody>
          <a:bodyPr>
            <a:noAutofit/>
          </a:bodyPr>
          <a:lstStyle/>
          <a:p>
            <a:r>
              <a:rPr lang="en-IN" sz="1600" dirty="0"/>
              <a:t>“Power BI”:</a:t>
            </a:r>
          </a:p>
          <a:p>
            <a:r>
              <a:rPr lang="en-US" sz="1600" dirty="0"/>
              <a:t>Throughout my internship, I relied on Microsoft Power BI to drive the success of all three projects. Power BI's user-friendly interface and robust features empowered me to craft interactive dashboards that seamlessly integrated data from diverse sources. Its flexibility not only expedited data analysis but also facilitated the delivery of actionable insights, proving instrumental in supporting informed decision-making.</a:t>
            </a:r>
            <a:endParaRPr lang="en-IN" sz="1600" dirty="0"/>
          </a:p>
        </p:txBody>
      </p:sp>
    </p:spTree>
    <p:extLst>
      <p:ext uri="{BB962C8B-B14F-4D97-AF65-F5344CB8AC3E}">
        <p14:creationId xmlns:p14="http://schemas.microsoft.com/office/powerpoint/2010/main" val="373049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6DBF-57A5-9F34-B06B-4AE7D2211190}"/>
              </a:ext>
            </a:extLst>
          </p:cNvPr>
          <p:cNvSpPr>
            <a:spLocks noGrp="1"/>
          </p:cNvSpPr>
          <p:nvPr>
            <p:ph type="title"/>
          </p:nvPr>
        </p:nvSpPr>
        <p:spPr>
          <a:xfrm>
            <a:off x="685800" y="1960200"/>
            <a:ext cx="10131427" cy="1468800"/>
          </a:xfrm>
        </p:spPr>
        <p:txBody>
          <a:bodyPr/>
          <a:lstStyle/>
          <a:p>
            <a:r>
              <a:rPr lang="en-IN" dirty="0"/>
              <a:t>1. Amazon sales data analysis:</a:t>
            </a:r>
          </a:p>
        </p:txBody>
      </p:sp>
      <p:sp>
        <p:nvSpPr>
          <p:cNvPr id="3" name="Text Placeholder 2">
            <a:extLst>
              <a:ext uri="{FF2B5EF4-FFF2-40B4-BE49-F238E27FC236}">
                <a16:creationId xmlns:a16="http://schemas.microsoft.com/office/drawing/2014/main" id="{73A11EEA-3960-3D90-DD2E-3495684F220E}"/>
              </a:ext>
            </a:extLst>
          </p:cNvPr>
          <p:cNvSpPr>
            <a:spLocks noGrp="1"/>
          </p:cNvSpPr>
          <p:nvPr>
            <p:ph type="body" idx="1"/>
          </p:nvPr>
        </p:nvSpPr>
        <p:spPr>
          <a:xfrm>
            <a:off x="685800" y="3542940"/>
            <a:ext cx="10131428" cy="1870308"/>
          </a:xfrm>
        </p:spPr>
        <p:txBody>
          <a:bodyPr>
            <a:normAutofit/>
          </a:bodyPr>
          <a:lstStyle/>
          <a:p>
            <a:r>
              <a:rPr lang="en-IN" dirty="0"/>
              <a:t>Table of content:</a:t>
            </a:r>
          </a:p>
          <a:p>
            <a:pPr marL="342900" indent="-342900">
              <a:buFont typeface="Arial" panose="020B0604020202020204" pitchFamily="34" charset="0"/>
              <a:buChar char="•"/>
            </a:pPr>
            <a:r>
              <a:rPr lang="en-IN" dirty="0"/>
              <a:t>Introduction</a:t>
            </a:r>
          </a:p>
          <a:p>
            <a:pPr marL="342900" indent="-342900">
              <a:buFont typeface="Arial" panose="020B0604020202020204" pitchFamily="34" charset="0"/>
              <a:buChar char="•"/>
            </a:pPr>
            <a:r>
              <a:rPr lang="en-IN" dirty="0"/>
              <a:t>Dashboard </a:t>
            </a:r>
          </a:p>
          <a:p>
            <a:pPr marL="342900" indent="-342900">
              <a:buFont typeface="Arial" panose="020B0604020202020204" pitchFamily="34" charset="0"/>
              <a:buChar char="•"/>
            </a:pPr>
            <a:r>
              <a:rPr lang="en-IN" dirty="0"/>
              <a:t>Dashboard Brief</a:t>
            </a:r>
          </a:p>
        </p:txBody>
      </p:sp>
    </p:spTree>
    <p:extLst>
      <p:ext uri="{BB962C8B-B14F-4D97-AF65-F5344CB8AC3E}">
        <p14:creationId xmlns:p14="http://schemas.microsoft.com/office/powerpoint/2010/main" val="26919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B13229-2136-5CA8-CBF1-0D077CE783BC}"/>
              </a:ext>
            </a:extLst>
          </p:cNvPr>
          <p:cNvSpPr txBox="1"/>
          <p:nvPr/>
        </p:nvSpPr>
        <p:spPr>
          <a:xfrm>
            <a:off x="1865376" y="1443841"/>
            <a:ext cx="8988552" cy="4401205"/>
          </a:xfrm>
          <a:prstGeom prst="rect">
            <a:avLst/>
          </a:prstGeom>
          <a:noFill/>
        </p:spPr>
        <p:txBody>
          <a:bodyPr wrap="square" rtlCol="0">
            <a:spAutoFit/>
          </a:bodyPr>
          <a:lstStyle/>
          <a:p>
            <a:r>
              <a:rPr lang="en-IN" sz="4000" dirty="0"/>
              <a:t>Introduction: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In response to the organization's need for a comprehensive sales analysis tool, I leveraged Microsoft Power BI to craft an interactive dashboard. By structuring the data and establishing key relationships, I enabled users to seamlessly explore sales trends on yearly, monthly, and yearly-monthly bases. This dashboard not only met but exceeded expectations, providing actionable insights for informed decision-making in the dynamic e-commerce environment.</a:t>
            </a:r>
            <a:endParaRPr lang="en-IN" sz="2400" dirty="0"/>
          </a:p>
        </p:txBody>
      </p:sp>
    </p:spTree>
    <p:extLst>
      <p:ext uri="{BB962C8B-B14F-4D97-AF65-F5344CB8AC3E}">
        <p14:creationId xmlns:p14="http://schemas.microsoft.com/office/powerpoint/2010/main" val="1843234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C5105A-01E7-4706-3BEA-00070548BFAC}"/>
              </a:ext>
            </a:extLst>
          </p:cNvPr>
          <p:cNvPicPr>
            <a:picLocks noChangeAspect="1"/>
          </p:cNvPicPr>
          <p:nvPr/>
        </p:nvPicPr>
        <p:blipFill rotWithShape="1">
          <a:blip r:embed="rId2">
            <a:extLst>
              <a:ext uri="{28A0092B-C50C-407E-A947-70E740481C1C}">
                <a14:useLocalDpi xmlns:a14="http://schemas.microsoft.com/office/drawing/2010/main" val="0"/>
              </a:ext>
            </a:extLst>
          </a:blip>
          <a:srcRect t="-171" b="-1"/>
          <a:stretch/>
        </p:blipFill>
        <p:spPr>
          <a:xfrm>
            <a:off x="0" y="0"/>
            <a:ext cx="12192000" cy="6846326"/>
          </a:xfrm>
          <a:prstGeom prst="rect">
            <a:avLst/>
          </a:prstGeom>
        </p:spPr>
      </p:pic>
    </p:spTree>
    <p:extLst>
      <p:ext uri="{BB962C8B-B14F-4D97-AF65-F5344CB8AC3E}">
        <p14:creationId xmlns:p14="http://schemas.microsoft.com/office/powerpoint/2010/main" val="2280455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365659-04E2-634F-AD49-D51BEF38771B}"/>
              </a:ext>
            </a:extLst>
          </p:cNvPr>
          <p:cNvSpPr txBox="1"/>
          <p:nvPr/>
        </p:nvSpPr>
        <p:spPr>
          <a:xfrm>
            <a:off x="1463040" y="1481328"/>
            <a:ext cx="9217152" cy="3293209"/>
          </a:xfrm>
          <a:prstGeom prst="rect">
            <a:avLst/>
          </a:prstGeom>
          <a:noFill/>
        </p:spPr>
        <p:txBody>
          <a:bodyPr wrap="square" rtlCol="0">
            <a:spAutoFit/>
          </a:bodyPr>
          <a:lstStyle/>
          <a:p>
            <a:r>
              <a:rPr lang="en-IN" sz="4000" dirty="0"/>
              <a:t>Dashboard Brief:</a:t>
            </a:r>
          </a:p>
          <a:p>
            <a:pPr marL="571500" indent="-571500">
              <a:buFont typeface="Arial" panose="020B0604020202020204" pitchFamily="34" charset="0"/>
              <a:buChar char="•"/>
            </a:pPr>
            <a:endParaRPr lang="en-IN" sz="2400" dirty="0"/>
          </a:p>
          <a:p>
            <a:pPr marL="571500" indent="-571500">
              <a:buFont typeface="Arial" panose="020B0604020202020204" pitchFamily="34" charset="0"/>
              <a:buChar char="•"/>
            </a:pPr>
            <a:r>
              <a:rPr lang="en-IN" sz="2400" dirty="0"/>
              <a:t>The above dashboard which I created meet all the criteria to satisfy the problem statement.</a:t>
            </a:r>
          </a:p>
          <a:p>
            <a:pPr marL="571500" indent="-571500">
              <a:buFont typeface="Arial" panose="020B0604020202020204" pitchFamily="34" charset="0"/>
              <a:buChar char="•"/>
            </a:pPr>
            <a:r>
              <a:rPr lang="en-IN" sz="2400" dirty="0"/>
              <a:t>The implementation of filters in the dashboard allows the sales trend analysis in all suitable timeframe i.e. Yearly, monthly &amp;  yearly-month wise.</a:t>
            </a:r>
          </a:p>
          <a:p>
            <a:pPr marL="571500" indent="-571500">
              <a:buFont typeface="Arial" panose="020B0604020202020204" pitchFamily="34" charset="0"/>
              <a:buChar char="•"/>
            </a:pPr>
            <a:endParaRPr lang="en-IN" sz="2400" dirty="0"/>
          </a:p>
        </p:txBody>
      </p:sp>
    </p:spTree>
    <p:extLst>
      <p:ext uri="{BB962C8B-B14F-4D97-AF65-F5344CB8AC3E}">
        <p14:creationId xmlns:p14="http://schemas.microsoft.com/office/powerpoint/2010/main" val="1199879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76DBF-57A5-9F34-B06B-4AE7D2211190}"/>
              </a:ext>
            </a:extLst>
          </p:cNvPr>
          <p:cNvSpPr>
            <a:spLocks noGrp="1"/>
          </p:cNvSpPr>
          <p:nvPr>
            <p:ph type="title"/>
          </p:nvPr>
        </p:nvSpPr>
        <p:spPr>
          <a:xfrm>
            <a:off x="685800" y="1960200"/>
            <a:ext cx="10131427" cy="1468800"/>
          </a:xfrm>
        </p:spPr>
        <p:txBody>
          <a:bodyPr/>
          <a:lstStyle/>
          <a:p>
            <a:r>
              <a:rPr lang="en-IN" dirty="0"/>
              <a:t>2. Foreign Direct Investment Analysis:</a:t>
            </a:r>
          </a:p>
        </p:txBody>
      </p:sp>
      <p:sp>
        <p:nvSpPr>
          <p:cNvPr id="3" name="Text Placeholder 2">
            <a:extLst>
              <a:ext uri="{FF2B5EF4-FFF2-40B4-BE49-F238E27FC236}">
                <a16:creationId xmlns:a16="http://schemas.microsoft.com/office/drawing/2014/main" id="{73A11EEA-3960-3D90-DD2E-3495684F220E}"/>
              </a:ext>
            </a:extLst>
          </p:cNvPr>
          <p:cNvSpPr>
            <a:spLocks noGrp="1"/>
          </p:cNvSpPr>
          <p:nvPr>
            <p:ph type="body" idx="1"/>
          </p:nvPr>
        </p:nvSpPr>
        <p:spPr>
          <a:xfrm>
            <a:off x="685800" y="3542940"/>
            <a:ext cx="10131428" cy="2071476"/>
          </a:xfrm>
        </p:spPr>
        <p:txBody>
          <a:bodyPr>
            <a:normAutofit/>
          </a:bodyPr>
          <a:lstStyle/>
          <a:p>
            <a:r>
              <a:rPr lang="en-IN" dirty="0"/>
              <a:t>Table of content:</a:t>
            </a:r>
          </a:p>
          <a:p>
            <a:pPr marL="342900" indent="-342900">
              <a:buFont typeface="Arial" panose="020B0604020202020204" pitchFamily="34" charset="0"/>
              <a:buChar char="•"/>
            </a:pPr>
            <a:r>
              <a:rPr lang="en-IN" dirty="0"/>
              <a:t>Introduction</a:t>
            </a:r>
          </a:p>
          <a:p>
            <a:pPr marL="342900" indent="-342900">
              <a:buFont typeface="Arial" panose="020B0604020202020204" pitchFamily="34" charset="0"/>
              <a:buChar char="•"/>
            </a:pPr>
            <a:r>
              <a:rPr lang="en-IN" dirty="0"/>
              <a:t>Dashboard </a:t>
            </a:r>
          </a:p>
          <a:p>
            <a:pPr marL="342900" indent="-342900">
              <a:buFont typeface="Arial" panose="020B0604020202020204" pitchFamily="34" charset="0"/>
              <a:buChar char="•"/>
            </a:pPr>
            <a:r>
              <a:rPr lang="en-IN" dirty="0"/>
              <a:t>Dashboard Brief</a:t>
            </a:r>
          </a:p>
        </p:txBody>
      </p:sp>
    </p:spTree>
    <p:extLst>
      <p:ext uri="{BB962C8B-B14F-4D97-AF65-F5344CB8AC3E}">
        <p14:creationId xmlns:p14="http://schemas.microsoft.com/office/powerpoint/2010/main" val="1834227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B13229-2136-5CA8-CBF1-0D077CE783BC}"/>
              </a:ext>
            </a:extLst>
          </p:cNvPr>
          <p:cNvSpPr txBox="1"/>
          <p:nvPr/>
        </p:nvSpPr>
        <p:spPr>
          <a:xfrm>
            <a:off x="1865376" y="1443841"/>
            <a:ext cx="8988552" cy="4031873"/>
          </a:xfrm>
          <a:prstGeom prst="rect">
            <a:avLst/>
          </a:prstGeom>
          <a:noFill/>
        </p:spPr>
        <p:txBody>
          <a:bodyPr wrap="square" rtlCol="0">
            <a:spAutoFit/>
          </a:bodyPr>
          <a:lstStyle/>
          <a:p>
            <a:r>
              <a:rPr lang="en-IN" sz="4000" dirty="0"/>
              <a:t>Introduction:</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Tasked with dissecting foreign direct investment (FDI) trends, I meticulously analysed sector-wise and time-wise data. Leveraging Microsoft Power BI, I crafted an intuitive dashboard that seamlessly integrates FDI analysis across sectors and time periods. This dynamic tool provides actionable insights for strategic decision-making, surpassing organizational expectations in delivering comprehensive FDI intelligence.</a:t>
            </a:r>
            <a:endParaRPr lang="en-US" sz="2400" dirty="0"/>
          </a:p>
        </p:txBody>
      </p:sp>
    </p:spTree>
    <p:extLst>
      <p:ext uri="{BB962C8B-B14F-4D97-AF65-F5344CB8AC3E}">
        <p14:creationId xmlns:p14="http://schemas.microsoft.com/office/powerpoint/2010/main" val="103371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12AB81-4804-F2D1-ED39-4D73C3077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75066" cy="6858000"/>
          </a:xfrm>
          <a:prstGeom prst="rect">
            <a:avLst/>
          </a:prstGeom>
        </p:spPr>
      </p:pic>
    </p:spTree>
    <p:extLst>
      <p:ext uri="{BB962C8B-B14F-4D97-AF65-F5344CB8AC3E}">
        <p14:creationId xmlns:p14="http://schemas.microsoft.com/office/powerpoint/2010/main" val="1811438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76</TotalTime>
  <Words>505</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Final Report</vt:lpstr>
      <vt:lpstr>Tools used:</vt:lpstr>
      <vt:lpstr>1. Amazon sales data analysis:</vt:lpstr>
      <vt:lpstr>PowerPoint Presentation</vt:lpstr>
      <vt:lpstr>PowerPoint Presentation</vt:lpstr>
      <vt:lpstr>PowerPoint Presentation</vt:lpstr>
      <vt:lpstr>2. Foreign Direct Investment Analysis:</vt:lpstr>
      <vt:lpstr>PowerPoint Presentation</vt:lpstr>
      <vt:lpstr>PowerPoint Presentation</vt:lpstr>
      <vt:lpstr>PowerPoint Presentation</vt:lpstr>
      <vt:lpstr>3. Employee Attrition Analysis:</vt:lpstr>
      <vt:lpstr>PowerPoint Presentation</vt:lpstr>
      <vt:lpstr>PowerPoint Presentation</vt:lpstr>
      <vt:lpstr>PowerPoint Presentation</vt:lpstr>
      <vt:lpstr>Thak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Harish Pudake</dc:creator>
  <cp:lastModifiedBy>Harish Pudake</cp:lastModifiedBy>
  <cp:revision>3</cp:revision>
  <dcterms:created xsi:type="dcterms:W3CDTF">2024-06-04T04:24:52Z</dcterms:created>
  <dcterms:modified xsi:type="dcterms:W3CDTF">2024-06-04T05:42:49Z</dcterms:modified>
</cp:coreProperties>
</file>