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Montserrat"/>
      <p:regular r:id="rId20"/>
      <p:bold r:id="rId21"/>
      <p:italic r:id="rId22"/>
      <p:boldItalic r:id="rId23"/>
    </p:embeddedFont>
    <p:embeddedFont>
      <p:font typeface="Lustria"/>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2AD6AC-2BFD-4EA6-B6B7-184030C2ACF7}">
  <a:tblStyle styleId="{CE2AD6AC-2BFD-4EA6-B6B7-184030C2AC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24" Type="http://schemas.openxmlformats.org/officeDocument/2006/relationships/font" Target="fonts/Lustria-regular.fntdata"/><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2488e500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32488e5008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2488e500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32488e5008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1370693" y="359833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pic>
        <p:nvPicPr>
          <p:cNvPr descr="Slate-V2-HD-vertPhotoInset.png" id="81" name="Google Shape;81;p11"/>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82" name="Google Shape;82;p11"/>
          <p:cNvSpPr txBox="1"/>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84" name="Google Shape;84;p11"/>
          <p:cNvSpPr txBox="1"/>
          <p:nvPr>
            <p:ph idx="1" type="body"/>
          </p:nvPr>
        </p:nvSpPr>
        <p:spPr>
          <a:xfrm>
            <a:off x="913795" y="2439261"/>
            <a:ext cx="5934949" cy="337613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85" name="Google Shape;85;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8" name="Shape 88"/>
        <p:cNvGrpSpPr/>
        <p:nvPr/>
      </p:nvGrpSpPr>
      <p:grpSpPr>
        <a:xfrm>
          <a:off x="0" y="0"/>
          <a:ext cx="0" cy="0"/>
          <a:chOff x="0" y="0"/>
          <a:chExt cx="0" cy="0"/>
        </a:xfrm>
      </p:grpSpPr>
      <p:pic>
        <p:nvPicPr>
          <p:cNvPr descr="Slate-V2-HD-panoPhotoInset.png" id="89" name="Google Shape;89;p12"/>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90" name="Google Shape;90;p12"/>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92" name="Google Shape;92;p12"/>
          <p:cNvSpPr txBox="1"/>
          <p:nvPr>
            <p:ph idx="1" type="body"/>
          </p:nvPr>
        </p:nvSpPr>
        <p:spPr>
          <a:xfrm>
            <a:off x="913795" y="5108728"/>
            <a:ext cx="10353762" cy="682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3" name="Google Shape;93;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sp>
        <p:nvSpPr>
          <p:cNvPr id="97" name="Google Shape;97;p13"/>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9" name="Google Shape;99;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2" name="Shape 102"/>
        <p:cNvGrpSpPr/>
        <p:nvPr/>
      </p:nvGrpSpPr>
      <p:grpSpPr>
        <a:xfrm>
          <a:off x="0" y="0"/>
          <a:ext cx="0" cy="0"/>
          <a:chOff x="0" y="0"/>
          <a:chExt cx="0" cy="0"/>
        </a:xfrm>
      </p:grpSpPr>
      <p:sp>
        <p:nvSpPr>
          <p:cNvPr id="103" name="Google Shape;103;p14"/>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05" name="Google Shape;105;p14"/>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06" name="Google Shape;106;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14"/>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Lustria"/>
              <a:buNone/>
            </a:pPr>
            <a:r>
              <a:rPr b="0" lang="en-US" sz="8000" cap="none">
                <a:solidFill>
                  <a:schemeClr val="lt1"/>
                </a:solidFill>
                <a:latin typeface="Lustria"/>
                <a:ea typeface="Lustria"/>
                <a:cs typeface="Lustria"/>
                <a:sym typeface="Lustria"/>
              </a:rPr>
              <a:t>“</a:t>
            </a:r>
            <a:endParaRPr b="0" sz="8000" cap="none">
              <a:solidFill>
                <a:schemeClr val="lt1"/>
              </a:solidFill>
              <a:latin typeface="Lustria"/>
              <a:ea typeface="Lustria"/>
              <a:cs typeface="Lustria"/>
              <a:sym typeface="Lustria"/>
            </a:endParaRPr>
          </a:p>
        </p:txBody>
      </p:sp>
      <p:sp>
        <p:nvSpPr>
          <p:cNvPr id="110" name="Google Shape;110;p14"/>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Lustria"/>
              <a:buNone/>
            </a:pPr>
            <a:r>
              <a:rPr b="0" lang="en-US" sz="8000" cap="none">
                <a:solidFill>
                  <a:schemeClr val="lt1"/>
                </a:solidFill>
                <a:latin typeface="Lustria"/>
                <a:ea typeface="Lustria"/>
                <a:cs typeface="Lustria"/>
                <a:sym typeface="Lustria"/>
              </a:rPr>
              <a:t>”</a:t>
            </a:r>
            <a:endParaRPr b="0" sz="8000" cap="none">
              <a:solidFill>
                <a:schemeClr val="lt1"/>
              </a:solidFill>
              <a:latin typeface="Lustria"/>
              <a:ea typeface="Lustria"/>
              <a:cs typeface="Lustria"/>
              <a:sym typeface="Lustria"/>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1" name="Shape 111"/>
        <p:cNvGrpSpPr/>
        <p:nvPr/>
      </p:nvGrpSpPr>
      <p:grpSpPr>
        <a:xfrm>
          <a:off x="0" y="0"/>
          <a:ext cx="0" cy="0"/>
          <a:chOff x="0" y="0"/>
          <a:chExt cx="0" cy="0"/>
        </a:xfrm>
      </p:grpSpPr>
      <p:sp>
        <p:nvSpPr>
          <p:cNvPr id="112" name="Google Shape;112;p15"/>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4" name="Google Shape;114;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7" name="Shape 117"/>
        <p:cNvGrpSpPr/>
        <p:nvPr/>
      </p:nvGrpSpPr>
      <p:grpSpPr>
        <a:xfrm>
          <a:off x="0" y="0"/>
          <a:ext cx="0" cy="0"/>
          <a:chOff x="0" y="0"/>
          <a:chExt cx="0" cy="0"/>
        </a:xfrm>
      </p:grpSpPr>
      <p:sp>
        <p:nvSpPr>
          <p:cNvPr id="118" name="Google Shape;118;p1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6"/>
          <p:cNvSpPr txBox="1"/>
          <p:nvPr>
            <p:ph idx="1" type="body"/>
          </p:nvPr>
        </p:nvSpPr>
        <p:spPr>
          <a:xfrm>
            <a:off x="913795"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16"/>
          <p:cNvSpPr txBox="1"/>
          <p:nvPr>
            <p:ph idx="2" type="body"/>
          </p:nvPr>
        </p:nvSpPr>
        <p:spPr>
          <a:xfrm>
            <a:off x="91379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1" name="Google Shape;121;p16"/>
          <p:cNvSpPr txBox="1"/>
          <p:nvPr>
            <p:ph idx="3" type="body"/>
          </p:nvPr>
        </p:nvSpPr>
        <p:spPr>
          <a:xfrm>
            <a:off x="4446711"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2" name="Google Shape;122;p16"/>
          <p:cNvSpPr txBox="1"/>
          <p:nvPr>
            <p:ph idx="4" type="body"/>
          </p:nvPr>
        </p:nvSpPr>
        <p:spPr>
          <a:xfrm>
            <a:off x="444143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3" name="Google Shape;123;p16"/>
          <p:cNvSpPr txBox="1"/>
          <p:nvPr>
            <p:ph idx="5" type="body"/>
          </p:nvPr>
        </p:nvSpPr>
        <p:spPr>
          <a:xfrm>
            <a:off x="7966572"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4" name="Google Shape;124;p16"/>
          <p:cNvSpPr txBox="1"/>
          <p:nvPr>
            <p:ph idx="6" type="body"/>
          </p:nvPr>
        </p:nvSpPr>
        <p:spPr>
          <a:xfrm>
            <a:off x="7966572"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1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 type="body"/>
          </p:nvPr>
        </p:nvSpPr>
        <p:spPr>
          <a:xfrm rot="5400000">
            <a:off x="4061301" y="-1415056"/>
            <a:ext cx="4058751"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1" name="Google Shape;131;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18"/>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7" name="Google Shape;137;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4"/>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4855633" y="609600"/>
            <a:ext cx="6411924" cy="5181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6" name="Google Shape;26;p4"/>
          <p:cNvSpPr txBox="1"/>
          <p:nvPr>
            <p:ph idx="2" type="body"/>
          </p:nvPr>
        </p:nvSpPr>
        <p:spPr>
          <a:xfrm>
            <a:off x="913795" y="2431518"/>
            <a:ext cx="3706889" cy="335968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27" name="Google Shape;27;p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30" name="Shape 30"/>
        <p:cNvGrpSpPr/>
        <p:nvPr/>
      </p:nvGrpSpPr>
      <p:grpSpPr>
        <a:xfrm>
          <a:off x="0" y="0"/>
          <a:ext cx="0" cy="0"/>
          <a:chOff x="0" y="0"/>
          <a:chExt cx="0" cy="0"/>
        </a:xfrm>
      </p:grpSpPr>
      <p:pic>
        <p:nvPicPr>
          <p:cNvPr descr="Slate-V2-HD-3colPhotoInset.png" id="31" name="Google Shape;31;p5"/>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32" name="Google Shape;32;p5"/>
          <p:cNvPicPr preferRelativeResize="0"/>
          <p:nvPr/>
        </p:nvPicPr>
        <p:blipFill rotWithShape="1">
          <a:blip r:embed="rId3">
            <a:alphaModFix/>
          </a:blip>
          <a:srcRect b="0" l="0" r="0" t="0"/>
          <a:stretch/>
        </p:blipFill>
        <p:spPr>
          <a:xfrm>
            <a:off x="4403800" y="1818214"/>
            <a:ext cx="3339972" cy="1847851"/>
          </a:xfrm>
          <a:prstGeom prst="rect">
            <a:avLst/>
          </a:prstGeom>
          <a:noFill/>
          <a:ln>
            <a:noFill/>
          </a:ln>
        </p:spPr>
      </p:pic>
      <p:pic>
        <p:nvPicPr>
          <p:cNvPr descr="Slate-V2-HD-3colPhotoInset.png" id="33" name="Google Shape;33;p5"/>
          <p:cNvPicPr preferRelativeResize="0"/>
          <p:nvPr/>
        </p:nvPicPr>
        <p:blipFill rotWithShape="1">
          <a:blip r:embed="rId4">
            <a:alphaModFix/>
          </a:blip>
          <a:srcRect b="0" l="0" r="0" t="0"/>
          <a:stretch/>
        </p:blipFill>
        <p:spPr>
          <a:xfrm>
            <a:off x="7936051" y="1818214"/>
            <a:ext cx="3339972" cy="1847851"/>
          </a:xfrm>
          <a:prstGeom prst="rect">
            <a:avLst/>
          </a:prstGeom>
          <a:noFill/>
          <a:ln>
            <a:noFill/>
          </a:ln>
        </p:spPr>
      </p:pic>
      <p:sp>
        <p:nvSpPr>
          <p:cNvPr id="34" name="Google Shape;34;p5"/>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36" name="Google Shape;36;p5"/>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37" name="Google Shape;37;p5"/>
          <p:cNvSpPr txBox="1"/>
          <p:nvPr>
            <p:ph idx="3" type="body"/>
          </p:nvPr>
        </p:nvSpPr>
        <p:spPr>
          <a:xfrm>
            <a:off x="913795" y="4480368"/>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38" name="Google Shape;38;p5"/>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39" name="Google Shape;39;p5"/>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40" name="Google Shape;40;p5"/>
          <p:cNvSpPr txBox="1"/>
          <p:nvPr>
            <p:ph idx="6" type="body"/>
          </p:nvPr>
        </p:nvSpPr>
        <p:spPr>
          <a:xfrm>
            <a:off x="4441435" y="4480367"/>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41" name="Google Shape;41;p5"/>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2" name="Google Shape;42;p5"/>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43" name="Google Shape;43;p5"/>
          <p:cNvSpPr txBox="1"/>
          <p:nvPr>
            <p:ph idx="9" type="body"/>
          </p:nvPr>
        </p:nvSpPr>
        <p:spPr>
          <a:xfrm>
            <a:off x="7966572" y="4480365"/>
            <a:ext cx="3300984" cy="131083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44" name="Google Shape;44;p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7"/>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 type="body"/>
          </p:nvPr>
        </p:nvSpPr>
        <p:spPr>
          <a:xfrm>
            <a:off x="1295401" y="3589879"/>
            <a:ext cx="9590550" cy="15070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55" name="Google Shape;55;p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 type="body"/>
          </p:nvPr>
        </p:nvSpPr>
        <p:spPr>
          <a:xfrm>
            <a:off x="913795" y="1732449"/>
            <a:ext cx="5060497" cy="4058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1" name="Google Shape;61;p8"/>
          <p:cNvSpPr txBox="1"/>
          <p:nvPr>
            <p:ph idx="2" type="body"/>
          </p:nvPr>
        </p:nvSpPr>
        <p:spPr>
          <a:xfrm>
            <a:off x="6202892" y="1732449"/>
            <a:ext cx="5064665"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2" name="Google Shape;62;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5" name="Shape 65"/>
        <p:cNvGrpSpPr/>
        <p:nvPr/>
      </p:nvGrpSpPr>
      <p:grpSpPr>
        <a:xfrm>
          <a:off x="0" y="0"/>
          <a:ext cx="0" cy="0"/>
          <a:chOff x="0" y="0"/>
          <a:chExt cx="0" cy="0"/>
        </a:xfrm>
      </p:grpSpPr>
      <p:pic>
        <p:nvPicPr>
          <p:cNvPr descr="Slate-V2-HD-compPhotoInset.png" id="66" name="Google Shape;66;p9"/>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descr="Slate-V2-HD-compPhotoInset.png" id="67" name="Google Shape;67;p9"/>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68" name="Google Shape;68;p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 type="body"/>
          </p:nvPr>
        </p:nvSpPr>
        <p:spPr>
          <a:xfrm>
            <a:off x="1005872" y="1835254"/>
            <a:ext cx="4876344" cy="54488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70" name="Google Shape;70;p9"/>
          <p:cNvSpPr txBox="1"/>
          <p:nvPr>
            <p:ph idx="2" type="body"/>
          </p:nvPr>
        </p:nvSpPr>
        <p:spPr>
          <a:xfrm>
            <a:off x="1005872" y="2380137"/>
            <a:ext cx="4876344"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71" name="Google Shape;71;p9"/>
          <p:cNvSpPr txBox="1"/>
          <p:nvPr>
            <p:ph idx="3" type="body"/>
          </p:nvPr>
        </p:nvSpPr>
        <p:spPr>
          <a:xfrm>
            <a:off x="6294967" y="1835254"/>
            <a:ext cx="4895330" cy="5448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72" name="Google Shape;72;p9"/>
          <p:cNvSpPr txBox="1"/>
          <p:nvPr>
            <p:ph idx="4" type="body"/>
          </p:nvPr>
        </p:nvSpPr>
        <p:spPr>
          <a:xfrm>
            <a:off x="6294967" y="2380137"/>
            <a:ext cx="4895330"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73" name="Google Shape;73;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8" name="Google Shape;8;p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0" marR="0" rtl="0" algn="r">
              <a:spcBef>
                <a:spcPts val="0"/>
              </a:spcBef>
              <a:buNone/>
              <a:defRPr b="0" i="0" sz="1000" u="none" cap="none" strike="noStrike">
                <a:solidFill>
                  <a:srgbClr val="F2F2F2"/>
                </a:solidFill>
                <a:latin typeface="Lustria"/>
                <a:ea typeface="Lustria"/>
                <a:cs typeface="Lustria"/>
                <a:sym typeface="Lustria"/>
              </a:defRPr>
            </a:lvl2pPr>
            <a:lvl3pPr indent="0" lvl="2" marL="0" marR="0" rtl="0" algn="r">
              <a:spcBef>
                <a:spcPts val="0"/>
              </a:spcBef>
              <a:buNone/>
              <a:defRPr b="0" i="0" sz="1000" u="none" cap="none" strike="noStrike">
                <a:solidFill>
                  <a:srgbClr val="F2F2F2"/>
                </a:solidFill>
                <a:latin typeface="Lustria"/>
                <a:ea typeface="Lustria"/>
                <a:cs typeface="Lustria"/>
                <a:sym typeface="Lustria"/>
              </a:defRPr>
            </a:lvl3pPr>
            <a:lvl4pPr indent="0" lvl="3" marL="0" marR="0" rtl="0" algn="r">
              <a:spcBef>
                <a:spcPts val="0"/>
              </a:spcBef>
              <a:buNone/>
              <a:defRPr b="0" i="0" sz="1000" u="none" cap="none" strike="noStrike">
                <a:solidFill>
                  <a:srgbClr val="F2F2F2"/>
                </a:solidFill>
                <a:latin typeface="Lustria"/>
                <a:ea typeface="Lustria"/>
                <a:cs typeface="Lustria"/>
                <a:sym typeface="Lustria"/>
              </a:defRPr>
            </a:lvl4pPr>
            <a:lvl5pPr indent="0" lvl="4" marL="0" marR="0" rtl="0" algn="r">
              <a:spcBef>
                <a:spcPts val="0"/>
              </a:spcBef>
              <a:buNone/>
              <a:defRPr b="0" i="0" sz="1000" u="none" cap="none" strike="noStrike">
                <a:solidFill>
                  <a:srgbClr val="F2F2F2"/>
                </a:solidFill>
                <a:latin typeface="Lustria"/>
                <a:ea typeface="Lustria"/>
                <a:cs typeface="Lustria"/>
                <a:sym typeface="Lustria"/>
              </a:defRPr>
            </a:lvl5pPr>
            <a:lvl6pPr indent="0" lvl="5" marL="0" marR="0" rtl="0" algn="r">
              <a:spcBef>
                <a:spcPts val="0"/>
              </a:spcBef>
              <a:buNone/>
              <a:defRPr b="0" i="0" sz="1000" u="none" cap="none" strike="noStrike">
                <a:solidFill>
                  <a:srgbClr val="F2F2F2"/>
                </a:solidFill>
                <a:latin typeface="Lustria"/>
                <a:ea typeface="Lustria"/>
                <a:cs typeface="Lustria"/>
                <a:sym typeface="Lustria"/>
              </a:defRPr>
            </a:lvl6pPr>
            <a:lvl7pPr indent="0" lvl="6" marL="0" marR="0" rtl="0" algn="r">
              <a:spcBef>
                <a:spcPts val="0"/>
              </a:spcBef>
              <a:buNone/>
              <a:defRPr b="0" i="0" sz="1000" u="none" cap="none" strike="noStrike">
                <a:solidFill>
                  <a:srgbClr val="F2F2F2"/>
                </a:solidFill>
                <a:latin typeface="Lustria"/>
                <a:ea typeface="Lustria"/>
                <a:cs typeface="Lustria"/>
                <a:sym typeface="Lustria"/>
              </a:defRPr>
            </a:lvl7pPr>
            <a:lvl8pPr indent="0" lvl="7" marL="0" marR="0" rtl="0" algn="r">
              <a:spcBef>
                <a:spcPts val="0"/>
              </a:spcBef>
              <a:buNone/>
              <a:defRPr b="0" i="0" sz="1000" u="none" cap="none" strike="noStrike">
                <a:solidFill>
                  <a:srgbClr val="F2F2F2"/>
                </a:solidFill>
                <a:latin typeface="Lustria"/>
                <a:ea typeface="Lustria"/>
                <a:cs typeface="Lustria"/>
                <a:sym typeface="Lustria"/>
              </a:defRPr>
            </a:lvl8pPr>
            <a:lvl9pPr indent="0" lvl="8" marL="0" marR="0" rtl="0" algn="r">
              <a:spcBef>
                <a:spcPts val="0"/>
              </a:spcBef>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666875" y="3026410"/>
            <a:ext cx="9144000" cy="129095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4000"/>
              <a:buFont typeface="Algerian"/>
              <a:buNone/>
            </a:pPr>
            <a:r>
              <a:rPr b="1" lang="en-US" sz="4000">
                <a:latin typeface="Algerian"/>
                <a:ea typeface="Algerian"/>
                <a:cs typeface="Algerian"/>
                <a:sym typeface="Algerian"/>
              </a:rPr>
              <a:t>RGB Color Detector using TCS3200 Color Sensor &amp; Arduino</a:t>
            </a:r>
            <a:endParaRPr b="1" sz="4000">
              <a:latin typeface="Algerian"/>
              <a:ea typeface="Algerian"/>
              <a:cs typeface="Algerian"/>
              <a:sym typeface="Algerian"/>
            </a:endParaRPr>
          </a:p>
        </p:txBody>
      </p:sp>
      <p:sp>
        <p:nvSpPr>
          <p:cNvPr id="145" name="Google Shape;145;p19"/>
          <p:cNvSpPr txBox="1"/>
          <p:nvPr>
            <p:ph idx="1" type="subTitle"/>
          </p:nvPr>
        </p:nvSpPr>
        <p:spPr>
          <a:xfrm>
            <a:off x="6656070" y="4909185"/>
            <a:ext cx="4843780" cy="12807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0000"/>
          </a:bodyPr>
          <a:lstStyle/>
          <a:p>
            <a:pPr indent="0" lvl="0" marL="0" rtl="0" algn="l">
              <a:spcBef>
                <a:spcPts val="0"/>
              </a:spcBef>
              <a:spcAft>
                <a:spcPts val="0"/>
              </a:spcAft>
              <a:buSzPct val="70000"/>
              <a:buNone/>
            </a:pPr>
            <a:r>
              <a:rPr lang="en-US"/>
              <a:t>           HEMANATHAN C             - 190701067</a:t>
            </a:r>
            <a:endParaRPr/>
          </a:p>
          <a:p>
            <a:pPr indent="0" lvl="0" marL="0" rtl="0" algn="l">
              <a:spcBef>
                <a:spcPts val="960"/>
              </a:spcBef>
              <a:spcAft>
                <a:spcPts val="0"/>
              </a:spcAft>
              <a:buSzPct val="70000"/>
              <a:buNone/>
            </a:pPr>
            <a:r>
              <a:rPr lang="en-US"/>
              <a:t>     	   HARISH RAJAA M            - 190701063</a:t>
            </a:r>
            <a:endParaRPr/>
          </a:p>
          <a:p>
            <a:pPr indent="0" lvl="0" marL="0" rtl="0" algn="l">
              <a:spcBef>
                <a:spcPts val="960"/>
              </a:spcBef>
              <a:spcAft>
                <a:spcPts val="0"/>
              </a:spcAft>
              <a:buSzPct val="70000"/>
              <a:buNone/>
            </a:pPr>
            <a:r>
              <a:rPr lang="en-US"/>
              <a:t>	   LAKSHMI PRASATH S    - 190701106	</a:t>
            </a:r>
            <a:endParaRPr/>
          </a:p>
          <a:p>
            <a:pPr indent="0" lvl="0" marL="0" rtl="0" algn="l">
              <a:spcBef>
                <a:spcPts val="960"/>
              </a:spcBef>
              <a:spcAft>
                <a:spcPts val="0"/>
              </a:spcAft>
              <a:buSzPct val="70000"/>
              <a:buNone/>
            </a:pPr>
            <a:r>
              <a:t/>
            </a:r>
            <a:endParaRPr/>
          </a:p>
        </p:txBody>
      </p:sp>
      <p:pic>
        <p:nvPicPr>
          <p:cNvPr id="146" name="Google Shape;146;p19"/>
          <p:cNvPicPr preferRelativeResize="0"/>
          <p:nvPr/>
        </p:nvPicPr>
        <p:blipFill rotWithShape="1">
          <a:blip r:embed="rId3">
            <a:alphaModFix/>
          </a:blip>
          <a:srcRect b="0" l="0" r="0" t="0"/>
          <a:stretch/>
        </p:blipFill>
        <p:spPr>
          <a:xfrm>
            <a:off x="1309370" y="449580"/>
            <a:ext cx="9145270" cy="19843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p:nvPr/>
        </p:nvSpPr>
        <p:spPr>
          <a:xfrm>
            <a:off x="5090795" y="3159760"/>
            <a:ext cx="2011680" cy="1066800"/>
          </a:xfrm>
          <a:prstGeom prst="roundRect">
            <a:avLst>
              <a:gd fmla="val 16667" name="adj"/>
            </a:avLst>
          </a:prstGeom>
          <a:gradFill>
            <a:gsLst>
              <a:gs pos="0">
                <a:srgbClr val="14CD68"/>
              </a:gs>
              <a:gs pos="100000">
                <a:srgbClr val="035C7D"/>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199" name="Google Shape;199;p28"/>
          <p:cNvSpPr txBox="1"/>
          <p:nvPr>
            <p:ph type="title"/>
          </p:nvPr>
        </p:nvSpPr>
        <p:spPr>
          <a:xfrm>
            <a:off x="918875" y="34036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4000"/>
              <a:buFont typeface="Times New Roman"/>
              <a:buNone/>
            </a:pPr>
            <a:r>
              <a:rPr lang="en-US">
                <a:latin typeface="Times New Roman"/>
                <a:ea typeface="Times New Roman"/>
                <a:cs typeface="Times New Roman"/>
                <a:sym typeface="Times New Roman"/>
              </a:rPr>
              <a:t>SYSTEM  ARCHITECTURE</a:t>
            </a:r>
            <a:endParaRPr>
              <a:latin typeface="Times New Roman"/>
              <a:ea typeface="Times New Roman"/>
              <a:cs typeface="Times New Roman"/>
              <a:sym typeface="Times New Roman"/>
            </a:endParaRPr>
          </a:p>
        </p:txBody>
      </p:sp>
      <p:sp>
        <p:nvSpPr>
          <p:cNvPr id="200" name="Google Shape;200;p28"/>
          <p:cNvSpPr/>
          <p:nvPr/>
        </p:nvSpPr>
        <p:spPr>
          <a:xfrm>
            <a:off x="1180465" y="3159760"/>
            <a:ext cx="2011680" cy="1066800"/>
          </a:xfrm>
          <a:prstGeom prst="roundRect">
            <a:avLst>
              <a:gd fmla="val 16667" name="adj"/>
            </a:avLst>
          </a:prstGeom>
          <a:gradFill>
            <a:gsLst>
              <a:gs pos="0">
                <a:srgbClr val="14CD68"/>
              </a:gs>
              <a:gs pos="100000">
                <a:srgbClr val="0B6E38"/>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201" name="Google Shape;201;p28"/>
          <p:cNvSpPr txBox="1"/>
          <p:nvPr/>
        </p:nvSpPr>
        <p:spPr>
          <a:xfrm>
            <a:off x="5210810" y="3509010"/>
            <a:ext cx="177101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Lustria"/>
                <a:ea typeface="Lustria"/>
                <a:cs typeface="Lustria"/>
                <a:sym typeface="Lustria"/>
              </a:rPr>
              <a:t>Arduino (UNO)</a:t>
            </a:r>
            <a:endParaRPr b="0" i="0" sz="1800" u="none" cap="none" strike="noStrike">
              <a:solidFill>
                <a:schemeClr val="lt1"/>
              </a:solidFill>
              <a:latin typeface="Lustria"/>
              <a:ea typeface="Lustria"/>
              <a:cs typeface="Lustria"/>
              <a:sym typeface="Lustria"/>
            </a:endParaRPr>
          </a:p>
        </p:txBody>
      </p:sp>
      <p:sp>
        <p:nvSpPr>
          <p:cNvPr id="202" name="Google Shape;202;p28"/>
          <p:cNvSpPr/>
          <p:nvPr/>
        </p:nvSpPr>
        <p:spPr>
          <a:xfrm>
            <a:off x="5090160" y="1330960"/>
            <a:ext cx="2011680" cy="1066800"/>
          </a:xfrm>
          <a:prstGeom prst="roundRect">
            <a:avLst>
              <a:gd fmla="val 16667" name="adj"/>
            </a:avLst>
          </a:prstGeom>
          <a:gradFill>
            <a:gsLst>
              <a:gs pos="0">
                <a:srgbClr val="14CD68"/>
              </a:gs>
              <a:gs pos="100000">
                <a:srgbClr val="0B6E38"/>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203" name="Google Shape;203;p28"/>
          <p:cNvSpPr/>
          <p:nvPr/>
        </p:nvSpPr>
        <p:spPr>
          <a:xfrm>
            <a:off x="5090160" y="5151120"/>
            <a:ext cx="2011680" cy="1066800"/>
          </a:xfrm>
          <a:prstGeom prst="roundRect">
            <a:avLst>
              <a:gd fmla="val 16667" name="adj"/>
            </a:avLst>
          </a:prstGeom>
          <a:gradFill>
            <a:gsLst>
              <a:gs pos="0">
                <a:srgbClr val="14CD68"/>
              </a:gs>
              <a:gs pos="100000">
                <a:srgbClr val="0B6E38"/>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204" name="Google Shape;204;p28"/>
          <p:cNvSpPr/>
          <p:nvPr/>
        </p:nvSpPr>
        <p:spPr>
          <a:xfrm>
            <a:off x="8930640" y="3159760"/>
            <a:ext cx="2011680" cy="1066800"/>
          </a:xfrm>
          <a:prstGeom prst="roundRect">
            <a:avLst>
              <a:gd fmla="val 16667" name="adj"/>
            </a:avLst>
          </a:prstGeom>
          <a:gradFill>
            <a:gsLst>
              <a:gs pos="0">
                <a:srgbClr val="14CD68"/>
              </a:gs>
              <a:gs pos="100000">
                <a:srgbClr val="0B6E38"/>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205" name="Google Shape;205;p28"/>
          <p:cNvSpPr/>
          <p:nvPr/>
        </p:nvSpPr>
        <p:spPr>
          <a:xfrm>
            <a:off x="3495040" y="3439160"/>
            <a:ext cx="1493520" cy="396000"/>
          </a:xfrm>
          <a:prstGeom prst="rightArrow">
            <a:avLst>
              <a:gd fmla="val 50000" name="adj1"/>
              <a:gd fmla="val 50000" name="adj2"/>
            </a:avLst>
          </a:prstGeom>
          <a:gradFill>
            <a:gsLst>
              <a:gs pos="0">
                <a:srgbClr val="FE4444"/>
              </a:gs>
              <a:gs pos="100000">
                <a:srgbClr val="832B2B"/>
              </a:gs>
            </a:gsLst>
            <a:lin ang="0" scaled="0"/>
          </a:gradFill>
          <a:ln cap="rnd" cmpd="sng" w="15875">
            <a:solidFill>
              <a:srgbClr val="5E51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206" name="Google Shape;206;p28"/>
          <p:cNvSpPr/>
          <p:nvPr/>
        </p:nvSpPr>
        <p:spPr>
          <a:xfrm>
            <a:off x="7270115" y="3509010"/>
            <a:ext cx="1493520" cy="396000"/>
          </a:xfrm>
          <a:prstGeom prst="rightArrow">
            <a:avLst>
              <a:gd fmla="val 50000" name="adj1"/>
              <a:gd fmla="val 50000" name="adj2"/>
            </a:avLst>
          </a:prstGeom>
          <a:gradFill>
            <a:gsLst>
              <a:gs pos="0">
                <a:srgbClr val="FE4444"/>
              </a:gs>
              <a:gs pos="100000">
                <a:srgbClr val="832B2B"/>
              </a:gs>
            </a:gsLst>
            <a:lin ang="0" scaled="0"/>
          </a:gradFill>
          <a:ln cap="rnd" cmpd="sng" w="15875">
            <a:solidFill>
              <a:srgbClr val="5E51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207" name="Google Shape;207;p28"/>
          <p:cNvSpPr txBox="1"/>
          <p:nvPr/>
        </p:nvSpPr>
        <p:spPr>
          <a:xfrm>
            <a:off x="9144000" y="3509010"/>
            <a:ext cx="179832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Lustria"/>
                <a:ea typeface="Lustria"/>
                <a:cs typeface="Lustria"/>
                <a:sym typeface="Lustria"/>
              </a:rPr>
              <a:t>LCD Display</a:t>
            </a:r>
            <a:endParaRPr sz="1800">
              <a:solidFill>
                <a:schemeClr val="lt1"/>
              </a:solidFill>
              <a:latin typeface="Lustria"/>
              <a:ea typeface="Lustria"/>
              <a:cs typeface="Lustria"/>
              <a:sym typeface="Lustria"/>
            </a:endParaRPr>
          </a:p>
        </p:txBody>
      </p:sp>
      <p:sp>
        <p:nvSpPr>
          <p:cNvPr id="208" name="Google Shape;208;p28"/>
          <p:cNvSpPr txBox="1"/>
          <p:nvPr/>
        </p:nvSpPr>
        <p:spPr>
          <a:xfrm>
            <a:off x="1463675" y="3370580"/>
            <a:ext cx="179832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Color Sensor (TCS3200)</a:t>
            </a:r>
            <a:endParaRPr sz="1800">
              <a:solidFill>
                <a:schemeClr val="lt1"/>
              </a:solidFill>
              <a:latin typeface="Lustria"/>
              <a:ea typeface="Lustria"/>
              <a:cs typeface="Lustria"/>
              <a:sym typeface="Lustria"/>
            </a:endParaRPr>
          </a:p>
        </p:txBody>
      </p:sp>
      <p:sp>
        <p:nvSpPr>
          <p:cNvPr id="209" name="Google Shape;209;p28"/>
          <p:cNvSpPr txBox="1"/>
          <p:nvPr/>
        </p:nvSpPr>
        <p:spPr>
          <a:xfrm>
            <a:off x="5303520" y="5500370"/>
            <a:ext cx="179832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Serial  Monitor</a:t>
            </a:r>
            <a:endParaRPr sz="1800">
              <a:solidFill>
                <a:schemeClr val="lt1"/>
              </a:solidFill>
              <a:latin typeface="Lustria"/>
              <a:ea typeface="Lustria"/>
              <a:cs typeface="Lustria"/>
              <a:sym typeface="Lustria"/>
            </a:endParaRPr>
          </a:p>
        </p:txBody>
      </p:sp>
      <p:sp>
        <p:nvSpPr>
          <p:cNvPr id="210" name="Google Shape;210;p28"/>
          <p:cNvSpPr/>
          <p:nvPr/>
        </p:nvSpPr>
        <p:spPr>
          <a:xfrm rot="5400000">
            <a:off x="5695315" y="4546600"/>
            <a:ext cx="802640" cy="284480"/>
          </a:xfrm>
          <a:prstGeom prst="rightArrow">
            <a:avLst>
              <a:gd fmla="val 50000" name="adj1"/>
              <a:gd fmla="val 50000" name="adj2"/>
            </a:avLst>
          </a:prstGeom>
          <a:gradFill>
            <a:gsLst>
              <a:gs pos="0">
                <a:srgbClr val="FE4444"/>
              </a:gs>
              <a:gs pos="100000">
                <a:srgbClr val="832B2B"/>
              </a:gs>
            </a:gsLst>
            <a:lin ang="0" scaled="0"/>
          </a:gradFill>
          <a:ln cap="rnd" cmpd="sng" w="15875">
            <a:solidFill>
              <a:srgbClr val="5E51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stria"/>
              <a:ea typeface="Lustria"/>
              <a:cs typeface="Lustria"/>
              <a:sym typeface="Lustria"/>
            </a:endParaRPr>
          </a:p>
        </p:txBody>
      </p:sp>
      <p:sp>
        <p:nvSpPr>
          <p:cNvPr id="211" name="Google Shape;211;p28"/>
          <p:cNvSpPr/>
          <p:nvPr/>
        </p:nvSpPr>
        <p:spPr>
          <a:xfrm rot="5400000">
            <a:off x="5659755" y="2656840"/>
            <a:ext cx="802640" cy="284480"/>
          </a:xfrm>
          <a:prstGeom prst="rightArrow">
            <a:avLst>
              <a:gd fmla="val 50000" name="adj1"/>
              <a:gd fmla="val 50000" name="adj2"/>
            </a:avLst>
          </a:prstGeom>
          <a:gradFill>
            <a:gsLst>
              <a:gs pos="0">
                <a:srgbClr val="FE4444"/>
              </a:gs>
              <a:gs pos="100000">
                <a:srgbClr val="832B2B"/>
              </a:gs>
            </a:gsLst>
            <a:lin ang="0" scaled="0"/>
          </a:gradFill>
          <a:ln cap="rnd" cmpd="sng" w="15875">
            <a:solidFill>
              <a:srgbClr val="5E51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stria"/>
              <a:ea typeface="Lustria"/>
              <a:cs typeface="Lustria"/>
              <a:sym typeface="Lustria"/>
            </a:endParaRPr>
          </a:p>
        </p:txBody>
      </p:sp>
      <p:sp>
        <p:nvSpPr>
          <p:cNvPr id="212" name="Google Shape;212;p28"/>
          <p:cNvSpPr txBox="1"/>
          <p:nvPr/>
        </p:nvSpPr>
        <p:spPr>
          <a:xfrm>
            <a:off x="5303520" y="1680210"/>
            <a:ext cx="18186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Power  Supply</a:t>
            </a:r>
            <a:endParaRPr sz="1800">
              <a:solidFill>
                <a:schemeClr val="lt1"/>
              </a:solidFill>
              <a:latin typeface="Lustria"/>
              <a:ea typeface="Lustria"/>
              <a:cs typeface="Lustria"/>
              <a:sym typeface="Lustri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919509"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MODULES</a:t>
            </a:r>
            <a:endParaRPr/>
          </a:p>
        </p:txBody>
      </p:sp>
      <p:pic>
        <p:nvPicPr>
          <p:cNvPr id="218" name="Google Shape;218;p29"/>
          <p:cNvPicPr preferRelativeResize="0"/>
          <p:nvPr>
            <p:ph idx="2" type="pic"/>
          </p:nvPr>
        </p:nvPicPr>
        <p:blipFill rotWithShape="1">
          <a:blip r:embed="rId3">
            <a:alphaModFix/>
          </a:blip>
          <a:srcRect b="0" l="0" r="0" t="0"/>
          <a:stretch/>
        </p:blipFill>
        <p:spPr>
          <a:xfrm>
            <a:off x="1078230" y="1939925"/>
            <a:ext cx="1954530" cy="1603375"/>
          </a:xfrm>
          <a:prstGeom prst="rect">
            <a:avLst/>
          </a:prstGeom>
          <a:noFill/>
          <a:ln>
            <a:noFill/>
          </a:ln>
          <a:effectLst>
            <a:outerShdw blurRad="38100" dir="4440000" dist="25400">
              <a:srgbClr val="000000">
                <a:alpha val="35686"/>
              </a:srgbClr>
            </a:outerShdw>
          </a:effectLst>
        </p:spPr>
      </p:pic>
      <p:pic>
        <p:nvPicPr>
          <p:cNvPr id="219" name="Google Shape;219;p29"/>
          <p:cNvPicPr preferRelativeResize="0"/>
          <p:nvPr>
            <p:ph idx="5" type="pic"/>
          </p:nvPr>
        </p:nvPicPr>
        <p:blipFill rotWithShape="1">
          <a:blip r:embed="rId4">
            <a:alphaModFix/>
          </a:blip>
          <a:srcRect b="0" l="0" r="0" t="0"/>
          <a:stretch/>
        </p:blipFill>
        <p:spPr>
          <a:xfrm>
            <a:off x="4852670" y="1938020"/>
            <a:ext cx="1746885" cy="1607820"/>
          </a:xfrm>
          <a:prstGeom prst="rect">
            <a:avLst/>
          </a:prstGeom>
          <a:noFill/>
          <a:ln>
            <a:noFill/>
          </a:ln>
          <a:effectLst>
            <a:outerShdw blurRad="38100" dir="4440000" dist="25400">
              <a:srgbClr val="000000">
                <a:alpha val="35686"/>
              </a:srgbClr>
            </a:outerShdw>
          </a:effectLst>
        </p:spPr>
      </p:pic>
      <p:pic>
        <p:nvPicPr>
          <p:cNvPr id="220" name="Google Shape;220;p29"/>
          <p:cNvPicPr preferRelativeResize="0"/>
          <p:nvPr>
            <p:ph idx="8" type="pic"/>
          </p:nvPr>
        </p:nvPicPr>
        <p:blipFill rotWithShape="1">
          <a:blip r:embed="rId5">
            <a:alphaModFix/>
          </a:blip>
          <a:srcRect b="0" l="0" r="0" t="0"/>
          <a:stretch/>
        </p:blipFill>
        <p:spPr>
          <a:xfrm>
            <a:off x="9133205" y="1938020"/>
            <a:ext cx="1607820" cy="1607820"/>
          </a:xfrm>
          <a:prstGeom prst="rect">
            <a:avLst/>
          </a:prstGeom>
          <a:noFill/>
          <a:ln>
            <a:noFill/>
          </a:ln>
          <a:effectLst>
            <a:outerShdw blurRad="38100" dir="4440000" dist="25400">
              <a:srgbClr val="000000">
                <a:alpha val="35686"/>
              </a:srgbClr>
            </a:outerShdw>
          </a:effectLst>
        </p:spPr>
      </p:pic>
      <p:sp>
        <p:nvSpPr>
          <p:cNvPr id="221" name="Google Shape;221;p29"/>
          <p:cNvSpPr txBox="1"/>
          <p:nvPr/>
        </p:nvSpPr>
        <p:spPr>
          <a:xfrm>
            <a:off x="4735195" y="4466590"/>
            <a:ext cx="272224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Color Sensor (TCS3200)</a:t>
            </a:r>
            <a:endParaRPr sz="2000">
              <a:solidFill>
                <a:schemeClr val="lt1"/>
              </a:solidFill>
              <a:latin typeface="Times New Roman"/>
              <a:ea typeface="Times New Roman"/>
              <a:cs typeface="Times New Roman"/>
              <a:sym typeface="Times New Roman"/>
            </a:endParaRPr>
          </a:p>
        </p:txBody>
      </p:sp>
      <p:sp>
        <p:nvSpPr>
          <p:cNvPr id="222" name="Google Shape;222;p29"/>
          <p:cNvSpPr txBox="1"/>
          <p:nvPr/>
        </p:nvSpPr>
        <p:spPr>
          <a:xfrm>
            <a:off x="1078230" y="4466590"/>
            <a:ext cx="272224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2000"/>
              <a:buFont typeface="Lustria"/>
              <a:buNone/>
            </a:pPr>
            <a:r>
              <a:rPr lang="en-US" sz="2000">
                <a:solidFill>
                  <a:schemeClr val="lt1"/>
                </a:solidFill>
                <a:latin typeface="Times New Roman"/>
                <a:ea typeface="Times New Roman"/>
                <a:cs typeface="Times New Roman"/>
                <a:sym typeface="Times New Roman"/>
              </a:rPr>
              <a:t>Arduino Board (UNO)</a:t>
            </a:r>
            <a:endParaRPr sz="2000">
              <a:solidFill>
                <a:schemeClr val="lt1"/>
              </a:solidFill>
              <a:latin typeface="Times New Roman"/>
              <a:ea typeface="Times New Roman"/>
              <a:cs typeface="Times New Roman"/>
              <a:sym typeface="Times New Roman"/>
            </a:endParaRPr>
          </a:p>
        </p:txBody>
      </p:sp>
      <p:sp>
        <p:nvSpPr>
          <p:cNvPr id="223" name="Google Shape;223;p29"/>
          <p:cNvSpPr txBox="1"/>
          <p:nvPr/>
        </p:nvSpPr>
        <p:spPr>
          <a:xfrm>
            <a:off x="8156575" y="4466590"/>
            <a:ext cx="311086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2000"/>
              <a:buFont typeface="Lustria"/>
              <a:buNone/>
            </a:pPr>
            <a:r>
              <a:rPr lang="en-US" sz="2000">
                <a:solidFill>
                  <a:schemeClr val="lt1"/>
                </a:solidFill>
                <a:latin typeface="Times New Roman"/>
                <a:ea typeface="Times New Roman"/>
                <a:cs typeface="Times New Roman"/>
                <a:sym typeface="Times New Roman"/>
              </a:rPr>
              <a:t>LCD Display Screen(16 pin)</a:t>
            </a:r>
            <a:endParaRPr sz="20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984280" y="44704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REFERENCES</a:t>
            </a:r>
            <a:endParaRPr/>
          </a:p>
        </p:txBody>
      </p:sp>
      <p:sp>
        <p:nvSpPr>
          <p:cNvPr id="229" name="Google Shape;229;p30"/>
          <p:cNvSpPr txBox="1"/>
          <p:nvPr/>
        </p:nvSpPr>
        <p:spPr>
          <a:xfrm>
            <a:off x="1250315" y="1503045"/>
            <a:ext cx="9641205" cy="54006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chemeClr val="lt1"/>
              </a:buClr>
              <a:buSzPts val="1600"/>
              <a:buFont typeface="Times New Roman"/>
              <a:buAutoNum type="arabicPeriod"/>
            </a:pPr>
            <a:r>
              <a:rPr b="0" lang="en-US" sz="1600">
                <a:solidFill>
                  <a:schemeClr val="lt1"/>
                </a:solidFill>
                <a:latin typeface="Times New Roman"/>
                <a:ea typeface="Times New Roman"/>
                <a:cs typeface="Times New Roman"/>
                <a:sym typeface="Times New Roman"/>
              </a:rPr>
              <a:t> X. Fang, K.S. Hsiao, V. P. Chodavarapu, A.H. Titus, and A.N. Cartwright, “Colorimetric porous photonic bandgap     sensors with integrated CMOS color detectors,” IEEE Sensors Journal, vol. 6, no. 3, pp. 661-667, June 2006.</a:t>
            </a:r>
            <a:endParaRPr b="0" sz="1600">
              <a:solidFill>
                <a:schemeClr val="lt1"/>
              </a:solidFill>
              <a:latin typeface="Times New Roman"/>
              <a:ea typeface="Times New Roman"/>
              <a:cs typeface="Times New Roman"/>
              <a:sym typeface="Times New Roman"/>
            </a:endParaRPr>
          </a:p>
          <a:p>
            <a:pPr indent="-241300" lvl="0" marL="342900" marR="0" rtl="0" algn="just">
              <a:lnSpc>
                <a:spcPct val="120000"/>
              </a:lnSpc>
              <a:spcBef>
                <a:spcPts val="0"/>
              </a:spcBef>
              <a:spcAft>
                <a:spcPts val="0"/>
              </a:spcAft>
              <a:buClr>
                <a:schemeClr val="lt1"/>
              </a:buClr>
              <a:buSzPts val="1600"/>
              <a:buFont typeface="Lustria"/>
              <a:buNone/>
            </a:pPr>
            <a:r>
              <a:t/>
            </a:r>
            <a:endParaRPr b="0" sz="1600">
              <a:solidFill>
                <a:schemeClr val="lt1"/>
              </a:solidFill>
              <a:latin typeface="Times New Roman"/>
              <a:ea typeface="Times New Roman"/>
              <a:cs typeface="Times New Roman"/>
              <a:sym typeface="Times New Roman"/>
            </a:endParaRPr>
          </a:p>
          <a:p>
            <a:pPr indent="-342900" lvl="0" marL="342900" marR="0" rtl="0" algn="just">
              <a:lnSpc>
                <a:spcPct val="120000"/>
              </a:lnSpc>
              <a:spcBef>
                <a:spcPts val="0"/>
              </a:spcBef>
              <a:spcAft>
                <a:spcPts val="0"/>
              </a:spcAft>
              <a:buClr>
                <a:schemeClr val="lt1"/>
              </a:buClr>
              <a:buSzPts val="1600"/>
              <a:buFont typeface="Times New Roman"/>
              <a:buAutoNum type="arabicPeriod"/>
            </a:pPr>
            <a:r>
              <a:rPr b="0" lang="en-US" sz="1600">
                <a:solidFill>
                  <a:schemeClr val="lt1"/>
                </a:solidFill>
                <a:latin typeface="Times New Roman"/>
                <a:ea typeface="Times New Roman"/>
                <a:cs typeface="Times New Roman"/>
                <a:sym typeface="Times New Roman"/>
              </a:rPr>
              <a:t>Z. Fu and A. H. Titus, “CMOS neuromorphic optical sensor chip with color change-intensity change disambiguation,” IEEE Sensors Journal, vol. 9, no. 6, pp. 689-696, May 2009.</a:t>
            </a:r>
            <a:endParaRPr b="0" sz="1600">
              <a:solidFill>
                <a:schemeClr val="lt1"/>
              </a:solidFill>
              <a:latin typeface="Times New Roman"/>
              <a:ea typeface="Times New Roman"/>
              <a:cs typeface="Times New Roman"/>
              <a:sym typeface="Times New Roman"/>
            </a:endParaRPr>
          </a:p>
          <a:p>
            <a:pPr indent="-241300" lvl="0" marL="342900" marR="0" rtl="0" algn="just">
              <a:lnSpc>
                <a:spcPct val="120000"/>
              </a:lnSpc>
              <a:spcBef>
                <a:spcPts val="0"/>
              </a:spcBef>
              <a:spcAft>
                <a:spcPts val="0"/>
              </a:spcAft>
              <a:buClr>
                <a:schemeClr val="lt1"/>
              </a:buClr>
              <a:buSzPts val="1600"/>
              <a:buFont typeface="Lustria"/>
              <a:buNone/>
            </a:pPr>
            <a:r>
              <a:t/>
            </a:r>
            <a:endParaRPr b="0" sz="1600">
              <a:solidFill>
                <a:schemeClr val="lt1"/>
              </a:solidFill>
              <a:latin typeface="Times New Roman"/>
              <a:ea typeface="Times New Roman"/>
              <a:cs typeface="Times New Roman"/>
              <a:sym typeface="Times New Roman"/>
            </a:endParaRPr>
          </a:p>
          <a:p>
            <a:pPr indent="-342900" lvl="0" marL="342900" marR="0" rtl="0" algn="just">
              <a:lnSpc>
                <a:spcPct val="120000"/>
              </a:lnSpc>
              <a:spcBef>
                <a:spcPts val="0"/>
              </a:spcBef>
              <a:spcAft>
                <a:spcPts val="0"/>
              </a:spcAft>
              <a:buClr>
                <a:schemeClr val="lt1"/>
              </a:buClr>
              <a:buSzPts val="1600"/>
              <a:buFont typeface="Times New Roman"/>
              <a:buAutoNum type="arabicPeriod"/>
            </a:pPr>
            <a:r>
              <a:rPr b="0" lang="en-US" sz="1600">
                <a:solidFill>
                  <a:schemeClr val="lt1"/>
                </a:solidFill>
                <a:latin typeface="Times New Roman"/>
                <a:ea typeface="Times New Roman"/>
                <a:cs typeface="Times New Roman"/>
                <a:sym typeface="Times New Roman"/>
              </a:rPr>
              <a:t>S. Sahu, P. Lenka, S. Kumari, K. B. Sahu, and B. Mallick, “Design a color sensor application to robot handling radiation work,” IEEE International Conference on Industrial Electronics, Control &amp; Robotics, Piscataway. </a:t>
            </a:r>
            <a:endParaRPr b="0" sz="1600">
              <a:solidFill>
                <a:schemeClr val="lt1"/>
              </a:solidFill>
              <a:latin typeface="Times New Roman"/>
              <a:ea typeface="Times New Roman"/>
              <a:cs typeface="Times New Roman"/>
              <a:sym typeface="Times New Roman"/>
            </a:endParaRPr>
          </a:p>
          <a:p>
            <a:pPr indent="-241300" lvl="0" marL="342900" marR="0" rtl="0" algn="just">
              <a:lnSpc>
                <a:spcPct val="120000"/>
              </a:lnSpc>
              <a:spcBef>
                <a:spcPts val="0"/>
              </a:spcBef>
              <a:spcAft>
                <a:spcPts val="0"/>
              </a:spcAft>
              <a:buClr>
                <a:schemeClr val="lt1"/>
              </a:buClr>
              <a:buSzPts val="1600"/>
              <a:buFont typeface="Lustria"/>
              <a:buNone/>
            </a:pPr>
            <a:r>
              <a:t/>
            </a:r>
            <a:endParaRPr b="0" sz="1600">
              <a:solidFill>
                <a:schemeClr val="lt1"/>
              </a:solidFill>
              <a:latin typeface="Times New Roman"/>
              <a:ea typeface="Times New Roman"/>
              <a:cs typeface="Times New Roman"/>
              <a:sym typeface="Times New Roman"/>
            </a:endParaRPr>
          </a:p>
          <a:p>
            <a:pPr indent="-342900" lvl="0" marL="342900" marR="0" rtl="0" algn="just">
              <a:lnSpc>
                <a:spcPct val="120000"/>
              </a:lnSpc>
              <a:spcBef>
                <a:spcPts val="0"/>
              </a:spcBef>
              <a:spcAft>
                <a:spcPts val="0"/>
              </a:spcAft>
              <a:buClr>
                <a:schemeClr val="lt1"/>
              </a:buClr>
              <a:buSzPts val="1600"/>
              <a:buFont typeface="Times New Roman"/>
              <a:buAutoNum type="arabicPeriod"/>
            </a:pPr>
            <a:r>
              <a:rPr b="0" lang="en-US" sz="1600">
                <a:solidFill>
                  <a:schemeClr val="lt1"/>
                </a:solidFill>
                <a:latin typeface="Times New Roman"/>
                <a:ea typeface="Times New Roman"/>
                <a:cs typeface="Times New Roman"/>
                <a:sym typeface="Times New Roman"/>
              </a:rPr>
              <a:t>M. Seelye, G. S. Gupta, D. Bailey, J. Seelye, "Low cost color sensors for monitoring plant growth in a J. Nandhini, K. Sabatini, S. Karthikeyan, "Wireless color sensing arm robot", IEEE International Conference on Robotics Automation Control and Embedded Systems, pp. 1-6, 18–20 Feb. 2015.</a:t>
            </a:r>
            <a:endParaRPr b="0" sz="1600">
              <a:solidFill>
                <a:schemeClr val="lt1"/>
              </a:solidFill>
              <a:latin typeface="Times New Roman"/>
              <a:ea typeface="Times New Roman"/>
              <a:cs typeface="Times New Roman"/>
              <a:sym typeface="Times New Roman"/>
            </a:endParaRPr>
          </a:p>
          <a:p>
            <a:pPr indent="-241300" lvl="0" marL="342900" marR="0" rtl="0" algn="just">
              <a:lnSpc>
                <a:spcPct val="120000"/>
              </a:lnSpc>
              <a:spcBef>
                <a:spcPts val="0"/>
              </a:spcBef>
              <a:spcAft>
                <a:spcPts val="0"/>
              </a:spcAft>
              <a:buClr>
                <a:schemeClr val="lt1"/>
              </a:buClr>
              <a:buSzPts val="1600"/>
              <a:buFont typeface="Lustria"/>
              <a:buNone/>
            </a:pPr>
            <a:r>
              <a:t/>
            </a:r>
            <a:endParaRPr b="0" sz="1600">
              <a:solidFill>
                <a:schemeClr val="lt1"/>
              </a:solidFill>
              <a:latin typeface="Times New Roman"/>
              <a:ea typeface="Times New Roman"/>
              <a:cs typeface="Times New Roman"/>
              <a:sym typeface="Times New Roman"/>
            </a:endParaRPr>
          </a:p>
          <a:p>
            <a:pPr indent="-342900" lvl="0" marL="342900" marR="0" rtl="0" algn="just">
              <a:lnSpc>
                <a:spcPct val="120000"/>
              </a:lnSpc>
              <a:spcBef>
                <a:spcPts val="0"/>
              </a:spcBef>
              <a:spcAft>
                <a:spcPts val="0"/>
              </a:spcAft>
              <a:buClr>
                <a:schemeClr val="lt1"/>
              </a:buClr>
              <a:buSzPts val="1600"/>
              <a:buFont typeface="Times New Roman"/>
              <a:buAutoNum type="arabicPeriod"/>
            </a:pPr>
            <a:r>
              <a:rPr b="0" lang="en-US" sz="1600">
                <a:solidFill>
                  <a:schemeClr val="lt1"/>
                </a:solidFill>
                <a:latin typeface="Times New Roman"/>
                <a:ea typeface="Times New Roman"/>
                <a:cs typeface="Times New Roman"/>
                <a:sym typeface="Times New Roman"/>
              </a:rPr>
              <a:t>Uzma Amin, Ghulam Ahmad, Nudrat Liaqat, Manzar Ahmed, Sumbal Zahoor “Detection &amp; Distinction of Colors using Color Sorting Robotic Arm in a Pick &amp; Place Mechanism” International Journal of Science and Research (IJSR) ISSN.</a:t>
            </a:r>
            <a:endParaRPr b="0" sz="1600">
              <a:solidFill>
                <a:schemeClr val="lt1"/>
              </a:solidFill>
              <a:latin typeface="Times New Roman"/>
              <a:ea typeface="Times New Roman"/>
              <a:cs typeface="Times New Roman"/>
              <a:sym typeface="Times New Roman"/>
            </a:endParaRPr>
          </a:p>
          <a:p>
            <a:pPr indent="-241300" lvl="0" marL="342900" marR="0" rtl="0" algn="just">
              <a:lnSpc>
                <a:spcPct val="120000"/>
              </a:lnSpc>
              <a:spcBef>
                <a:spcPts val="0"/>
              </a:spcBef>
              <a:spcAft>
                <a:spcPts val="0"/>
              </a:spcAft>
              <a:buClr>
                <a:schemeClr val="lt1"/>
              </a:buClr>
              <a:buSzPts val="1600"/>
              <a:buFont typeface="Lustria"/>
              <a:buNone/>
            </a:pPr>
            <a:r>
              <a:t/>
            </a:r>
            <a:endParaRPr b="0" sz="16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984280" y="44704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REFERENCES</a:t>
            </a:r>
            <a:endParaRPr/>
          </a:p>
        </p:txBody>
      </p:sp>
      <p:sp>
        <p:nvSpPr>
          <p:cNvPr id="235" name="Google Shape;235;p31"/>
          <p:cNvSpPr txBox="1"/>
          <p:nvPr/>
        </p:nvSpPr>
        <p:spPr>
          <a:xfrm>
            <a:off x="1315720" y="1417320"/>
            <a:ext cx="9559925" cy="51054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chemeClr val="lt1"/>
              </a:buClr>
              <a:buSzPts val="1600"/>
              <a:buFont typeface="Lustria"/>
              <a:buAutoNum type="arabicPeriod" startAt="6"/>
            </a:pPr>
            <a:r>
              <a:rPr b="0" lang="en-US" sz="1600">
                <a:solidFill>
                  <a:schemeClr val="lt1"/>
                </a:solidFill>
                <a:latin typeface="Times New Roman"/>
                <a:ea typeface="Times New Roman"/>
                <a:cs typeface="Times New Roman"/>
                <a:sym typeface="Times New Roman"/>
              </a:rPr>
              <a:t>LIM JIE SHEN*, IRDA HASSAN ”Design and Development of Color Sorting Robot ” EURECA 2014 Special Issue January (2015). </a:t>
            </a:r>
            <a:endParaRPr b="0" sz="1600">
              <a:solidFill>
                <a:schemeClr val="lt1"/>
              </a:solidFill>
              <a:latin typeface="Times New Roman"/>
              <a:ea typeface="Times New Roman"/>
              <a:cs typeface="Times New Roman"/>
              <a:sym typeface="Times New Roman"/>
            </a:endParaRPr>
          </a:p>
          <a:p>
            <a:pPr indent="-241300" lvl="0" marL="342900" marR="0" rtl="0" algn="just">
              <a:lnSpc>
                <a:spcPct val="120000"/>
              </a:lnSpc>
              <a:spcBef>
                <a:spcPts val="0"/>
              </a:spcBef>
              <a:spcAft>
                <a:spcPts val="0"/>
              </a:spcAft>
              <a:buClr>
                <a:schemeClr val="lt1"/>
              </a:buClr>
              <a:buSzPts val="1600"/>
              <a:buFont typeface="Lustria"/>
              <a:buNone/>
            </a:pPr>
            <a:r>
              <a:t/>
            </a:r>
            <a:endParaRPr b="0" sz="1600">
              <a:solidFill>
                <a:schemeClr val="lt1"/>
              </a:solidFill>
              <a:latin typeface="Times New Roman"/>
              <a:ea typeface="Times New Roman"/>
              <a:cs typeface="Times New Roman"/>
              <a:sym typeface="Times New Roman"/>
            </a:endParaRPr>
          </a:p>
          <a:p>
            <a:pPr indent="-342900" lvl="0" marL="342900" marR="0" rtl="0" algn="just">
              <a:lnSpc>
                <a:spcPct val="120000"/>
              </a:lnSpc>
              <a:spcBef>
                <a:spcPts val="0"/>
              </a:spcBef>
              <a:spcAft>
                <a:spcPts val="0"/>
              </a:spcAft>
              <a:buClr>
                <a:schemeClr val="lt1"/>
              </a:buClr>
              <a:buSzPts val="1600"/>
              <a:buFont typeface="Lustria"/>
              <a:buAutoNum type="arabicPeriod" startAt="6"/>
            </a:pPr>
            <a:r>
              <a:rPr b="0" lang="en-US" sz="1600">
                <a:solidFill>
                  <a:schemeClr val="lt1"/>
                </a:solidFill>
                <a:latin typeface="Times New Roman"/>
                <a:ea typeface="Times New Roman"/>
                <a:cs typeface="Times New Roman"/>
                <a:sym typeface="Times New Roman"/>
              </a:rPr>
              <a:t>Aji Joy “Object Sorting Robotic Arm Based on Color Sensing” International Journal of Advanced Research in Electrical, Electronics and Instrumentation Engineering Vol. 3, Issue 3, March 2014. </a:t>
            </a:r>
            <a:endParaRPr b="0" sz="1600">
              <a:solidFill>
                <a:schemeClr val="lt1"/>
              </a:solidFill>
              <a:latin typeface="Times New Roman"/>
              <a:ea typeface="Times New Roman"/>
              <a:cs typeface="Times New Roman"/>
              <a:sym typeface="Times New Roman"/>
            </a:endParaRPr>
          </a:p>
          <a:p>
            <a:pPr indent="-241300" lvl="0" marL="342900" marR="0" rtl="0" algn="just">
              <a:lnSpc>
                <a:spcPct val="120000"/>
              </a:lnSpc>
              <a:spcBef>
                <a:spcPts val="0"/>
              </a:spcBef>
              <a:spcAft>
                <a:spcPts val="0"/>
              </a:spcAft>
              <a:buClr>
                <a:schemeClr val="lt1"/>
              </a:buClr>
              <a:buSzPts val="1600"/>
              <a:buFont typeface="Lustria"/>
              <a:buNone/>
            </a:pPr>
            <a:r>
              <a:t/>
            </a:r>
            <a:endParaRPr b="0" sz="1600">
              <a:solidFill>
                <a:schemeClr val="lt1"/>
              </a:solidFill>
              <a:latin typeface="Times New Roman"/>
              <a:ea typeface="Times New Roman"/>
              <a:cs typeface="Times New Roman"/>
              <a:sym typeface="Times New Roman"/>
            </a:endParaRPr>
          </a:p>
          <a:p>
            <a:pPr indent="-342900" lvl="0" marL="342900" marR="0" rtl="0" algn="just">
              <a:lnSpc>
                <a:spcPct val="120000"/>
              </a:lnSpc>
              <a:spcBef>
                <a:spcPts val="0"/>
              </a:spcBef>
              <a:spcAft>
                <a:spcPts val="0"/>
              </a:spcAft>
              <a:buClr>
                <a:schemeClr val="lt1"/>
              </a:buClr>
              <a:buSzPts val="1600"/>
              <a:buFont typeface="Lustria"/>
              <a:buAutoNum type="arabicPeriod" startAt="6"/>
            </a:pPr>
            <a:r>
              <a:rPr b="0" lang="en-US" sz="1600">
                <a:solidFill>
                  <a:schemeClr val="lt1"/>
                </a:solidFill>
                <a:latin typeface="Times New Roman"/>
                <a:ea typeface="Times New Roman"/>
                <a:cs typeface="Times New Roman"/>
                <a:sym typeface="Times New Roman"/>
              </a:rPr>
              <a:t>Dhanoj M, Reshma K V, Sheeba V, Marymol P “Color Sensor Based Object Sorting Robot Using Embedded System” International Journal of Advanced Research in Computer and Communication Engineering vol. 4, Issue 4, April 2015. </a:t>
            </a:r>
            <a:endParaRPr b="0" sz="1600">
              <a:solidFill>
                <a:schemeClr val="lt1"/>
              </a:solidFill>
              <a:latin typeface="Times New Roman"/>
              <a:ea typeface="Times New Roman"/>
              <a:cs typeface="Times New Roman"/>
              <a:sym typeface="Times New Roman"/>
            </a:endParaRPr>
          </a:p>
          <a:p>
            <a:pPr indent="-241300" lvl="0" marL="342900" marR="0" rtl="0" algn="just">
              <a:lnSpc>
                <a:spcPct val="120000"/>
              </a:lnSpc>
              <a:spcBef>
                <a:spcPts val="0"/>
              </a:spcBef>
              <a:spcAft>
                <a:spcPts val="0"/>
              </a:spcAft>
              <a:buClr>
                <a:schemeClr val="lt1"/>
              </a:buClr>
              <a:buSzPts val="1600"/>
              <a:buFont typeface="Lustria"/>
              <a:buNone/>
            </a:pPr>
            <a:r>
              <a:t/>
            </a:r>
            <a:endParaRPr b="0" sz="1600">
              <a:solidFill>
                <a:schemeClr val="lt1"/>
              </a:solidFill>
              <a:latin typeface="Times New Roman"/>
              <a:ea typeface="Times New Roman"/>
              <a:cs typeface="Times New Roman"/>
              <a:sym typeface="Times New Roman"/>
            </a:endParaRPr>
          </a:p>
          <a:p>
            <a:pPr indent="-342900" lvl="0" marL="342900" marR="0" rtl="0" algn="just">
              <a:lnSpc>
                <a:spcPct val="120000"/>
              </a:lnSpc>
              <a:spcBef>
                <a:spcPts val="0"/>
              </a:spcBef>
              <a:spcAft>
                <a:spcPts val="0"/>
              </a:spcAft>
              <a:buClr>
                <a:schemeClr val="lt1"/>
              </a:buClr>
              <a:buSzPts val="1600"/>
              <a:buFont typeface="Lustria"/>
              <a:buAutoNum type="arabicPeriod" startAt="6"/>
            </a:pPr>
            <a:r>
              <a:rPr b="0" lang="en-US" sz="1600">
                <a:solidFill>
                  <a:schemeClr val="lt1"/>
                </a:solidFill>
                <a:latin typeface="Times New Roman"/>
                <a:ea typeface="Times New Roman"/>
                <a:cs typeface="Times New Roman"/>
                <a:sym typeface="Times New Roman"/>
              </a:rPr>
              <a:t>Abhishek Kondhare, Garima Singh, Neha Hiralkar , M.S.Wanjale “Color And Shape Based Object Sorting” International Journal Of Scientific Research And Education ||Volume||2||Issue|| 3 ||Pages|553-562||2014|| ISSN (e): 2321-7545. </a:t>
            </a:r>
            <a:endParaRPr b="0" sz="1600">
              <a:solidFill>
                <a:schemeClr val="lt1"/>
              </a:solidFill>
              <a:latin typeface="Times New Roman"/>
              <a:ea typeface="Times New Roman"/>
              <a:cs typeface="Times New Roman"/>
              <a:sym typeface="Times New Roman"/>
            </a:endParaRPr>
          </a:p>
          <a:p>
            <a:pPr indent="-241300" lvl="0" marL="342900" marR="0" rtl="0" algn="just">
              <a:lnSpc>
                <a:spcPct val="120000"/>
              </a:lnSpc>
              <a:spcBef>
                <a:spcPts val="0"/>
              </a:spcBef>
              <a:spcAft>
                <a:spcPts val="0"/>
              </a:spcAft>
              <a:buClr>
                <a:schemeClr val="lt1"/>
              </a:buClr>
              <a:buSzPts val="1600"/>
              <a:buFont typeface="Lustria"/>
              <a:buNone/>
            </a:pPr>
            <a:r>
              <a:t/>
            </a:r>
            <a:endParaRPr b="0" sz="1600">
              <a:solidFill>
                <a:schemeClr val="lt1"/>
              </a:solidFill>
              <a:latin typeface="Times New Roman"/>
              <a:ea typeface="Times New Roman"/>
              <a:cs typeface="Times New Roman"/>
              <a:sym typeface="Times New Roman"/>
            </a:endParaRPr>
          </a:p>
          <a:p>
            <a:pPr indent="-342900" lvl="0" marL="342900" marR="0" rtl="0" algn="just">
              <a:lnSpc>
                <a:spcPct val="120000"/>
              </a:lnSpc>
              <a:spcBef>
                <a:spcPts val="0"/>
              </a:spcBef>
              <a:spcAft>
                <a:spcPts val="0"/>
              </a:spcAft>
              <a:buClr>
                <a:schemeClr val="lt1"/>
              </a:buClr>
              <a:buSzPts val="1600"/>
              <a:buFont typeface="Lustria"/>
              <a:buAutoNum type="arabicPeriod" startAt="6"/>
            </a:pPr>
            <a:r>
              <a:rPr b="0" lang="en-US" sz="1600">
                <a:solidFill>
                  <a:schemeClr val="lt1"/>
                </a:solidFill>
                <a:latin typeface="Times New Roman"/>
                <a:ea typeface="Times New Roman"/>
                <a:cs typeface="Times New Roman"/>
                <a:sym typeface="Times New Roman"/>
              </a:rPr>
              <a:t>Li Qiaoyi “Study on Color Analyzer Based on the Multiplexing of TCS3200 Color Sensor and Microcontroller” ijhit Vol 7, no 5 (2014).</a:t>
            </a:r>
            <a:endParaRPr b="0" sz="1600">
              <a:solidFill>
                <a:schemeClr val="lt1"/>
              </a:solidFill>
              <a:latin typeface="Times New Roman"/>
              <a:ea typeface="Times New Roman"/>
              <a:cs typeface="Times New Roman"/>
              <a:sym typeface="Times New Roman"/>
            </a:endParaRPr>
          </a:p>
          <a:p>
            <a:pPr indent="-342900" lvl="0" marL="342900" marR="0" rtl="0" algn="just">
              <a:lnSpc>
                <a:spcPct val="120000"/>
              </a:lnSpc>
              <a:spcBef>
                <a:spcPts val="0"/>
              </a:spcBef>
              <a:spcAft>
                <a:spcPts val="0"/>
              </a:spcAft>
              <a:buClr>
                <a:schemeClr val="lt1"/>
              </a:buClr>
              <a:buSzPts val="1600"/>
              <a:buFont typeface="Lustria"/>
              <a:buNone/>
            </a:pPr>
            <a:r>
              <a:t/>
            </a:r>
            <a:endParaRPr b="0" sz="16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1062789" y="2766218"/>
            <a:ext cx="10515600" cy="1325563"/>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8800"/>
              <a:buFont typeface="Algerian"/>
              <a:buNone/>
            </a:pPr>
            <a:r>
              <a:rPr lang="en-US" sz="8800">
                <a:latin typeface="Algerian"/>
                <a:ea typeface="Algerian"/>
                <a:cs typeface="Algerian"/>
                <a:sym typeface="Algerian"/>
              </a:rPr>
              <a:t>THANK YOU</a:t>
            </a:r>
            <a:endParaRPr sz="8800">
              <a:latin typeface="Algerian"/>
              <a:ea typeface="Algerian"/>
              <a:cs typeface="Algerian"/>
              <a:sym typeface="Algerian"/>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913795" y="325755"/>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INTRODUCTION</a:t>
            </a:r>
            <a:endParaRPr/>
          </a:p>
        </p:txBody>
      </p:sp>
      <p:sp>
        <p:nvSpPr>
          <p:cNvPr id="152" name="Google Shape;152;p20"/>
          <p:cNvSpPr txBox="1"/>
          <p:nvPr>
            <p:ph idx="1" type="body"/>
          </p:nvPr>
        </p:nvSpPr>
        <p:spPr>
          <a:xfrm>
            <a:off x="913765" y="1600200"/>
            <a:ext cx="10353675" cy="582676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06069" lvl="0" marL="342900" rtl="0" algn="just">
              <a:lnSpc>
                <a:spcPct val="160000"/>
              </a:lnSpc>
              <a:spcBef>
                <a:spcPts val="0"/>
              </a:spcBef>
              <a:spcAft>
                <a:spcPts val="0"/>
              </a:spcAft>
              <a:buSzPts val="1260"/>
              <a:buFont typeface="Noto Sans Symbols"/>
              <a:buChar char="⮚"/>
            </a:pPr>
            <a:r>
              <a:rPr lang="en-US" sz="1800">
                <a:latin typeface="Times New Roman"/>
                <a:ea typeface="Times New Roman"/>
                <a:cs typeface="Times New Roman"/>
                <a:sym typeface="Times New Roman"/>
              </a:rPr>
              <a:t>Vision is the most important part of human physiology as 83% of information human being gets from the environment is via sight. The count of visually impaired people rises every year. A Color detector can be a tool that senses or detects colors. </a:t>
            </a:r>
            <a:endParaRPr sz="1800">
              <a:latin typeface="Times New Roman"/>
              <a:ea typeface="Times New Roman"/>
              <a:cs typeface="Times New Roman"/>
              <a:sym typeface="Times New Roman"/>
            </a:endParaRPr>
          </a:p>
          <a:p>
            <a:pPr indent="-306069" lvl="0" marL="342900" rtl="0" algn="just">
              <a:lnSpc>
                <a:spcPct val="160000"/>
              </a:lnSpc>
              <a:spcBef>
                <a:spcPts val="960"/>
              </a:spcBef>
              <a:spcAft>
                <a:spcPts val="0"/>
              </a:spcAft>
              <a:buSzPts val="1260"/>
              <a:buFont typeface="Noto Sans Symbols"/>
              <a:buChar char="⮚"/>
            </a:pPr>
            <a:r>
              <a:rPr lang="en-US" sz="1800">
                <a:latin typeface="Times New Roman"/>
                <a:ea typeface="Times New Roman"/>
                <a:cs typeface="Times New Roman"/>
                <a:sym typeface="Times New Roman"/>
              </a:rPr>
              <a:t>The system presents a concept to provide a smart electronic aid for color blindness people, both in public and private space.</a:t>
            </a:r>
            <a:endParaRPr sz="1800">
              <a:latin typeface="Times New Roman"/>
              <a:ea typeface="Times New Roman"/>
              <a:cs typeface="Times New Roman"/>
              <a:sym typeface="Times New Roman"/>
            </a:endParaRPr>
          </a:p>
          <a:p>
            <a:pPr indent="-306069" lvl="0" marL="342900" rtl="0" algn="just">
              <a:lnSpc>
                <a:spcPct val="160000"/>
              </a:lnSpc>
              <a:spcBef>
                <a:spcPts val="960"/>
              </a:spcBef>
              <a:spcAft>
                <a:spcPts val="0"/>
              </a:spcAft>
              <a:buSzPts val="1260"/>
              <a:buFont typeface="Noto Sans Symbols"/>
              <a:buChar char="⮚"/>
            </a:pPr>
            <a:r>
              <a:rPr lang="en-US" sz="1800">
                <a:latin typeface="Times New Roman"/>
                <a:ea typeface="Times New Roman"/>
                <a:cs typeface="Times New Roman"/>
                <a:sym typeface="Times New Roman"/>
              </a:rPr>
              <a:t>This system uses Arduino Uno R3 as a microprocessor. The sensor senses the color and sends this information to the microprocessor, which as per the programming code interprets the input from the sensor and gives the output in the form of different intensities of primary colors, which if mixed, will give the color sensed by the sensor.</a:t>
            </a:r>
            <a:endParaRPr sz="1800">
              <a:latin typeface="Times New Roman"/>
              <a:ea typeface="Times New Roman"/>
              <a:cs typeface="Times New Roman"/>
              <a:sym typeface="Times New Roman"/>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MOTIVATION</a:t>
            </a:r>
            <a:endParaRPr/>
          </a:p>
        </p:txBody>
      </p:sp>
      <p:sp>
        <p:nvSpPr>
          <p:cNvPr id="158" name="Google Shape;158;p21"/>
          <p:cNvSpPr txBox="1"/>
          <p:nvPr>
            <p:ph idx="1" type="body"/>
          </p:nvPr>
        </p:nvSpPr>
        <p:spPr>
          <a:xfrm>
            <a:off x="913765" y="1874520"/>
            <a:ext cx="10353675" cy="41402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SzPts val="1680"/>
              <a:buFont typeface="Noto Sans Symbols"/>
              <a:buChar char="✔"/>
            </a:pPr>
            <a:r>
              <a:rPr lang="en-US" sz="2400">
                <a:latin typeface="Times New Roman"/>
                <a:ea typeface="Times New Roman"/>
                <a:cs typeface="Times New Roman"/>
                <a:sym typeface="Times New Roman"/>
              </a:rPr>
              <a:t>The motivation behind making this project is to make the life of blindness people easier as much as possible, to solve the  complex problems  of  this  world  through  which we can make this globe a better place for living. </a:t>
            </a:r>
            <a:endParaRPr sz="2400">
              <a:latin typeface="Times New Roman"/>
              <a:ea typeface="Times New Roman"/>
              <a:cs typeface="Times New Roman"/>
              <a:sym typeface="Times New Roman"/>
            </a:endParaRPr>
          </a:p>
          <a:p>
            <a:pPr indent="0" lvl="0" marL="342900" rtl="0" algn="l">
              <a:lnSpc>
                <a:spcPct val="130000"/>
              </a:lnSpc>
              <a:spcBef>
                <a:spcPts val="1080"/>
              </a:spcBef>
              <a:spcAft>
                <a:spcPts val="0"/>
              </a:spcAft>
              <a:buSzPts val="1680"/>
              <a:buFont typeface="Noto Sans Symbols"/>
              <a:buNone/>
            </a:pPr>
            <a:r>
              <a:t/>
            </a:r>
            <a:endParaRPr sz="2400">
              <a:latin typeface="Times New Roman"/>
              <a:ea typeface="Times New Roman"/>
              <a:cs typeface="Times New Roman"/>
              <a:sym typeface="Times New Roman"/>
            </a:endParaRPr>
          </a:p>
          <a:p>
            <a:pPr indent="-342900" lvl="0" marL="342900" rtl="0" algn="l">
              <a:lnSpc>
                <a:spcPct val="130000"/>
              </a:lnSpc>
              <a:spcBef>
                <a:spcPts val="1080"/>
              </a:spcBef>
              <a:spcAft>
                <a:spcPts val="0"/>
              </a:spcAft>
              <a:buSzPts val="1680"/>
              <a:buFont typeface="Noto Sans Symbols"/>
              <a:buChar char="✔"/>
            </a:pPr>
            <a:r>
              <a:rPr lang="en-US" sz="2400">
                <a:latin typeface="Times New Roman"/>
                <a:ea typeface="Times New Roman"/>
                <a:cs typeface="Times New Roman"/>
                <a:sym typeface="Times New Roman"/>
              </a:rPr>
              <a:t>	This world  is  full  of  colors  which  drive  me  to  make  a setup  which  can  tell someone  about  the color of a particular  thing.  So  this  is  the  driving  force  which makes this imagination turning into reality.</a:t>
            </a:r>
            <a:endParaRPr sz="24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	EXISTING  SYSTEM</a:t>
            </a:r>
            <a:endParaRPr/>
          </a:p>
        </p:txBody>
      </p:sp>
      <p:sp>
        <p:nvSpPr>
          <p:cNvPr id="164" name="Google Shape;164;p22"/>
          <p:cNvSpPr txBox="1"/>
          <p:nvPr/>
        </p:nvSpPr>
        <p:spPr>
          <a:xfrm>
            <a:off x="1247725" y="1876150"/>
            <a:ext cx="10282500" cy="205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Lustria"/>
              <a:buChar char="●"/>
            </a:pPr>
            <a:r>
              <a:rPr lang="en-US" sz="1800">
                <a:solidFill>
                  <a:schemeClr val="lt1"/>
                </a:solidFill>
                <a:latin typeface="Lustria"/>
                <a:ea typeface="Lustria"/>
                <a:cs typeface="Lustria"/>
                <a:sym typeface="Lustria"/>
              </a:rPr>
              <a:t>Design and Development of Color Sorting Robot for color sensing and sorting.</a:t>
            </a:r>
            <a:endParaRPr sz="1800">
              <a:solidFill>
                <a:schemeClr val="lt1"/>
              </a:solidFill>
              <a:latin typeface="Lustria"/>
              <a:ea typeface="Lustria"/>
              <a:cs typeface="Lustria"/>
              <a:sym typeface="Lustria"/>
            </a:endParaRPr>
          </a:p>
          <a:p>
            <a:pPr indent="-342900" lvl="0" marL="457200" rtl="0" algn="l">
              <a:lnSpc>
                <a:spcPct val="115000"/>
              </a:lnSpc>
              <a:spcBef>
                <a:spcPts val="0"/>
              </a:spcBef>
              <a:spcAft>
                <a:spcPts val="0"/>
              </a:spcAft>
              <a:buClr>
                <a:schemeClr val="lt1"/>
              </a:buClr>
              <a:buSzPts val="1800"/>
              <a:buFont typeface="Lustria"/>
              <a:buChar char="●"/>
            </a:pPr>
            <a:r>
              <a:rPr lang="en-US" sz="1800">
                <a:solidFill>
                  <a:schemeClr val="lt1"/>
                </a:solidFill>
                <a:latin typeface="Lustria"/>
                <a:ea typeface="Lustria"/>
                <a:cs typeface="Lustria"/>
                <a:sym typeface="Lustria"/>
              </a:rPr>
              <a:t>Color and object based color sorting using embedded systems for color </a:t>
            </a:r>
            <a:r>
              <a:rPr lang="en-US" sz="1800">
                <a:solidFill>
                  <a:schemeClr val="lt1"/>
                </a:solidFill>
                <a:latin typeface="Lustria"/>
                <a:ea typeface="Lustria"/>
                <a:cs typeface="Lustria"/>
                <a:sym typeface="Lustria"/>
              </a:rPr>
              <a:t>detection</a:t>
            </a:r>
            <a:r>
              <a:rPr lang="en-US" sz="1800">
                <a:solidFill>
                  <a:schemeClr val="lt1"/>
                </a:solidFill>
                <a:latin typeface="Lustria"/>
                <a:ea typeface="Lustria"/>
                <a:cs typeface="Lustria"/>
                <a:sym typeface="Lustria"/>
              </a:rPr>
              <a:t>.</a:t>
            </a:r>
            <a:endParaRPr sz="1800">
              <a:solidFill>
                <a:schemeClr val="lt1"/>
              </a:solidFill>
              <a:latin typeface="Lustria"/>
              <a:ea typeface="Lustria"/>
              <a:cs typeface="Lustria"/>
              <a:sym typeface="Lustria"/>
            </a:endParaRPr>
          </a:p>
          <a:p>
            <a:pPr indent="-342900" lvl="0" marL="457200" rtl="0" algn="l">
              <a:lnSpc>
                <a:spcPct val="115000"/>
              </a:lnSpc>
              <a:spcBef>
                <a:spcPts val="0"/>
              </a:spcBef>
              <a:spcAft>
                <a:spcPts val="0"/>
              </a:spcAft>
              <a:buClr>
                <a:schemeClr val="lt1"/>
              </a:buClr>
              <a:buSzPts val="1800"/>
              <a:buFont typeface="Lustria"/>
              <a:buChar char="●"/>
            </a:pPr>
            <a:r>
              <a:rPr lang="en-US" sz="1800">
                <a:solidFill>
                  <a:schemeClr val="lt1"/>
                </a:solidFill>
                <a:latin typeface="Lustria"/>
                <a:ea typeface="Lustria"/>
                <a:cs typeface="Lustria"/>
                <a:sym typeface="Lustria"/>
              </a:rPr>
              <a:t>Designing a system to extract colors out of images and filter the images based on those colors.</a:t>
            </a:r>
            <a:endParaRPr sz="1800">
              <a:solidFill>
                <a:schemeClr val="lt1"/>
              </a:solidFill>
              <a:latin typeface="Lustria"/>
              <a:ea typeface="Lustria"/>
              <a:cs typeface="Lustria"/>
              <a:sym typeface="Lustria"/>
            </a:endParaRPr>
          </a:p>
          <a:p>
            <a:pPr indent="-342900" lvl="0" marL="457200" rtl="0" algn="l">
              <a:lnSpc>
                <a:spcPct val="115000"/>
              </a:lnSpc>
              <a:spcBef>
                <a:spcPts val="0"/>
              </a:spcBef>
              <a:spcAft>
                <a:spcPts val="0"/>
              </a:spcAft>
              <a:buClr>
                <a:schemeClr val="lt1"/>
              </a:buClr>
              <a:buSzPts val="1800"/>
              <a:buFont typeface="Lustria"/>
              <a:buChar char="●"/>
            </a:pPr>
            <a:r>
              <a:rPr lang="en-US" sz="1800">
                <a:solidFill>
                  <a:schemeClr val="lt1"/>
                </a:solidFill>
                <a:latin typeface="Lustria"/>
                <a:ea typeface="Lustria"/>
                <a:cs typeface="Lustria"/>
                <a:sym typeface="Lustria"/>
              </a:rPr>
              <a:t>Extraction of colors from the collection of images using K Means algorithm.</a:t>
            </a:r>
            <a:endParaRPr sz="1800">
              <a:solidFill>
                <a:schemeClr val="lt1"/>
              </a:solidFill>
              <a:latin typeface="Lustria"/>
              <a:ea typeface="Lustria"/>
              <a:cs typeface="Lustria"/>
              <a:sym typeface="Lustria"/>
            </a:endParaRPr>
          </a:p>
          <a:p>
            <a:pPr indent="-342900" lvl="0" marL="457200" rtl="0" algn="l">
              <a:lnSpc>
                <a:spcPct val="115000"/>
              </a:lnSpc>
              <a:spcBef>
                <a:spcPts val="0"/>
              </a:spcBef>
              <a:spcAft>
                <a:spcPts val="0"/>
              </a:spcAft>
              <a:buClr>
                <a:schemeClr val="lt1"/>
              </a:buClr>
              <a:buSzPts val="1800"/>
              <a:buFont typeface="Lustria"/>
              <a:buChar char="●"/>
            </a:pPr>
            <a:r>
              <a:rPr lang="en-US" sz="1800">
                <a:solidFill>
                  <a:schemeClr val="lt1"/>
                </a:solidFill>
                <a:latin typeface="Lustria"/>
                <a:ea typeface="Lustria"/>
                <a:cs typeface="Lustria"/>
                <a:sym typeface="Lustria"/>
              </a:rPr>
              <a:t>Low cost color sensors for monitoring plant growth in a color sensing arm robot.</a:t>
            </a:r>
            <a:endParaRPr sz="1800">
              <a:solidFill>
                <a:schemeClr val="lt1"/>
              </a:solidFill>
              <a:latin typeface="Lustria"/>
              <a:ea typeface="Lustria"/>
              <a:cs typeface="Lustria"/>
              <a:sym typeface="Lustria"/>
            </a:endParaRPr>
          </a:p>
          <a:p>
            <a:pPr indent="-355600" lvl="0" marL="457200" rtl="0" algn="l">
              <a:lnSpc>
                <a:spcPct val="115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Threshold based segmentation</a:t>
            </a:r>
            <a:endParaRPr sz="2000">
              <a:solidFill>
                <a:schemeClr val="lt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Gaussian mixture model</a:t>
            </a:r>
            <a:endParaRPr sz="2000">
              <a:solidFill>
                <a:schemeClr val="lt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1"/>
              </a:buClr>
              <a:buSzPts val="2000"/>
              <a:buFont typeface="Lustria"/>
              <a:buChar char="●"/>
            </a:pPr>
            <a:r>
              <a:rPr lang="en-US" sz="2000">
                <a:solidFill>
                  <a:schemeClr val="lt1"/>
                </a:solidFill>
                <a:latin typeface="Times New Roman"/>
                <a:ea typeface="Times New Roman"/>
                <a:cs typeface="Times New Roman"/>
                <a:sym typeface="Times New Roman"/>
              </a:rPr>
              <a:t>Color histogram and gradient based </a:t>
            </a:r>
            <a:r>
              <a:rPr lang="en-US" sz="2000">
                <a:solidFill>
                  <a:schemeClr val="lt1"/>
                </a:solidFill>
                <a:latin typeface="Times New Roman"/>
                <a:ea typeface="Times New Roman"/>
                <a:cs typeface="Times New Roman"/>
                <a:sym typeface="Times New Roman"/>
              </a:rPr>
              <a:t>segmentation</a:t>
            </a:r>
            <a:r>
              <a:rPr lang="en-US" sz="2000">
                <a:solidFill>
                  <a:schemeClr val="lt1"/>
                </a:solidFill>
                <a:latin typeface="Montserrat"/>
                <a:ea typeface="Montserrat"/>
                <a:cs typeface="Montserrat"/>
                <a:sym typeface="Montserrat"/>
              </a:rPr>
              <a:t>.</a:t>
            </a:r>
            <a:endParaRPr sz="2000">
              <a:solidFill>
                <a:schemeClr val="lt1"/>
              </a:solidFill>
              <a:latin typeface="Lustria"/>
              <a:ea typeface="Lustria"/>
              <a:cs typeface="Lustria"/>
              <a:sym typeface="Lustri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LITERATURE  SURVEY</a:t>
            </a:r>
            <a:endParaRPr/>
          </a:p>
        </p:txBody>
      </p:sp>
      <p:graphicFrame>
        <p:nvGraphicFramePr>
          <p:cNvPr id="170" name="Google Shape;170;p23"/>
          <p:cNvGraphicFramePr/>
          <p:nvPr/>
        </p:nvGraphicFramePr>
        <p:xfrm>
          <a:off x="1004175" y="1520225"/>
          <a:ext cx="3000000" cy="3000000"/>
        </p:xfrm>
        <a:graphic>
          <a:graphicData uri="http://schemas.openxmlformats.org/drawingml/2006/table">
            <a:tbl>
              <a:tblPr>
                <a:noFill/>
                <a:tableStyleId>{CE2AD6AC-2BFD-4EA6-B6B7-184030C2ACF7}</a:tableStyleId>
              </a:tblPr>
              <a:tblGrid>
                <a:gridCol w="830875"/>
                <a:gridCol w="1893650"/>
                <a:gridCol w="2064850"/>
                <a:gridCol w="1992725"/>
                <a:gridCol w="1695525"/>
                <a:gridCol w="1695525"/>
              </a:tblGrid>
              <a:tr h="735000">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S.NO</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TITLE OF THE PROJECT</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AUTHOR AND YEAR</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PROBLEMS ADDRESSED BY THE PAPER</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METHODOLOGY USED</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LIMITATION OF THE SYSTEM</a:t>
                      </a:r>
                      <a:endParaRPr b="1">
                        <a:solidFill>
                          <a:schemeClr val="lt1"/>
                        </a:solidFill>
                        <a:latin typeface="Times New Roman"/>
                        <a:ea typeface="Times New Roman"/>
                        <a:cs typeface="Times New Roman"/>
                        <a:sym typeface="Times New Roman"/>
                      </a:endParaRPr>
                    </a:p>
                  </a:txBody>
                  <a:tcPr marT="91425" marB="91425" marR="91425" marL="91425"/>
                </a:tc>
              </a:tr>
              <a:tr h="2259525">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1</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Design of low cost flexible RGB color sensor</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M. Moghavvemi; </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S. S. Jamuar; E. H. Gan; </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Y. C. Yap</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Design of low cost, high speed portable color sensor suitable for use in external light environment susceptible to disturbances is presented.</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The color identification is based on sensing Red (R), Green (G) and Blue (B) colors reflected from the object using an ambient light phototransistor.</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It allows the sensor to detect various colors at different distance with only one calibration and does not require calibration with eight colors before its use in measurement system</a:t>
                      </a:r>
                      <a:endParaRPr>
                        <a:solidFill>
                          <a:schemeClr val="lt1"/>
                        </a:solidFill>
                        <a:latin typeface="Times New Roman"/>
                        <a:ea typeface="Times New Roman"/>
                        <a:cs typeface="Times New Roman"/>
                        <a:sym typeface="Times New Roman"/>
                      </a:endParaRPr>
                    </a:p>
                  </a:txBody>
                  <a:tcPr marT="91425" marB="91425" marR="91425" marL="91425"/>
                </a:tc>
              </a:tr>
              <a:tr h="1687825">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2</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An Intelligent Color Sensing system for building wall</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Abhishek Singh; Nagesh B. Balam; Anuj Kumar; Ashok Kumar</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Year: Sept 2018</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An intelligent color sensing system has been developed. The developed system is capable of the measurement of color of building wall.</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The color sensing system is implemented using arduino processing unit with white Light Emitting Diodes (LED</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The ICS system is easy to operate, energy efficient, accurate, and transportable. But it is highly expensive and hard to afford</a:t>
                      </a:r>
                      <a:endParaRPr>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aphicFrame>
        <p:nvGraphicFramePr>
          <p:cNvPr id="175" name="Google Shape;175;p24"/>
          <p:cNvGraphicFramePr/>
          <p:nvPr/>
        </p:nvGraphicFramePr>
        <p:xfrm>
          <a:off x="922200" y="500175"/>
          <a:ext cx="3000000" cy="3000000"/>
        </p:xfrm>
        <a:graphic>
          <a:graphicData uri="http://schemas.openxmlformats.org/drawingml/2006/table">
            <a:tbl>
              <a:tblPr>
                <a:noFill/>
                <a:tableStyleId>{CE2AD6AC-2BFD-4EA6-B6B7-184030C2ACF7}</a:tableStyleId>
              </a:tblPr>
              <a:tblGrid>
                <a:gridCol w="830875"/>
                <a:gridCol w="1893650"/>
                <a:gridCol w="2064850"/>
                <a:gridCol w="1992725"/>
                <a:gridCol w="1695525"/>
                <a:gridCol w="1695525"/>
              </a:tblGrid>
              <a:tr h="2259525">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3</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Fiber Optic Sensor For Color Detection</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300"/>
                        </a:spcBef>
                        <a:spcAft>
                          <a:spcPts val="0"/>
                        </a:spcAft>
                        <a:buNone/>
                      </a:pPr>
                      <a:r>
                        <a:rPr b="1" lang="en-US">
                          <a:solidFill>
                            <a:schemeClr val="lt1"/>
                          </a:solidFill>
                          <a:latin typeface="Times New Roman"/>
                          <a:ea typeface="Times New Roman"/>
                          <a:cs typeface="Times New Roman"/>
                          <a:sym typeface="Times New Roman"/>
                        </a:rPr>
                        <a:t>Journal of Lightwave Technology</a:t>
                      </a:r>
                      <a:endParaRPr b="1">
                        <a:solidFill>
                          <a:schemeClr val="lt1"/>
                        </a:solidFill>
                        <a:latin typeface="Times New Roman"/>
                        <a:ea typeface="Times New Roman"/>
                        <a:cs typeface="Times New Roman"/>
                        <a:sym typeface="Times New Roman"/>
                      </a:endParaRPr>
                    </a:p>
                    <a:p>
                      <a:pPr indent="0" lvl="0" marL="0" rtl="0" algn="l">
                        <a:spcBef>
                          <a:spcPts val="300"/>
                        </a:spcBef>
                        <a:spcAft>
                          <a:spcPts val="600"/>
                        </a:spcAft>
                        <a:buNone/>
                      </a:pPr>
                      <a:r>
                        <a:rPr b="1" lang="en-US">
                          <a:solidFill>
                            <a:schemeClr val="lt1"/>
                          </a:solidFill>
                          <a:latin typeface="Times New Roman"/>
                          <a:ea typeface="Times New Roman"/>
                          <a:cs typeface="Times New Roman"/>
                          <a:sym typeface="Times New Roman"/>
                        </a:rPr>
                        <a:t>Published: 1999</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The design and implementation of a novel fiber-optic sensor which detects the color of a remote object is described.</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The sensor is inherently more sensitive than conventional color sensors and is suitable for use by robots.</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Shows the experimental setup of fiber optic color sensor. As it is easy to use yet highly expensive.</a:t>
                      </a:r>
                      <a:endParaRPr>
                        <a:solidFill>
                          <a:schemeClr val="lt1"/>
                        </a:solidFill>
                        <a:latin typeface="Times New Roman"/>
                        <a:ea typeface="Times New Roman"/>
                        <a:cs typeface="Times New Roman"/>
                        <a:sym typeface="Times New Roman"/>
                      </a:endParaRPr>
                    </a:p>
                  </a:txBody>
                  <a:tcPr marT="91425" marB="91425" marR="91425" marL="91425"/>
                </a:tc>
              </a:tr>
              <a:tr h="1687825">
                <a:tc>
                  <a:txBody>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4</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solidFill>
                            <a:schemeClr val="lt1"/>
                          </a:solidFill>
                          <a:latin typeface="Times New Roman"/>
                          <a:ea typeface="Times New Roman"/>
                          <a:cs typeface="Times New Roman"/>
                          <a:sym typeface="Times New Roman"/>
                        </a:rPr>
                        <a:t>A vision tracking system via color detection</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300"/>
                        </a:spcBef>
                        <a:spcAft>
                          <a:spcPts val="0"/>
                        </a:spcAft>
                        <a:buNone/>
                      </a:pPr>
                      <a:r>
                        <a:rPr b="1" lang="en-US">
                          <a:solidFill>
                            <a:schemeClr val="lt1"/>
                          </a:solidFill>
                          <a:latin typeface="Times New Roman"/>
                          <a:ea typeface="Times New Roman"/>
                          <a:cs typeface="Times New Roman"/>
                          <a:sym typeface="Times New Roman"/>
                        </a:rPr>
                        <a:t>2018 International Conference on Information and Communications Technology (</a:t>
                      </a:r>
                      <a:r>
                        <a:rPr b="1" lang="en-US">
                          <a:solidFill>
                            <a:schemeClr val="lt1"/>
                          </a:solidFill>
                          <a:latin typeface="Times New Roman"/>
                          <a:ea typeface="Times New Roman"/>
                          <a:cs typeface="Times New Roman"/>
                          <a:sym typeface="Times New Roman"/>
                        </a:rPr>
                        <a:t>ICONTACT</a:t>
                      </a:r>
                      <a:r>
                        <a:rPr b="1" lang="en-US">
                          <a:solidFill>
                            <a:schemeClr val="lt1"/>
                          </a:solidFill>
                          <a:latin typeface="Times New Roman"/>
                          <a:ea typeface="Times New Roman"/>
                          <a:cs typeface="Times New Roman"/>
                          <a:sym typeface="Times New Roman"/>
                        </a:rPr>
                        <a:t>)</a:t>
                      </a:r>
                      <a:endParaRPr b="1">
                        <a:solidFill>
                          <a:schemeClr val="lt1"/>
                        </a:solidFill>
                        <a:latin typeface="Times New Roman"/>
                        <a:ea typeface="Times New Roman"/>
                        <a:cs typeface="Times New Roman"/>
                        <a:sym typeface="Times New Roman"/>
                      </a:endParaRPr>
                    </a:p>
                    <a:p>
                      <a:pPr indent="0" lvl="0" marL="0" rtl="0" algn="l">
                        <a:spcBef>
                          <a:spcPts val="300"/>
                        </a:spcBef>
                        <a:spcAft>
                          <a:spcPts val="600"/>
                        </a:spcAft>
                        <a:buClr>
                          <a:schemeClr val="dk1"/>
                        </a:buClr>
                        <a:buSzPts val="1100"/>
                        <a:buFont typeface="Arial"/>
                        <a:buNone/>
                      </a:pPr>
                      <a:r>
                        <a:rPr b="1" lang="en-US">
                          <a:solidFill>
                            <a:schemeClr val="lt1"/>
                          </a:solidFill>
                          <a:latin typeface="Times New Roman"/>
                          <a:ea typeface="Times New Roman"/>
                          <a:cs typeface="Times New Roman"/>
                          <a:sym typeface="Times New Roman"/>
                        </a:rPr>
                        <a:t>Published: 2018</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solidFill>
                            <a:schemeClr val="lt1"/>
                          </a:solidFill>
                          <a:latin typeface="Times New Roman"/>
                          <a:ea typeface="Times New Roman"/>
                          <a:cs typeface="Times New Roman"/>
                          <a:sym typeface="Times New Roman"/>
                        </a:rPr>
                        <a:t>a vision tracking system via color detection is presented. In this system, a monocular camera is used as a sensor to track and measure the relative pose of the target based on specified color detection with the help of four LED markers.</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An UAV is used as a platform to test the effectiveness of the system.</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solidFill>
                            <a:schemeClr val="lt1"/>
                          </a:solidFill>
                          <a:latin typeface="Times New Roman"/>
                          <a:ea typeface="Times New Roman"/>
                          <a:cs typeface="Times New Roman"/>
                          <a:sym typeface="Times New Roman"/>
                        </a:rPr>
                        <a:t>Experimental results show that the proposed system can track the target (UAV) in a constant speed very well.</a:t>
                      </a:r>
                      <a:endParaRPr>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PROPOSED  SYSTEM</a:t>
            </a:r>
            <a:endParaRPr/>
          </a:p>
        </p:txBody>
      </p:sp>
      <p:sp>
        <p:nvSpPr>
          <p:cNvPr id="181" name="Google Shape;181;p25"/>
          <p:cNvSpPr txBox="1"/>
          <p:nvPr/>
        </p:nvSpPr>
        <p:spPr>
          <a:xfrm>
            <a:off x="938075" y="1630250"/>
            <a:ext cx="10353900" cy="339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lt1"/>
                </a:solidFill>
                <a:latin typeface="Times New Roman"/>
                <a:ea typeface="Times New Roman"/>
                <a:cs typeface="Times New Roman"/>
                <a:sym typeface="Times New Roman"/>
              </a:rPr>
              <a:t>A colour sensor can </a:t>
            </a:r>
            <a:r>
              <a:rPr b="1" lang="en-US" sz="1900">
                <a:solidFill>
                  <a:schemeClr val="lt1"/>
                </a:solidFill>
                <a:latin typeface="Times New Roman"/>
                <a:ea typeface="Times New Roman"/>
                <a:cs typeface="Times New Roman"/>
                <a:sym typeface="Times New Roman"/>
              </a:rPr>
              <a:t>detect the received light intensity for red, blue and green respectively, making it possible to determine the colour of the target object</a:t>
            </a:r>
            <a:r>
              <a:rPr lang="en-US" sz="1900">
                <a:solidFill>
                  <a:schemeClr val="lt1"/>
                </a:solidFill>
                <a:latin typeface="Times New Roman"/>
                <a:ea typeface="Times New Roman"/>
                <a:cs typeface="Times New Roman"/>
                <a:sym typeface="Times New Roman"/>
              </a:rPr>
              <a:t>.</a:t>
            </a:r>
            <a:endParaRPr sz="1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BDC1C6"/>
              </a:solidFill>
              <a:highlight>
                <a:srgbClr val="202124"/>
              </a:highlight>
              <a:latin typeface="Times New Roman"/>
              <a:ea typeface="Times New Roman"/>
              <a:cs typeface="Times New Roman"/>
              <a:sym typeface="Times New Roman"/>
            </a:endParaRPr>
          </a:p>
          <a:p>
            <a:pPr indent="-346075" lvl="0" marL="457200" rtl="0" algn="l">
              <a:lnSpc>
                <a:spcPct val="145606"/>
              </a:lnSpc>
              <a:spcBef>
                <a:spcPts val="0"/>
              </a:spcBef>
              <a:spcAft>
                <a:spcPts val="0"/>
              </a:spcAft>
              <a:buClr>
                <a:schemeClr val="lt1"/>
              </a:buClr>
              <a:buSzPts val="1850"/>
              <a:buFont typeface="Times New Roman"/>
              <a:buChar char="●"/>
            </a:pPr>
            <a:r>
              <a:rPr lang="en-US" sz="1850">
                <a:solidFill>
                  <a:schemeClr val="lt1"/>
                </a:solidFill>
                <a:latin typeface="Times New Roman"/>
                <a:ea typeface="Times New Roman"/>
                <a:cs typeface="Times New Roman"/>
                <a:sym typeface="Times New Roman"/>
              </a:rPr>
              <a:t>The motivation behind making this project is to make the life of people easier as much as possible, to solve the  complex problems  of  this  world  through  which we can make this globe a better place for living. This world  is  full  of  colors  which  drive  me  to  make  a setup  which  can  tell someone  about  the color of a particular  thing.  So  this  is  the  driving  force  which makes this imagination turning into reality.</a:t>
            </a:r>
            <a:endParaRPr sz="185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BDC1C6"/>
              </a:solidFill>
              <a:highlight>
                <a:srgbClr val="202124"/>
              </a:highlight>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307715" y="965200"/>
            <a:ext cx="3707130" cy="63500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3200"/>
              <a:buFont typeface="Lustria"/>
              <a:buNone/>
            </a:pPr>
            <a:r>
              <a:rPr lang="en-US" sz="3200"/>
              <a:t>    </a:t>
            </a:r>
            <a:r>
              <a:rPr lang="en-US" sz="4400"/>
              <a:t>OBJECTIVES</a:t>
            </a:r>
            <a:endParaRPr sz="4400"/>
          </a:p>
        </p:txBody>
      </p:sp>
      <p:sp>
        <p:nvSpPr>
          <p:cNvPr id="187" name="Google Shape;187;p26"/>
          <p:cNvSpPr txBox="1"/>
          <p:nvPr>
            <p:ph idx="2" type="body"/>
          </p:nvPr>
        </p:nvSpPr>
        <p:spPr>
          <a:xfrm>
            <a:off x="782320" y="2193290"/>
            <a:ext cx="10492105" cy="43434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42900" lvl="0" marL="342900" rtl="0" algn="l">
              <a:lnSpc>
                <a:spcPct val="140000"/>
              </a:lnSpc>
              <a:spcBef>
                <a:spcPts val="0"/>
              </a:spcBef>
              <a:spcAft>
                <a:spcPts val="0"/>
              </a:spcAft>
              <a:buSzPts val="1400"/>
              <a:buFont typeface="Noto Sans Symbols"/>
              <a:buChar char="✔"/>
            </a:pPr>
            <a:r>
              <a:rPr lang="en-US" sz="2000">
                <a:latin typeface="Times New Roman"/>
                <a:ea typeface="Times New Roman"/>
                <a:cs typeface="Times New Roman"/>
                <a:sym typeface="Times New Roman"/>
              </a:rPr>
              <a:t>The main objective to recognise and detect the colours of objects  to help the colour blindness people.</a:t>
            </a:r>
            <a:endParaRPr sz="2000">
              <a:latin typeface="Times New Roman"/>
              <a:ea typeface="Times New Roman"/>
              <a:cs typeface="Times New Roman"/>
              <a:sym typeface="Times New Roman"/>
            </a:endParaRPr>
          </a:p>
          <a:p>
            <a:pPr indent="-381000" lvl="0" marL="342900" rtl="0" algn="l">
              <a:lnSpc>
                <a:spcPct val="14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An important challenge in color detection and similar technologies is the ability to handle all those situations where subjects (whose color is to be detected) are not in close range and hence color cannot be differentiated and hence detection becomes tough and may lead to wrong results or no results. </a:t>
            </a:r>
            <a:endParaRPr sz="2000">
              <a:latin typeface="Times New Roman"/>
              <a:ea typeface="Times New Roman"/>
              <a:cs typeface="Times New Roman"/>
              <a:sym typeface="Times New Roman"/>
            </a:endParaRPr>
          </a:p>
          <a:p>
            <a:pPr indent="0" lvl="0" marL="0" rtl="0" algn="l">
              <a:lnSpc>
                <a:spcPct val="140000"/>
              </a:lnSpc>
              <a:spcBef>
                <a:spcPts val="0"/>
              </a:spcBef>
              <a:spcAft>
                <a:spcPts val="0"/>
              </a:spcAft>
              <a:buNone/>
            </a:pPr>
            <a:r>
              <a:t/>
            </a:r>
            <a:endParaRPr sz="2000">
              <a:latin typeface="Times New Roman"/>
              <a:ea typeface="Times New Roman"/>
              <a:cs typeface="Times New Roman"/>
              <a:sym typeface="Times New Roman"/>
            </a:endParaRPr>
          </a:p>
          <a:p>
            <a:pPr indent="-254000" lvl="0" marL="342900" rtl="0" algn="l">
              <a:lnSpc>
                <a:spcPct val="140000"/>
              </a:lnSpc>
              <a:spcBef>
                <a:spcPts val="1000"/>
              </a:spcBef>
              <a:spcAft>
                <a:spcPts val="0"/>
              </a:spcAft>
              <a:buSzPts val="1400"/>
              <a:buFont typeface="Noto Sans Symbols"/>
              <a:buNone/>
            </a:pPr>
            <a:r>
              <a:t/>
            </a:r>
            <a:endParaRPr sz="2000">
              <a:latin typeface="Times New Roman"/>
              <a:ea typeface="Times New Roman"/>
              <a:cs typeface="Times New Roman"/>
              <a:sym typeface="Times New Roman"/>
            </a:endParaRPr>
          </a:p>
          <a:p>
            <a:pPr indent="-254000" lvl="0" marL="342900" rtl="0" algn="l">
              <a:lnSpc>
                <a:spcPct val="140000"/>
              </a:lnSpc>
              <a:spcBef>
                <a:spcPts val="1000"/>
              </a:spcBef>
              <a:spcAft>
                <a:spcPts val="0"/>
              </a:spcAft>
              <a:buSzPts val="1400"/>
              <a:buFont typeface="Noto Sans Symbols"/>
              <a:buNone/>
            </a:pPr>
            <a:r>
              <a:t/>
            </a:r>
            <a:endParaRPr sz="2000">
              <a:latin typeface="Times New Roman"/>
              <a:ea typeface="Times New Roman"/>
              <a:cs typeface="Times New Roman"/>
              <a:sym typeface="Times New Roman"/>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CHALLENGES</a:t>
            </a:r>
            <a:endParaRPr/>
          </a:p>
        </p:txBody>
      </p:sp>
      <p:sp>
        <p:nvSpPr>
          <p:cNvPr id="193" name="Google Shape;193;p27"/>
          <p:cNvSpPr txBox="1"/>
          <p:nvPr/>
        </p:nvSpPr>
        <p:spPr>
          <a:xfrm>
            <a:off x="1357025" y="1648475"/>
            <a:ext cx="101733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Connections are complicated. With change in one circuit will </a:t>
            </a:r>
            <a:r>
              <a:rPr lang="en-US" sz="1800">
                <a:solidFill>
                  <a:schemeClr val="lt1"/>
                </a:solidFill>
                <a:latin typeface="Times New Roman"/>
                <a:ea typeface="Times New Roman"/>
                <a:cs typeface="Times New Roman"/>
                <a:sym typeface="Times New Roman"/>
              </a:rPr>
              <a:t>collapse</a:t>
            </a:r>
            <a:r>
              <a:rPr lang="en-US" sz="1800">
                <a:solidFill>
                  <a:schemeClr val="lt1"/>
                </a:solidFill>
                <a:latin typeface="Times New Roman"/>
                <a:ea typeface="Times New Roman"/>
                <a:cs typeface="Times New Roman"/>
                <a:sym typeface="Times New Roman"/>
              </a:rPr>
              <a:t> the entire circuit.</a:t>
            </a:r>
            <a:endParaRPr sz="1800">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Color sensor is way more sensitive and that should be handled accordingly</a:t>
            </a:r>
            <a:endParaRPr sz="1800">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Color detection can be done wrong if it doesn’t maintain a proper distance between the sensor and the color object.</a:t>
            </a:r>
            <a:endParaRPr sz="1800">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polished or reflective color objects are hard to detected when it comes light emitting color detection sensor</a:t>
            </a:r>
            <a:endParaRPr sz="18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