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5.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  <p:sldMasterId id="2147483683" r:id="rId3"/>
  </p:sldMasterIdLst>
  <p:sldIdLst>
    <p:sldId id="259" r:id="rId4"/>
    <p:sldId id="262" r:id="rId5"/>
    <p:sldId id="265" r:id="rId6"/>
    <p:sldId id="268" r:id="rId7"/>
    <p:sldId id="271" r:id="rId8"/>
    <p:sldId id="274" r:id="rId9"/>
    <p:sldId id="277" r:id="rId10"/>
    <p:sldId id="280" r:id="rId11"/>
    <p:sldId id="283" r:id="rId12"/>
    <p:sldId id="286" r:id="rId13"/>
    <p:sldId id="289" r:id="rId14"/>
    <p:sldId id="292" r:id="rId15"/>
    <p:sldId id="295" r:id="rId16"/>
    <p:sldId id="298" r:id="rId17"/>
    <p:sldId id="301" r:id="rId18"/>
    <p:sldId id="304" r:id="rId19"/>
    <p:sldId id="307" r:id="rId20"/>
    <p:sldId id="310" r:id="rId21"/>
    <p:sldId id="313" r:id="rId22"/>
    <p:sldId id="316" r:id="rId23"/>
  </p:sldIdLst>
  <p:sldSz cx="9144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>
        <p:guide orient="horz" pos="2160"/>
        <p:guide pos="2880"/>
      </p:guideLst>
    </p:cSldViewPr>
  </p:slide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slide" Target="slides/slide12.xml" /><Relationship Id="rId16" Type="http://schemas.openxmlformats.org/officeDocument/2006/relationships/slide" Target="slides/slide13.xml" /><Relationship Id="rId17" Type="http://schemas.openxmlformats.org/officeDocument/2006/relationships/slide" Target="slides/slide14.xml" /><Relationship Id="rId18" Type="http://schemas.openxmlformats.org/officeDocument/2006/relationships/slide" Target="slides/slide15.xml" /><Relationship Id="rId19" Type="http://schemas.openxmlformats.org/officeDocument/2006/relationships/slide" Target="slides/slide16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7.xml" /><Relationship Id="rId21" Type="http://schemas.openxmlformats.org/officeDocument/2006/relationships/slide" Target="slides/slide18.xml" /><Relationship Id="rId22" Type="http://schemas.openxmlformats.org/officeDocument/2006/relationships/slide" Target="slides/slide19.xml" /><Relationship Id="rId23" Type="http://schemas.openxmlformats.org/officeDocument/2006/relationships/slide" Target="slides/slide20.xml" /><Relationship Id="rId24" Type="http://schemas.openxmlformats.org/officeDocument/2006/relationships/tags" Target="tags/tag1.xml" /><Relationship Id="rId25" Type="http://schemas.openxmlformats.org/officeDocument/2006/relationships/presProps" Target="presProps.xml" /><Relationship Id="rId26" Type="http://schemas.openxmlformats.org/officeDocument/2006/relationships/viewProps" Target="viewProps.xml" /><Relationship Id="rId27" Type="http://schemas.openxmlformats.org/officeDocument/2006/relationships/theme" Target="theme/theme1.xml" /><Relationship Id="rId28" Type="http://schemas.openxmlformats.org/officeDocument/2006/relationships/tableStyles" Target="tableStyles.xml" /><Relationship Id="rId3" Type="http://schemas.openxmlformats.org/officeDocument/2006/relationships/slideMaster" Target="slideMasters/slideMaster3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BFCA3B-16CC-42C0-9F4B-C6BD5D29E2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21FB71-B2A1-473F-8E6F-5763F2860C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D3578A1-C99B-486F-BCF9-B19B403808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6807558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614314258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6064837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822449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9015873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27027711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21299981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4072656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6E1D44-B241-45B6-B559-8819DFD693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8923693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1092796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612223792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68075583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614314258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60648375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82244947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90158736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27027711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212999818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69CEA97-DA49-4EFA-9F72-421862804F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40726560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89236939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10927964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612223792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E80CD47-EBB2-4230-863D-E9FE25EBD0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9DB11C3-C4B6-4B17-84BC-3491A60C4B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66DB767-06B6-4A1E-A5AD-A651B139EB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59549A9-9977-4A5D-A25D-4EA80AA18C9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B670F98-DD3E-485C-92D4-FDE91E6BCF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BE22AB7-B584-4069-B22B-13EC47C897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10" Type="http://schemas.openxmlformats.org/officeDocument/2006/relationships/slideLayout" Target="../slideLayouts/slideLayout32.xml" /><Relationship Id="rId11" Type="http://schemas.openxmlformats.org/officeDocument/2006/relationships/slideLayout" Target="../slideLayouts/slideLayout33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26.xml" /><Relationship Id="rId5" Type="http://schemas.openxmlformats.org/officeDocument/2006/relationships/slideLayout" Target="../slideLayouts/slideLayout27.xml" /><Relationship Id="rId6" Type="http://schemas.openxmlformats.org/officeDocument/2006/relationships/slideLayout" Target="../slideLayouts/slideLayout28.xml" /><Relationship Id="rId7" Type="http://schemas.openxmlformats.org/officeDocument/2006/relationships/slideLayout" Target="../slideLayouts/slideLayout29.xml" /><Relationship Id="rId8" Type="http://schemas.openxmlformats.org/officeDocument/2006/relationships/slideLayout" Target="../slideLayouts/slideLayout30.xml" /><Relationship Id="rId9" Type="http://schemas.openxmlformats.org/officeDocument/2006/relationships/slideLayout" Target="../slideLayouts/slideLayout3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image" Target="../media/image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Employee Attrition Analysis &amp;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Data-Driven Approach Using HR Analytics</a:t>
            </a:r>
          </a:p>
          <a:p>
            <a:r>
              <a:t>Presented by: Harish Rudraraju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Attrition driven by multiple factors: income, satisfaction, age, etc.</a:t>
            </a:r>
          </a:p>
          <a:p>
            <a:r>
              <a:t>Focus areas: Competitive pay, work-life balance, job engagement</a:t>
            </a:r>
          </a:p>
          <a:p>
            <a:r>
              <a:t>Model helps predict risk and enables proactive HR actions</a:t>
            </a:r>
          </a:p>
          <a:p>
            <a:r>
              <a:t>Supports building a loyal, stable workforce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Visual Analysis of Attrition Factors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Based on Power BI Interpretations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Department-wise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R&amp;D is most affected numerically, not by percentage.</a:t>
            </a:r>
          </a:p>
          <a:p>
            <a:r>
              <a:t>Sales has a relatively higher attrition rate.</a:t>
            </a:r>
          </a:p>
          <a:p>
            <a:r>
              <a:t>Human Resources shows minimal attrition, indicating stability.</a:t>
            </a: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Income vs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Employees who left generally had lower monthly income.</a:t>
            </a:r>
          </a:p>
          <a:p>
            <a:r>
              <a:t>There is a strong correlation between low income and high attrition.</a:t>
            </a: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Age-wise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25–35 age group represents the highest retention risk.</a:t>
            </a:r>
          </a:p>
          <a:p>
            <a:r>
              <a:t>Attrition declines with age; older employees are more stable.</a:t>
            </a: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Job Satisfaction &amp;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Employees with low job satisfaction (levels 1 &amp; 2) are more likely to leave.</a:t>
            </a:r>
          </a:p>
          <a:p>
            <a:r>
              <a:t>Attrition significantly decreases with increasing satisfaction.</a:t>
            </a: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Negative correlation observed between environment satisfaction and attrition.</a:t>
            </a:r>
          </a:p>
          <a:p>
            <a:r>
              <a:t>Better environment = Lower attrition.</a:t>
            </a: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Work-Life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Better work-life balance is linked to lower attrition.</a:t>
            </a:r>
          </a:p>
          <a:p>
            <a:r>
              <a:t>Levels 3 &amp; 4 show stronger retention; levels 1 &amp; 2 indicate risk.</a:t>
            </a: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Attrition decreases as relationship satisfaction improves.</a:t>
            </a:r>
          </a:p>
          <a:p>
            <a:r>
              <a:t>Positive workplace relationships contribute to employee retention.</a:t>
            </a: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satisfaction_vs_attr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8768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Identify reasons for employee attrition and predict resignations.</a:t>
            </a:r>
          </a:p>
          <a:p>
            <a:r>
              <a:t>Used historical HR data (1,470 employees) with EDA and machine learning.</a:t>
            </a:r>
          </a:p>
          <a:p>
            <a:r>
              <a:t>Developed a logistic regression model to forecast attrition.</a:t>
            </a: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Attrition is multi-factorial: job satisfaction, income, age, and work-life balance matter.</a:t>
            </a:r>
          </a:p>
          <a:p>
            <a:r>
              <a:t>Focus areas to reduce attrition:</a:t>
            </a:r>
          </a:p>
          <a:p>
            <a:r>
              <a:t>- Enhance job satisfaction and engagement</a:t>
            </a:r>
          </a:p>
          <a:p>
            <a:r>
              <a:t>- Offer competitive compensation</a:t>
            </a:r>
          </a:p>
          <a:p>
            <a:r>
              <a:t>- Foster a positive work environment</a:t>
            </a:r>
          </a:p>
          <a:p>
            <a:r>
              <a:t>- Improve work-life balance and relationships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1,470 employee records, 35 features.</a:t>
            </a:r>
          </a:p>
          <a:p>
            <a:r>
              <a:t>Features: Demographics, Job Details, Compensation, Satisfaction, etc.</a:t>
            </a:r>
          </a:p>
          <a:p>
            <a:r>
              <a:t>Target: Attrition (Yes/No), cleaned categorical &amp; constant features.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EDA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R&amp;D: Highest numeric attrition</a:t>
            </a:r>
          </a:p>
          <a:p>
            <a:r>
              <a:t>Sales: Highest attrition rate</a:t>
            </a:r>
          </a:p>
          <a:p>
            <a:r>
              <a:t>HR: Most stable department with low attrition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&amp; Job Role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Age 25–35: Highest attrition risk</a:t>
            </a:r>
          </a:p>
          <a:p>
            <a:r>
              <a:t>Post-40: More stability</a:t>
            </a:r>
          </a:p>
          <a:p>
            <a:r>
              <a:t>Highest attrition roles: Lab Technicians, Sales Executives</a:t>
            </a:r>
          </a:p>
          <a:p>
            <a:r>
              <a:t>Lowest: Managers, Directors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Low income =&gt; higher attrition</a:t>
            </a:r>
          </a:p>
          <a:p>
            <a:r>
              <a:t>Job Satisfaction (r = -0.103): higher satisfaction = lower attrition</a:t>
            </a:r>
          </a:p>
          <a:p>
            <a:r>
              <a:t>Work-Life Balance (r = -0.064): slight negative correlation</a:t>
            </a:r>
          </a:p>
          <a:p>
            <a:r>
              <a:t>Distance from Home: weak positive correlation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attrition_facto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864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Model: Logistic Regression (Supervised Learning)</a:t>
            </a:r>
          </a:p>
          <a:p>
            <a:r>
              <a:t>Steps: Data cleaning, feature selection, scaling</a:t>
            </a:r>
          </a:p>
          <a:p>
            <a:r>
              <a:t>Train-test split: 70:30, accuracy before tuning: ~69%</a:t>
            </a:r>
          </a:p>
          <a:p>
            <a:r>
              <a:t>Used GridSearchCV for hyperparameter tuning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Post-tuning accuracy: ~70%</a:t>
            </a:r>
          </a:p>
          <a:p>
            <a:r>
              <a:t>Better identification of at-risk employees (Attrition = Yes)</a:t>
            </a:r>
          </a:p>
          <a:p>
            <a:r>
              <a:t>Balanced predictions with improved sensitivity</a:t>
            </a:r>
          </a:p>
          <a:p>
            <a:r>
              <a:t>Useful for HR intervention planning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7.0.19"/>
  <p:tag name="AS_OS" val="Unix 5.15.0.131"/>
  <p:tag name="AS_RELEASE_DATE" val="2025.01.14"/>
  <p:tag name="AS_TITLE" val="Aspose.Slides for .NET Standard 2.0"/>
  <p:tag name="AS_VERSION" val="25.1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71</Paragraphs>
  <Slides>20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23">
      <vt:lpstr>Arial</vt:lpstr>
      <vt:lpstr>Calibri</vt:lpstr>
      <vt:lpstr>Office Theme</vt:lpstr>
      <vt:lpstr>Employee Attrition Analysis &amp; Prediction</vt:lpstr>
      <vt:lpstr>Objective &amp; Abstract</vt:lpstr>
      <vt:lpstr>Dataset Overview</vt:lpstr>
      <vt:lpstr>Key EDA Findings</vt:lpstr>
      <vt:lpstr>Age &amp; Job Role Analysis</vt:lpstr>
      <vt:lpstr>Correlation Insights</vt:lpstr>
      <vt:lpstr>PowerPoint Presentation</vt:lpstr>
      <vt:lpstr>Machine Learning Model</vt:lpstr>
      <vt:lpstr>Model Results</vt:lpstr>
      <vt:lpstr>Final Conclusion</vt:lpstr>
      <vt:lpstr>Visual Analysis of Attrition Factors</vt:lpstr>
      <vt:lpstr>Department-wise Attrition</vt:lpstr>
      <vt:lpstr>Income vs Attrition</vt:lpstr>
      <vt:lpstr>Age-wise Attrition</vt:lpstr>
      <vt:lpstr>Job Satisfaction &amp; Attrition</vt:lpstr>
      <vt:lpstr>Environment Satisfaction</vt:lpstr>
      <vt:lpstr>Work-Life Balance</vt:lpstr>
      <vt:lpstr>Relationship Satisfaction</vt:lpstr>
      <vt:lpstr>PowerPoint Presentation</vt:lpstr>
      <vt:lpstr>Conclusion</vt:lpstr>
    </vt:vector>
  </TitlesOfParts>
  <LinksUpToDate>0</LinksUpToDate>
  <SharedDoc>0</SharedDoc>
  <HyperlinksChanged>0</HyperlinksChanged>
  <Application>Aspose.Slides for .NET</Application>
  <AppVersion>25.0100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2025-06-22T15:02:18.532</cp:lastPrinted>
  <dcterms:created xsi:type="dcterms:W3CDTF">2025-06-22T15:02:18Z</dcterms:created>
  <dcterms:modified xsi:type="dcterms:W3CDTF">2025-06-22T15:02:18Z</dcterms:modified>
</cp:coreProperties>
</file>