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70" r:id="rId11"/>
    <p:sldId id="271" r:id="rId12"/>
    <p:sldId id="265" r:id="rId13"/>
    <p:sldId id="272" r:id="rId14"/>
    <p:sldId id="273" r:id="rId15"/>
    <p:sldId id="266" r:id="rId16"/>
    <p:sldId id="267" r:id="rId17"/>
    <p:sldId id="268"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4" r:id="rId32"/>
    <p:sldId id="290" r:id="rId33"/>
    <p:sldId id="291" r:id="rId34"/>
    <p:sldId id="292" r:id="rId35"/>
    <p:sldId id="293" r:id="rId36"/>
    <p:sldId id="295" r:id="rId37"/>
    <p:sldId id="296" r:id="rId38"/>
    <p:sldId id="269" r:id="rId39"/>
    <p:sldId id="274" r:id="rId40"/>
    <p:sldId id="275" r:id="rId41"/>
    <p:sldId id="27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11" r:id="rId64"/>
    <p:sldId id="327" r:id="rId65"/>
    <p:sldId id="328" r:id="rId66"/>
    <p:sldId id="329" r:id="rId67"/>
    <p:sldId id="330" r:id="rId68"/>
    <p:sldId id="331" r:id="rId69"/>
    <p:sldId id="332" r:id="rId70"/>
    <p:sldId id="333" r:id="rId71"/>
    <p:sldId id="319" r:id="rId72"/>
    <p:sldId id="320" r:id="rId73"/>
    <p:sldId id="321" r:id="rId74"/>
    <p:sldId id="322" r:id="rId75"/>
    <p:sldId id="323" r:id="rId76"/>
    <p:sldId id="324" r:id="rId77"/>
    <p:sldId id="325" r:id="rId78"/>
    <p:sldId id="326"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57152-66AF-42F5-A35D-52AF28A9D694}"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0FD8A-D23F-432B-A42F-0C7F6C9FE0ED}" type="slidenum">
              <a:rPr lang="en-US" smtClean="0"/>
              <a:t>‹#›</a:t>
            </a:fld>
            <a:endParaRPr lang="en-US"/>
          </a:p>
        </p:txBody>
      </p:sp>
    </p:spTree>
    <p:extLst>
      <p:ext uri="{BB962C8B-B14F-4D97-AF65-F5344CB8AC3E}">
        <p14:creationId xmlns:p14="http://schemas.microsoft.com/office/powerpoint/2010/main" val="253587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BE3AE5-2AE9-480E-97D5-3932158129B3}" type="datetime1">
              <a:rPr lang="en-US" smtClean="0"/>
              <a:t>11/8/2021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027DADD-8D06-4534-B8C1-C1280335F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05416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0B287-D619-4211-A4A9-CE578E5F8EA8}" type="datetime1">
              <a:rPr lang="en-US" smtClean="0"/>
              <a:t>11/8/2021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t>‹#›</a:t>
            </a:fld>
            <a:endParaRPr lang="en-US"/>
          </a:p>
        </p:txBody>
      </p:sp>
      <p:pic>
        <p:nvPicPr>
          <p:cNvPr id="7" name="Picture 6">
            <a:extLst>
              <a:ext uri="{FF2B5EF4-FFF2-40B4-BE49-F238E27FC236}">
                <a16:creationId xmlns:a16="http://schemas.microsoft.com/office/drawing/2014/main" id="{79B0E4C0-08D1-4FE3-ADC9-69B1800796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301991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7B392E8-D637-4496-AF9E-5E6F16B31099}" type="datetime1">
              <a:rPr lang="en-US" smtClean="0"/>
              <a:t>11/8/2021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endParaRPr lang="en-US" dirty="0"/>
          </a:p>
        </p:txBody>
      </p:sp>
      <p:sp>
        <p:nvSpPr>
          <p:cNvPr id="6" name="Slide Number Placeholder 5"/>
          <p:cNvSpPr>
            <a:spLocks noGrp="1"/>
          </p:cNvSpPr>
          <p:nvPr>
            <p:ph type="sldNum" sz="quarter" idx="12"/>
          </p:nvPr>
        </p:nvSpPr>
        <p:spPr/>
        <p:txBody>
          <a:bodyPr/>
          <a:lstStyle/>
          <a:p>
            <a:fld id="{AB0BD4F9-8FFC-4B9A-AC71-4B5586DA05F2}" type="slidenum">
              <a:rPr lang="en-US" smtClean="0"/>
              <a:t>‹#›</a:t>
            </a:fld>
            <a:endParaRPr lang="en-US"/>
          </a:p>
        </p:txBody>
      </p:sp>
      <p:pic>
        <p:nvPicPr>
          <p:cNvPr id="9" name="Picture 8">
            <a:extLst>
              <a:ext uri="{FF2B5EF4-FFF2-40B4-BE49-F238E27FC236}">
                <a16:creationId xmlns:a16="http://schemas.microsoft.com/office/drawing/2014/main" id="{80732DEC-BE5D-4AAC-941B-85B517903F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21930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ADA42-284A-4B27-9D82-92F61CCE08F7}" type="datetime1">
              <a:rPr lang="en-US" smtClean="0"/>
              <a:t>11/8/2021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t>‹#›</a:t>
            </a:fld>
            <a:endParaRPr lang="en-US"/>
          </a:p>
        </p:txBody>
      </p:sp>
      <p:pic>
        <p:nvPicPr>
          <p:cNvPr id="7" name="Picture 6">
            <a:extLst>
              <a:ext uri="{FF2B5EF4-FFF2-40B4-BE49-F238E27FC236}">
                <a16:creationId xmlns:a16="http://schemas.microsoft.com/office/drawing/2014/main" id="{89195966-F86A-4508-8777-C53281CD65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64400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D60912-4672-49C1-BEA6-53A282CC6AE0}" type="datetime1">
              <a:rPr lang="en-US" smtClean="0"/>
              <a:t>11/8/2021</a:t>
            </a:fld>
            <a:endParaRPr lang="en-US"/>
          </a:p>
        </p:txBody>
      </p:sp>
      <p:sp>
        <p:nvSpPr>
          <p:cNvPr id="5" name="Footer Placeholder 4"/>
          <p:cNvSpPr>
            <a:spLocks noGrp="1"/>
          </p:cNvSpPr>
          <p:nvPr>
            <p:ph type="ftr" sz="quarter" idx="11"/>
          </p:nvPr>
        </p:nvSpPr>
        <p:spPr/>
        <p:txBody>
          <a:bodyPr/>
          <a:lstStyle/>
          <a:p>
            <a:r>
              <a:rPr lang="en-US"/>
              <a:t>DATA STRUCTURES AND ALGORITHMS (UNIT-1) | CSSE</a:t>
            </a:r>
          </a:p>
        </p:txBody>
      </p:sp>
      <p:sp>
        <p:nvSpPr>
          <p:cNvPr id="6" name="Slide Number Placeholder 5"/>
          <p:cNvSpPr>
            <a:spLocks noGrp="1"/>
          </p:cNvSpPr>
          <p:nvPr>
            <p:ph type="sldNum" sz="quarter" idx="12"/>
          </p:nvPr>
        </p:nvSpPr>
        <p:spPr/>
        <p:txBody>
          <a:bodyPr/>
          <a:lstStyle/>
          <a:p>
            <a:fld id="{AB0BD4F9-8FFC-4B9A-AC71-4B5586DA05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CE0C7BC-ED68-4923-A0C0-BD861E9CD7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16906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DF06C-D80A-4FD4-952E-EFA76CEEA346}" type="datetime1">
              <a:rPr lang="en-US" smtClean="0"/>
              <a:t>11/8/2021</a:t>
            </a:fld>
            <a:endParaRPr lang="en-US"/>
          </a:p>
        </p:txBody>
      </p:sp>
      <p:sp>
        <p:nvSpPr>
          <p:cNvPr id="6" name="Footer Placeholder 5"/>
          <p:cNvSpPr>
            <a:spLocks noGrp="1"/>
          </p:cNvSpPr>
          <p:nvPr>
            <p:ph type="ftr" sz="quarter" idx="11"/>
          </p:nvPr>
        </p:nvSpPr>
        <p:spPr/>
        <p:txBody>
          <a:bodyPr/>
          <a:lstStyle/>
          <a:p>
            <a:r>
              <a:rPr lang="en-US"/>
              <a:t>DATA STRUCTURES AND ALGORITHMS (UNIT-1) | CSSE</a:t>
            </a:r>
          </a:p>
        </p:txBody>
      </p:sp>
      <p:sp>
        <p:nvSpPr>
          <p:cNvPr id="7" name="Slide Number Placeholder 6"/>
          <p:cNvSpPr>
            <a:spLocks noGrp="1"/>
          </p:cNvSpPr>
          <p:nvPr>
            <p:ph type="sldNum" sz="quarter" idx="12"/>
          </p:nvPr>
        </p:nvSpPr>
        <p:spPr/>
        <p:txBody>
          <a:bodyPr/>
          <a:lstStyle/>
          <a:p>
            <a:fld id="{AB0BD4F9-8FFC-4B9A-AC71-4B5586DA05F2}" type="slidenum">
              <a:rPr lang="en-US" smtClean="0"/>
              <a:t>‹#›</a:t>
            </a:fld>
            <a:endParaRPr lang="en-US"/>
          </a:p>
        </p:txBody>
      </p:sp>
      <p:pic>
        <p:nvPicPr>
          <p:cNvPr id="9" name="Picture 8">
            <a:extLst>
              <a:ext uri="{FF2B5EF4-FFF2-40B4-BE49-F238E27FC236}">
                <a16:creationId xmlns:a16="http://schemas.microsoft.com/office/drawing/2014/main" id="{24AC2B97-F434-4CF5-A928-CFB460F329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91508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6A2875-1E00-4457-94A2-FF0128445995}" type="datetime1">
              <a:rPr lang="en-US" smtClean="0"/>
              <a:t>11/8/2021</a:t>
            </a:fld>
            <a:endParaRPr lang="en-US"/>
          </a:p>
        </p:txBody>
      </p:sp>
      <p:sp>
        <p:nvSpPr>
          <p:cNvPr id="8" name="Footer Placeholder 7"/>
          <p:cNvSpPr>
            <a:spLocks noGrp="1"/>
          </p:cNvSpPr>
          <p:nvPr>
            <p:ph type="ftr" sz="quarter" idx="11"/>
          </p:nvPr>
        </p:nvSpPr>
        <p:spPr/>
        <p:txBody>
          <a:bodyPr/>
          <a:lstStyle/>
          <a:p>
            <a:r>
              <a:rPr lang="en-US"/>
              <a:t>DATA STRUCTURES AND ALGORITHMS (UNIT-1) | CSSE</a:t>
            </a:r>
          </a:p>
        </p:txBody>
      </p:sp>
      <p:sp>
        <p:nvSpPr>
          <p:cNvPr id="9" name="Slide Number Placeholder 8"/>
          <p:cNvSpPr>
            <a:spLocks noGrp="1"/>
          </p:cNvSpPr>
          <p:nvPr>
            <p:ph type="sldNum" sz="quarter" idx="12"/>
          </p:nvPr>
        </p:nvSpPr>
        <p:spPr/>
        <p:txBody>
          <a:bodyPr/>
          <a:lstStyle/>
          <a:p>
            <a:fld id="{AB0BD4F9-8FFC-4B9A-AC71-4B5586DA05F2}" type="slidenum">
              <a:rPr lang="en-US" smtClean="0"/>
              <a:t>‹#›</a:t>
            </a:fld>
            <a:endParaRPr lang="en-US"/>
          </a:p>
        </p:txBody>
      </p:sp>
      <p:pic>
        <p:nvPicPr>
          <p:cNvPr id="11" name="Picture 10">
            <a:extLst>
              <a:ext uri="{FF2B5EF4-FFF2-40B4-BE49-F238E27FC236}">
                <a16:creationId xmlns:a16="http://schemas.microsoft.com/office/drawing/2014/main" id="{FFBF8A70-EE87-47AA-B63E-C8C888C9B5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345756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66B49-DDCF-4446-AA33-1BB45958A3EE}" type="datetime1">
              <a:rPr lang="en-US" smtClean="0"/>
              <a:t>11/8/2021</a:t>
            </a:fld>
            <a:endParaRPr lang="en-US"/>
          </a:p>
        </p:txBody>
      </p:sp>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t>‹#›</a:t>
            </a:fld>
            <a:endParaRPr lang="en-US"/>
          </a:p>
        </p:txBody>
      </p:sp>
      <p:pic>
        <p:nvPicPr>
          <p:cNvPr id="6" name="Picture 5">
            <a:extLst>
              <a:ext uri="{FF2B5EF4-FFF2-40B4-BE49-F238E27FC236}">
                <a16:creationId xmlns:a16="http://schemas.microsoft.com/office/drawing/2014/main" id="{8C9E83F5-55EE-48AA-BD74-6DDB3E7FF7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3557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6AB036-7BC2-4599-810E-ED0ADB5CB28C}" type="datetime1">
              <a:rPr lang="en-US" smtClean="0"/>
              <a:t>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DATA STRUCTURES AND ALGORITHMS (UNIT-1) | CSSE</a:t>
            </a:r>
          </a:p>
        </p:txBody>
      </p:sp>
      <p:sp>
        <p:nvSpPr>
          <p:cNvPr id="9" name="Slide Number Placeholder 8"/>
          <p:cNvSpPr>
            <a:spLocks noGrp="1"/>
          </p:cNvSpPr>
          <p:nvPr>
            <p:ph type="sldNum" sz="quarter" idx="12"/>
          </p:nvPr>
        </p:nvSpPr>
        <p:spPr/>
        <p:txBody>
          <a:bodyPr/>
          <a:lstStyle/>
          <a:p>
            <a:fld id="{AB0BD4F9-8FFC-4B9A-AC71-4B5586DA05F2}" type="slidenum">
              <a:rPr lang="en-US" smtClean="0"/>
              <a:t>‹#›</a:t>
            </a:fld>
            <a:endParaRPr lang="en-US"/>
          </a:p>
        </p:txBody>
      </p:sp>
      <p:pic>
        <p:nvPicPr>
          <p:cNvPr id="10" name="Picture 9">
            <a:extLst>
              <a:ext uri="{FF2B5EF4-FFF2-40B4-BE49-F238E27FC236}">
                <a16:creationId xmlns:a16="http://schemas.microsoft.com/office/drawing/2014/main" id="{A36FC6A4-4590-4586-82A0-C19FBDD96E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80544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2E9A1-1C0E-4FA9-99E0-1784FF8CD80D}" type="datetime1">
              <a:rPr lang="en-US" smtClean="0"/>
              <a:t>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DATA STRUCTURES AND ALGORITHMS (UNIT-1) | CSSE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0BD4F9-8FFC-4B9A-AC71-4B5586DA05F2}" type="slidenum">
              <a:rPr lang="en-US" smtClean="0"/>
              <a:t>‹#›</a:t>
            </a:fld>
            <a:endParaRPr lang="en-US"/>
          </a:p>
        </p:txBody>
      </p:sp>
      <p:pic>
        <p:nvPicPr>
          <p:cNvPr id="10" name="Picture 9">
            <a:extLst>
              <a:ext uri="{FF2B5EF4-FFF2-40B4-BE49-F238E27FC236}">
                <a16:creationId xmlns:a16="http://schemas.microsoft.com/office/drawing/2014/main" id="{2A0C1B19-E218-4A93-B24E-04C00744A0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290722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DFA9B-6C5F-43CE-A0D0-7B44BC944AD4}" type="datetime1">
              <a:rPr lang="en-US" smtClean="0"/>
              <a:t>11/8/2021</a:t>
            </a:fld>
            <a:endParaRPr lang="en-US"/>
          </a:p>
        </p:txBody>
      </p:sp>
      <p:sp>
        <p:nvSpPr>
          <p:cNvPr id="6" name="Footer Placeholder 5"/>
          <p:cNvSpPr>
            <a:spLocks noGrp="1"/>
          </p:cNvSpPr>
          <p:nvPr>
            <p:ph type="ftr" sz="quarter" idx="11"/>
          </p:nvPr>
        </p:nvSpPr>
        <p:spPr/>
        <p:txBody>
          <a:bodyPr/>
          <a:lstStyle/>
          <a:p>
            <a:r>
              <a:rPr lang="en-US"/>
              <a:t>DATA STRUCTURES AND ALGORITHMS (UNIT-1) | CSSE</a:t>
            </a:r>
          </a:p>
        </p:txBody>
      </p:sp>
      <p:sp>
        <p:nvSpPr>
          <p:cNvPr id="7" name="Slide Number Placeholder 6"/>
          <p:cNvSpPr>
            <a:spLocks noGrp="1"/>
          </p:cNvSpPr>
          <p:nvPr>
            <p:ph type="sldNum" sz="quarter" idx="12"/>
          </p:nvPr>
        </p:nvSpPr>
        <p:spPr/>
        <p:txBody>
          <a:bodyPr/>
          <a:lstStyle/>
          <a:p>
            <a:fld id="{AB0BD4F9-8FFC-4B9A-AC71-4B5586DA05F2}" type="slidenum">
              <a:rPr lang="en-US" smtClean="0"/>
              <a:t>‹#›</a:t>
            </a:fld>
            <a:endParaRPr lang="en-US"/>
          </a:p>
        </p:txBody>
      </p:sp>
      <p:pic>
        <p:nvPicPr>
          <p:cNvPr id="10" name="Picture 9">
            <a:extLst>
              <a:ext uri="{FF2B5EF4-FFF2-40B4-BE49-F238E27FC236}">
                <a16:creationId xmlns:a16="http://schemas.microsoft.com/office/drawing/2014/main" id="{C4AEDB66-DFAD-4FDB-B898-22FEF4E272D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8724" y="37549"/>
            <a:ext cx="1587518" cy="720165"/>
          </a:xfrm>
          <a:prstGeom prst="rect">
            <a:avLst/>
          </a:prstGeom>
        </p:spPr>
      </p:pic>
    </p:spTree>
    <p:extLst>
      <p:ext uri="{BB962C8B-B14F-4D97-AF65-F5344CB8AC3E}">
        <p14:creationId xmlns:p14="http://schemas.microsoft.com/office/powerpoint/2010/main" val="311471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4D0D01-0D33-442E-93E1-3E2521F27465}" type="datetime1">
              <a:rPr lang="en-US" smtClean="0"/>
              <a:t>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DATA STRUCTURES AND ALGORITHMS (UNIT-1) | CSSE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0BD4F9-8FFC-4B9A-AC71-4B5586DA05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2988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4040-DE77-495A-9320-6353B097CC8C}"/>
              </a:ext>
            </a:extLst>
          </p:cNvPr>
          <p:cNvSpPr>
            <a:spLocks noGrp="1"/>
          </p:cNvSpPr>
          <p:nvPr>
            <p:ph type="ctrTitle"/>
          </p:nvPr>
        </p:nvSpPr>
        <p:spPr/>
        <p:txBody>
          <a:bodyPr>
            <a:normAutofit/>
          </a:bodyPr>
          <a:lstStyle/>
          <a:p>
            <a:r>
              <a:rPr lang="en-US" sz="6000" b="1" dirty="0">
                <a:solidFill>
                  <a:srgbClr val="002060"/>
                </a:solidFill>
                <a:effectLst/>
                <a:latin typeface="Verdana" panose="020B0604030504040204" pitchFamily="34" charset="0"/>
                <a:ea typeface="Calibri" panose="020F0502020204030204" pitchFamily="34" charset="0"/>
                <a:cs typeface="Latha" panose="020B0604020202020204" pitchFamily="34" charset="0"/>
              </a:rPr>
              <a:t>DATA STRUCTURES AND ALGORITHMS</a:t>
            </a:r>
            <a:endParaRPr lang="en-US" sz="6000" dirty="0">
              <a:solidFill>
                <a:srgbClr val="002060"/>
              </a:solidFill>
            </a:endParaRPr>
          </a:p>
        </p:txBody>
      </p:sp>
      <p:sp>
        <p:nvSpPr>
          <p:cNvPr id="3" name="Subtitle 2">
            <a:extLst>
              <a:ext uri="{FF2B5EF4-FFF2-40B4-BE49-F238E27FC236}">
                <a16:creationId xmlns:a16="http://schemas.microsoft.com/office/drawing/2014/main" id="{E3A9E8D8-5F46-475D-8DC2-32B9FCCAE0CA}"/>
              </a:ext>
            </a:extLst>
          </p:cNvPr>
          <p:cNvSpPr>
            <a:spLocks noGrp="1"/>
          </p:cNvSpPr>
          <p:nvPr>
            <p:ph type="subTitle" idx="1"/>
          </p:nvPr>
        </p:nvSpPr>
        <p:spPr>
          <a:xfrm>
            <a:off x="1100050" y="4455620"/>
            <a:ext cx="10482349" cy="1772902"/>
          </a:xfrm>
        </p:spPr>
        <p:txBody>
          <a:bodyPr>
            <a:noAutofit/>
          </a:bodyPr>
          <a:lstStyle/>
          <a:p>
            <a:r>
              <a:rPr lang="en-US" sz="2000" b="1" dirty="0"/>
              <a:t>Dr. e. Sophiya</a:t>
            </a:r>
          </a:p>
          <a:p>
            <a:r>
              <a:rPr lang="en-US" sz="2000" b="1" dirty="0"/>
              <a:t>Assistant professor</a:t>
            </a:r>
          </a:p>
          <a:p>
            <a:r>
              <a:rPr lang="en-US" sz="2000" b="1" dirty="0"/>
              <a:t>Dept of </a:t>
            </a:r>
            <a:r>
              <a:rPr lang="en-US" sz="2000" b="1" dirty="0" err="1"/>
              <a:t>csse</a:t>
            </a:r>
            <a:endParaRPr lang="en-US" sz="2000" b="1" dirty="0"/>
          </a:p>
          <a:p>
            <a:r>
              <a:rPr lang="en-US" sz="2000" b="1" dirty="0" err="1"/>
              <a:t>Sree</a:t>
            </a:r>
            <a:r>
              <a:rPr lang="en-US" sz="2000" b="1" dirty="0"/>
              <a:t> </a:t>
            </a:r>
            <a:r>
              <a:rPr lang="en-US" sz="2000" b="1" dirty="0" err="1"/>
              <a:t>vidyanikethan</a:t>
            </a:r>
            <a:r>
              <a:rPr lang="en-US" sz="2000" b="1" dirty="0"/>
              <a:t> engineering college</a:t>
            </a:r>
          </a:p>
        </p:txBody>
      </p:sp>
    </p:spTree>
    <p:extLst>
      <p:ext uri="{BB962C8B-B14F-4D97-AF65-F5344CB8AC3E}">
        <p14:creationId xmlns:p14="http://schemas.microsoft.com/office/powerpoint/2010/main" val="279657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0C78A-3ACF-4BBA-947B-748508ABB99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F412110A-4A35-4C1B-AB9F-CDE01C09EF94}"/>
              </a:ext>
            </a:extLst>
          </p:cNvPr>
          <p:cNvSpPr>
            <a:spLocks noGrp="1"/>
          </p:cNvSpPr>
          <p:nvPr>
            <p:ph type="sldNum" sz="quarter" idx="12"/>
          </p:nvPr>
        </p:nvSpPr>
        <p:spPr/>
        <p:txBody>
          <a:bodyPr/>
          <a:lstStyle/>
          <a:p>
            <a:fld id="{AB0BD4F9-8FFC-4B9A-AC71-4B5586DA05F2}" type="slidenum">
              <a:rPr lang="en-US" smtClean="0"/>
              <a:t>10</a:t>
            </a:fld>
            <a:endParaRPr lang="en-US"/>
          </a:p>
        </p:txBody>
      </p:sp>
      <p:sp>
        <p:nvSpPr>
          <p:cNvPr id="9" name="TextBox 8">
            <a:extLst>
              <a:ext uri="{FF2B5EF4-FFF2-40B4-BE49-F238E27FC236}">
                <a16:creationId xmlns:a16="http://schemas.microsoft.com/office/drawing/2014/main" id="{7D4457A3-6874-4B39-B1B4-F4E028741778}"/>
              </a:ext>
            </a:extLst>
          </p:cNvPr>
          <p:cNvSpPr txBox="1"/>
          <p:nvPr/>
        </p:nvSpPr>
        <p:spPr>
          <a:xfrm>
            <a:off x="1358348" y="1138249"/>
            <a:ext cx="9475304" cy="2031325"/>
          </a:xfrm>
          <a:prstGeom prst="rect">
            <a:avLst/>
          </a:prstGeom>
          <a:noFill/>
        </p:spPr>
        <p:txBody>
          <a:bodyPr wrap="square">
            <a:spAutoFit/>
          </a:bodyPr>
          <a:lstStyle/>
          <a:p>
            <a:pPr marL="285750" indent="-285750" algn="just">
              <a:buFont typeface="Wingdings" panose="05000000000000000000" pitchFamily="2" charset="2"/>
              <a:buChar char="§"/>
            </a:pPr>
            <a:r>
              <a:rPr lang="en-US" dirty="0"/>
              <a:t>Hashing is a technique that is used to uniquely identify a specific object from a group of similar objects. </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a:t>
            </a:r>
            <a:r>
              <a:rPr lang="en-US" b="1" dirty="0"/>
              <a:t>Hash table </a:t>
            </a:r>
            <a:r>
              <a:rPr lang="en-US" dirty="0"/>
              <a:t>data structure stores elements in key-value pairs where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b="1" dirty="0"/>
              <a:t>Key-</a:t>
            </a:r>
            <a:r>
              <a:rPr lang="en-US" dirty="0"/>
              <a:t> unique integer that is used for indexing the values</a:t>
            </a:r>
          </a:p>
          <a:p>
            <a:pPr marL="285750" indent="-285750" algn="just">
              <a:buFont typeface="Wingdings" panose="05000000000000000000" pitchFamily="2" charset="2"/>
              <a:buChar char="§"/>
            </a:pPr>
            <a:r>
              <a:rPr lang="en-US" b="1" dirty="0"/>
              <a:t>Value - </a:t>
            </a:r>
            <a:r>
              <a:rPr lang="en-US" dirty="0"/>
              <a:t>data that are associated with keys.</a:t>
            </a:r>
          </a:p>
        </p:txBody>
      </p:sp>
      <p:pic>
        <p:nvPicPr>
          <p:cNvPr id="14" name="Picture 13">
            <a:extLst>
              <a:ext uri="{FF2B5EF4-FFF2-40B4-BE49-F238E27FC236}">
                <a16:creationId xmlns:a16="http://schemas.microsoft.com/office/drawing/2014/main" id="{67C31E5C-CA02-4EDB-A6BF-CB9DD9E3DCF5}"/>
              </a:ext>
            </a:extLst>
          </p:cNvPr>
          <p:cNvPicPr>
            <a:picLocks noChangeAspect="1"/>
          </p:cNvPicPr>
          <p:nvPr/>
        </p:nvPicPr>
        <p:blipFill>
          <a:blip r:embed="rId2"/>
          <a:stretch>
            <a:fillRect/>
          </a:stretch>
        </p:blipFill>
        <p:spPr>
          <a:xfrm>
            <a:off x="3799450" y="3339113"/>
            <a:ext cx="2238375" cy="733425"/>
          </a:xfrm>
          <a:prstGeom prst="rect">
            <a:avLst/>
          </a:prstGeom>
        </p:spPr>
      </p:pic>
      <p:sp>
        <p:nvSpPr>
          <p:cNvPr id="19" name="TextBox 18">
            <a:extLst>
              <a:ext uri="{FF2B5EF4-FFF2-40B4-BE49-F238E27FC236}">
                <a16:creationId xmlns:a16="http://schemas.microsoft.com/office/drawing/2014/main" id="{1A483080-D5DF-4448-8D5C-2F8B8FF3896D}"/>
              </a:ext>
            </a:extLst>
          </p:cNvPr>
          <p:cNvSpPr txBox="1"/>
          <p:nvPr/>
        </p:nvSpPr>
        <p:spPr>
          <a:xfrm>
            <a:off x="809625" y="526691"/>
            <a:ext cx="6096000" cy="369332"/>
          </a:xfrm>
          <a:prstGeom prst="rect">
            <a:avLst/>
          </a:prstGeom>
          <a:noFill/>
        </p:spPr>
        <p:txBody>
          <a:bodyPr wrap="square">
            <a:spAutoFit/>
          </a:bodyPr>
          <a:lstStyle/>
          <a:p>
            <a:r>
              <a:rPr lang="en-US" b="1" dirty="0"/>
              <a:t>Hash Table </a:t>
            </a:r>
            <a:endParaRPr lang="en-US" dirty="0"/>
          </a:p>
        </p:txBody>
      </p:sp>
      <p:sp>
        <p:nvSpPr>
          <p:cNvPr id="23" name="TextBox 22">
            <a:extLst>
              <a:ext uri="{FF2B5EF4-FFF2-40B4-BE49-F238E27FC236}">
                <a16:creationId xmlns:a16="http://schemas.microsoft.com/office/drawing/2014/main" id="{42793407-54D9-46A8-BC71-D894A296F8BC}"/>
              </a:ext>
            </a:extLst>
          </p:cNvPr>
          <p:cNvSpPr txBox="1"/>
          <p:nvPr/>
        </p:nvSpPr>
        <p:spPr>
          <a:xfrm>
            <a:off x="1368168" y="4356492"/>
            <a:ext cx="9269896" cy="1200329"/>
          </a:xfrm>
          <a:prstGeom prst="rect">
            <a:avLst/>
          </a:prstGeom>
          <a:noFill/>
        </p:spPr>
        <p:txBody>
          <a:bodyPr wrap="square">
            <a:spAutoFit/>
          </a:bodyPr>
          <a:lstStyle/>
          <a:p>
            <a:pPr marL="285750" indent="-285750" algn="just">
              <a:buFont typeface="Wingdings" panose="05000000000000000000" pitchFamily="2" charset="2"/>
              <a:buChar char="§"/>
            </a:pPr>
            <a:r>
              <a:rPr lang="en-US" dirty="0"/>
              <a:t>The idea of hashing is to distribute entries (key/value pairs) uniformly across an array. </a:t>
            </a:r>
          </a:p>
          <a:p>
            <a:pPr marL="285750" indent="-285750" algn="just">
              <a:buFont typeface="Wingdings" panose="05000000000000000000" pitchFamily="2" charset="2"/>
              <a:buChar char="§"/>
            </a:pPr>
            <a:r>
              <a:rPr lang="en-US" dirty="0"/>
              <a:t>Each element is assigned a key (converted key). </a:t>
            </a:r>
          </a:p>
          <a:p>
            <a:pPr marL="285750" indent="-285750" algn="just">
              <a:buFont typeface="Wingdings" panose="05000000000000000000" pitchFamily="2" charset="2"/>
              <a:buChar char="§"/>
            </a:pPr>
            <a:r>
              <a:rPr lang="en-US" dirty="0"/>
              <a:t>By using that key you can access the element. </a:t>
            </a:r>
          </a:p>
        </p:txBody>
      </p:sp>
    </p:spTree>
    <p:extLst>
      <p:ext uri="{BB962C8B-B14F-4D97-AF65-F5344CB8AC3E}">
        <p14:creationId xmlns:p14="http://schemas.microsoft.com/office/powerpoint/2010/main" val="269535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7FD73C-93EA-4CA8-BE1F-0FE731E50D0C}"/>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E0A5197A-7BEA-4E2D-9F7D-227137A0E651}"/>
              </a:ext>
            </a:extLst>
          </p:cNvPr>
          <p:cNvSpPr>
            <a:spLocks noGrp="1"/>
          </p:cNvSpPr>
          <p:nvPr>
            <p:ph type="sldNum" sz="quarter" idx="12"/>
          </p:nvPr>
        </p:nvSpPr>
        <p:spPr/>
        <p:txBody>
          <a:bodyPr/>
          <a:lstStyle/>
          <a:p>
            <a:fld id="{AB0BD4F9-8FFC-4B9A-AC71-4B5586DA05F2}" type="slidenum">
              <a:rPr lang="en-US" smtClean="0"/>
              <a:t>11</a:t>
            </a:fld>
            <a:endParaRPr lang="en-US"/>
          </a:p>
        </p:txBody>
      </p:sp>
      <p:sp>
        <p:nvSpPr>
          <p:cNvPr id="7" name="TextBox 6">
            <a:extLst>
              <a:ext uri="{FF2B5EF4-FFF2-40B4-BE49-F238E27FC236}">
                <a16:creationId xmlns:a16="http://schemas.microsoft.com/office/drawing/2014/main" id="{3037DFE2-CBF3-4392-852A-02E12D46F6F3}"/>
              </a:ext>
            </a:extLst>
          </p:cNvPr>
          <p:cNvSpPr txBox="1"/>
          <p:nvPr/>
        </p:nvSpPr>
        <p:spPr>
          <a:xfrm>
            <a:off x="1073426" y="1174330"/>
            <a:ext cx="8827032" cy="646331"/>
          </a:xfrm>
          <a:prstGeom prst="rect">
            <a:avLst/>
          </a:prstGeom>
          <a:noFill/>
        </p:spPr>
        <p:txBody>
          <a:bodyPr wrap="square">
            <a:spAutoFit/>
          </a:bodyPr>
          <a:lstStyle/>
          <a:p>
            <a:pPr algn="just"/>
            <a:r>
              <a:rPr lang="en-US" dirty="0"/>
              <a:t>A </a:t>
            </a:r>
            <a:r>
              <a:rPr lang="en-US" b="1" dirty="0"/>
              <a:t>set</a:t>
            </a:r>
            <a:r>
              <a:rPr lang="en-US" dirty="0"/>
              <a:t> is a data structure that can store any number of unique values in any order you so wish.</a:t>
            </a:r>
          </a:p>
        </p:txBody>
      </p:sp>
    </p:spTree>
    <p:extLst>
      <p:ext uri="{BB962C8B-B14F-4D97-AF65-F5344CB8AC3E}">
        <p14:creationId xmlns:p14="http://schemas.microsoft.com/office/powerpoint/2010/main" val="220914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9E43E4-CC02-420F-BD62-63B63F6FD492}"/>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77943506-0BA0-4266-AD7E-1EB381027E5C}"/>
              </a:ext>
            </a:extLst>
          </p:cNvPr>
          <p:cNvSpPr>
            <a:spLocks noGrp="1"/>
          </p:cNvSpPr>
          <p:nvPr>
            <p:ph type="sldNum" sz="quarter" idx="12"/>
          </p:nvPr>
        </p:nvSpPr>
        <p:spPr/>
        <p:txBody>
          <a:bodyPr/>
          <a:lstStyle/>
          <a:p>
            <a:fld id="{AB0BD4F9-8FFC-4B9A-AC71-4B5586DA05F2}" type="slidenum">
              <a:rPr lang="en-US" smtClean="0"/>
              <a:t>12</a:t>
            </a:fld>
            <a:endParaRPr lang="en-US"/>
          </a:p>
        </p:txBody>
      </p:sp>
      <p:pic>
        <p:nvPicPr>
          <p:cNvPr id="4" name="Picture 3">
            <a:extLst>
              <a:ext uri="{FF2B5EF4-FFF2-40B4-BE49-F238E27FC236}">
                <a16:creationId xmlns:a16="http://schemas.microsoft.com/office/drawing/2014/main" id="{B68A9456-C8EC-4B04-BE19-15E7829401DD}"/>
              </a:ext>
            </a:extLst>
          </p:cNvPr>
          <p:cNvPicPr>
            <a:picLocks noChangeAspect="1"/>
          </p:cNvPicPr>
          <p:nvPr/>
        </p:nvPicPr>
        <p:blipFill>
          <a:blip r:embed="rId2"/>
          <a:stretch>
            <a:fillRect/>
          </a:stretch>
        </p:blipFill>
        <p:spPr>
          <a:xfrm>
            <a:off x="1961528" y="407711"/>
            <a:ext cx="7898089" cy="5817934"/>
          </a:xfrm>
          <a:prstGeom prst="rect">
            <a:avLst/>
          </a:prstGeom>
        </p:spPr>
      </p:pic>
    </p:spTree>
    <p:extLst>
      <p:ext uri="{BB962C8B-B14F-4D97-AF65-F5344CB8AC3E}">
        <p14:creationId xmlns:p14="http://schemas.microsoft.com/office/powerpoint/2010/main" val="117967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CEEA3-B85A-46E7-B578-E38297BC0DA6}"/>
              </a:ext>
            </a:extLst>
          </p:cNvPr>
          <p:cNvSpPr>
            <a:spLocks noGrp="1"/>
          </p:cNvSpPr>
          <p:nvPr>
            <p:ph type="title"/>
          </p:nvPr>
        </p:nvSpPr>
        <p:spPr/>
        <p:txBody>
          <a:bodyPr>
            <a:normAutofit/>
          </a:bodyPr>
          <a:lstStyle/>
          <a:p>
            <a:r>
              <a:rPr lang="en-US" sz="3200" dirty="0">
                <a:effectLst/>
                <a:latin typeface="Verdana" panose="020B0604030504040204" pitchFamily="34" charset="0"/>
                <a:ea typeface="Calibri" panose="020F0502020204030204" pitchFamily="34" charset="0"/>
                <a:cs typeface="Latha" panose="020B0604020202020204" pitchFamily="34" charset="0"/>
              </a:rPr>
              <a:t>Introduction to Algorithm</a:t>
            </a:r>
            <a:endParaRPr lang="en-US" sz="3200" dirty="0"/>
          </a:p>
        </p:txBody>
      </p:sp>
      <p:sp>
        <p:nvSpPr>
          <p:cNvPr id="5" name="Content Placeholder 4">
            <a:extLst>
              <a:ext uri="{FF2B5EF4-FFF2-40B4-BE49-F238E27FC236}">
                <a16:creationId xmlns:a16="http://schemas.microsoft.com/office/drawing/2014/main" id="{EAB0824F-BC85-47F4-8A63-3E3E1ACFF3CC}"/>
              </a:ext>
            </a:extLst>
          </p:cNvPr>
          <p:cNvSpPr>
            <a:spLocks noGrp="1"/>
          </p:cNvSpPr>
          <p:nvPr>
            <p:ph idx="1"/>
          </p:nvPr>
        </p:nvSpPr>
        <p:spPr/>
        <p:txBody>
          <a:bodyPr/>
          <a:lstStyle/>
          <a:p>
            <a:pPr algn="just">
              <a:buFont typeface="Wingdings" panose="05000000000000000000" pitchFamily="2" charset="2"/>
              <a:buChar char="§"/>
            </a:pPr>
            <a:r>
              <a:rPr lang="en-US" dirty="0"/>
              <a:t>Algorithm is a step-by-step procedure, which defines a set of instructions to be executed in a certain order to get the desired output.</a:t>
            </a:r>
          </a:p>
          <a:p>
            <a:pPr algn="just">
              <a:buFont typeface="Wingdings" panose="05000000000000000000" pitchFamily="2" charset="2"/>
              <a:buChar char="§"/>
            </a:pPr>
            <a:endParaRPr lang="en-US" dirty="0"/>
          </a:p>
        </p:txBody>
      </p:sp>
      <p:sp>
        <p:nvSpPr>
          <p:cNvPr id="2" name="Footer Placeholder 1">
            <a:extLst>
              <a:ext uri="{FF2B5EF4-FFF2-40B4-BE49-F238E27FC236}">
                <a16:creationId xmlns:a16="http://schemas.microsoft.com/office/drawing/2014/main" id="{AD54C3AF-7E97-475F-9E29-B9019A482B0F}"/>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EA22DDC2-A19B-4665-8B0D-2DD2CE83D1B0}"/>
              </a:ext>
            </a:extLst>
          </p:cNvPr>
          <p:cNvSpPr>
            <a:spLocks noGrp="1"/>
          </p:cNvSpPr>
          <p:nvPr>
            <p:ph type="sldNum" sz="quarter" idx="12"/>
          </p:nvPr>
        </p:nvSpPr>
        <p:spPr/>
        <p:txBody>
          <a:bodyPr/>
          <a:lstStyle/>
          <a:p>
            <a:fld id="{AB0BD4F9-8FFC-4B9A-AC71-4B5586DA05F2}" type="slidenum">
              <a:rPr lang="en-US" smtClean="0"/>
              <a:t>13</a:t>
            </a:fld>
            <a:endParaRPr lang="en-US"/>
          </a:p>
        </p:txBody>
      </p:sp>
      <p:pic>
        <p:nvPicPr>
          <p:cNvPr id="7" name="Picture 6">
            <a:extLst>
              <a:ext uri="{FF2B5EF4-FFF2-40B4-BE49-F238E27FC236}">
                <a16:creationId xmlns:a16="http://schemas.microsoft.com/office/drawing/2014/main" id="{6A5F785A-A0CA-4D3F-859F-D89FA83C2ABF}"/>
              </a:ext>
            </a:extLst>
          </p:cNvPr>
          <p:cNvPicPr>
            <a:picLocks noChangeAspect="1"/>
          </p:cNvPicPr>
          <p:nvPr/>
        </p:nvPicPr>
        <p:blipFill>
          <a:blip r:embed="rId2"/>
          <a:stretch>
            <a:fillRect/>
          </a:stretch>
        </p:blipFill>
        <p:spPr>
          <a:xfrm>
            <a:off x="3849549" y="2678596"/>
            <a:ext cx="4070142" cy="2688534"/>
          </a:xfrm>
          <a:prstGeom prst="rect">
            <a:avLst/>
          </a:prstGeom>
        </p:spPr>
      </p:pic>
    </p:spTree>
    <p:extLst>
      <p:ext uri="{BB962C8B-B14F-4D97-AF65-F5344CB8AC3E}">
        <p14:creationId xmlns:p14="http://schemas.microsoft.com/office/powerpoint/2010/main" val="94429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FB36-4F69-4EA7-9591-2BDECADD75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CF53FE-BEB7-4BDE-9E6E-016F943F5A10}"/>
              </a:ext>
            </a:extLst>
          </p:cNvPr>
          <p:cNvSpPr>
            <a:spLocks noGrp="1"/>
          </p:cNvSpPr>
          <p:nvPr>
            <p:ph idx="1"/>
          </p:nvPr>
        </p:nvSpPr>
        <p:spPr/>
        <p:txBody>
          <a:bodyPr/>
          <a:lstStyle/>
          <a:p>
            <a:pPr algn="just"/>
            <a:r>
              <a:rPr lang="en-US" dirty="0"/>
              <a:t>Algorithm has the following characteristics</a:t>
            </a:r>
          </a:p>
          <a:p>
            <a:pPr algn="just"/>
            <a:r>
              <a:rPr lang="en-US" dirty="0"/>
              <a:t>• </a:t>
            </a:r>
            <a:r>
              <a:rPr lang="en-US" b="1" dirty="0"/>
              <a:t>Input: </a:t>
            </a:r>
            <a:r>
              <a:rPr lang="en-US" dirty="0"/>
              <a:t>An algorithm may or may not require input</a:t>
            </a:r>
          </a:p>
          <a:p>
            <a:pPr algn="just"/>
            <a:r>
              <a:rPr lang="en-US" dirty="0"/>
              <a:t>• </a:t>
            </a:r>
            <a:r>
              <a:rPr lang="en-US" b="1" dirty="0"/>
              <a:t>Output: </a:t>
            </a:r>
            <a:r>
              <a:rPr lang="en-US" dirty="0"/>
              <a:t>Each algorithm is expected to produce at least one result</a:t>
            </a:r>
          </a:p>
          <a:p>
            <a:pPr algn="just"/>
            <a:r>
              <a:rPr lang="en-US" dirty="0"/>
              <a:t>• </a:t>
            </a:r>
            <a:r>
              <a:rPr lang="en-US" b="1" dirty="0"/>
              <a:t>Definiteness:</a:t>
            </a:r>
            <a:r>
              <a:rPr lang="en-US" dirty="0"/>
              <a:t> Each instruction must be clear and unambiguous.</a:t>
            </a:r>
          </a:p>
          <a:p>
            <a:pPr algn="just"/>
            <a:r>
              <a:rPr lang="en-US" dirty="0"/>
              <a:t>• </a:t>
            </a:r>
            <a:r>
              <a:rPr lang="en-US" b="1" dirty="0"/>
              <a:t>Finiteness: </a:t>
            </a:r>
            <a:r>
              <a:rPr lang="en-US" dirty="0"/>
              <a:t>If the instructions of an algorithm are executed, the algorithm</a:t>
            </a:r>
          </a:p>
          <a:p>
            <a:pPr algn="just"/>
            <a:r>
              <a:rPr lang="en-US" dirty="0"/>
              <a:t>should terminate after finite number of steps</a:t>
            </a:r>
          </a:p>
          <a:p>
            <a:endParaRPr lang="en-US" dirty="0"/>
          </a:p>
        </p:txBody>
      </p:sp>
      <p:sp>
        <p:nvSpPr>
          <p:cNvPr id="4" name="Footer Placeholder 3">
            <a:extLst>
              <a:ext uri="{FF2B5EF4-FFF2-40B4-BE49-F238E27FC236}">
                <a16:creationId xmlns:a16="http://schemas.microsoft.com/office/drawing/2014/main" id="{84E412B9-FD9C-4E4C-AED2-371C31C7F07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7405BC19-C114-4F1D-907D-073A0856B907}"/>
              </a:ext>
            </a:extLst>
          </p:cNvPr>
          <p:cNvSpPr>
            <a:spLocks noGrp="1"/>
          </p:cNvSpPr>
          <p:nvPr>
            <p:ph type="sldNum" sz="quarter" idx="12"/>
          </p:nvPr>
        </p:nvSpPr>
        <p:spPr/>
        <p:txBody>
          <a:bodyPr/>
          <a:lstStyle/>
          <a:p>
            <a:fld id="{AB0BD4F9-8FFC-4B9A-AC71-4B5586DA05F2}" type="slidenum">
              <a:rPr lang="en-US" smtClean="0"/>
              <a:t>14</a:t>
            </a:fld>
            <a:endParaRPr lang="en-US"/>
          </a:p>
        </p:txBody>
      </p:sp>
    </p:spTree>
    <p:extLst>
      <p:ext uri="{BB962C8B-B14F-4D97-AF65-F5344CB8AC3E}">
        <p14:creationId xmlns:p14="http://schemas.microsoft.com/office/powerpoint/2010/main" val="139154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55780-0F13-4F43-9991-7312F49D1D0C}"/>
              </a:ext>
            </a:extLst>
          </p:cNvPr>
          <p:cNvSpPr>
            <a:spLocks noGrp="1"/>
          </p:cNvSpPr>
          <p:nvPr>
            <p:ph type="title"/>
          </p:nvPr>
        </p:nvSpPr>
        <p:spPr/>
        <p:txBody>
          <a:bodyPr/>
          <a:lstStyle/>
          <a:p>
            <a:r>
              <a:rPr lang="en-US" dirty="0"/>
              <a:t>Performance Analysis </a:t>
            </a:r>
          </a:p>
        </p:txBody>
      </p:sp>
      <p:sp>
        <p:nvSpPr>
          <p:cNvPr id="5" name="Content Placeholder 4">
            <a:extLst>
              <a:ext uri="{FF2B5EF4-FFF2-40B4-BE49-F238E27FC236}">
                <a16:creationId xmlns:a16="http://schemas.microsoft.com/office/drawing/2014/main" id="{7BD4EB56-D031-463B-959A-A4EC3F8D3EBE}"/>
              </a:ext>
            </a:extLst>
          </p:cNvPr>
          <p:cNvSpPr>
            <a:spLocks noGrp="1"/>
          </p:cNvSpPr>
          <p:nvPr>
            <p:ph idx="1"/>
          </p:nvPr>
        </p:nvSpPr>
        <p:spPr/>
        <p:txBody>
          <a:bodyPr/>
          <a:lstStyle/>
          <a:p>
            <a:pPr algn="just">
              <a:buFont typeface="Wingdings" panose="05000000000000000000" pitchFamily="2" charset="2"/>
              <a:buChar char="§"/>
            </a:pPr>
            <a:r>
              <a:rPr lang="en-US" dirty="0"/>
              <a:t>There are multiple algorithms to solve a problem. When we have more than one algorithm to solve a problem, we need to select the best one.</a:t>
            </a:r>
          </a:p>
          <a:p>
            <a:pPr algn="just">
              <a:buFont typeface="Wingdings" panose="05000000000000000000" pitchFamily="2" charset="2"/>
              <a:buChar char="§"/>
            </a:pPr>
            <a:r>
              <a:rPr lang="en-US" dirty="0"/>
              <a:t>Performance analysis helps us to select the best algorithm from multiple algorithms to solve a problem.</a:t>
            </a:r>
          </a:p>
          <a:p>
            <a:pPr algn="just">
              <a:buFont typeface="Wingdings" panose="05000000000000000000" pitchFamily="2" charset="2"/>
              <a:buChar char="§"/>
            </a:pPr>
            <a:r>
              <a:rPr lang="en-US" dirty="0"/>
              <a:t>Performance of an algorithm means predicting the resources which are required to an algorithm to perform its task.</a:t>
            </a:r>
          </a:p>
          <a:p>
            <a:pPr algn="just">
              <a:buFont typeface="Wingdings" panose="05000000000000000000" pitchFamily="2" charset="2"/>
              <a:buChar char="§"/>
            </a:pPr>
            <a:r>
              <a:rPr lang="en-US" dirty="0"/>
              <a:t>use a set of parameters or set of elements like memory required by that algorithm, the execution speed of that algorithm, easy to understand, easy to implement, etc.,</a:t>
            </a:r>
          </a:p>
        </p:txBody>
      </p:sp>
      <p:sp>
        <p:nvSpPr>
          <p:cNvPr id="2" name="Footer Placeholder 1">
            <a:extLst>
              <a:ext uri="{FF2B5EF4-FFF2-40B4-BE49-F238E27FC236}">
                <a16:creationId xmlns:a16="http://schemas.microsoft.com/office/drawing/2014/main" id="{CAEA7AC6-8B04-4790-B7A4-527BF8268D40}"/>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DFB2FF68-599E-4A8A-94E1-DA397ADDDD3F}"/>
              </a:ext>
            </a:extLst>
          </p:cNvPr>
          <p:cNvSpPr>
            <a:spLocks noGrp="1"/>
          </p:cNvSpPr>
          <p:nvPr>
            <p:ph type="sldNum" sz="quarter" idx="12"/>
          </p:nvPr>
        </p:nvSpPr>
        <p:spPr/>
        <p:txBody>
          <a:bodyPr/>
          <a:lstStyle/>
          <a:p>
            <a:fld id="{AB0BD4F9-8FFC-4B9A-AC71-4B5586DA05F2}" type="slidenum">
              <a:rPr lang="en-US" smtClean="0"/>
              <a:t>15</a:t>
            </a:fld>
            <a:endParaRPr lang="en-US"/>
          </a:p>
        </p:txBody>
      </p:sp>
    </p:spTree>
    <p:extLst>
      <p:ext uri="{BB962C8B-B14F-4D97-AF65-F5344CB8AC3E}">
        <p14:creationId xmlns:p14="http://schemas.microsoft.com/office/powerpoint/2010/main" val="73993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983259-7C78-467A-8652-0AE9F2F9291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A968D03F-8B64-48A3-88AF-12DA9487D091}"/>
              </a:ext>
            </a:extLst>
          </p:cNvPr>
          <p:cNvSpPr>
            <a:spLocks noGrp="1"/>
          </p:cNvSpPr>
          <p:nvPr>
            <p:ph type="sldNum" sz="quarter" idx="12"/>
          </p:nvPr>
        </p:nvSpPr>
        <p:spPr/>
        <p:txBody>
          <a:bodyPr/>
          <a:lstStyle/>
          <a:p>
            <a:fld id="{AB0BD4F9-8FFC-4B9A-AC71-4B5586DA05F2}" type="slidenum">
              <a:rPr lang="en-US" smtClean="0"/>
              <a:t>16</a:t>
            </a:fld>
            <a:endParaRPr lang="en-US"/>
          </a:p>
        </p:txBody>
      </p:sp>
      <p:sp>
        <p:nvSpPr>
          <p:cNvPr id="3" name="Content Placeholder 2">
            <a:extLst>
              <a:ext uri="{FF2B5EF4-FFF2-40B4-BE49-F238E27FC236}">
                <a16:creationId xmlns:a16="http://schemas.microsoft.com/office/drawing/2014/main" id="{92971223-396C-4179-B83B-0893607B41BC}"/>
              </a:ext>
            </a:extLst>
          </p:cNvPr>
          <p:cNvSpPr>
            <a:spLocks noGrp="1"/>
          </p:cNvSpPr>
          <p:nvPr>
            <p:ph idx="4294967295"/>
          </p:nvPr>
        </p:nvSpPr>
        <p:spPr>
          <a:xfrm>
            <a:off x="1066800" y="865602"/>
            <a:ext cx="10058400" cy="5084624"/>
          </a:xfrm>
        </p:spPr>
        <p:txBody>
          <a:bodyPr>
            <a:noAutofit/>
          </a:bodyPr>
          <a:lstStyle/>
          <a:p>
            <a:pPr algn="just"/>
            <a:r>
              <a:rPr lang="en-US" sz="1800" dirty="0"/>
              <a:t>When we want to </a:t>
            </a:r>
            <a:r>
              <a:rPr lang="en-US" sz="1800" dirty="0" err="1"/>
              <a:t>analyse</a:t>
            </a:r>
            <a:r>
              <a:rPr lang="en-US" sz="1800" dirty="0"/>
              <a:t> an algorithm, we consider only the space and time required by that particular algorithm and we ignore all the remaining elements.</a:t>
            </a:r>
          </a:p>
          <a:p>
            <a:pPr algn="just"/>
            <a:r>
              <a:rPr lang="en-US" sz="1800" dirty="0"/>
              <a:t>Performance analysis of an algorithm can also be defined as:</a:t>
            </a:r>
          </a:p>
          <a:p>
            <a:pPr algn="just"/>
            <a:r>
              <a:rPr lang="en-US" sz="1800" b="1" dirty="0"/>
              <a:t>Performance analysis of an algorithm is the process of calculating space and time required by that algorithm.</a:t>
            </a:r>
          </a:p>
        </p:txBody>
      </p:sp>
      <p:pic>
        <p:nvPicPr>
          <p:cNvPr id="6" name="Picture 5">
            <a:extLst>
              <a:ext uri="{FF2B5EF4-FFF2-40B4-BE49-F238E27FC236}">
                <a16:creationId xmlns:a16="http://schemas.microsoft.com/office/drawing/2014/main" id="{26B601AD-CC39-4AEA-8F77-5DD374CDA2BB}"/>
              </a:ext>
            </a:extLst>
          </p:cNvPr>
          <p:cNvPicPr>
            <a:picLocks noChangeAspect="1"/>
          </p:cNvPicPr>
          <p:nvPr/>
        </p:nvPicPr>
        <p:blipFill>
          <a:blip r:embed="rId2"/>
          <a:stretch>
            <a:fillRect/>
          </a:stretch>
        </p:blipFill>
        <p:spPr>
          <a:xfrm>
            <a:off x="1592133" y="3226490"/>
            <a:ext cx="9007734" cy="775666"/>
          </a:xfrm>
          <a:prstGeom prst="rect">
            <a:avLst/>
          </a:prstGeom>
        </p:spPr>
      </p:pic>
    </p:spTree>
    <p:extLst>
      <p:ext uri="{BB962C8B-B14F-4D97-AF65-F5344CB8AC3E}">
        <p14:creationId xmlns:p14="http://schemas.microsoft.com/office/powerpoint/2010/main" val="426199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5458-C31F-4159-A963-6E8F4689944A}"/>
              </a:ext>
            </a:extLst>
          </p:cNvPr>
          <p:cNvSpPr>
            <a:spLocks noGrp="1"/>
          </p:cNvSpPr>
          <p:nvPr>
            <p:ph type="title"/>
          </p:nvPr>
        </p:nvSpPr>
        <p:spPr/>
        <p:txBody>
          <a:bodyPr/>
          <a:lstStyle/>
          <a:p>
            <a:r>
              <a:rPr lang="en-US" dirty="0"/>
              <a:t>Time complexity</a:t>
            </a:r>
          </a:p>
        </p:txBody>
      </p:sp>
      <p:sp>
        <p:nvSpPr>
          <p:cNvPr id="3" name="Content Placeholder 2">
            <a:extLst>
              <a:ext uri="{FF2B5EF4-FFF2-40B4-BE49-F238E27FC236}">
                <a16:creationId xmlns:a16="http://schemas.microsoft.com/office/drawing/2014/main" id="{395485A6-FE66-40C8-AA72-EBD989806419}"/>
              </a:ext>
            </a:extLst>
          </p:cNvPr>
          <p:cNvSpPr>
            <a:spLocks noGrp="1"/>
          </p:cNvSpPr>
          <p:nvPr>
            <p:ph idx="1"/>
          </p:nvPr>
        </p:nvSpPr>
        <p:spPr/>
        <p:txBody>
          <a:bodyPr/>
          <a:lstStyle/>
          <a:p>
            <a:r>
              <a:rPr lang="en-US" dirty="0"/>
              <a:t>Amount of time required for an algorithm for its execution.</a:t>
            </a:r>
          </a:p>
          <a:p>
            <a:pPr>
              <a:buFont typeface="Wingdings" panose="05000000000000000000" pitchFamily="2" charset="2"/>
              <a:buChar char="§"/>
            </a:pPr>
            <a:r>
              <a:rPr lang="en-US" dirty="0"/>
              <a:t>Best case Time Complexity – Minimum amount of Time</a:t>
            </a:r>
          </a:p>
          <a:p>
            <a:pPr>
              <a:buFont typeface="Wingdings" panose="05000000000000000000" pitchFamily="2" charset="2"/>
              <a:buChar char="§"/>
            </a:pPr>
            <a:r>
              <a:rPr lang="en-US" dirty="0"/>
              <a:t>Worst case Time Complexity – Maximum amount of Time</a:t>
            </a:r>
          </a:p>
          <a:p>
            <a:pPr>
              <a:buFont typeface="Wingdings" panose="05000000000000000000" pitchFamily="2" charset="2"/>
              <a:buChar char="§"/>
            </a:pPr>
            <a:r>
              <a:rPr lang="en-US" dirty="0"/>
              <a:t>Average case Time Complexity – Average amount of Time </a:t>
            </a:r>
          </a:p>
          <a:p>
            <a:pPr>
              <a:buFont typeface="Wingdings" panose="05000000000000000000" pitchFamily="2" charset="2"/>
              <a:buChar char="§"/>
            </a:pPr>
            <a:r>
              <a:rPr lang="en-US" b="1" dirty="0"/>
              <a:t>Approaches:</a:t>
            </a:r>
          </a:p>
          <a:p>
            <a:pPr>
              <a:buFont typeface="Wingdings" panose="05000000000000000000" pitchFamily="2" charset="2"/>
              <a:buChar char="§"/>
            </a:pPr>
            <a:r>
              <a:rPr lang="en-US" dirty="0"/>
              <a:t>1. Frequency count or step count</a:t>
            </a:r>
          </a:p>
          <a:p>
            <a:pPr>
              <a:buFont typeface="Wingdings" panose="05000000000000000000" pitchFamily="2" charset="2"/>
              <a:buChar char="§"/>
            </a:pPr>
            <a:r>
              <a:rPr lang="en-US" dirty="0"/>
              <a:t>2. Asymptotic notations</a:t>
            </a:r>
          </a:p>
          <a:p>
            <a:endParaRPr lang="en-US" dirty="0"/>
          </a:p>
        </p:txBody>
      </p:sp>
      <p:sp>
        <p:nvSpPr>
          <p:cNvPr id="4" name="Footer Placeholder 3">
            <a:extLst>
              <a:ext uri="{FF2B5EF4-FFF2-40B4-BE49-F238E27FC236}">
                <a16:creationId xmlns:a16="http://schemas.microsoft.com/office/drawing/2014/main" id="{60E40265-337E-44A7-AD42-786A2BF8E5E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5CE4B41C-050B-4D48-AC08-D8643479270B}"/>
              </a:ext>
            </a:extLst>
          </p:cNvPr>
          <p:cNvSpPr>
            <a:spLocks noGrp="1"/>
          </p:cNvSpPr>
          <p:nvPr>
            <p:ph type="sldNum" sz="quarter" idx="12"/>
          </p:nvPr>
        </p:nvSpPr>
        <p:spPr/>
        <p:txBody>
          <a:bodyPr/>
          <a:lstStyle/>
          <a:p>
            <a:fld id="{AB0BD4F9-8FFC-4B9A-AC71-4B5586DA05F2}" type="slidenum">
              <a:rPr lang="en-US" smtClean="0"/>
              <a:t>17</a:t>
            </a:fld>
            <a:endParaRPr lang="en-US"/>
          </a:p>
        </p:txBody>
      </p:sp>
    </p:spTree>
    <p:extLst>
      <p:ext uri="{BB962C8B-B14F-4D97-AF65-F5344CB8AC3E}">
        <p14:creationId xmlns:p14="http://schemas.microsoft.com/office/powerpoint/2010/main" val="385616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1067-97DB-417F-8207-F0AF7E2C6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40E687-D08F-41DE-B7DA-B32322EE7285}"/>
              </a:ext>
            </a:extLst>
          </p:cNvPr>
          <p:cNvSpPr>
            <a:spLocks noGrp="1"/>
          </p:cNvSpPr>
          <p:nvPr>
            <p:ph idx="1"/>
          </p:nvPr>
        </p:nvSpPr>
        <p:spPr/>
        <p:txBody>
          <a:bodyPr/>
          <a:lstStyle/>
          <a:p>
            <a:r>
              <a:rPr lang="en-US" dirty="0"/>
              <a:t>On what basis we could compare the time complexity of the data structures?</a:t>
            </a:r>
          </a:p>
          <a:p>
            <a:pPr lvl="2"/>
            <a:r>
              <a:rPr lang="en-US" b="1" dirty="0"/>
              <a:t>Based on operations performed by them.</a:t>
            </a:r>
          </a:p>
          <a:p>
            <a:pPr marL="0" indent="0">
              <a:buNone/>
            </a:pPr>
            <a:r>
              <a:rPr lang="en-US" dirty="0"/>
              <a:t>Example: </a:t>
            </a:r>
          </a:p>
          <a:p>
            <a:pPr marL="0" indent="0">
              <a:buNone/>
            </a:pPr>
            <a:r>
              <a:rPr lang="en-US" dirty="0"/>
              <a:t>Inserting an element at the beginning of the list is faster in Linked list than Array.</a:t>
            </a:r>
          </a:p>
        </p:txBody>
      </p:sp>
      <p:sp>
        <p:nvSpPr>
          <p:cNvPr id="4" name="Footer Placeholder 3">
            <a:extLst>
              <a:ext uri="{FF2B5EF4-FFF2-40B4-BE49-F238E27FC236}">
                <a16:creationId xmlns:a16="http://schemas.microsoft.com/office/drawing/2014/main" id="{877546C7-AF02-4FF7-BC7F-56C2DB539379}"/>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6A4C8C9F-362F-44A6-9236-C7F89A338A0F}"/>
              </a:ext>
            </a:extLst>
          </p:cNvPr>
          <p:cNvSpPr>
            <a:spLocks noGrp="1"/>
          </p:cNvSpPr>
          <p:nvPr>
            <p:ph type="sldNum" sz="quarter" idx="12"/>
          </p:nvPr>
        </p:nvSpPr>
        <p:spPr/>
        <p:txBody>
          <a:bodyPr/>
          <a:lstStyle/>
          <a:p>
            <a:fld id="{AB0BD4F9-8FFC-4B9A-AC71-4B5586DA05F2}" type="slidenum">
              <a:rPr lang="en-US" smtClean="0"/>
              <a:t>18</a:t>
            </a:fld>
            <a:endParaRPr lang="en-US"/>
          </a:p>
        </p:txBody>
      </p:sp>
    </p:spTree>
    <p:extLst>
      <p:ext uri="{BB962C8B-B14F-4D97-AF65-F5344CB8AC3E}">
        <p14:creationId xmlns:p14="http://schemas.microsoft.com/office/powerpoint/2010/main" val="89094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D67B-2E11-4397-9840-A322E32B9470}"/>
              </a:ext>
            </a:extLst>
          </p:cNvPr>
          <p:cNvSpPr>
            <a:spLocks noGrp="1"/>
          </p:cNvSpPr>
          <p:nvPr>
            <p:ph type="title"/>
          </p:nvPr>
        </p:nvSpPr>
        <p:spPr/>
        <p:txBody>
          <a:bodyPr/>
          <a:lstStyle/>
          <a:p>
            <a:r>
              <a:rPr lang="en-US" dirty="0"/>
              <a:t>Asymptotic notations</a:t>
            </a:r>
          </a:p>
        </p:txBody>
      </p:sp>
      <p:pic>
        <p:nvPicPr>
          <p:cNvPr id="7" name="Content Placeholder 6">
            <a:extLst>
              <a:ext uri="{FF2B5EF4-FFF2-40B4-BE49-F238E27FC236}">
                <a16:creationId xmlns:a16="http://schemas.microsoft.com/office/drawing/2014/main" id="{0AB029D7-941C-450D-A79F-51DC241D8778}"/>
              </a:ext>
            </a:extLst>
          </p:cNvPr>
          <p:cNvPicPr>
            <a:picLocks noGrp="1" noChangeAspect="1"/>
          </p:cNvPicPr>
          <p:nvPr>
            <p:ph idx="1"/>
          </p:nvPr>
        </p:nvPicPr>
        <p:blipFill>
          <a:blip r:embed="rId2"/>
          <a:stretch>
            <a:fillRect/>
          </a:stretch>
        </p:blipFill>
        <p:spPr>
          <a:xfrm>
            <a:off x="1393814" y="2155472"/>
            <a:ext cx="7115175" cy="1943100"/>
          </a:xfrm>
        </p:spPr>
      </p:pic>
      <p:sp>
        <p:nvSpPr>
          <p:cNvPr id="4" name="Footer Placeholder 3">
            <a:extLst>
              <a:ext uri="{FF2B5EF4-FFF2-40B4-BE49-F238E27FC236}">
                <a16:creationId xmlns:a16="http://schemas.microsoft.com/office/drawing/2014/main" id="{857327FE-5823-4FE0-99A4-C7C3AF3208E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D57922A-12F0-4675-87A3-3DDA0D5ED8D4}"/>
              </a:ext>
            </a:extLst>
          </p:cNvPr>
          <p:cNvSpPr>
            <a:spLocks noGrp="1"/>
          </p:cNvSpPr>
          <p:nvPr>
            <p:ph type="sldNum" sz="quarter" idx="12"/>
          </p:nvPr>
        </p:nvSpPr>
        <p:spPr/>
        <p:txBody>
          <a:bodyPr/>
          <a:lstStyle/>
          <a:p>
            <a:fld id="{AB0BD4F9-8FFC-4B9A-AC71-4B5586DA05F2}" type="slidenum">
              <a:rPr lang="en-US" smtClean="0"/>
              <a:t>19</a:t>
            </a:fld>
            <a:endParaRPr lang="en-US"/>
          </a:p>
        </p:txBody>
      </p:sp>
    </p:spTree>
    <p:extLst>
      <p:ext uri="{BB962C8B-B14F-4D97-AF65-F5344CB8AC3E}">
        <p14:creationId xmlns:p14="http://schemas.microsoft.com/office/powerpoint/2010/main" val="342613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C9812C-FDCC-45D6-A9F7-1D4AF47D51A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64BE6875-F6CF-487F-9506-5EA62C99FA8D}"/>
              </a:ext>
            </a:extLst>
          </p:cNvPr>
          <p:cNvSpPr>
            <a:spLocks noGrp="1"/>
          </p:cNvSpPr>
          <p:nvPr>
            <p:ph type="sldNum" sz="quarter" idx="12"/>
          </p:nvPr>
        </p:nvSpPr>
        <p:spPr/>
        <p:txBody>
          <a:bodyPr/>
          <a:lstStyle/>
          <a:p>
            <a:fld id="{AB0BD4F9-8FFC-4B9A-AC71-4B5586DA05F2}" type="slidenum">
              <a:rPr lang="en-US" smtClean="0"/>
              <a:t>2</a:t>
            </a:fld>
            <a:endParaRPr lang="en-US"/>
          </a:p>
        </p:txBody>
      </p:sp>
      <p:sp>
        <p:nvSpPr>
          <p:cNvPr id="9" name="TextBox 8">
            <a:extLst>
              <a:ext uri="{FF2B5EF4-FFF2-40B4-BE49-F238E27FC236}">
                <a16:creationId xmlns:a16="http://schemas.microsoft.com/office/drawing/2014/main" id="{E342F1BD-856E-4072-94FD-3883D446274F}"/>
              </a:ext>
            </a:extLst>
          </p:cNvPr>
          <p:cNvSpPr txBox="1"/>
          <p:nvPr/>
        </p:nvSpPr>
        <p:spPr>
          <a:xfrm>
            <a:off x="874642" y="1497497"/>
            <a:ext cx="10561983" cy="3139321"/>
          </a:xfrm>
          <a:prstGeom prst="rect">
            <a:avLst/>
          </a:prstGeom>
          <a:noFill/>
        </p:spPr>
        <p:txBody>
          <a:bodyPr wrap="square">
            <a:spAutoFit/>
          </a:bodyPr>
          <a:lstStyle/>
          <a:p>
            <a:pPr algn="just"/>
            <a:r>
              <a:rPr lang="en-US" b="1" dirty="0"/>
              <a:t>UNIT I– Introduction, Sorting and Searching</a:t>
            </a:r>
            <a:r>
              <a:rPr lang="en-US" dirty="0"/>
              <a:t>		</a:t>
            </a:r>
          </a:p>
          <a:p>
            <a:pPr algn="just"/>
            <a:r>
              <a:rPr lang="en-US" dirty="0"/>
              <a:t>		    </a:t>
            </a:r>
          </a:p>
          <a:p>
            <a:pPr algn="just"/>
            <a:r>
              <a:rPr lang="en-US" b="1" dirty="0"/>
              <a:t>Introduction: </a:t>
            </a:r>
            <a:r>
              <a:rPr lang="en-US" dirty="0"/>
              <a:t>Introduction to data structures, Introduction to Algorithm, Performance Analysis- Space Complexity, Time Complexity, Asymptotic Notation- Big Oh, Omega, Theta notations, Guidelines for Asymptotic Analysis, Algorithms Analysis: Problems &amp; Solutions.</a:t>
            </a:r>
          </a:p>
          <a:p>
            <a:pPr algn="just"/>
            <a:endParaRPr lang="en-US" dirty="0"/>
          </a:p>
          <a:p>
            <a:pPr algn="just"/>
            <a:r>
              <a:rPr lang="en-US" b="1" dirty="0"/>
              <a:t>Sorting: </a:t>
            </a:r>
            <a:r>
              <a:rPr lang="en-US" dirty="0"/>
              <a:t>Bubble Sort, Insertion sort, Selection Sort, Shell Sort, Radix sort and their performance analysis.</a:t>
            </a:r>
          </a:p>
          <a:p>
            <a:pPr algn="just"/>
            <a:endParaRPr lang="en-US" dirty="0"/>
          </a:p>
          <a:p>
            <a:pPr algn="just"/>
            <a:r>
              <a:rPr lang="en-US" b="1" dirty="0"/>
              <a:t>Searching:</a:t>
            </a:r>
            <a:r>
              <a:rPr lang="en-US" dirty="0"/>
              <a:t> Linear Search, Binary Search and their performance analysis.</a:t>
            </a:r>
          </a:p>
        </p:txBody>
      </p:sp>
    </p:spTree>
    <p:extLst>
      <p:ext uri="{BB962C8B-B14F-4D97-AF65-F5344CB8AC3E}">
        <p14:creationId xmlns:p14="http://schemas.microsoft.com/office/powerpoint/2010/main" val="384033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D58D-EC59-4CC6-BF02-D687E4C661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8D5F2-0310-4257-982F-3ABAB8210206}"/>
              </a:ext>
            </a:extLst>
          </p:cNvPr>
          <p:cNvSpPr>
            <a:spLocks noGrp="1"/>
          </p:cNvSpPr>
          <p:nvPr>
            <p:ph idx="1"/>
          </p:nvPr>
        </p:nvSpPr>
        <p:spPr/>
        <p:txBody>
          <a:bodyPr/>
          <a:lstStyle/>
          <a:p>
            <a:r>
              <a:rPr lang="en-US" dirty="0"/>
              <a:t>Inserting an element at the beginning of Array.</a:t>
            </a:r>
          </a:p>
          <a:p>
            <a:endParaRPr lang="en-US" dirty="0"/>
          </a:p>
        </p:txBody>
      </p:sp>
      <p:sp>
        <p:nvSpPr>
          <p:cNvPr id="4" name="Footer Placeholder 3">
            <a:extLst>
              <a:ext uri="{FF2B5EF4-FFF2-40B4-BE49-F238E27FC236}">
                <a16:creationId xmlns:a16="http://schemas.microsoft.com/office/drawing/2014/main" id="{32D7FFB0-D00C-4AA8-AAD5-B096A9DC43A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737B5835-48AA-4F56-ADA4-E3F48781A561}"/>
              </a:ext>
            </a:extLst>
          </p:cNvPr>
          <p:cNvSpPr>
            <a:spLocks noGrp="1"/>
          </p:cNvSpPr>
          <p:nvPr>
            <p:ph type="sldNum" sz="quarter" idx="12"/>
          </p:nvPr>
        </p:nvSpPr>
        <p:spPr/>
        <p:txBody>
          <a:bodyPr/>
          <a:lstStyle/>
          <a:p>
            <a:fld id="{AB0BD4F9-8FFC-4B9A-AC71-4B5586DA05F2}" type="slidenum">
              <a:rPr lang="en-US" smtClean="0"/>
              <a:t>20</a:t>
            </a:fld>
            <a:endParaRPr lang="en-US"/>
          </a:p>
        </p:txBody>
      </p:sp>
      <p:pic>
        <p:nvPicPr>
          <p:cNvPr id="7" name="Picture 6">
            <a:extLst>
              <a:ext uri="{FF2B5EF4-FFF2-40B4-BE49-F238E27FC236}">
                <a16:creationId xmlns:a16="http://schemas.microsoft.com/office/drawing/2014/main" id="{A72AFAD3-4583-41E7-8C6D-7834832FB825}"/>
              </a:ext>
            </a:extLst>
          </p:cNvPr>
          <p:cNvPicPr>
            <a:picLocks noChangeAspect="1"/>
          </p:cNvPicPr>
          <p:nvPr/>
        </p:nvPicPr>
        <p:blipFill>
          <a:blip r:embed="rId2"/>
          <a:stretch>
            <a:fillRect/>
          </a:stretch>
        </p:blipFill>
        <p:spPr>
          <a:xfrm>
            <a:off x="1775170" y="2484572"/>
            <a:ext cx="5381625" cy="2533650"/>
          </a:xfrm>
          <a:prstGeom prst="rect">
            <a:avLst/>
          </a:prstGeom>
        </p:spPr>
      </p:pic>
    </p:spTree>
    <p:extLst>
      <p:ext uri="{BB962C8B-B14F-4D97-AF65-F5344CB8AC3E}">
        <p14:creationId xmlns:p14="http://schemas.microsoft.com/office/powerpoint/2010/main" val="409412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DC13-0B78-42D7-A404-A84615CDCF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E9260-61F6-4004-8084-037B3884ADD5}"/>
              </a:ext>
            </a:extLst>
          </p:cNvPr>
          <p:cNvSpPr>
            <a:spLocks noGrp="1"/>
          </p:cNvSpPr>
          <p:nvPr>
            <p:ph idx="1"/>
          </p:nvPr>
        </p:nvSpPr>
        <p:spPr/>
        <p:txBody>
          <a:bodyPr/>
          <a:lstStyle/>
          <a:p>
            <a:r>
              <a:rPr lang="en-US" dirty="0"/>
              <a:t>If we have 1000 elements in an array?</a:t>
            </a:r>
          </a:p>
          <a:p>
            <a:r>
              <a:rPr lang="en-US" dirty="0"/>
              <a:t>Therefore, if the size of input is n, then f(n) is a function of n denotes time complexity.</a:t>
            </a:r>
          </a:p>
          <a:p>
            <a:endParaRPr lang="en-US" dirty="0"/>
          </a:p>
          <a:p>
            <a:endParaRPr lang="en-US" dirty="0"/>
          </a:p>
          <a:p>
            <a:endParaRPr lang="en-US" dirty="0"/>
          </a:p>
          <a:p>
            <a:endParaRPr lang="en-US" dirty="0"/>
          </a:p>
          <a:p>
            <a:endParaRPr lang="en-US" dirty="0"/>
          </a:p>
          <a:p>
            <a:r>
              <a:rPr lang="en-US" dirty="0"/>
              <a:t>                            f(n)=n</a:t>
            </a:r>
          </a:p>
        </p:txBody>
      </p:sp>
      <p:sp>
        <p:nvSpPr>
          <p:cNvPr id="4" name="Footer Placeholder 3">
            <a:extLst>
              <a:ext uri="{FF2B5EF4-FFF2-40B4-BE49-F238E27FC236}">
                <a16:creationId xmlns:a16="http://schemas.microsoft.com/office/drawing/2014/main" id="{00B6C49F-02D4-4205-BB13-8A40866F728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DFE002BC-F955-46B2-B7BF-633AECF9A0C4}"/>
              </a:ext>
            </a:extLst>
          </p:cNvPr>
          <p:cNvSpPr>
            <a:spLocks noGrp="1"/>
          </p:cNvSpPr>
          <p:nvPr>
            <p:ph type="sldNum" sz="quarter" idx="12"/>
          </p:nvPr>
        </p:nvSpPr>
        <p:spPr/>
        <p:txBody>
          <a:bodyPr/>
          <a:lstStyle/>
          <a:p>
            <a:fld id="{AB0BD4F9-8FFC-4B9A-AC71-4B5586DA05F2}" type="slidenum">
              <a:rPr lang="en-US" smtClean="0"/>
              <a:t>21</a:t>
            </a:fld>
            <a:endParaRPr lang="en-US"/>
          </a:p>
        </p:txBody>
      </p:sp>
      <p:pic>
        <p:nvPicPr>
          <p:cNvPr id="7" name="Picture 6">
            <a:extLst>
              <a:ext uri="{FF2B5EF4-FFF2-40B4-BE49-F238E27FC236}">
                <a16:creationId xmlns:a16="http://schemas.microsoft.com/office/drawing/2014/main" id="{76293E6B-24B7-413C-BE56-905A8C20D6FE}"/>
              </a:ext>
            </a:extLst>
          </p:cNvPr>
          <p:cNvPicPr>
            <a:picLocks noChangeAspect="1"/>
          </p:cNvPicPr>
          <p:nvPr/>
        </p:nvPicPr>
        <p:blipFill>
          <a:blip r:embed="rId2"/>
          <a:stretch>
            <a:fillRect/>
          </a:stretch>
        </p:blipFill>
        <p:spPr>
          <a:xfrm>
            <a:off x="2862817" y="3429000"/>
            <a:ext cx="4442858" cy="1206918"/>
          </a:xfrm>
          <a:prstGeom prst="rect">
            <a:avLst/>
          </a:prstGeom>
        </p:spPr>
      </p:pic>
    </p:spTree>
    <p:extLst>
      <p:ext uri="{BB962C8B-B14F-4D97-AF65-F5344CB8AC3E}">
        <p14:creationId xmlns:p14="http://schemas.microsoft.com/office/powerpoint/2010/main" val="232557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E9E54C-925F-4DC4-8252-D0E1FA84361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BECE6197-8D91-405B-99C0-D17E8EF1B76E}"/>
              </a:ext>
            </a:extLst>
          </p:cNvPr>
          <p:cNvSpPr>
            <a:spLocks noGrp="1"/>
          </p:cNvSpPr>
          <p:nvPr>
            <p:ph type="sldNum" sz="quarter" idx="12"/>
          </p:nvPr>
        </p:nvSpPr>
        <p:spPr/>
        <p:txBody>
          <a:bodyPr/>
          <a:lstStyle/>
          <a:p>
            <a:fld id="{AB0BD4F9-8FFC-4B9A-AC71-4B5586DA05F2}" type="slidenum">
              <a:rPr lang="en-US" smtClean="0"/>
              <a:t>22</a:t>
            </a:fld>
            <a:endParaRPr lang="en-US"/>
          </a:p>
        </p:txBody>
      </p:sp>
      <p:pic>
        <p:nvPicPr>
          <p:cNvPr id="7" name="Picture 6">
            <a:extLst>
              <a:ext uri="{FF2B5EF4-FFF2-40B4-BE49-F238E27FC236}">
                <a16:creationId xmlns:a16="http://schemas.microsoft.com/office/drawing/2014/main" id="{E07AF1B1-72EA-4C7D-B2A8-8C87A94E95E7}"/>
              </a:ext>
            </a:extLst>
          </p:cNvPr>
          <p:cNvPicPr>
            <a:picLocks noChangeAspect="1"/>
          </p:cNvPicPr>
          <p:nvPr/>
        </p:nvPicPr>
        <p:blipFill>
          <a:blip r:embed="rId2"/>
          <a:stretch>
            <a:fillRect/>
          </a:stretch>
        </p:blipFill>
        <p:spPr>
          <a:xfrm>
            <a:off x="1401780" y="1683026"/>
            <a:ext cx="9692939" cy="3605204"/>
          </a:xfrm>
          <a:prstGeom prst="rect">
            <a:avLst/>
          </a:prstGeom>
        </p:spPr>
      </p:pic>
    </p:spTree>
    <p:extLst>
      <p:ext uri="{BB962C8B-B14F-4D97-AF65-F5344CB8AC3E}">
        <p14:creationId xmlns:p14="http://schemas.microsoft.com/office/powerpoint/2010/main" val="1825127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9165F67-0CC4-45C1-AE11-21BE2583BA7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23FC75EA-4AB1-4797-B795-0A180ED41755}"/>
              </a:ext>
            </a:extLst>
          </p:cNvPr>
          <p:cNvSpPr>
            <a:spLocks noGrp="1"/>
          </p:cNvSpPr>
          <p:nvPr>
            <p:ph type="sldNum" sz="quarter" idx="12"/>
          </p:nvPr>
        </p:nvSpPr>
        <p:spPr/>
        <p:txBody>
          <a:bodyPr/>
          <a:lstStyle/>
          <a:p>
            <a:fld id="{AB0BD4F9-8FFC-4B9A-AC71-4B5586DA05F2}" type="slidenum">
              <a:rPr lang="en-US" smtClean="0"/>
              <a:t>23</a:t>
            </a:fld>
            <a:endParaRPr lang="en-US"/>
          </a:p>
        </p:txBody>
      </p:sp>
      <p:pic>
        <p:nvPicPr>
          <p:cNvPr id="7" name="Content Placeholder 6">
            <a:extLst>
              <a:ext uri="{FF2B5EF4-FFF2-40B4-BE49-F238E27FC236}">
                <a16:creationId xmlns:a16="http://schemas.microsoft.com/office/drawing/2014/main" id="{8E544A7C-ADE1-48F2-9CD3-4B57A3C36C8B}"/>
              </a:ext>
            </a:extLst>
          </p:cNvPr>
          <p:cNvPicPr>
            <a:picLocks noGrp="1" noChangeAspect="1"/>
          </p:cNvPicPr>
          <p:nvPr>
            <p:ph idx="4294967295"/>
          </p:nvPr>
        </p:nvPicPr>
        <p:blipFill>
          <a:blip r:embed="rId2"/>
          <a:stretch>
            <a:fillRect/>
          </a:stretch>
        </p:blipFill>
        <p:spPr>
          <a:xfrm>
            <a:off x="1431235" y="1069181"/>
            <a:ext cx="9882188" cy="4719638"/>
          </a:xfrm>
        </p:spPr>
      </p:pic>
    </p:spTree>
    <p:extLst>
      <p:ext uri="{BB962C8B-B14F-4D97-AF65-F5344CB8AC3E}">
        <p14:creationId xmlns:p14="http://schemas.microsoft.com/office/powerpoint/2010/main" val="211048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0E66D8-7022-4306-AFF5-17A985B153C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354DDEC-26FA-4C4F-B6DC-F01689791051}"/>
              </a:ext>
            </a:extLst>
          </p:cNvPr>
          <p:cNvSpPr>
            <a:spLocks noGrp="1"/>
          </p:cNvSpPr>
          <p:nvPr>
            <p:ph type="sldNum" sz="quarter" idx="12"/>
          </p:nvPr>
        </p:nvSpPr>
        <p:spPr/>
        <p:txBody>
          <a:bodyPr/>
          <a:lstStyle/>
          <a:p>
            <a:fld id="{AB0BD4F9-8FFC-4B9A-AC71-4B5586DA05F2}" type="slidenum">
              <a:rPr lang="en-US" smtClean="0"/>
              <a:t>24</a:t>
            </a:fld>
            <a:endParaRPr lang="en-US"/>
          </a:p>
        </p:txBody>
      </p:sp>
      <p:pic>
        <p:nvPicPr>
          <p:cNvPr id="7" name="Content Placeholder 6">
            <a:extLst>
              <a:ext uri="{FF2B5EF4-FFF2-40B4-BE49-F238E27FC236}">
                <a16:creationId xmlns:a16="http://schemas.microsoft.com/office/drawing/2014/main" id="{FB11603B-9549-498A-9933-2F47D9FA6900}"/>
              </a:ext>
            </a:extLst>
          </p:cNvPr>
          <p:cNvPicPr>
            <a:picLocks noGrp="1" noChangeAspect="1"/>
          </p:cNvPicPr>
          <p:nvPr>
            <p:ph idx="4294967295"/>
          </p:nvPr>
        </p:nvPicPr>
        <p:blipFill>
          <a:blip r:embed="rId2"/>
          <a:stretch>
            <a:fillRect/>
          </a:stretch>
        </p:blipFill>
        <p:spPr>
          <a:xfrm>
            <a:off x="1662596" y="993982"/>
            <a:ext cx="8674100" cy="4449762"/>
          </a:xfrm>
        </p:spPr>
      </p:pic>
    </p:spTree>
    <p:extLst>
      <p:ext uri="{BB962C8B-B14F-4D97-AF65-F5344CB8AC3E}">
        <p14:creationId xmlns:p14="http://schemas.microsoft.com/office/powerpoint/2010/main" val="123103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3D2931-3718-46D5-AA8E-FE544A92986F}"/>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9113B361-62B9-47D6-854C-B10EBEA843B7}"/>
              </a:ext>
            </a:extLst>
          </p:cNvPr>
          <p:cNvSpPr>
            <a:spLocks noGrp="1"/>
          </p:cNvSpPr>
          <p:nvPr>
            <p:ph type="sldNum" sz="quarter" idx="12"/>
          </p:nvPr>
        </p:nvSpPr>
        <p:spPr/>
        <p:txBody>
          <a:bodyPr/>
          <a:lstStyle/>
          <a:p>
            <a:fld id="{AB0BD4F9-8FFC-4B9A-AC71-4B5586DA05F2}" type="slidenum">
              <a:rPr lang="en-US" smtClean="0"/>
              <a:t>25</a:t>
            </a:fld>
            <a:endParaRPr lang="en-US"/>
          </a:p>
        </p:txBody>
      </p:sp>
      <p:pic>
        <p:nvPicPr>
          <p:cNvPr id="7" name="Content Placeholder 6">
            <a:extLst>
              <a:ext uri="{FF2B5EF4-FFF2-40B4-BE49-F238E27FC236}">
                <a16:creationId xmlns:a16="http://schemas.microsoft.com/office/drawing/2014/main" id="{C50D9574-5CB9-48B6-9C10-ED3E99724298}"/>
              </a:ext>
            </a:extLst>
          </p:cNvPr>
          <p:cNvPicPr>
            <a:picLocks noGrp="1" noChangeAspect="1"/>
          </p:cNvPicPr>
          <p:nvPr>
            <p:ph idx="4294967295"/>
          </p:nvPr>
        </p:nvPicPr>
        <p:blipFill>
          <a:blip r:embed="rId2"/>
          <a:stretch>
            <a:fillRect/>
          </a:stretch>
        </p:blipFill>
        <p:spPr>
          <a:xfrm>
            <a:off x="1299383" y="443051"/>
            <a:ext cx="8601075" cy="5505450"/>
          </a:xfrm>
        </p:spPr>
      </p:pic>
    </p:spTree>
    <p:extLst>
      <p:ext uri="{BB962C8B-B14F-4D97-AF65-F5344CB8AC3E}">
        <p14:creationId xmlns:p14="http://schemas.microsoft.com/office/powerpoint/2010/main" val="2016899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315A88-5746-4862-894F-F9C71DDD762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50485E65-4A69-4A86-90F3-7A7F5D9F0679}"/>
              </a:ext>
            </a:extLst>
          </p:cNvPr>
          <p:cNvSpPr>
            <a:spLocks noGrp="1"/>
          </p:cNvSpPr>
          <p:nvPr>
            <p:ph type="sldNum" sz="quarter" idx="12"/>
          </p:nvPr>
        </p:nvSpPr>
        <p:spPr/>
        <p:txBody>
          <a:bodyPr/>
          <a:lstStyle/>
          <a:p>
            <a:fld id="{AB0BD4F9-8FFC-4B9A-AC71-4B5586DA05F2}" type="slidenum">
              <a:rPr lang="en-US" smtClean="0"/>
              <a:t>26</a:t>
            </a:fld>
            <a:endParaRPr lang="en-US"/>
          </a:p>
        </p:txBody>
      </p:sp>
      <p:pic>
        <p:nvPicPr>
          <p:cNvPr id="7" name="Content Placeholder 6">
            <a:extLst>
              <a:ext uri="{FF2B5EF4-FFF2-40B4-BE49-F238E27FC236}">
                <a16:creationId xmlns:a16="http://schemas.microsoft.com/office/drawing/2014/main" id="{EBFBEE36-9243-43AE-BF55-A526981EAE14}"/>
              </a:ext>
            </a:extLst>
          </p:cNvPr>
          <p:cNvPicPr>
            <a:picLocks noGrp="1" noChangeAspect="1"/>
          </p:cNvPicPr>
          <p:nvPr>
            <p:ph idx="4294967295"/>
          </p:nvPr>
        </p:nvPicPr>
        <p:blipFill>
          <a:blip r:embed="rId2"/>
          <a:stretch>
            <a:fillRect/>
          </a:stretch>
        </p:blipFill>
        <p:spPr>
          <a:xfrm>
            <a:off x="996950" y="1077775"/>
            <a:ext cx="10198100" cy="3933825"/>
          </a:xfrm>
        </p:spPr>
      </p:pic>
    </p:spTree>
    <p:extLst>
      <p:ext uri="{BB962C8B-B14F-4D97-AF65-F5344CB8AC3E}">
        <p14:creationId xmlns:p14="http://schemas.microsoft.com/office/powerpoint/2010/main" val="236785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6E1E-D292-420A-B650-FB3424399ABB}"/>
              </a:ext>
            </a:extLst>
          </p:cNvPr>
          <p:cNvSpPr>
            <a:spLocks noGrp="1"/>
          </p:cNvSpPr>
          <p:nvPr>
            <p:ph type="title"/>
          </p:nvPr>
        </p:nvSpPr>
        <p:spPr/>
        <p:txBody>
          <a:bodyPr/>
          <a:lstStyle/>
          <a:p>
            <a:r>
              <a:rPr lang="en-US" dirty="0"/>
              <a:t>Asymptotic Notations</a:t>
            </a:r>
          </a:p>
        </p:txBody>
      </p:sp>
      <p:sp>
        <p:nvSpPr>
          <p:cNvPr id="3" name="Content Placeholder 2">
            <a:extLst>
              <a:ext uri="{FF2B5EF4-FFF2-40B4-BE49-F238E27FC236}">
                <a16:creationId xmlns:a16="http://schemas.microsoft.com/office/drawing/2014/main" id="{3102DEA6-2D59-462C-BAD3-FBEE5559F894}"/>
              </a:ext>
            </a:extLst>
          </p:cNvPr>
          <p:cNvSpPr>
            <a:spLocks noGrp="1"/>
          </p:cNvSpPr>
          <p:nvPr>
            <p:ph idx="1"/>
          </p:nvPr>
        </p:nvSpPr>
        <p:spPr/>
        <p:txBody>
          <a:bodyPr/>
          <a:lstStyle/>
          <a:p>
            <a:r>
              <a:rPr lang="en-US" dirty="0"/>
              <a:t>Following are the commonly used asymptotic notations to calculate the running time complexity of an algorithm.</a:t>
            </a:r>
          </a:p>
          <a:p>
            <a:endParaRPr lang="en-US" dirty="0"/>
          </a:p>
          <a:p>
            <a:pPr>
              <a:buFont typeface="Wingdings" panose="05000000000000000000" pitchFamily="2" charset="2"/>
              <a:buChar char="§"/>
            </a:pPr>
            <a:r>
              <a:rPr lang="en-US" dirty="0"/>
              <a:t>Ο Notation (</a:t>
            </a:r>
            <a:r>
              <a:rPr lang="en-US" b="0" i="0" dirty="0">
                <a:effectLst/>
                <a:latin typeface="Arial" panose="020B0604020202020204" pitchFamily="34" charset="0"/>
              </a:rPr>
              <a:t>Big Oh Notation</a:t>
            </a:r>
            <a:r>
              <a:rPr lang="en-US" dirty="0"/>
              <a:t>)</a:t>
            </a:r>
          </a:p>
          <a:p>
            <a:pPr>
              <a:buFont typeface="Wingdings" panose="05000000000000000000" pitchFamily="2" charset="2"/>
              <a:buChar char="§"/>
            </a:pPr>
            <a:r>
              <a:rPr lang="en-US" dirty="0"/>
              <a:t>Ω Notation (</a:t>
            </a:r>
            <a:r>
              <a:rPr lang="en-US" b="0" i="0" dirty="0">
                <a:effectLst/>
                <a:latin typeface="Arial" panose="020B0604020202020204" pitchFamily="34" charset="0"/>
              </a:rPr>
              <a:t>Omega Notation)</a:t>
            </a:r>
            <a:endParaRPr lang="en-US" dirty="0"/>
          </a:p>
          <a:p>
            <a:pPr>
              <a:buFont typeface="Wingdings" panose="05000000000000000000" pitchFamily="2" charset="2"/>
              <a:buChar char="§"/>
            </a:pPr>
            <a:r>
              <a:rPr lang="en-US" dirty="0"/>
              <a:t>θ Notation (</a:t>
            </a:r>
            <a:r>
              <a:rPr lang="en-US" b="0" i="0" dirty="0">
                <a:effectLst/>
                <a:latin typeface="Arial" panose="020B0604020202020204" pitchFamily="34" charset="0"/>
              </a:rPr>
              <a:t>Theta Notation)</a:t>
            </a:r>
          </a:p>
        </p:txBody>
      </p:sp>
      <p:sp>
        <p:nvSpPr>
          <p:cNvPr id="4" name="Footer Placeholder 3">
            <a:extLst>
              <a:ext uri="{FF2B5EF4-FFF2-40B4-BE49-F238E27FC236}">
                <a16:creationId xmlns:a16="http://schemas.microsoft.com/office/drawing/2014/main" id="{29FC955D-EA3C-4CCE-B335-F39A4CF6AE00}"/>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F7115EC7-FB76-4430-AD15-9CFEA2D190BB}"/>
              </a:ext>
            </a:extLst>
          </p:cNvPr>
          <p:cNvSpPr>
            <a:spLocks noGrp="1"/>
          </p:cNvSpPr>
          <p:nvPr>
            <p:ph type="sldNum" sz="quarter" idx="12"/>
          </p:nvPr>
        </p:nvSpPr>
        <p:spPr/>
        <p:txBody>
          <a:bodyPr/>
          <a:lstStyle/>
          <a:p>
            <a:fld id="{AB0BD4F9-8FFC-4B9A-AC71-4B5586DA05F2}" type="slidenum">
              <a:rPr lang="en-US" smtClean="0"/>
              <a:t>27</a:t>
            </a:fld>
            <a:endParaRPr lang="en-US"/>
          </a:p>
        </p:txBody>
      </p:sp>
    </p:spTree>
    <p:extLst>
      <p:ext uri="{BB962C8B-B14F-4D97-AF65-F5344CB8AC3E}">
        <p14:creationId xmlns:p14="http://schemas.microsoft.com/office/powerpoint/2010/main" val="3486166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E6CF-F69F-4746-81EA-BE8542BCCD8F}"/>
              </a:ext>
            </a:extLst>
          </p:cNvPr>
          <p:cNvSpPr>
            <a:spLocks noGrp="1"/>
          </p:cNvSpPr>
          <p:nvPr>
            <p:ph type="title"/>
          </p:nvPr>
        </p:nvSpPr>
        <p:spPr/>
        <p:txBody>
          <a:bodyPr/>
          <a:lstStyle/>
          <a:p>
            <a:r>
              <a:rPr lang="en-US" dirty="0"/>
              <a:t>Big - Oh Notation (O)</a:t>
            </a:r>
          </a:p>
        </p:txBody>
      </p:sp>
      <p:sp>
        <p:nvSpPr>
          <p:cNvPr id="3" name="Content Placeholder 2">
            <a:extLst>
              <a:ext uri="{FF2B5EF4-FFF2-40B4-BE49-F238E27FC236}">
                <a16:creationId xmlns:a16="http://schemas.microsoft.com/office/drawing/2014/main" id="{6E40ADE0-C5BD-44D9-B634-E54BE6CCFBE8}"/>
              </a:ext>
            </a:extLst>
          </p:cNvPr>
          <p:cNvSpPr>
            <a:spLocks noGrp="1"/>
          </p:cNvSpPr>
          <p:nvPr>
            <p:ph idx="1"/>
          </p:nvPr>
        </p:nvSpPr>
        <p:spPr/>
        <p:txBody>
          <a:bodyPr/>
          <a:lstStyle/>
          <a:p>
            <a:pPr algn="just" fontAlgn="base">
              <a:buFont typeface="Wingdings" pitchFamily="2" charset="2"/>
              <a:buChar char="§"/>
            </a:pPr>
            <a:r>
              <a:rPr lang="en-US" dirty="0"/>
              <a:t>This notation describes the upper bound of the running time for an algorithm.</a:t>
            </a:r>
          </a:p>
          <a:p>
            <a:pPr algn="just" fontAlgn="base">
              <a:buFont typeface="Wingdings" pitchFamily="2" charset="2"/>
              <a:buChar char="§"/>
            </a:pPr>
            <a:r>
              <a:rPr lang="en-US" dirty="0"/>
              <a:t>Big Oh notation ensures that the function never grows faster than its upper bound.</a:t>
            </a:r>
          </a:p>
          <a:p>
            <a:pPr algn="just" fontAlgn="base">
              <a:buFont typeface="Wingdings" pitchFamily="2" charset="2"/>
              <a:buChar char="§"/>
            </a:pPr>
            <a:r>
              <a:rPr lang="en-US" dirty="0"/>
              <a:t>Thus, it measures the performance of an algorithm by describing the order of growth for a function and by giving the least upper bound for that function.</a:t>
            </a:r>
          </a:p>
          <a:p>
            <a:pPr algn="just" fontAlgn="base">
              <a:buFont typeface="Wingdings" pitchFamily="2" charset="2"/>
              <a:buChar char="§"/>
            </a:pPr>
            <a:r>
              <a:rPr lang="en-US" dirty="0"/>
              <a:t> Big Oh measures the worst-case time complexity for the given algorithm i.e., it measures the longest time an algorithm can execute.</a:t>
            </a:r>
          </a:p>
        </p:txBody>
      </p:sp>
      <p:sp>
        <p:nvSpPr>
          <p:cNvPr id="4" name="Footer Placeholder 3">
            <a:extLst>
              <a:ext uri="{FF2B5EF4-FFF2-40B4-BE49-F238E27FC236}">
                <a16:creationId xmlns:a16="http://schemas.microsoft.com/office/drawing/2014/main" id="{5609E049-90ED-4AF3-B55D-B67E39AB73D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490576BF-17F7-4922-BABC-76108365AEED}"/>
              </a:ext>
            </a:extLst>
          </p:cNvPr>
          <p:cNvSpPr>
            <a:spLocks noGrp="1"/>
          </p:cNvSpPr>
          <p:nvPr>
            <p:ph type="sldNum" sz="quarter" idx="12"/>
          </p:nvPr>
        </p:nvSpPr>
        <p:spPr/>
        <p:txBody>
          <a:bodyPr/>
          <a:lstStyle/>
          <a:p>
            <a:fld id="{AB0BD4F9-8FFC-4B9A-AC71-4B5586DA05F2}" type="slidenum">
              <a:rPr lang="en-US" smtClean="0"/>
              <a:t>28</a:t>
            </a:fld>
            <a:endParaRPr lang="en-US"/>
          </a:p>
        </p:txBody>
      </p:sp>
    </p:spTree>
    <p:extLst>
      <p:ext uri="{BB962C8B-B14F-4D97-AF65-F5344CB8AC3E}">
        <p14:creationId xmlns:p14="http://schemas.microsoft.com/office/powerpoint/2010/main" val="3574920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1D7B8D-0D6C-4A64-BB4D-FEA6AF90ECFE}"/>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FE0BCA5A-654D-4967-8088-3D78A546B4ED}"/>
              </a:ext>
            </a:extLst>
          </p:cNvPr>
          <p:cNvSpPr>
            <a:spLocks noGrp="1"/>
          </p:cNvSpPr>
          <p:nvPr>
            <p:ph type="sldNum" sz="quarter" idx="12"/>
          </p:nvPr>
        </p:nvSpPr>
        <p:spPr/>
        <p:txBody>
          <a:bodyPr/>
          <a:lstStyle/>
          <a:p>
            <a:fld id="{AB0BD4F9-8FFC-4B9A-AC71-4B5586DA05F2}" type="slidenum">
              <a:rPr lang="en-US" smtClean="0"/>
              <a:t>29</a:t>
            </a:fld>
            <a:endParaRPr lang="en-US"/>
          </a:p>
        </p:txBody>
      </p:sp>
      <p:sp>
        <p:nvSpPr>
          <p:cNvPr id="3" name="Content Placeholder 2">
            <a:extLst>
              <a:ext uri="{FF2B5EF4-FFF2-40B4-BE49-F238E27FC236}">
                <a16:creationId xmlns:a16="http://schemas.microsoft.com/office/drawing/2014/main" id="{78FA37DE-27C5-4A47-B870-5CAA77A0C94F}"/>
              </a:ext>
            </a:extLst>
          </p:cNvPr>
          <p:cNvSpPr>
            <a:spLocks noGrp="1"/>
          </p:cNvSpPr>
          <p:nvPr>
            <p:ph idx="4294967295"/>
          </p:nvPr>
        </p:nvSpPr>
        <p:spPr>
          <a:xfrm>
            <a:off x="1097280" y="699802"/>
            <a:ext cx="10535478" cy="5437575"/>
          </a:xfrm>
        </p:spPr>
        <p:txBody>
          <a:bodyPr/>
          <a:lstStyle/>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r>
              <a:rPr lang="en-US" dirty="0"/>
              <a:t>We are providing an upper bound to f(n)</a:t>
            </a:r>
          </a:p>
          <a:p>
            <a:r>
              <a:rPr lang="en-US" dirty="0"/>
              <a:t>i.e.  For any value of n, the running time of an algorithm does not cross the time provided by O(g(n)).</a:t>
            </a:r>
          </a:p>
          <a:p>
            <a:endParaRPr lang="en-US" dirty="0"/>
          </a:p>
        </p:txBody>
      </p:sp>
      <p:pic>
        <p:nvPicPr>
          <p:cNvPr id="6" name="Picture 5">
            <a:extLst>
              <a:ext uri="{FF2B5EF4-FFF2-40B4-BE49-F238E27FC236}">
                <a16:creationId xmlns:a16="http://schemas.microsoft.com/office/drawing/2014/main" id="{5E47D06A-8B6A-4034-88AF-8844627C633B}"/>
              </a:ext>
            </a:extLst>
          </p:cNvPr>
          <p:cNvPicPr>
            <a:picLocks noChangeAspect="1"/>
          </p:cNvPicPr>
          <p:nvPr/>
        </p:nvPicPr>
        <p:blipFill>
          <a:blip r:embed="rId2"/>
          <a:stretch>
            <a:fillRect/>
          </a:stretch>
        </p:blipFill>
        <p:spPr>
          <a:xfrm>
            <a:off x="1097280" y="699802"/>
            <a:ext cx="7842428" cy="3256498"/>
          </a:xfrm>
          <a:prstGeom prst="rect">
            <a:avLst/>
          </a:prstGeom>
        </p:spPr>
      </p:pic>
    </p:spTree>
    <p:extLst>
      <p:ext uri="{BB962C8B-B14F-4D97-AF65-F5344CB8AC3E}">
        <p14:creationId xmlns:p14="http://schemas.microsoft.com/office/powerpoint/2010/main" val="142348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FF2188-E625-4839-B3AD-1DFF07816E89}"/>
              </a:ext>
            </a:extLst>
          </p:cNvPr>
          <p:cNvSpPr>
            <a:spLocks noGrp="1"/>
          </p:cNvSpPr>
          <p:nvPr>
            <p:ph type="title"/>
          </p:nvPr>
        </p:nvSpPr>
        <p:spPr/>
        <p:txBody>
          <a:bodyPr/>
          <a:lstStyle/>
          <a:p>
            <a:r>
              <a:rPr lang="en-US" dirty="0"/>
              <a:t>Overview of Data Structures</a:t>
            </a:r>
          </a:p>
        </p:txBody>
      </p:sp>
      <p:sp>
        <p:nvSpPr>
          <p:cNvPr id="5" name="Content Placeholder 4">
            <a:extLst>
              <a:ext uri="{FF2B5EF4-FFF2-40B4-BE49-F238E27FC236}">
                <a16:creationId xmlns:a16="http://schemas.microsoft.com/office/drawing/2014/main" id="{21D8B6CA-5092-4009-B216-40A0404E9608}"/>
              </a:ext>
            </a:extLst>
          </p:cNvPr>
          <p:cNvSpPr>
            <a:spLocks noGrp="1"/>
          </p:cNvSpPr>
          <p:nvPr>
            <p:ph idx="1"/>
          </p:nvPr>
        </p:nvSpPr>
        <p:spPr/>
        <p:txBody>
          <a:bodyPr/>
          <a:lstStyle/>
          <a:p>
            <a:pPr algn="just">
              <a:buFont typeface="Wingdings" panose="05000000000000000000" pitchFamily="2" charset="2"/>
              <a:buChar char="§"/>
            </a:pPr>
            <a:r>
              <a:rPr lang="en-US" dirty="0"/>
              <a:t>Data structure is a storage that is used to store and organize data. </a:t>
            </a:r>
          </a:p>
          <a:p>
            <a:pPr algn="just">
              <a:buFont typeface="Wingdings" panose="05000000000000000000" pitchFamily="2" charset="2"/>
              <a:buChar char="§"/>
            </a:pPr>
            <a:r>
              <a:rPr lang="en-US" dirty="0"/>
              <a:t>It is a way of arranging data on a computer so that it can be accessed and updated efficiently.</a:t>
            </a:r>
          </a:p>
          <a:p>
            <a:pPr algn="just">
              <a:buFont typeface="Wingdings" panose="05000000000000000000" pitchFamily="2" charset="2"/>
              <a:buChar char="§"/>
            </a:pPr>
            <a:r>
              <a:rPr lang="en-US" dirty="0"/>
              <a:t>Depending on your requirement and project, it is important to choose the right data structure for your project. </a:t>
            </a:r>
          </a:p>
          <a:p>
            <a:pPr algn="just">
              <a:buFont typeface="Wingdings" panose="05000000000000000000" pitchFamily="2" charset="2"/>
              <a:buChar char="§"/>
            </a:pPr>
            <a:r>
              <a:rPr lang="en-US" dirty="0"/>
              <a:t>For example, if you want to store data sequentially in the memory, then you can go for the Array data structure.</a:t>
            </a:r>
          </a:p>
          <a:p>
            <a:endParaRPr lang="en-US" dirty="0"/>
          </a:p>
        </p:txBody>
      </p:sp>
      <p:sp>
        <p:nvSpPr>
          <p:cNvPr id="2" name="Footer Placeholder 1">
            <a:extLst>
              <a:ext uri="{FF2B5EF4-FFF2-40B4-BE49-F238E27FC236}">
                <a16:creationId xmlns:a16="http://schemas.microsoft.com/office/drawing/2014/main" id="{071C5EDB-528B-47AC-87A1-CADFCA12640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B32DB41A-8F19-47AF-AEE2-FCB21DE10B27}"/>
              </a:ext>
            </a:extLst>
          </p:cNvPr>
          <p:cNvSpPr>
            <a:spLocks noGrp="1"/>
          </p:cNvSpPr>
          <p:nvPr>
            <p:ph type="sldNum" sz="quarter" idx="12"/>
          </p:nvPr>
        </p:nvSpPr>
        <p:spPr/>
        <p:txBody>
          <a:bodyPr/>
          <a:lstStyle/>
          <a:p>
            <a:fld id="{AB0BD4F9-8FFC-4B9A-AC71-4B5586DA05F2}" type="slidenum">
              <a:rPr lang="en-US" smtClean="0"/>
              <a:t>3</a:t>
            </a:fld>
            <a:endParaRPr lang="en-US"/>
          </a:p>
        </p:txBody>
      </p:sp>
      <p:pic>
        <p:nvPicPr>
          <p:cNvPr id="6" name="Picture 5">
            <a:extLst>
              <a:ext uri="{FF2B5EF4-FFF2-40B4-BE49-F238E27FC236}">
                <a16:creationId xmlns:a16="http://schemas.microsoft.com/office/drawing/2014/main" id="{1AD427D4-58C1-4784-A988-F753D72ED3A0}"/>
              </a:ext>
            </a:extLst>
          </p:cNvPr>
          <p:cNvPicPr>
            <a:picLocks noChangeAspect="1"/>
          </p:cNvPicPr>
          <p:nvPr/>
        </p:nvPicPr>
        <p:blipFill>
          <a:blip r:embed="rId2"/>
          <a:stretch>
            <a:fillRect/>
          </a:stretch>
        </p:blipFill>
        <p:spPr>
          <a:xfrm>
            <a:off x="3098110" y="4358309"/>
            <a:ext cx="6377194" cy="1905000"/>
          </a:xfrm>
          <a:prstGeom prst="rect">
            <a:avLst/>
          </a:prstGeom>
        </p:spPr>
      </p:pic>
    </p:spTree>
    <p:extLst>
      <p:ext uri="{BB962C8B-B14F-4D97-AF65-F5344CB8AC3E}">
        <p14:creationId xmlns:p14="http://schemas.microsoft.com/office/powerpoint/2010/main" val="129982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2D7B5A-51F2-41C8-8868-05E94595183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FDC88E5-DCF7-47F0-B08A-D07886986E08}"/>
              </a:ext>
            </a:extLst>
          </p:cNvPr>
          <p:cNvSpPr>
            <a:spLocks noGrp="1"/>
          </p:cNvSpPr>
          <p:nvPr>
            <p:ph type="sldNum" sz="quarter" idx="12"/>
          </p:nvPr>
        </p:nvSpPr>
        <p:spPr/>
        <p:txBody>
          <a:bodyPr/>
          <a:lstStyle/>
          <a:p>
            <a:fld id="{AB0BD4F9-8FFC-4B9A-AC71-4B5586DA05F2}" type="slidenum">
              <a:rPr lang="en-US" smtClean="0"/>
              <a:t>30</a:t>
            </a:fld>
            <a:endParaRPr lang="en-US"/>
          </a:p>
        </p:txBody>
      </p:sp>
      <p:sp>
        <p:nvSpPr>
          <p:cNvPr id="6" name="Content Placeholder 5"/>
          <p:cNvSpPr>
            <a:spLocks noGrp="1"/>
          </p:cNvSpPr>
          <p:nvPr>
            <p:ph idx="4294967295"/>
          </p:nvPr>
        </p:nvSpPr>
        <p:spPr>
          <a:xfrm>
            <a:off x="996461" y="1131156"/>
            <a:ext cx="10058400" cy="4022725"/>
          </a:xfrm>
        </p:spPr>
        <p:txBody>
          <a:bodyPr>
            <a:normAutofit lnSpcReduction="10000"/>
          </a:bodyPr>
          <a:lstStyle/>
          <a:p>
            <a:pPr>
              <a:buFont typeface="Wingdings" pitchFamily="2" charset="2"/>
              <a:buChar char="§"/>
            </a:pPr>
            <a:r>
              <a:rPr lang="en-US" dirty="0"/>
              <a:t>Let f(n) = 3n+2 and g(n) = n. </a:t>
            </a:r>
          </a:p>
          <a:p>
            <a:pPr>
              <a:buFont typeface="Wingdings" pitchFamily="2" charset="2"/>
              <a:buChar char="§"/>
            </a:pPr>
            <a:r>
              <a:rPr lang="en-US" dirty="0"/>
              <a:t>We need to check whether f(n) = O(g(n)) or not.</a:t>
            </a:r>
          </a:p>
          <a:p>
            <a:pPr>
              <a:buFont typeface="Wingdings" pitchFamily="2" charset="2"/>
              <a:buChar char="§"/>
            </a:pPr>
            <a:r>
              <a:rPr lang="en-US" dirty="0"/>
              <a:t>For f(n) to be equal to O(g(n)), both the functions f(n) and g(n) must satisfy the following condition: f(n) ≤ </a:t>
            </a:r>
            <a:r>
              <a:rPr lang="en-US" dirty="0" err="1"/>
              <a:t>c.g</a:t>
            </a:r>
            <a:r>
              <a:rPr lang="en-US" dirty="0"/>
              <a:t>(n).</a:t>
            </a:r>
          </a:p>
          <a:p>
            <a:pPr fontAlgn="base">
              <a:buFont typeface="Wingdings" pitchFamily="2" charset="2"/>
              <a:buChar char="§"/>
            </a:pPr>
            <a:r>
              <a:rPr lang="en-US" dirty="0"/>
              <a:t>To check if the condition holds, replace f(n) by 3n+2 and g(n) by n </a:t>
            </a:r>
          </a:p>
          <a:p>
            <a:pPr fontAlgn="base">
              <a:buFont typeface="Wingdings" pitchFamily="2" charset="2"/>
              <a:buChar char="§"/>
            </a:pPr>
            <a:r>
              <a:rPr lang="en-US" dirty="0"/>
              <a:t>i.e. 3n+2 &lt;= </a:t>
            </a:r>
            <a:r>
              <a:rPr lang="en-US" dirty="0" err="1"/>
              <a:t>c.n</a:t>
            </a:r>
            <a:endParaRPr lang="en-US" dirty="0"/>
          </a:p>
          <a:p>
            <a:pPr fontAlgn="base">
              <a:buFont typeface="Wingdings" pitchFamily="2" charset="2"/>
              <a:buChar char="§"/>
            </a:pPr>
            <a:r>
              <a:rPr lang="en-US" dirty="0"/>
              <a:t>Let c=7 and n=1, then 3(1)+2 &lt;= 7*1 ⇒ 5&lt;=7 which is true.</a:t>
            </a:r>
          </a:p>
          <a:p>
            <a:pPr fontAlgn="base">
              <a:buFont typeface="Wingdings" pitchFamily="2" charset="2"/>
              <a:buChar char="§"/>
            </a:pPr>
            <a:r>
              <a:rPr lang="en-US" dirty="0"/>
              <a:t>Thus, f(n) &lt;= </a:t>
            </a:r>
            <a:r>
              <a:rPr lang="en-US" dirty="0" err="1"/>
              <a:t>c.g</a:t>
            </a:r>
            <a:r>
              <a:rPr lang="en-US" dirty="0"/>
              <a:t>(n) is true for n=1.</a:t>
            </a:r>
          </a:p>
          <a:p>
            <a:pPr fontAlgn="base">
              <a:buFont typeface="Wingdings" pitchFamily="2" charset="2"/>
              <a:buChar char="§"/>
            </a:pPr>
            <a:r>
              <a:rPr lang="en-US" dirty="0"/>
              <a:t> For n=2, 3(2)+2 &lt;= 7*2 ⇒ 8 &lt;= 14 which is again true.</a:t>
            </a:r>
          </a:p>
          <a:p>
            <a:pPr fontAlgn="base">
              <a:buFont typeface="Wingdings" pitchFamily="2" charset="2"/>
              <a:buChar char="§"/>
            </a:pPr>
            <a:r>
              <a:rPr lang="en-US" dirty="0"/>
              <a:t>Therefore, f(n) &lt;=</a:t>
            </a:r>
            <a:r>
              <a:rPr lang="en-US" dirty="0" err="1"/>
              <a:t>c.g</a:t>
            </a:r>
            <a:r>
              <a:rPr lang="en-US" dirty="0"/>
              <a:t>(n) is true for n=2 as well.</a:t>
            </a:r>
          </a:p>
          <a:p>
            <a:pPr>
              <a:buFont typeface="Wingdings" pitchFamily="2" charset="2"/>
              <a:buChar char="§"/>
            </a:pPr>
            <a:endParaRPr lang="en-US" dirty="0"/>
          </a:p>
        </p:txBody>
      </p:sp>
    </p:spTree>
    <p:extLst>
      <p:ext uri="{BB962C8B-B14F-4D97-AF65-F5344CB8AC3E}">
        <p14:creationId xmlns:p14="http://schemas.microsoft.com/office/powerpoint/2010/main" val="298705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t>31</a:t>
            </a:fld>
            <a:endParaRPr lang="en-US"/>
          </a:p>
        </p:txBody>
      </p:sp>
      <p:sp>
        <p:nvSpPr>
          <p:cNvPr id="3" name="Content Placeholder 2"/>
          <p:cNvSpPr>
            <a:spLocks noGrp="1"/>
          </p:cNvSpPr>
          <p:nvPr>
            <p:ph idx="4294967295"/>
          </p:nvPr>
        </p:nvSpPr>
        <p:spPr>
          <a:xfrm>
            <a:off x="726830" y="955309"/>
            <a:ext cx="10058400" cy="4022725"/>
          </a:xfrm>
        </p:spPr>
        <p:txBody>
          <a:bodyPr/>
          <a:lstStyle/>
          <a:p>
            <a:pPr fontAlgn="base"/>
            <a:r>
              <a:rPr lang="en-US" dirty="0"/>
              <a:t>From here, we can conclude that f(n) &lt;= </a:t>
            </a:r>
            <a:r>
              <a:rPr lang="en-US" dirty="0" err="1"/>
              <a:t>c.g</a:t>
            </a:r>
            <a:r>
              <a:rPr lang="en-US" dirty="0"/>
              <a:t>(n) holds for all values of n, given that c=7.</a:t>
            </a:r>
          </a:p>
          <a:p>
            <a:pPr fontAlgn="base"/>
            <a:r>
              <a:rPr lang="en-US" dirty="0"/>
              <a:t>Thus, we can say that the above equation always holds for some constant c and some constant n0.</a:t>
            </a:r>
          </a:p>
          <a:p>
            <a:pPr fontAlgn="base"/>
            <a:r>
              <a:rPr lang="en-US" dirty="0"/>
              <a:t>So, f(n) is equal to Big Oh of g(n) i.e. f(n) = O(g(n)) or we can say that </a:t>
            </a:r>
            <a:r>
              <a:rPr lang="en-US" dirty="0" err="1"/>
              <a:t>c.g</a:t>
            </a:r>
            <a:r>
              <a:rPr lang="en-US" dirty="0"/>
              <a:t>(n) is an upper bound on function f(n).</a:t>
            </a:r>
          </a:p>
          <a:p>
            <a:endParaRPr lang="en-US" dirty="0"/>
          </a:p>
        </p:txBody>
      </p:sp>
      <p:pic>
        <p:nvPicPr>
          <p:cNvPr id="6" name="Picture 5">
            <a:extLst>
              <a:ext uri="{FF2B5EF4-FFF2-40B4-BE49-F238E27FC236}">
                <a16:creationId xmlns:a16="http://schemas.microsoft.com/office/drawing/2014/main" id="{B62E2E46-2C08-4575-8043-2B48C29AEC4D}"/>
              </a:ext>
            </a:extLst>
          </p:cNvPr>
          <p:cNvPicPr>
            <a:picLocks noChangeAspect="1"/>
          </p:cNvPicPr>
          <p:nvPr/>
        </p:nvPicPr>
        <p:blipFill>
          <a:blip r:embed="rId2"/>
          <a:stretch>
            <a:fillRect/>
          </a:stretch>
        </p:blipFill>
        <p:spPr>
          <a:xfrm>
            <a:off x="2918267" y="3368632"/>
            <a:ext cx="4211590" cy="2067308"/>
          </a:xfrm>
          <a:prstGeom prst="rect">
            <a:avLst/>
          </a:prstGeom>
        </p:spPr>
      </p:pic>
    </p:spTree>
    <p:extLst>
      <p:ext uri="{BB962C8B-B14F-4D97-AF65-F5344CB8AC3E}">
        <p14:creationId xmlns:p14="http://schemas.microsoft.com/office/powerpoint/2010/main" val="590735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A156CB-DE3C-4366-9CAD-9247F22C87B9}"/>
              </a:ext>
            </a:extLst>
          </p:cNvPr>
          <p:cNvSpPr>
            <a:spLocks noGrp="1"/>
          </p:cNvSpPr>
          <p:nvPr>
            <p:ph type="title"/>
          </p:nvPr>
        </p:nvSpPr>
        <p:spPr/>
        <p:txBody>
          <a:bodyPr/>
          <a:lstStyle/>
          <a:p>
            <a:r>
              <a:rPr lang="en-US" dirty="0"/>
              <a:t>Big - Omega Notation (</a:t>
            </a:r>
            <a:r>
              <a:rPr lang="el-GR" dirty="0"/>
              <a:t>Ω)</a:t>
            </a:r>
            <a:endParaRPr lang="en-US" dirty="0"/>
          </a:p>
        </p:txBody>
      </p:sp>
      <p:sp>
        <p:nvSpPr>
          <p:cNvPr id="7" name="Content Placeholder 6">
            <a:extLst>
              <a:ext uri="{FF2B5EF4-FFF2-40B4-BE49-F238E27FC236}">
                <a16:creationId xmlns:a16="http://schemas.microsoft.com/office/drawing/2014/main" id="{B892A18A-90CB-4D46-A8E1-915CF9505F60}"/>
              </a:ext>
            </a:extLst>
          </p:cNvPr>
          <p:cNvSpPr>
            <a:spLocks noGrp="1"/>
          </p:cNvSpPr>
          <p:nvPr>
            <p:ph idx="1"/>
          </p:nvPr>
        </p:nvSpPr>
        <p:spPr/>
        <p:txBody>
          <a:bodyPr>
            <a:normAutofit fontScale="92500" lnSpcReduction="20000"/>
          </a:bodyPr>
          <a:lstStyle/>
          <a:p>
            <a:pPr algn="just" fontAlgn="base">
              <a:buFont typeface="Wingdings" pitchFamily="2" charset="2"/>
              <a:buChar char="§"/>
            </a:pPr>
            <a:r>
              <a:rPr lang="en-US" dirty="0"/>
              <a:t>It is the opposite of Big-Oh notation.</a:t>
            </a:r>
          </a:p>
          <a:p>
            <a:pPr algn="just" fontAlgn="base">
              <a:buFont typeface="Wingdings" pitchFamily="2" charset="2"/>
              <a:buChar char="§"/>
            </a:pPr>
            <a:r>
              <a:rPr lang="en-US" dirty="0"/>
              <a:t>Omega notation always describes the best-case scenario for a particular algorithm.</a:t>
            </a:r>
          </a:p>
          <a:p>
            <a:pPr algn="just" fontAlgn="base">
              <a:buFont typeface="Wingdings" pitchFamily="2" charset="2"/>
              <a:buChar char="§"/>
            </a:pPr>
            <a:r>
              <a:rPr lang="en-US" dirty="0"/>
              <a:t>Omega represents the lower bound of running time for an algorithm.</a:t>
            </a:r>
          </a:p>
          <a:p>
            <a:pPr algn="just" fontAlgn="base">
              <a:buFont typeface="Wingdings" pitchFamily="2" charset="2"/>
              <a:buChar char="§"/>
            </a:pPr>
            <a:r>
              <a:rPr lang="en-US" dirty="0"/>
              <a:t>It will measure the least amount of time that an algorithm can take for its execution in the best case.</a:t>
            </a:r>
          </a:p>
          <a:p>
            <a:pPr algn="just" fontAlgn="base"/>
            <a:r>
              <a:rPr lang="en-US" b="1" dirty="0"/>
              <a:t>Computing omega:</a:t>
            </a:r>
          </a:p>
          <a:p>
            <a:pPr algn="just" fontAlgn="base"/>
            <a:r>
              <a:rPr lang="en-US" dirty="0"/>
              <a:t>1. Let f(n) and g(n) be two functions defined on a set of natural numbers.</a:t>
            </a:r>
          </a:p>
          <a:p>
            <a:pPr algn="just" fontAlgn="base"/>
            <a:r>
              <a:rPr lang="en-US" dirty="0"/>
              <a:t>2. Then, f(n) = Ω(g(n)) only if the growth of f(n) is faster than the growth of g(n).</a:t>
            </a:r>
          </a:p>
          <a:p>
            <a:pPr algn="just" fontAlgn="base"/>
            <a:r>
              <a:rPr lang="en-US" dirty="0"/>
              <a:t>3. Mathematically, its equation will be f(n) ≥ </a:t>
            </a:r>
            <a:r>
              <a:rPr lang="en-US" dirty="0" err="1"/>
              <a:t>c.g</a:t>
            </a:r>
            <a:r>
              <a:rPr lang="en-US" dirty="0"/>
              <a:t>(n) where c and n0 are constants such that c&gt;0 and n&gt;n0.</a:t>
            </a:r>
          </a:p>
        </p:txBody>
      </p:sp>
      <p:sp>
        <p:nvSpPr>
          <p:cNvPr id="2" name="Footer Placeholder 1">
            <a:extLst>
              <a:ext uri="{FF2B5EF4-FFF2-40B4-BE49-F238E27FC236}">
                <a16:creationId xmlns:a16="http://schemas.microsoft.com/office/drawing/2014/main" id="{A9FB947E-FB88-4922-8E00-0920980FF4C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80D7D212-94FD-4BBE-905A-95B1F68936D7}"/>
              </a:ext>
            </a:extLst>
          </p:cNvPr>
          <p:cNvSpPr>
            <a:spLocks noGrp="1"/>
          </p:cNvSpPr>
          <p:nvPr>
            <p:ph type="sldNum" sz="quarter" idx="12"/>
          </p:nvPr>
        </p:nvSpPr>
        <p:spPr/>
        <p:txBody>
          <a:bodyPr/>
          <a:lstStyle/>
          <a:p>
            <a:fld id="{AB0BD4F9-8FFC-4B9A-AC71-4B5586DA05F2}" type="slidenum">
              <a:rPr lang="en-US" smtClean="0"/>
              <a:t>32</a:t>
            </a:fld>
            <a:endParaRPr lang="en-US"/>
          </a:p>
        </p:txBody>
      </p:sp>
    </p:spTree>
    <p:extLst>
      <p:ext uri="{BB962C8B-B14F-4D97-AF65-F5344CB8AC3E}">
        <p14:creationId xmlns:p14="http://schemas.microsoft.com/office/powerpoint/2010/main" val="1265879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D0FA20-8041-4CBE-ADDC-5013EDD5393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06A46139-DA99-4181-AC0C-63604124AB7A}"/>
              </a:ext>
            </a:extLst>
          </p:cNvPr>
          <p:cNvSpPr>
            <a:spLocks noGrp="1"/>
          </p:cNvSpPr>
          <p:nvPr>
            <p:ph type="sldNum" sz="quarter" idx="12"/>
          </p:nvPr>
        </p:nvSpPr>
        <p:spPr/>
        <p:txBody>
          <a:bodyPr/>
          <a:lstStyle/>
          <a:p>
            <a:fld id="{AB0BD4F9-8FFC-4B9A-AC71-4B5586DA05F2}" type="slidenum">
              <a:rPr lang="en-US" smtClean="0"/>
              <a:t>33</a:t>
            </a:fld>
            <a:endParaRPr lang="en-US"/>
          </a:p>
        </p:txBody>
      </p:sp>
      <p:sp>
        <p:nvSpPr>
          <p:cNvPr id="10" name="Content Placeholder 9"/>
          <p:cNvSpPr>
            <a:spLocks noGrp="1"/>
          </p:cNvSpPr>
          <p:nvPr>
            <p:ph idx="4294967295"/>
          </p:nvPr>
        </p:nvSpPr>
        <p:spPr>
          <a:xfrm>
            <a:off x="398585" y="931863"/>
            <a:ext cx="10714892" cy="4671768"/>
          </a:xfrm>
        </p:spPr>
        <p:txBody>
          <a:bodyPr>
            <a:normAutofit fontScale="92500" lnSpcReduction="10000"/>
          </a:bodyPr>
          <a:lstStyle/>
          <a:p>
            <a:pPr fontAlgn="base"/>
            <a:r>
              <a:rPr lang="en-US" dirty="0"/>
              <a:t>1. Let f(n) = 2n+3, g(n) = n, we need to find whether f(n)= Ω (g(n)) or not.</a:t>
            </a:r>
          </a:p>
          <a:p>
            <a:pPr fontAlgn="base"/>
            <a:r>
              <a:rPr lang="en-US" dirty="0"/>
              <a:t>2. For f(n) to be equal to the omega of g(n), it must satisfy the condition: </a:t>
            </a:r>
          </a:p>
          <a:p>
            <a:pPr fontAlgn="base"/>
            <a:r>
              <a:rPr lang="en-US" dirty="0"/>
              <a:t>f(n)≥ </a:t>
            </a:r>
            <a:r>
              <a:rPr lang="en-US" dirty="0" err="1"/>
              <a:t>c.g</a:t>
            </a:r>
            <a:r>
              <a:rPr lang="en-US" dirty="0"/>
              <a:t>(n)</a:t>
            </a:r>
          </a:p>
          <a:p>
            <a:pPr fontAlgn="base"/>
            <a:r>
              <a:rPr lang="en-US" dirty="0"/>
              <a:t>3. Replace f(n) by 2n+3 and g(n) by n. i.e. 2n+3 ≥ c*n</a:t>
            </a:r>
          </a:p>
          <a:p>
            <a:pPr fontAlgn="base"/>
            <a:r>
              <a:rPr lang="en-US" dirty="0"/>
              <a:t>4. Let c=1 i.e. value of constant c=1.</a:t>
            </a:r>
          </a:p>
          <a:p>
            <a:pPr fontAlgn="base"/>
            <a:r>
              <a:rPr lang="en-US" dirty="0"/>
              <a:t>5. For n=1,</a:t>
            </a:r>
            <a:br>
              <a:rPr lang="en-US" dirty="0"/>
            </a:br>
            <a:r>
              <a:rPr lang="en-US" dirty="0"/>
              <a:t>2(1) + 3 ≥ 1(1) .⇒ 5 ≥ 1 which is true.</a:t>
            </a:r>
          </a:p>
          <a:p>
            <a:pPr fontAlgn="base"/>
            <a:r>
              <a:rPr lang="en-US" dirty="0"/>
              <a:t>6. Similarly, for n=2,</a:t>
            </a:r>
            <a:br>
              <a:rPr lang="en-US" dirty="0"/>
            </a:br>
            <a:r>
              <a:rPr lang="en-US" dirty="0"/>
              <a:t>2(2)+3 ≥ 1(2) ⇒ 7 ≥ 2 which is again true.</a:t>
            </a:r>
          </a:p>
          <a:p>
            <a:pPr fontAlgn="base"/>
            <a:r>
              <a:rPr lang="en-US" dirty="0"/>
              <a:t>7. If we check for further values, the equation holds for every value of n given that c=1.</a:t>
            </a:r>
          </a:p>
          <a:p>
            <a:pPr fontAlgn="base"/>
            <a:r>
              <a:rPr lang="en-US" dirty="0"/>
              <a:t>The function g(n) is the lower bound of the function f(n) and thus it gives the running time for the function f(n) in the best possible case.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917" y="1890666"/>
            <a:ext cx="3055087" cy="214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04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8C6833-8210-44D1-8273-A85E2715621D}"/>
              </a:ext>
            </a:extLst>
          </p:cNvPr>
          <p:cNvSpPr>
            <a:spLocks noGrp="1"/>
          </p:cNvSpPr>
          <p:nvPr>
            <p:ph type="title"/>
          </p:nvPr>
        </p:nvSpPr>
        <p:spPr/>
        <p:txBody>
          <a:bodyPr/>
          <a:lstStyle/>
          <a:p>
            <a:r>
              <a:rPr lang="en-US" dirty="0"/>
              <a:t>Big - Theta Notation (</a:t>
            </a:r>
            <a:r>
              <a:rPr lang="el-GR" dirty="0"/>
              <a:t>Θ)</a:t>
            </a:r>
            <a:endParaRPr lang="en-US" dirty="0"/>
          </a:p>
        </p:txBody>
      </p:sp>
      <p:sp>
        <p:nvSpPr>
          <p:cNvPr id="8" name="Content Placeholder 7">
            <a:extLst>
              <a:ext uri="{FF2B5EF4-FFF2-40B4-BE49-F238E27FC236}">
                <a16:creationId xmlns:a16="http://schemas.microsoft.com/office/drawing/2014/main" id="{B8E869F5-5CFB-4D43-B605-2701B52A4D2D}"/>
              </a:ext>
            </a:extLst>
          </p:cNvPr>
          <p:cNvSpPr>
            <a:spLocks noGrp="1"/>
          </p:cNvSpPr>
          <p:nvPr>
            <p:ph idx="1"/>
          </p:nvPr>
        </p:nvSpPr>
        <p:spPr/>
        <p:txBody>
          <a:bodyPr>
            <a:normAutofit fontScale="70000" lnSpcReduction="20000"/>
          </a:bodyPr>
          <a:lstStyle/>
          <a:p>
            <a:pPr fontAlgn="base">
              <a:buFont typeface="Wingdings" pitchFamily="2" charset="2"/>
              <a:buChar char="§"/>
            </a:pPr>
            <a:r>
              <a:rPr lang="en-US" dirty="0"/>
              <a:t>While Big Oh gives the worst-case analysis and omega gives the best case analysis, theta lies somewhere in between.</a:t>
            </a:r>
          </a:p>
          <a:p>
            <a:pPr fontAlgn="base">
              <a:buFont typeface="Wingdings" pitchFamily="2" charset="2"/>
              <a:buChar char="§"/>
            </a:pPr>
            <a:r>
              <a:rPr lang="en-US" dirty="0"/>
              <a:t>Theta notation gives the average case analysis for a function or algorithm.</a:t>
            </a:r>
          </a:p>
          <a:p>
            <a:pPr fontAlgn="base">
              <a:buFont typeface="Wingdings" pitchFamily="2" charset="2"/>
              <a:buChar char="§"/>
            </a:pPr>
            <a:r>
              <a:rPr lang="en-US" dirty="0"/>
              <a:t> In real-world problems, not every time the algorithm will have either the best or worst-case scenario.</a:t>
            </a:r>
          </a:p>
          <a:p>
            <a:pPr fontAlgn="base">
              <a:buFont typeface="Wingdings" pitchFamily="2" charset="2"/>
              <a:buChar char="§"/>
            </a:pPr>
            <a:r>
              <a:rPr lang="en-US" dirty="0"/>
              <a:t>Practically, an algorithm is always performing in some average case i.e. the algorithm keeps on fluctuating.</a:t>
            </a:r>
          </a:p>
          <a:p>
            <a:pPr fontAlgn="base"/>
            <a:r>
              <a:rPr lang="en-US" b="1" dirty="0"/>
              <a:t>Computing Theta</a:t>
            </a:r>
          </a:p>
          <a:p>
            <a:pPr fontAlgn="base"/>
            <a:r>
              <a:rPr lang="en-US" dirty="0"/>
              <a:t>1. Let there be two functions: f(n) and g(n) defined on a set of positive integers.</a:t>
            </a:r>
          </a:p>
          <a:p>
            <a:pPr fontAlgn="base"/>
            <a:r>
              <a:rPr lang="en-US" dirty="0"/>
              <a:t>2. Then, f(n) = Θ(g(n)) if</a:t>
            </a:r>
            <a:br>
              <a:rPr lang="en-US" dirty="0"/>
            </a:br>
            <a:r>
              <a:rPr lang="en-US" dirty="0"/>
              <a:t>c1.g(n)≤ f(n)≤ c2.g(n) where c1, c2 are constants.</a:t>
            </a:r>
          </a:p>
          <a:p>
            <a:pPr fontAlgn="base"/>
            <a:r>
              <a:rPr lang="en-US" dirty="0"/>
              <a:t>3. In theta notation, two limits bind the function i.e. both the upper limit as well as the lower limit. This is what makes the theta notation return the average case for an algorithm.</a:t>
            </a:r>
          </a:p>
          <a:p>
            <a:pPr fontAlgn="base"/>
            <a:r>
              <a:rPr lang="en-US" dirty="0"/>
              <a:t>4. Thus, the condition f(n)= </a:t>
            </a:r>
            <a:r>
              <a:rPr lang="en-US" dirty="0" err="1"/>
              <a:t>θg</a:t>
            </a:r>
            <a:r>
              <a:rPr lang="en-US" dirty="0"/>
              <a:t>(n) becomes true only when c1.g(n) is less than or equal to f(n) and c2.g(n) is greater than or equal to f(n).</a:t>
            </a:r>
          </a:p>
        </p:txBody>
      </p:sp>
      <p:sp>
        <p:nvSpPr>
          <p:cNvPr id="5" name="Footer Placeholder 4">
            <a:extLst>
              <a:ext uri="{FF2B5EF4-FFF2-40B4-BE49-F238E27FC236}">
                <a16:creationId xmlns:a16="http://schemas.microsoft.com/office/drawing/2014/main" id="{86EC4EE6-3A3D-4805-B20C-1A645E59937B}"/>
              </a:ext>
            </a:extLst>
          </p:cNvPr>
          <p:cNvSpPr>
            <a:spLocks noGrp="1"/>
          </p:cNvSpPr>
          <p:nvPr>
            <p:ph type="ftr" sz="quarter" idx="11"/>
          </p:nvPr>
        </p:nvSpPr>
        <p:spPr/>
        <p:txBody>
          <a:bodyPr/>
          <a:lstStyle/>
          <a:p>
            <a:r>
              <a:rPr lang="en-US"/>
              <a:t>DATA STRUCTURES AND ALGORITHMS (UNIT-1) | CSSE</a:t>
            </a:r>
          </a:p>
        </p:txBody>
      </p:sp>
      <p:sp>
        <p:nvSpPr>
          <p:cNvPr id="6" name="Slide Number Placeholder 5">
            <a:extLst>
              <a:ext uri="{FF2B5EF4-FFF2-40B4-BE49-F238E27FC236}">
                <a16:creationId xmlns:a16="http://schemas.microsoft.com/office/drawing/2014/main" id="{A0E3876B-1ADB-4248-A3FC-EA08D70BDBF8}"/>
              </a:ext>
            </a:extLst>
          </p:cNvPr>
          <p:cNvSpPr>
            <a:spLocks noGrp="1"/>
          </p:cNvSpPr>
          <p:nvPr>
            <p:ph type="sldNum" sz="quarter" idx="12"/>
          </p:nvPr>
        </p:nvSpPr>
        <p:spPr/>
        <p:txBody>
          <a:bodyPr/>
          <a:lstStyle/>
          <a:p>
            <a:fld id="{AB0BD4F9-8FFC-4B9A-AC71-4B5586DA05F2}" type="slidenum">
              <a:rPr lang="en-US" smtClean="0"/>
              <a:t>34</a:t>
            </a:fld>
            <a:endParaRPr lang="en-US"/>
          </a:p>
        </p:txBody>
      </p:sp>
    </p:spTree>
    <p:extLst>
      <p:ext uri="{BB962C8B-B14F-4D97-AF65-F5344CB8AC3E}">
        <p14:creationId xmlns:p14="http://schemas.microsoft.com/office/powerpoint/2010/main" val="282700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49334F4-7E32-4BFA-929C-705D63A3574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DB0CF842-6D15-4043-BDCF-BEC25B8FAB2C}"/>
              </a:ext>
            </a:extLst>
          </p:cNvPr>
          <p:cNvSpPr>
            <a:spLocks noGrp="1"/>
          </p:cNvSpPr>
          <p:nvPr>
            <p:ph type="sldNum" sz="quarter" idx="12"/>
          </p:nvPr>
        </p:nvSpPr>
        <p:spPr/>
        <p:txBody>
          <a:bodyPr/>
          <a:lstStyle/>
          <a:p>
            <a:fld id="{AB0BD4F9-8FFC-4B9A-AC71-4B5586DA05F2}" type="slidenum">
              <a:rPr lang="en-US" smtClean="0"/>
              <a:t>35</a:t>
            </a:fld>
            <a:endParaRPr lang="en-US"/>
          </a:p>
        </p:txBody>
      </p:sp>
      <p:sp>
        <p:nvSpPr>
          <p:cNvPr id="10" name="Rectangle 9"/>
          <p:cNvSpPr/>
          <p:nvPr/>
        </p:nvSpPr>
        <p:spPr>
          <a:xfrm>
            <a:off x="562708" y="315413"/>
            <a:ext cx="7315200" cy="5755422"/>
          </a:xfrm>
          <a:prstGeom prst="rect">
            <a:avLst/>
          </a:prstGeom>
        </p:spPr>
        <p:txBody>
          <a:bodyPr wrap="square">
            <a:spAutoFit/>
          </a:bodyPr>
          <a:lstStyle/>
          <a:p>
            <a:pPr algn="just"/>
            <a:r>
              <a:rPr lang="en-US" sz="1600" dirty="0"/>
              <a:t>1. Let f(n) = 2n+3 and g(n) = n.</a:t>
            </a:r>
          </a:p>
          <a:p>
            <a:pPr algn="just"/>
            <a:endParaRPr lang="en-US" sz="1600" dirty="0"/>
          </a:p>
          <a:p>
            <a:pPr algn="just"/>
            <a:r>
              <a:rPr lang="en-US" sz="1600" dirty="0"/>
              <a:t>2. Replace f(n) with 2n+3 and g(n) with n in the equation </a:t>
            </a:r>
          </a:p>
          <a:p>
            <a:pPr algn="just"/>
            <a:r>
              <a:rPr lang="en-US" sz="1600" dirty="0"/>
              <a:t>c1.g(n)≤ f(n)≤ c2.g(n).</a:t>
            </a:r>
          </a:p>
          <a:p>
            <a:pPr algn="just"/>
            <a:endParaRPr lang="en-US" sz="1600" dirty="0"/>
          </a:p>
          <a:p>
            <a:pPr algn="just"/>
            <a:r>
              <a:rPr lang="en-US" sz="1600" dirty="0"/>
              <a:t>Then the equation will be c1.n ≤2n+3≤ c2.n</a:t>
            </a:r>
          </a:p>
          <a:p>
            <a:pPr algn="just"/>
            <a:endParaRPr lang="en-US" sz="1600" dirty="0"/>
          </a:p>
          <a:p>
            <a:pPr algn="just"/>
            <a:r>
              <a:rPr lang="en-US" sz="1600" dirty="0"/>
              <a:t>3. To ensure that the equation holds, let c1=1 and c2=5.</a:t>
            </a:r>
          </a:p>
          <a:p>
            <a:pPr algn="just"/>
            <a:endParaRPr lang="en-US" sz="1600" dirty="0"/>
          </a:p>
          <a:p>
            <a:pPr algn="just"/>
            <a:r>
              <a:rPr lang="en-US" sz="1600" dirty="0"/>
              <a:t>4. Thus, for n=1,</a:t>
            </a:r>
          </a:p>
          <a:p>
            <a:pPr algn="just"/>
            <a:r>
              <a:rPr lang="en-US" sz="1600" dirty="0"/>
              <a:t>the equation will be 1(1) ≤ 2(1)+3 ≤ 5(1) ⇒ 1 ≤ 5 ≤ 5 which is true.</a:t>
            </a:r>
          </a:p>
          <a:p>
            <a:pPr algn="just"/>
            <a:endParaRPr lang="en-US" sz="1600" dirty="0"/>
          </a:p>
          <a:p>
            <a:pPr algn="just"/>
            <a:r>
              <a:rPr lang="en-US" sz="1600" dirty="0"/>
              <a:t>5. For n=2,</a:t>
            </a:r>
          </a:p>
          <a:p>
            <a:pPr algn="just"/>
            <a:r>
              <a:rPr lang="en-US" sz="1600" dirty="0"/>
              <a:t>The equation will be 1(2) ≤ 2(2)+3 ≤ 5(2) ⇒ 2 ≤ 7 ≤ 10 which is again true.</a:t>
            </a:r>
          </a:p>
          <a:p>
            <a:pPr algn="just"/>
            <a:endParaRPr lang="en-US" sz="1600" dirty="0"/>
          </a:p>
          <a:p>
            <a:pPr algn="just" fontAlgn="base"/>
            <a:r>
              <a:rPr lang="en-US" sz="1600" dirty="0"/>
              <a:t>6. Hence, we can say that the equation holds for all the values of n given that c1=1 and c2=5.</a:t>
            </a:r>
          </a:p>
          <a:p>
            <a:pPr algn="just" fontAlgn="base"/>
            <a:endParaRPr lang="en-US" sz="1600" dirty="0"/>
          </a:p>
          <a:p>
            <a:pPr algn="just" fontAlgn="base"/>
            <a:r>
              <a:rPr lang="en-US" sz="1600" dirty="0"/>
              <a:t>7. Therefore, we can say that for the above example, f(n) is equal to θ(g(n)). And it gives average-case complexity for f(n).</a:t>
            </a:r>
          </a:p>
          <a:p>
            <a:pPr algn="just"/>
            <a:endParaRPr lang="en-US" sz="1600" dirty="0"/>
          </a:p>
          <a:p>
            <a:pPr algn="just"/>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908" y="2035757"/>
            <a:ext cx="3927031" cy="252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73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asymptotic notations</a:t>
            </a:r>
          </a:p>
        </p:txBody>
      </p:sp>
      <p:sp>
        <p:nvSpPr>
          <p:cNvPr id="5" name="Content Placeholder 4"/>
          <p:cNvSpPr>
            <a:spLocks noGrp="1"/>
          </p:cNvSpPr>
          <p:nvPr>
            <p:ph idx="1"/>
          </p:nvPr>
        </p:nvSpPr>
        <p:spPr/>
        <p:txBody>
          <a:bodyPr/>
          <a:lstStyle/>
          <a:p>
            <a:r>
              <a:rPr lang="pt-BR" dirty="0"/>
              <a:t>Constant 	O(1)</a:t>
            </a:r>
          </a:p>
          <a:p>
            <a:r>
              <a:rPr lang="pt-BR" dirty="0"/>
              <a:t>Logarithmic 	O(log n)</a:t>
            </a:r>
          </a:p>
          <a:p>
            <a:r>
              <a:rPr lang="pt-BR" dirty="0"/>
              <a:t>Linear	           O(n)</a:t>
            </a:r>
          </a:p>
          <a:p>
            <a:r>
              <a:rPr lang="pt-BR" dirty="0"/>
              <a:t>n log n	O(n log n)</a:t>
            </a:r>
          </a:p>
          <a:p>
            <a:r>
              <a:rPr lang="pt-BR" dirty="0"/>
              <a:t>Quadratic 	O(n2)</a:t>
            </a:r>
          </a:p>
          <a:p>
            <a:r>
              <a:rPr lang="pt-BR" dirty="0"/>
              <a:t>Cubic 	          O(n3)</a:t>
            </a:r>
          </a:p>
          <a:p>
            <a:r>
              <a:rPr lang="pt-BR" dirty="0"/>
              <a:t>Polynomial 	nO(1) </a:t>
            </a:r>
          </a:p>
          <a:p>
            <a:r>
              <a:rPr lang="pt-BR" dirty="0"/>
              <a:t>Exponential 	2O(n) </a:t>
            </a:r>
            <a:endParaRPr lang="en-US" dirty="0"/>
          </a:p>
        </p:txBody>
      </p:sp>
      <p:sp>
        <p:nvSpPr>
          <p:cNvPr id="2" name="Footer Placeholder 1"/>
          <p:cNvSpPr>
            <a:spLocks noGrp="1"/>
          </p:cNvSpPr>
          <p:nvPr>
            <p:ph type="ftr" sz="quarter" idx="11"/>
          </p:nvPr>
        </p:nvSpPr>
        <p:spPr/>
        <p:txBody>
          <a:bodyPr/>
          <a:lstStyle/>
          <a:p>
            <a:r>
              <a:rPr lang="en-US"/>
              <a:t>DATA STRUCTURES AND ALGORITHMS (UNIT-1) | CSSE</a:t>
            </a:r>
          </a:p>
        </p:txBody>
      </p:sp>
      <p:sp>
        <p:nvSpPr>
          <p:cNvPr id="3" name="Slide Number Placeholder 2"/>
          <p:cNvSpPr>
            <a:spLocks noGrp="1"/>
          </p:cNvSpPr>
          <p:nvPr>
            <p:ph type="sldNum" sz="quarter" idx="12"/>
          </p:nvPr>
        </p:nvSpPr>
        <p:spPr/>
        <p:txBody>
          <a:bodyPr/>
          <a:lstStyle/>
          <a:p>
            <a:fld id="{AB0BD4F9-8FFC-4B9A-AC71-4B5586DA05F2}" type="slidenum">
              <a:rPr lang="en-US" smtClean="0"/>
              <a:t>36</a:t>
            </a:fld>
            <a:endParaRPr lang="en-US"/>
          </a:p>
        </p:txBody>
      </p:sp>
    </p:spTree>
    <p:extLst>
      <p:ext uri="{BB962C8B-B14F-4D97-AF65-F5344CB8AC3E}">
        <p14:creationId xmlns:p14="http://schemas.microsoft.com/office/powerpoint/2010/main" val="3860164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DATA STRUCTURES AND ALGORITHMS (UNIT-1) | CSSE</a:t>
            </a:r>
          </a:p>
        </p:txBody>
      </p:sp>
      <p:sp>
        <p:nvSpPr>
          <p:cNvPr id="5" name="Slide Number Placeholder 4"/>
          <p:cNvSpPr>
            <a:spLocks noGrp="1"/>
          </p:cNvSpPr>
          <p:nvPr>
            <p:ph type="sldNum" sz="quarter" idx="12"/>
          </p:nvPr>
        </p:nvSpPr>
        <p:spPr/>
        <p:txBody>
          <a:bodyPr/>
          <a:lstStyle/>
          <a:p>
            <a:fld id="{AB0BD4F9-8FFC-4B9A-AC71-4B5586DA05F2}" type="slidenum">
              <a:rPr lang="en-US" smtClean="0"/>
              <a:t>37</a:t>
            </a:fld>
            <a:endParaRPr lang="en-US"/>
          </a:p>
        </p:txBody>
      </p:sp>
      <p:sp>
        <p:nvSpPr>
          <p:cNvPr id="2" name="Title 1"/>
          <p:cNvSpPr>
            <a:spLocks noGrp="1"/>
          </p:cNvSpPr>
          <p:nvPr>
            <p:ph type="title" idx="4294967295"/>
          </p:nvPr>
        </p:nvSpPr>
        <p:spPr>
          <a:xfrm>
            <a:off x="633046" y="228723"/>
            <a:ext cx="10058400" cy="486386"/>
          </a:xfrm>
        </p:spPr>
        <p:txBody>
          <a:bodyPr>
            <a:noAutofit/>
          </a:bodyPr>
          <a:lstStyle/>
          <a:p>
            <a:r>
              <a:rPr lang="en-US" sz="2000" dirty="0"/>
              <a:t>Time complexity of some most commonly used algorithms</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2499632055"/>
              </p:ext>
            </p:extLst>
          </p:nvPr>
        </p:nvGraphicFramePr>
        <p:xfrm>
          <a:off x="1418492" y="1272591"/>
          <a:ext cx="7038976" cy="834390"/>
        </p:xfrm>
        <a:graphic>
          <a:graphicData uri="http://schemas.openxmlformats.org/drawingml/2006/table">
            <a:tbl>
              <a:tblPr/>
              <a:tblGrid>
                <a:gridCol w="3519488">
                  <a:extLst>
                    <a:ext uri="{9D8B030D-6E8A-4147-A177-3AD203B41FA5}">
                      <a16:colId xmlns:a16="http://schemas.microsoft.com/office/drawing/2014/main" val="20000"/>
                    </a:ext>
                  </a:extLst>
                </a:gridCol>
                <a:gridCol w="3519488">
                  <a:extLst>
                    <a:ext uri="{9D8B030D-6E8A-4147-A177-3AD203B41FA5}">
                      <a16:colId xmlns:a16="http://schemas.microsoft.com/office/drawing/2014/main" val="20001"/>
                    </a:ext>
                  </a:extLst>
                </a:gridCol>
              </a:tblGrid>
              <a:tr h="0">
                <a:tc>
                  <a:txBody>
                    <a:bodyPr/>
                    <a:lstStyle/>
                    <a:p>
                      <a:pPr algn="ctr" fontAlgn="ctr"/>
                      <a:r>
                        <a:rPr lang="en-US" sz="1200" b="1" dirty="0">
                          <a:effectLst/>
                          <a:latin typeface="+mj-lt"/>
                        </a:rPr>
                        <a:t>Algorithm</a:t>
                      </a:r>
                      <a:endParaRPr lang="en-US" sz="1200" dirty="0">
                        <a:effectLst/>
                        <a:latin typeface="+mj-l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200" b="1">
                          <a:effectLst/>
                          <a:latin typeface="+mj-lt"/>
                        </a:rPr>
                        <a:t>Worst-case complexity</a:t>
                      </a:r>
                      <a:endParaRPr lang="en-US" sz="1200">
                        <a:effectLst/>
                        <a:latin typeface="+mj-l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0">
                <a:tc>
                  <a:txBody>
                    <a:bodyPr/>
                    <a:lstStyle/>
                    <a:p>
                      <a:pPr algn="ctr" fontAlgn="ctr"/>
                      <a:r>
                        <a:rPr lang="en-US" sz="1200" b="0" dirty="0">
                          <a:effectLst/>
                          <a:latin typeface="+mj-lt"/>
                        </a:rPr>
                        <a:t>Linear search</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200" b="0" dirty="0">
                          <a:effectLst/>
                          <a:latin typeface="+mj-lt"/>
                        </a:rPr>
                        <a:t>O(n)</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ctr"/>
                      <a:r>
                        <a:rPr lang="en-US" sz="1200" b="0" dirty="0">
                          <a:effectLst/>
                          <a:latin typeface="+mj-lt"/>
                        </a:rPr>
                        <a:t>Binary search</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200" b="0" dirty="0">
                          <a:effectLst/>
                          <a:latin typeface="+mj-lt"/>
                        </a:rPr>
                        <a:t>O(log n)</a:t>
                      </a:r>
                      <a:endParaRPr lang="en-US" sz="1200" dirty="0">
                        <a:effectLst/>
                        <a:latin typeface="+mj-l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bl>
          </a:graphicData>
        </a:graphic>
      </p:graphicFrame>
      <p:sp>
        <p:nvSpPr>
          <p:cNvPr id="9" name="Rectangle 2"/>
          <p:cNvSpPr>
            <a:spLocks noChangeArrowheads="1"/>
          </p:cNvSpPr>
          <p:nvPr/>
        </p:nvSpPr>
        <p:spPr bwMode="auto">
          <a:xfrm>
            <a:off x="961293" y="903259"/>
            <a:ext cx="427892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44444"/>
                </a:solidFill>
                <a:effectLst/>
                <a:latin typeface="+mj-lt"/>
                <a:cs typeface="Arial" pitchFamily="34" charset="0"/>
              </a:rPr>
              <a:t>Searching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mj-lt"/>
              <a:cs typeface="Arial" pitchFamily="34" charset="0"/>
            </a:endParaRPr>
          </a:p>
        </p:txBody>
      </p:sp>
      <p:sp>
        <p:nvSpPr>
          <p:cNvPr id="14" name="Rectangle 4"/>
          <p:cNvSpPr>
            <a:spLocks noChangeArrowheads="1"/>
          </p:cNvSpPr>
          <p:nvPr/>
        </p:nvSpPr>
        <p:spPr bwMode="auto">
          <a:xfrm>
            <a:off x="961293" y="2271542"/>
            <a:ext cx="368104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44444"/>
                </a:solidFill>
                <a:effectLst/>
                <a:cs typeface="Arial" pitchFamily="34" charset="0"/>
              </a:rPr>
              <a:t>Sorting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cs typeface="Arial" pitchFamily="34" charset="0"/>
            </a:endParaRPr>
          </a:p>
        </p:txBody>
      </p:sp>
      <p:sp>
        <p:nvSpPr>
          <p:cNvPr id="16" name="Rectangle 15"/>
          <p:cNvSpPr/>
          <p:nvPr/>
        </p:nvSpPr>
        <p:spPr>
          <a:xfrm>
            <a:off x="2450123" y="2664881"/>
            <a:ext cx="6096000" cy="2308324"/>
          </a:xfrm>
          <a:prstGeom prst="rect">
            <a:avLst/>
          </a:prstGeom>
        </p:spPr>
        <p:txBody>
          <a:bodyPr>
            <a:spAutoFit/>
          </a:bodyPr>
          <a:lstStyle/>
          <a:p>
            <a:r>
              <a:rPr lang="en-US" b="1" dirty="0"/>
              <a:t>Algorithm	                 Worst-case complexity</a:t>
            </a:r>
          </a:p>
          <a:p>
            <a:r>
              <a:rPr lang="en-US" dirty="0"/>
              <a:t>Insertion sort 	                   O(n2)</a:t>
            </a:r>
          </a:p>
          <a:p>
            <a:r>
              <a:rPr lang="en-US" dirty="0"/>
              <a:t>Selection sort	                   O(n2)</a:t>
            </a:r>
          </a:p>
          <a:p>
            <a:r>
              <a:rPr lang="en-US" dirty="0"/>
              <a:t>Bubble sort	                         O(n2)</a:t>
            </a:r>
          </a:p>
          <a:p>
            <a:r>
              <a:rPr lang="en-US" dirty="0"/>
              <a:t>Merge sort	                         O(n </a:t>
            </a:r>
            <a:r>
              <a:rPr lang="en-US" dirty="0" err="1"/>
              <a:t>logn</a:t>
            </a:r>
            <a:r>
              <a:rPr lang="en-US" dirty="0"/>
              <a:t>)</a:t>
            </a:r>
          </a:p>
          <a:p>
            <a:r>
              <a:rPr lang="en-US" dirty="0"/>
              <a:t>Quicksort	                         O(n2)</a:t>
            </a:r>
          </a:p>
          <a:p>
            <a:r>
              <a:rPr lang="en-US" dirty="0"/>
              <a:t>Radix sort	                         O(</a:t>
            </a:r>
            <a:r>
              <a:rPr lang="en-US" dirty="0" err="1"/>
              <a:t>nk</a:t>
            </a:r>
            <a:r>
              <a:rPr lang="en-US" dirty="0"/>
              <a:t>)</a:t>
            </a:r>
          </a:p>
          <a:p>
            <a:r>
              <a:rPr lang="en-US" dirty="0"/>
              <a:t>Bucket sort	                         O(n2)</a:t>
            </a:r>
          </a:p>
        </p:txBody>
      </p:sp>
    </p:spTree>
    <p:extLst>
      <p:ext uri="{BB962C8B-B14F-4D97-AF65-F5344CB8AC3E}">
        <p14:creationId xmlns:p14="http://schemas.microsoft.com/office/powerpoint/2010/main" val="2617395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E81E-6B12-491F-83EB-A8B871BF2AFC}"/>
              </a:ext>
            </a:extLst>
          </p:cNvPr>
          <p:cNvSpPr>
            <a:spLocks noGrp="1"/>
          </p:cNvSpPr>
          <p:nvPr>
            <p:ph type="title"/>
          </p:nvPr>
        </p:nvSpPr>
        <p:spPr/>
        <p:txBody>
          <a:bodyPr/>
          <a:lstStyle/>
          <a:p>
            <a:r>
              <a:rPr lang="en-US" dirty="0"/>
              <a:t>Space complexity</a:t>
            </a:r>
          </a:p>
        </p:txBody>
      </p:sp>
      <p:sp>
        <p:nvSpPr>
          <p:cNvPr id="3" name="Content Placeholder 2">
            <a:extLst>
              <a:ext uri="{FF2B5EF4-FFF2-40B4-BE49-F238E27FC236}">
                <a16:creationId xmlns:a16="http://schemas.microsoft.com/office/drawing/2014/main" id="{29417678-490F-4EE8-BC56-80D374529F60}"/>
              </a:ext>
            </a:extLst>
          </p:cNvPr>
          <p:cNvSpPr>
            <a:spLocks noGrp="1"/>
          </p:cNvSpPr>
          <p:nvPr>
            <p:ph idx="1"/>
          </p:nvPr>
        </p:nvSpPr>
        <p:spPr/>
        <p:txBody>
          <a:bodyPr/>
          <a:lstStyle/>
          <a:p>
            <a:pPr>
              <a:buFont typeface="Wingdings" panose="05000000000000000000" pitchFamily="2" charset="2"/>
              <a:buChar char="§"/>
            </a:pPr>
            <a:r>
              <a:rPr lang="en-US" dirty="0"/>
              <a:t>Amount of space required for an algorithm for its execution.</a:t>
            </a:r>
          </a:p>
          <a:p>
            <a:pPr>
              <a:buFont typeface="Wingdings" panose="05000000000000000000" pitchFamily="2" charset="2"/>
              <a:buChar char="§"/>
            </a:pPr>
            <a:r>
              <a:rPr lang="en-US" dirty="0"/>
              <a:t>For any algorithm, memory is required for the following purposes...</a:t>
            </a:r>
          </a:p>
          <a:p>
            <a:pPr marL="749808" lvl="1" indent="-457200">
              <a:buFont typeface="+mj-lt"/>
              <a:buAutoNum type="arabicPeriod"/>
            </a:pPr>
            <a:r>
              <a:rPr lang="en-US" dirty="0"/>
              <a:t>To store program instructions.</a:t>
            </a:r>
          </a:p>
          <a:p>
            <a:pPr marL="749808" lvl="1" indent="-457200">
              <a:buFont typeface="+mj-lt"/>
              <a:buAutoNum type="arabicPeriod"/>
            </a:pPr>
            <a:r>
              <a:rPr lang="en-US" dirty="0"/>
              <a:t>To store constant values.</a:t>
            </a:r>
          </a:p>
          <a:p>
            <a:pPr marL="749808" lvl="1" indent="-457200">
              <a:buFont typeface="+mj-lt"/>
              <a:buAutoNum type="arabicPeriod"/>
            </a:pPr>
            <a:r>
              <a:rPr lang="en-US" dirty="0"/>
              <a:t>To store variable values.</a:t>
            </a:r>
          </a:p>
          <a:p>
            <a:pPr marL="749808" lvl="1" indent="-457200">
              <a:buFont typeface="+mj-lt"/>
              <a:buAutoNum type="arabicPeriod"/>
            </a:pPr>
            <a:r>
              <a:rPr lang="en-US" dirty="0"/>
              <a:t>And for few other things like function calls, jumping statements </a:t>
            </a:r>
            <a:r>
              <a:rPr lang="en-US" dirty="0" err="1"/>
              <a:t>etc</a:t>
            </a:r>
            <a:r>
              <a:rPr lang="en-US" dirty="0"/>
              <a:t>,.</a:t>
            </a:r>
          </a:p>
        </p:txBody>
      </p:sp>
      <p:sp>
        <p:nvSpPr>
          <p:cNvPr id="4" name="Footer Placeholder 3">
            <a:extLst>
              <a:ext uri="{FF2B5EF4-FFF2-40B4-BE49-F238E27FC236}">
                <a16:creationId xmlns:a16="http://schemas.microsoft.com/office/drawing/2014/main" id="{0B930729-0E0D-40EB-9884-87EA9E515161}"/>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6E4FF5F2-E78A-4A1B-9F6F-038307EFB658}"/>
              </a:ext>
            </a:extLst>
          </p:cNvPr>
          <p:cNvSpPr>
            <a:spLocks noGrp="1"/>
          </p:cNvSpPr>
          <p:nvPr>
            <p:ph type="sldNum" sz="quarter" idx="12"/>
          </p:nvPr>
        </p:nvSpPr>
        <p:spPr/>
        <p:txBody>
          <a:bodyPr/>
          <a:lstStyle/>
          <a:p>
            <a:fld id="{AB0BD4F9-8FFC-4B9A-AC71-4B5586DA05F2}" type="slidenum">
              <a:rPr lang="en-US" smtClean="0"/>
              <a:t>38</a:t>
            </a:fld>
            <a:endParaRPr lang="en-US"/>
          </a:p>
        </p:txBody>
      </p:sp>
    </p:spTree>
    <p:extLst>
      <p:ext uri="{BB962C8B-B14F-4D97-AF65-F5344CB8AC3E}">
        <p14:creationId xmlns:p14="http://schemas.microsoft.com/office/powerpoint/2010/main" val="326252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C87-F53D-4380-B850-408C8A568E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09943-4918-4571-B664-827742D991A1}"/>
              </a:ext>
            </a:extLst>
          </p:cNvPr>
          <p:cNvSpPr>
            <a:spLocks noGrp="1"/>
          </p:cNvSpPr>
          <p:nvPr>
            <p:ph idx="1"/>
          </p:nvPr>
        </p:nvSpPr>
        <p:spPr/>
        <p:txBody>
          <a:bodyPr/>
          <a:lstStyle/>
          <a:p>
            <a:pPr algn="just"/>
            <a:r>
              <a:rPr lang="en-US" b="0" i="0" dirty="0">
                <a:solidFill>
                  <a:srgbClr val="333333"/>
                </a:solidFill>
                <a:effectLst/>
                <a:latin typeface="Open Sans" panose="020B0606030504020204" pitchFamily="34" charset="0"/>
              </a:rPr>
              <a:t>when a program is under execution it uses the computer memory for THREE reasons.</a:t>
            </a:r>
          </a:p>
          <a:p>
            <a:pPr algn="just">
              <a:buFont typeface="+mj-lt"/>
              <a:buAutoNum type="arabicPeriod"/>
            </a:pPr>
            <a:r>
              <a:rPr lang="en-US" b="1" i="0" dirty="0">
                <a:solidFill>
                  <a:srgbClr val="333333"/>
                </a:solidFill>
                <a:effectLst/>
                <a:latin typeface="Open Sans" panose="020B0606030504020204" pitchFamily="34" charset="0"/>
              </a:rPr>
              <a:t>Instruction Space:</a:t>
            </a:r>
            <a:r>
              <a:rPr lang="en-US" b="0" i="0" dirty="0">
                <a:solidFill>
                  <a:srgbClr val="333333"/>
                </a:solidFill>
                <a:effectLst/>
                <a:latin typeface="Open Sans" panose="020B0606030504020204" pitchFamily="34" charset="0"/>
              </a:rPr>
              <a:t> It is the amount of memory used to store compiled version of instructions.</a:t>
            </a:r>
          </a:p>
          <a:p>
            <a:pPr algn="just">
              <a:buFont typeface="+mj-lt"/>
              <a:buAutoNum type="arabicPeriod"/>
            </a:pPr>
            <a:r>
              <a:rPr lang="en-US" b="1" i="0" dirty="0">
                <a:solidFill>
                  <a:srgbClr val="333333"/>
                </a:solidFill>
                <a:effectLst/>
                <a:latin typeface="Open Sans" panose="020B0606030504020204" pitchFamily="34" charset="0"/>
              </a:rPr>
              <a:t>Environmental Stack:</a:t>
            </a:r>
            <a:r>
              <a:rPr lang="en-US" b="0" i="0" dirty="0">
                <a:solidFill>
                  <a:srgbClr val="333333"/>
                </a:solidFill>
                <a:effectLst/>
                <a:latin typeface="Open Sans" panose="020B0606030504020204" pitchFamily="34" charset="0"/>
              </a:rPr>
              <a:t> It is the amount of memory used to store information of partially executed functions at the time of function call.</a:t>
            </a:r>
          </a:p>
          <a:p>
            <a:pPr algn="just">
              <a:buFont typeface="+mj-lt"/>
              <a:buAutoNum type="arabicPeriod"/>
            </a:pPr>
            <a:r>
              <a:rPr lang="en-US" b="1" i="0" dirty="0">
                <a:solidFill>
                  <a:srgbClr val="333333"/>
                </a:solidFill>
                <a:effectLst/>
                <a:latin typeface="Open Sans" panose="020B0606030504020204" pitchFamily="34" charset="0"/>
              </a:rPr>
              <a:t>Data Space: </a:t>
            </a:r>
            <a:r>
              <a:rPr lang="en-US" b="0" i="0" dirty="0">
                <a:solidFill>
                  <a:srgbClr val="333333"/>
                </a:solidFill>
                <a:effectLst/>
                <a:latin typeface="Open Sans" panose="020B0606030504020204" pitchFamily="34" charset="0"/>
              </a:rPr>
              <a:t>It is the amount of memory used to store all the variables and constants.</a:t>
            </a:r>
          </a:p>
          <a:p>
            <a:endParaRPr lang="en-US" dirty="0"/>
          </a:p>
        </p:txBody>
      </p:sp>
      <p:sp>
        <p:nvSpPr>
          <p:cNvPr id="4" name="Footer Placeholder 3">
            <a:extLst>
              <a:ext uri="{FF2B5EF4-FFF2-40B4-BE49-F238E27FC236}">
                <a16:creationId xmlns:a16="http://schemas.microsoft.com/office/drawing/2014/main" id="{6A361F2C-E040-4B75-9276-A96B40D78D53}"/>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A350242A-50AF-4480-9EDC-5D1CF81C5247}"/>
              </a:ext>
            </a:extLst>
          </p:cNvPr>
          <p:cNvSpPr>
            <a:spLocks noGrp="1"/>
          </p:cNvSpPr>
          <p:nvPr>
            <p:ph type="sldNum" sz="quarter" idx="12"/>
          </p:nvPr>
        </p:nvSpPr>
        <p:spPr/>
        <p:txBody>
          <a:bodyPr/>
          <a:lstStyle/>
          <a:p>
            <a:fld id="{AB0BD4F9-8FFC-4B9A-AC71-4B5586DA05F2}" type="slidenum">
              <a:rPr lang="en-US" smtClean="0"/>
              <a:t>39</a:t>
            </a:fld>
            <a:endParaRPr lang="en-US"/>
          </a:p>
        </p:txBody>
      </p:sp>
    </p:spTree>
    <p:extLst>
      <p:ext uri="{BB962C8B-B14F-4D97-AF65-F5344CB8AC3E}">
        <p14:creationId xmlns:p14="http://schemas.microsoft.com/office/powerpoint/2010/main" val="371477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491941F-A031-42C9-977C-CEF5C609C475}"/>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28EB0BAD-A900-4FB0-BCE2-31C7B9A6123F}"/>
              </a:ext>
            </a:extLst>
          </p:cNvPr>
          <p:cNvSpPr>
            <a:spLocks noGrp="1"/>
          </p:cNvSpPr>
          <p:nvPr>
            <p:ph type="sldNum" sz="quarter" idx="12"/>
          </p:nvPr>
        </p:nvSpPr>
        <p:spPr/>
        <p:txBody>
          <a:bodyPr/>
          <a:lstStyle/>
          <a:p>
            <a:fld id="{AB0BD4F9-8FFC-4B9A-AC71-4B5586DA05F2}" type="slidenum">
              <a:rPr lang="en-US" smtClean="0"/>
              <a:t>4</a:t>
            </a:fld>
            <a:endParaRPr lang="en-US"/>
          </a:p>
        </p:txBody>
      </p:sp>
      <p:sp>
        <p:nvSpPr>
          <p:cNvPr id="9" name="TextBox 8">
            <a:extLst>
              <a:ext uri="{FF2B5EF4-FFF2-40B4-BE49-F238E27FC236}">
                <a16:creationId xmlns:a16="http://schemas.microsoft.com/office/drawing/2014/main" id="{F36838AF-4B48-4BB2-BB4F-698F2163D391}"/>
              </a:ext>
            </a:extLst>
          </p:cNvPr>
          <p:cNvSpPr txBox="1"/>
          <p:nvPr/>
        </p:nvSpPr>
        <p:spPr>
          <a:xfrm>
            <a:off x="1100888" y="1643317"/>
            <a:ext cx="9462837" cy="1477328"/>
          </a:xfrm>
          <a:prstGeom prst="rect">
            <a:avLst/>
          </a:prstGeom>
          <a:noFill/>
        </p:spPr>
        <p:txBody>
          <a:bodyPr wrap="square">
            <a:spAutoFit/>
          </a:bodyPr>
          <a:lstStyle/>
          <a:p>
            <a:pPr marL="285750" indent="-285750">
              <a:buFont typeface="Wingdings" panose="05000000000000000000" pitchFamily="2" charset="2"/>
              <a:buChar char="§"/>
            </a:pPr>
            <a:r>
              <a:rPr lang="en-US" dirty="0"/>
              <a:t>Basically it deals with the manipulation and organization of data. </a:t>
            </a:r>
          </a:p>
          <a:p>
            <a:pPr marL="285750" indent="-285750">
              <a:buFont typeface="Wingdings" panose="05000000000000000000" pitchFamily="2" charset="2"/>
              <a:buChar char="§"/>
            </a:pPr>
            <a:r>
              <a:rPr lang="en-US" dirty="0"/>
              <a:t>The major advantages of data structures are listed below:</a:t>
            </a:r>
          </a:p>
          <a:p>
            <a:pPr marL="742950" lvl="1" indent="-285750">
              <a:buFont typeface="Wingdings" panose="05000000000000000000" pitchFamily="2" charset="2"/>
              <a:buChar char="§"/>
            </a:pPr>
            <a:r>
              <a:rPr lang="en-US" dirty="0"/>
              <a:t>It provides different levels of organizing data.</a:t>
            </a:r>
          </a:p>
          <a:p>
            <a:pPr marL="742950" lvl="1" indent="-285750">
              <a:buFont typeface="Wingdings" panose="05000000000000000000" pitchFamily="2" charset="2"/>
              <a:buChar char="§"/>
            </a:pPr>
            <a:r>
              <a:rPr lang="en-US" dirty="0"/>
              <a:t>Management of large dataset</a:t>
            </a:r>
          </a:p>
          <a:p>
            <a:pPr marL="742950" lvl="1" indent="-285750">
              <a:buFont typeface="Wingdings" panose="05000000000000000000" pitchFamily="2" charset="2"/>
              <a:buChar char="§"/>
            </a:pPr>
            <a:r>
              <a:rPr lang="en-US" dirty="0"/>
              <a:t>Design of efficient algorithms</a:t>
            </a:r>
          </a:p>
        </p:txBody>
      </p:sp>
      <p:sp>
        <p:nvSpPr>
          <p:cNvPr id="10" name="TextBox 9">
            <a:extLst>
              <a:ext uri="{FF2B5EF4-FFF2-40B4-BE49-F238E27FC236}">
                <a16:creationId xmlns:a16="http://schemas.microsoft.com/office/drawing/2014/main" id="{66EB0801-DD23-4D03-8C3E-96923C5D4C20}"/>
              </a:ext>
            </a:extLst>
          </p:cNvPr>
          <p:cNvSpPr txBox="1"/>
          <p:nvPr/>
        </p:nvSpPr>
        <p:spPr>
          <a:xfrm>
            <a:off x="1100888" y="3174387"/>
            <a:ext cx="9263269" cy="1477328"/>
          </a:xfrm>
          <a:prstGeom prst="rect">
            <a:avLst/>
          </a:prstGeom>
          <a:noFill/>
        </p:spPr>
        <p:txBody>
          <a:bodyPr wrap="square">
            <a:spAutoFit/>
          </a:bodyPr>
          <a:lstStyle/>
          <a:p>
            <a:r>
              <a:rPr lang="en-US" b="1" dirty="0"/>
              <a:t>Types of Data Structure</a:t>
            </a:r>
          </a:p>
          <a:p>
            <a:r>
              <a:rPr lang="en-US" dirty="0"/>
              <a:t>Basically, data structures are divided into two categories:</a:t>
            </a:r>
          </a:p>
          <a:p>
            <a:endParaRPr lang="en-US" dirty="0"/>
          </a:p>
          <a:p>
            <a:pPr marL="285750" indent="-285750">
              <a:buFont typeface="Wingdings" panose="05000000000000000000" pitchFamily="2" charset="2"/>
              <a:buChar char="§"/>
            </a:pPr>
            <a:r>
              <a:rPr lang="en-US" dirty="0"/>
              <a:t>Linear data structure</a:t>
            </a:r>
          </a:p>
          <a:p>
            <a:pPr marL="285750" indent="-285750">
              <a:buFont typeface="Wingdings" panose="05000000000000000000" pitchFamily="2" charset="2"/>
              <a:buChar char="§"/>
            </a:pPr>
            <a:r>
              <a:rPr lang="en-US" dirty="0"/>
              <a:t>Non-linear data structure</a:t>
            </a:r>
          </a:p>
        </p:txBody>
      </p:sp>
    </p:spTree>
    <p:extLst>
      <p:ext uri="{BB962C8B-B14F-4D97-AF65-F5344CB8AC3E}">
        <p14:creationId xmlns:p14="http://schemas.microsoft.com/office/powerpoint/2010/main" val="1168790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2EDD61-304B-44BB-B9DC-34E9BFD5961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0DFC3D10-E05C-4F2C-8E58-7EB117E130A9}"/>
              </a:ext>
            </a:extLst>
          </p:cNvPr>
          <p:cNvSpPr>
            <a:spLocks noGrp="1"/>
          </p:cNvSpPr>
          <p:nvPr>
            <p:ph type="sldNum" sz="quarter" idx="12"/>
          </p:nvPr>
        </p:nvSpPr>
        <p:spPr/>
        <p:txBody>
          <a:bodyPr/>
          <a:lstStyle/>
          <a:p>
            <a:fld id="{AB0BD4F9-8FFC-4B9A-AC71-4B5586DA05F2}" type="slidenum">
              <a:rPr lang="en-US" smtClean="0"/>
              <a:t>40</a:t>
            </a:fld>
            <a:endParaRPr lang="en-US"/>
          </a:p>
        </p:txBody>
      </p:sp>
      <p:sp>
        <p:nvSpPr>
          <p:cNvPr id="3" name="Content Placeholder 2">
            <a:extLst>
              <a:ext uri="{FF2B5EF4-FFF2-40B4-BE49-F238E27FC236}">
                <a16:creationId xmlns:a16="http://schemas.microsoft.com/office/drawing/2014/main" id="{96056A70-653C-4F54-B3DA-23F33F8BCC8D}"/>
              </a:ext>
            </a:extLst>
          </p:cNvPr>
          <p:cNvSpPr>
            <a:spLocks noGrp="1"/>
          </p:cNvSpPr>
          <p:nvPr>
            <p:ph idx="4294967295"/>
          </p:nvPr>
        </p:nvSpPr>
        <p:spPr>
          <a:xfrm>
            <a:off x="821633" y="947704"/>
            <a:ext cx="10390849" cy="4896505"/>
          </a:xfrm>
        </p:spPr>
        <p:txBody>
          <a:bodyPr>
            <a:normAutofit/>
          </a:bodyPr>
          <a:lstStyle/>
          <a:p>
            <a:pPr algn="just">
              <a:buFont typeface="Wingdings" panose="05000000000000000000" pitchFamily="2" charset="2"/>
              <a:buChar char="§"/>
            </a:pPr>
            <a:r>
              <a:rPr lang="en-US" b="0" i="0" dirty="0">
                <a:solidFill>
                  <a:srgbClr val="333333"/>
                </a:solidFill>
                <a:effectLst/>
                <a:latin typeface="Open Sans" panose="020B0606030504020204" pitchFamily="34" charset="0"/>
              </a:rPr>
              <a:t>To calculate the space complexity, we must know the memory required to store different datatype values (according to the compiler).</a:t>
            </a:r>
          </a:p>
          <a:p>
            <a:pPr lvl="1" algn="just">
              <a:buFont typeface="Wingdings" panose="05000000000000000000" pitchFamily="2" charset="2"/>
              <a:buChar char="§"/>
            </a:pPr>
            <a:r>
              <a:rPr lang="en-US" dirty="0"/>
              <a:t>2 or 4 bytes to store Integer value.</a:t>
            </a:r>
          </a:p>
          <a:p>
            <a:pPr lvl="1" algn="just">
              <a:buFont typeface="Wingdings" panose="05000000000000000000" pitchFamily="2" charset="2"/>
              <a:buChar char="§"/>
            </a:pPr>
            <a:r>
              <a:rPr lang="en-US" dirty="0"/>
              <a:t>4 bytes to store Floating Point value.</a:t>
            </a:r>
          </a:p>
          <a:p>
            <a:pPr lvl="1" algn="just">
              <a:buFont typeface="Wingdings" panose="05000000000000000000" pitchFamily="2" charset="2"/>
              <a:buChar char="§"/>
            </a:pPr>
            <a:r>
              <a:rPr lang="en-US" dirty="0"/>
              <a:t>1 byte to store Character value.</a:t>
            </a:r>
          </a:p>
          <a:p>
            <a:pPr lvl="1" algn="just">
              <a:buFont typeface="Wingdings" panose="05000000000000000000" pitchFamily="2" charset="2"/>
              <a:buChar char="§"/>
            </a:pPr>
            <a:r>
              <a:rPr lang="en-US" dirty="0"/>
              <a:t>6 (OR) 8 bytes to store double value.</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t>If any algorithm requires a fixed amount of space for all input values then that space complexity is said to be </a:t>
            </a:r>
            <a:r>
              <a:rPr lang="en-US" b="1" dirty="0"/>
              <a:t>Constant Space Complexity.</a:t>
            </a:r>
          </a:p>
        </p:txBody>
      </p:sp>
      <p:sp>
        <p:nvSpPr>
          <p:cNvPr id="8" name="TextBox 7">
            <a:extLst>
              <a:ext uri="{FF2B5EF4-FFF2-40B4-BE49-F238E27FC236}">
                <a16:creationId xmlns:a16="http://schemas.microsoft.com/office/drawing/2014/main" id="{87DC5D48-3CD1-451B-A40B-CC1E42FEE0C1}"/>
              </a:ext>
            </a:extLst>
          </p:cNvPr>
          <p:cNvSpPr txBox="1"/>
          <p:nvPr/>
        </p:nvSpPr>
        <p:spPr>
          <a:xfrm>
            <a:off x="1490870" y="3395956"/>
            <a:ext cx="6188764" cy="1200329"/>
          </a:xfrm>
          <a:prstGeom prst="rect">
            <a:avLst/>
          </a:prstGeom>
          <a:noFill/>
        </p:spPr>
        <p:txBody>
          <a:bodyPr wrap="square">
            <a:spAutoFit/>
          </a:bodyPr>
          <a:lstStyle/>
          <a:p>
            <a:r>
              <a:rPr lang="en-US" dirty="0"/>
              <a:t>int square(int a)</a:t>
            </a:r>
          </a:p>
          <a:p>
            <a:r>
              <a:rPr lang="en-US" dirty="0"/>
              <a:t>{</a:t>
            </a:r>
          </a:p>
          <a:p>
            <a:r>
              <a:rPr lang="en-US" dirty="0"/>
              <a:t>	return a*a;</a:t>
            </a:r>
          </a:p>
          <a:p>
            <a:r>
              <a:rPr lang="en-US" dirty="0"/>
              <a:t>}</a:t>
            </a:r>
          </a:p>
        </p:txBody>
      </p:sp>
      <p:sp>
        <p:nvSpPr>
          <p:cNvPr id="9" name="TextBox 8">
            <a:extLst>
              <a:ext uri="{FF2B5EF4-FFF2-40B4-BE49-F238E27FC236}">
                <a16:creationId xmlns:a16="http://schemas.microsoft.com/office/drawing/2014/main" id="{311B7A05-A2DC-4916-A089-9D916DE61DCC}"/>
              </a:ext>
            </a:extLst>
          </p:cNvPr>
          <p:cNvSpPr txBox="1"/>
          <p:nvPr/>
        </p:nvSpPr>
        <p:spPr>
          <a:xfrm>
            <a:off x="4227178" y="3811454"/>
            <a:ext cx="6473952" cy="369332"/>
          </a:xfrm>
          <a:prstGeom prst="rect">
            <a:avLst/>
          </a:prstGeom>
          <a:noFill/>
        </p:spPr>
        <p:txBody>
          <a:bodyPr wrap="none" rtlCol="0">
            <a:spAutoFit/>
          </a:bodyPr>
          <a:lstStyle/>
          <a:p>
            <a:r>
              <a:rPr lang="en-US" b="0" i="0" dirty="0">
                <a:solidFill>
                  <a:srgbClr val="333333"/>
                </a:solidFill>
                <a:effectLst/>
                <a:latin typeface="Open Sans" panose="020B0606030504020204" pitchFamily="34" charset="0"/>
              </a:rPr>
              <a:t>How many bytes of memory required to store variable </a:t>
            </a:r>
            <a:r>
              <a:rPr lang="en-US" b="1" i="0" dirty="0">
                <a:solidFill>
                  <a:srgbClr val="333333"/>
                </a:solidFill>
                <a:effectLst/>
                <a:latin typeface="Open Sans" panose="020B0606030504020204" pitchFamily="34" charset="0"/>
              </a:rPr>
              <a:t>’a’ </a:t>
            </a:r>
            <a:r>
              <a:rPr lang="en-US" i="0" dirty="0">
                <a:solidFill>
                  <a:srgbClr val="333333"/>
                </a:solidFill>
                <a:effectLst/>
                <a:latin typeface="Open Sans" panose="020B0606030504020204" pitchFamily="34" charset="0"/>
              </a:rPr>
              <a:t>?</a:t>
            </a:r>
            <a:r>
              <a:rPr lang="en-US" b="0" i="0" dirty="0">
                <a:solidFill>
                  <a:srgbClr val="333333"/>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val="2509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C66A83-CF4F-480A-A02B-5033CA5515B5}"/>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FE34AEDD-BC97-4024-8BAC-4526A8B779D0}"/>
              </a:ext>
            </a:extLst>
          </p:cNvPr>
          <p:cNvSpPr>
            <a:spLocks noGrp="1"/>
          </p:cNvSpPr>
          <p:nvPr>
            <p:ph type="sldNum" sz="quarter" idx="12"/>
          </p:nvPr>
        </p:nvSpPr>
        <p:spPr/>
        <p:txBody>
          <a:bodyPr/>
          <a:lstStyle/>
          <a:p>
            <a:fld id="{AB0BD4F9-8FFC-4B9A-AC71-4B5586DA05F2}" type="slidenum">
              <a:rPr lang="en-US" smtClean="0"/>
              <a:t>41</a:t>
            </a:fld>
            <a:endParaRPr lang="en-US"/>
          </a:p>
        </p:txBody>
      </p:sp>
      <p:sp>
        <p:nvSpPr>
          <p:cNvPr id="5" name="Content Placeholder 4">
            <a:extLst>
              <a:ext uri="{FF2B5EF4-FFF2-40B4-BE49-F238E27FC236}">
                <a16:creationId xmlns:a16="http://schemas.microsoft.com/office/drawing/2014/main" id="{14B11C8D-2203-4A1D-9B2C-9D24A6E65E76}"/>
              </a:ext>
            </a:extLst>
          </p:cNvPr>
          <p:cNvSpPr>
            <a:spLocks noGrp="1"/>
          </p:cNvSpPr>
          <p:nvPr>
            <p:ph idx="4294967295"/>
          </p:nvPr>
        </p:nvSpPr>
        <p:spPr>
          <a:xfrm>
            <a:off x="834887" y="799341"/>
            <a:ext cx="10058400" cy="4022725"/>
          </a:xfrm>
        </p:spPr>
        <p:txBody>
          <a:bodyPr>
            <a:normAutofit fontScale="92500" lnSpcReduction="10000"/>
          </a:bodyPr>
          <a:lstStyle/>
          <a:p>
            <a:pPr algn="just"/>
            <a:r>
              <a:rPr lang="en-US" dirty="0"/>
              <a:t>int sum(int A[ ], int n)</a:t>
            </a:r>
          </a:p>
          <a:p>
            <a:pPr algn="just"/>
            <a:r>
              <a:rPr lang="en-US" dirty="0"/>
              <a:t>{</a:t>
            </a:r>
          </a:p>
          <a:p>
            <a:pPr algn="just"/>
            <a:r>
              <a:rPr lang="en-US" dirty="0"/>
              <a:t>   int sum = 0, </a:t>
            </a:r>
            <a:r>
              <a:rPr lang="en-US" dirty="0" err="1"/>
              <a:t>i</a:t>
            </a:r>
            <a:r>
              <a:rPr lang="en-US" dirty="0"/>
              <a:t>;</a:t>
            </a:r>
          </a:p>
          <a:p>
            <a:pPr algn="just"/>
            <a:r>
              <a:rPr lang="en-US" dirty="0"/>
              <a:t>   for(</a:t>
            </a:r>
            <a:r>
              <a:rPr lang="en-US" dirty="0" err="1"/>
              <a:t>i</a:t>
            </a:r>
            <a:r>
              <a:rPr lang="en-US" dirty="0"/>
              <a:t> = 0; </a:t>
            </a:r>
            <a:r>
              <a:rPr lang="en-US" dirty="0" err="1"/>
              <a:t>i</a:t>
            </a:r>
            <a:r>
              <a:rPr lang="en-US" dirty="0"/>
              <a:t> &lt; n; </a:t>
            </a:r>
            <a:r>
              <a:rPr lang="en-US" dirty="0" err="1"/>
              <a:t>i</a:t>
            </a:r>
            <a:r>
              <a:rPr lang="en-US" dirty="0"/>
              <a:t>++)</a:t>
            </a:r>
          </a:p>
          <a:p>
            <a:pPr algn="just"/>
            <a:r>
              <a:rPr lang="en-US" dirty="0"/>
              <a:t>      sum = sum + A[</a:t>
            </a:r>
            <a:r>
              <a:rPr lang="en-US" dirty="0" err="1"/>
              <a:t>i</a:t>
            </a:r>
            <a:r>
              <a:rPr lang="en-US" dirty="0"/>
              <a:t>];</a:t>
            </a:r>
          </a:p>
          <a:p>
            <a:pPr algn="just"/>
            <a:r>
              <a:rPr lang="en-US" dirty="0"/>
              <a:t>   return sum;</a:t>
            </a:r>
          </a:p>
          <a:p>
            <a:pPr algn="just"/>
            <a:r>
              <a:rPr lang="en-US" dirty="0"/>
              <a:t>}</a:t>
            </a:r>
          </a:p>
          <a:p>
            <a:pPr algn="just"/>
            <a:endParaRPr lang="en-US" dirty="0"/>
          </a:p>
          <a:p>
            <a:pPr algn="just">
              <a:buFont typeface="Wingdings" panose="05000000000000000000" pitchFamily="2" charset="2"/>
              <a:buChar char="§"/>
            </a:pPr>
            <a:r>
              <a:rPr lang="en-US" dirty="0"/>
              <a:t>If the amount of space required by an algorithm is increased with the increase of input value, then that space complexity is said to be Linear Space Complexity.</a:t>
            </a:r>
          </a:p>
        </p:txBody>
      </p:sp>
    </p:spTree>
    <p:extLst>
      <p:ext uri="{BB962C8B-B14F-4D97-AF65-F5344CB8AC3E}">
        <p14:creationId xmlns:p14="http://schemas.microsoft.com/office/powerpoint/2010/main" val="30709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3FE4F3-B618-4937-BBAC-A3509DE11E8B}"/>
              </a:ext>
            </a:extLst>
          </p:cNvPr>
          <p:cNvSpPr>
            <a:spLocks noGrp="1"/>
          </p:cNvSpPr>
          <p:nvPr>
            <p:ph type="title"/>
          </p:nvPr>
        </p:nvSpPr>
        <p:spPr/>
        <p:txBody>
          <a:bodyPr/>
          <a:lstStyle/>
          <a:p>
            <a:r>
              <a:rPr lang="en-US" b="1" dirty="0"/>
              <a:t>Sorting</a:t>
            </a:r>
            <a:endParaRPr lang="en-US" dirty="0"/>
          </a:p>
        </p:txBody>
      </p:sp>
      <p:sp>
        <p:nvSpPr>
          <p:cNvPr id="5" name="Content Placeholder 4">
            <a:extLst>
              <a:ext uri="{FF2B5EF4-FFF2-40B4-BE49-F238E27FC236}">
                <a16:creationId xmlns:a16="http://schemas.microsoft.com/office/drawing/2014/main" id="{C303B4E4-F0B3-4CF6-99F4-AC5CCA23E616}"/>
              </a:ext>
            </a:extLst>
          </p:cNvPr>
          <p:cNvSpPr>
            <a:spLocks noGrp="1"/>
          </p:cNvSpPr>
          <p:nvPr>
            <p:ph idx="1"/>
          </p:nvPr>
        </p:nvSpPr>
        <p:spPr/>
        <p:txBody>
          <a:bodyPr/>
          <a:lstStyle/>
          <a:p>
            <a:pPr>
              <a:buFont typeface="Wingdings" panose="05000000000000000000" pitchFamily="2" charset="2"/>
              <a:buChar char="§"/>
            </a:pPr>
            <a:r>
              <a:rPr lang="en-US" dirty="0"/>
              <a:t>Arranging elements of an array in a particular order is called sorting. </a:t>
            </a:r>
          </a:p>
          <a:p>
            <a:pPr>
              <a:buFont typeface="Wingdings" panose="05000000000000000000" pitchFamily="2" charset="2"/>
              <a:buChar char="§"/>
            </a:pPr>
            <a:r>
              <a:rPr lang="en-US" dirty="0"/>
              <a:t>The order of arrangement may be ascending or descending in nature. </a:t>
            </a:r>
          </a:p>
          <a:p>
            <a:pPr>
              <a:buFont typeface="Wingdings" panose="05000000000000000000" pitchFamily="2" charset="2"/>
              <a:buChar char="§"/>
            </a:pPr>
            <a:r>
              <a:rPr lang="en-US" dirty="0"/>
              <a:t>There are several methods of arranging or sorting arrays.</a:t>
            </a:r>
          </a:p>
          <a:p>
            <a:pPr>
              <a:buFont typeface="Wingdings" panose="05000000000000000000" pitchFamily="2" charset="2"/>
              <a:buChar char="§"/>
            </a:pPr>
            <a:r>
              <a:rPr lang="en-US" dirty="0"/>
              <a:t>Some of the sorting methods include: </a:t>
            </a:r>
          </a:p>
          <a:p>
            <a:pPr lvl="1">
              <a:buFont typeface="Wingdings" panose="05000000000000000000" pitchFamily="2" charset="2"/>
              <a:buChar char="§"/>
            </a:pPr>
            <a:r>
              <a:rPr lang="en-US" b="1" dirty="0"/>
              <a:t>Bubble sort</a:t>
            </a:r>
          </a:p>
          <a:p>
            <a:pPr lvl="1">
              <a:buFont typeface="Wingdings" panose="05000000000000000000" pitchFamily="2" charset="2"/>
              <a:buChar char="§"/>
            </a:pPr>
            <a:r>
              <a:rPr lang="en-US" b="1" dirty="0"/>
              <a:t>Selection sort</a:t>
            </a:r>
          </a:p>
          <a:p>
            <a:pPr lvl="1">
              <a:buFont typeface="Wingdings" panose="05000000000000000000" pitchFamily="2" charset="2"/>
              <a:buChar char="§"/>
            </a:pPr>
            <a:r>
              <a:rPr lang="en-US" b="1" dirty="0"/>
              <a:t>Insertion sort</a:t>
            </a:r>
          </a:p>
          <a:p>
            <a:pPr lvl="1">
              <a:buFont typeface="Wingdings" panose="05000000000000000000" pitchFamily="2" charset="2"/>
              <a:buChar char="§"/>
            </a:pPr>
            <a:r>
              <a:rPr lang="en-US" dirty="0"/>
              <a:t>Merge sort</a:t>
            </a:r>
          </a:p>
          <a:p>
            <a:pPr lvl="1">
              <a:buFont typeface="Wingdings" panose="05000000000000000000" pitchFamily="2" charset="2"/>
              <a:buChar char="§"/>
            </a:pPr>
            <a:r>
              <a:rPr lang="en-US" dirty="0"/>
              <a:t>Quick sort</a:t>
            </a:r>
          </a:p>
          <a:p>
            <a:pPr lvl="1">
              <a:buFont typeface="Wingdings" panose="05000000000000000000" pitchFamily="2" charset="2"/>
              <a:buChar char="§"/>
            </a:pPr>
            <a:r>
              <a:rPr lang="en-US" sz="1800" b="1" dirty="0">
                <a:effectLst/>
                <a:latin typeface="Verdana" panose="020B0604030504040204" pitchFamily="34" charset="0"/>
                <a:ea typeface="Calibri" panose="020F0502020204030204" pitchFamily="34" charset="0"/>
                <a:cs typeface="Latha" panose="020B0604020202020204" pitchFamily="34" charset="0"/>
              </a:rPr>
              <a:t>Shell Sort</a:t>
            </a:r>
          </a:p>
          <a:p>
            <a:pPr lvl="1">
              <a:buFont typeface="Wingdings" panose="05000000000000000000" pitchFamily="2" charset="2"/>
              <a:buChar char="§"/>
            </a:pPr>
            <a:r>
              <a:rPr lang="en-US" sz="1800" b="1" dirty="0">
                <a:effectLst/>
                <a:latin typeface="Verdana" panose="020B0604030504040204" pitchFamily="34" charset="0"/>
                <a:ea typeface="Calibri" panose="020F0502020204030204" pitchFamily="34" charset="0"/>
                <a:cs typeface="Latha" panose="020B0604020202020204" pitchFamily="34" charset="0"/>
              </a:rPr>
              <a:t>Radix sort </a:t>
            </a:r>
            <a:endParaRPr lang="en-US" b="1" dirty="0"/>
          </a:p>
          <a:p>
            <a:endParaRPr lang="en-US" dirty="0"/>
          </a:p>
        </p:txBody>
      </p:sp>
      <p:sp>
        <p:nvSpPr>
          <p:cNvPr id="2" name="Footer Placeholder 1">
            <a:extLst>
              <a:ext uri="{FF2B5EF4-FFF2-40B4-BE49-F238E27FC236}">
                <a16:creationId xmlns:a16="http://schemas.microsoft.com/office/drawing/2014/main" id="{2764794F-4F1D-470C-AE37-B8D5F4C9C83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337554FA-4A34-44EB-B79F-B0C3E62BF9FB}"/>
              </a:ext>
            </a:extLst>
          </p:cNvPr>
          <p:cNvSpPr>
            <a:spLocks noGrp="1"/>
          </p:cNvSpPr>
          <p:nvPr>
            <p:ph type="sldNum" sz="quarter" idx="12"/>
          </p:nvPr>
        </p:nvSpPr>
        <p:spPr/>
        <p:txBody>
          <a:bodyPr/>
          <a:lstStyle/>
          <a:p>
            <a:fld id="{AB0BD4F9-8FFC-4B9A-AC71-4B5586DA05F2}" type="slidenum">
              <a:rPr lang="en-US" smtClean="0"/>
              <a:t>42</a:t>
            </a:fld>
            <a:endParaRPr lang="en-US"/>
          </a:p>
        </p:txBody>
      </p:sp>
    </p:spTree>
    <p:extLst>
      <p:ext uri="{BB962C8B-B14F-4D97-AF65-F5344CB8AC3E}">
        <p14:creationId xmlns:p14="http://schemas.microsoft.com/office/powerpoint/2010/main" val="2110802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B685-2056-4BFA-A1C0-804207BA639F}"/>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B902E953-7D3E-404C-87E2-3597D9802824}"/>
              </a:ext>
            </a:extLst>
          </p:cNvPr>
          <p:cNvSpPr>
            <a:spLocks noGrp="1"/>
          </p:cNvSpPr>
          <p:nvPr>
            <p:ph idx="1"/>
          </p:nvPr>
        </p:nvSpPr>
        <p:spPr/>
        <p:txBody>
          <a:bodyPr/>
          <a:lstStyle/>
          <a:p>
            <a:pPr marL="0" indent="0">
              <a:buNone/>
            </a:pPr>
            <a:r>
              <a:rPr lang="en-US" dirty="0"/>
              <a:t>Bubble sort is a sorting algorithm that compares two adjacent elements and swaps them until they are not in the intended order.</a:t>
            </a:r>
          </a:p>
          <a:p>
            <a:pPr marL="0" indent="0">
              <a:buNone/>
            </a:pPr>
            <a:r>
              <a:rPr lang="en-US" dirty="0"/>
              <a:t>Suppose we are trying to sort the elements in ascending order.</a:t>
            </a:r>
          </a:p>
          <a:p>
            <a:pPr marL="0" indent="0">
              <a:buNone/>
            </a:pPr>
            <a:r>
              <a:rPr lang="en-US" dirty="0"/>
              <a:t>1.</a:t>
            </a:r>
            <a:r>
              <a:rPr lang="en-US" b="1" dirty="0"/>
              <a:t>First Iteration (Compare and Swap)</a:t>
            </a:r>
          </a:p>
          <a:p>
            <a:pPr>
              <a:buFont typeface="Wingdings" panose="05000000000000000000" pitchFamily="2" charset="2"/>
              <a:buChar char="§"/>
            </a:pPr>
            <a:r>
              <a:rPr lang="en-US" dirty="0"/>
              <a:t>Starting from the first index, compare the first and the second elements.</a:t>
            </a:r>
          </a:p>
          <a:p>
            <a:pPr>
              <a:buFont typeface="Wingdings" panose="05000000000000000000" pitchFamily="2" charset="2"/>
              <a:buChar char="§"/>
            </a:pPr>
            <a:r>
              <a:rPr lang="en-US" dirty="0"/>
              <a:t>If the first element is greater than the second element, they are swapped.</a:t>
            </a:r>
          </a:p>
          <a:p>
            <a:pPr>
              <a:buFont typeface="Wingdings" panose="05000000000000000000" pitchFamily="2" charset="2"/>
              <a:buChar char="§"/>
            </a:pPr>
            <a:r>
              <a:rPr lang="en-US" dirty="0"/>
              <a:t>Now, compare the second and the third elements. Swap them if they are not in order.</a:t>
            </a:r>
          </a:p>
          <a:p>
            <a:pPr>
              <a:buFont typeface="Wingdings" panose="05000000000000000000" pitchFamily="2" charset="2"/>
              <a:buChar char="§"/>
            </a:pPr>
            <a:r>
              <a:rPr lang="en-US" dirty="0"/>
              <a:t>The above process goes on until the last element</a:t>
            </a:r>
          </a:p>
          <a:p>
            <a:endParaRPr lang="en-US" dirty="0"/>
          </a:p>
        </p:txBody>
      </p:sp>
      <p:sp>
        <p:nvSpPr>
          <p:cNvPr id="4" name="Footer Placeholder 3">
            <a:extLst>
              <a:ext uri="{FF2B5EF4-FFF2-40B4-BE49-F238E27FC236}">
                <a16:creationId xmlns:a16="http://schemas.microsoft.com/office/drawing/2014/main" id="{74BB76AD-BDB0-48D8-98DC-BFD864211A96}"/>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82686C9E-1122-417E-AB2D-322EE533066A}"/>
              </a:ext>
            </a:extLst>
          </p:cNvPr>
          <p:cNvSpPr>
            <a:spLocks noGrp="1"/>
          </p:cNvSpPr>
          <p:nvPr>
            <p:ph type="sldNum" sz="quarter" idx="12"/>
          </p:nvPr>
        </p:nvSpPr>
        <p:spPr/>
        <p:txBody>
          <a:bodyPr/>
          <a:lstStyle/>
          <a:p>
            <a:fld id="{AB0BD4F9-8FFC-4B9A-AC71-4B5586DA05F2}" type="slidenum">
              <a:rPr lang="en-US" smtClean="0"/>
              <a:t>43</a:t>
            </a:fld>
            <a:endParaRPr lang="en-US"/>
          </a:p>
        </p:txBody>
      </p:sp>
    </p:spTree>
    <p:extLst>
      <p:ext uri="{BB962C8B-B14F-4D97-AF65-F5344CB8AC3E}">
        <p14:creationId xmlns:p14="http://schemas.microsoft.com/office/powerpoint/2010/main" val="2431485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54E34BB-0FEB-45E5-A79D-3C74D03FA629}"/>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B1C14E3-CF7B-4B33-8C6F-9D6E19FD17B3}"/>
              </a:ext>
            </a:extLst>
          </p:cNvPr>
          <p:cNvSpPr>
            <a:spLocks noGrp="1"/>
          </p:cNvSpPr>
          <p:nvPr>
            <p:ph type="sldNum" sz="quarter" idx="12"/>
          </p:nvPr>
        </p:nvSpPr>
        <p:spPr/>
        <p:txBody>
          <a:bodyPr/>
          <a:lstStyle/>
          <a:p>
            <a:fld id="{AB0BD4F9-8FFC-4B9A-AC71-4B5586DA05F2}" type="slidenum">
              <a:rPr lang="en-US" smtClean="0"/>
              <a:t>44</a:t>
            </a:fld>
            <a:endParaRPr lang="en-US"/>
          </a:p>
        </p:txBody>
      </p:sp>
      <p:pic>
        <p:nvPicPr>
          <p:cNvPr id="6" name="Content Placeholder 5">
            <a:extLst>
              <a:ext uri="{FF2B5EF4-FFF2-40B4-BE49-F238E27FC236}">
                <a16:creationId xmlns:a16="http://schemas.microsoft.com/office/drawing/2014/main" id="{C0E38273-74A5-46D3-9E9A-A6E0CC80DB11}"/>
              </a:ext>
            </a:extLst>
          </p:cNvPr>
          <p:cNvPicPr>
            <a:picLocks noGrp="1" noChangeAspect="1"/>
          </p:cNvPicPr>
          <p:nvPr>
            <p:ph idx="4294967295"/>
          </p:nvPr>
        </p:nvPicPr>
        <p:blipFill>
          <a:blip r:embed="rId2"/>
          <a:stretch>
            <a:fillRect/>
          </a:stretch>
        </p:blipFill>
        <p:spPr>
          <a:xfrm>
            <a:off x="2974559" y="428280"/>
            <a:ext cx="5642801" cy="5150885"/>
          </a:xfrm>
          <a:prstGeom prst="rect">
            <a:avLst/>
          </a:prstGeom>
        </p:spPr>
      </p:pic>
    </p:spTree>
    <p:extLst>
      <p:ext uri="{BB962C8B-B14F-4D97-AF65-F5344CB8AC3E}">
        <p14:creationId xmlns:p14="http://schemas.microsoft.com/office/powerpoint/2010/main" val="3547543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19648F-1EB7-48A4-AF1A-AA16166F9FC5}"/>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EE7411D3-1F13-4813-AFE8-5F4549121E56}"/>
              </a:ext>
            </a:extLst>
          </p:cNvPr>
          <p:cNvSpPr>
            <a:spLocks noGrp="1"/>
          </p:cNvSpPr>
          <p:nvPr>
            <p:ph type="sldNum" sz="quarter" idx="12"/>
          </p:nvPr>
        </p:nvSpPr>
        <p:spPr/>
        <p:txBody>
          <a:bodyPr/>
          <a:lstStyle/>
          <a:p>
            <a:fld id="{AB0BD4F9-8FFC-4B9A-AC71-4B5586DA05F2}" type="slidenum">
              <a:rPr lang="en-US" smtClean="0"/>
              <a:t>45</a:t>
            </a:fld>
            <a:endParaRPr lang="en-US"/>
          </a:p>
        </p:txBody>
      </p:sp>
      <p:sp>
        <p:nvSpPr>
          <p:cNvPr id="4" name="TextBox 3">
            <a:extLst>
              <a:ext uri="{FF2B5EF4-FFF2-40B4-BE49-F238E27FC236}">
                <a16:creationId xmlns:a16="http://schemas.microsoft.com/office/drawing/2014/main" id="{BCA061BE-8A4C-4D05-BB6C-DD1E2EAB866E}"/>
              </a:ext>
            </a:extLst>
          </p:cNvPr>
          <p:cNvSpPr txBox="1"/>
          <p:nvPr/>
        </p:nvSpPr>
        <p:spPr>
          <a:xfrm>
            <a:off x="715616" y="296303"/>
            <a:ext cx="11304105" cy="1477328"/>
          </a:xfrm>
          <a:prstGeom prst="rect">
            <a:avLst/>
          </a:prstGeom>
          <a:noFill/>
        </p:spPr>
        <p:txBody>
          <a:bodyPr wrap="square">
            <a:spAutoFit/>
          </a:bodyPr>
          <a:lstStyle/>
          <a:p>
            <a:r>
              <a:rPr lang="en-US" dirty="0"/>
              <a:t>2. Remaining Iteration</a:t>
            </a:r>
          </a:p>
          <a:p>
            <a:endParaRPr lang="en-US" dirty="0"/>
          </a:p>
          <a:p>
            <a:pPr marL="285750" indent="-285750">
              <a:buFont typeface="Wingdings" panose="05000000000000000000" pitchFamily="2" charset="2"/>
              <a:buChar char="§"/>
            </a:pPr>
            <a:r>
              <a:rPr lang="en-US" dirty="0"/>
              <a:t>The same process goes on for the remaining iterations.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After each iteration, the largest element among the unsorted elements is placed at the end.</a:t>
            </a:r>
          </a:p>
        </p:txBody>
      </p:sp>
      <p:pic>
        <p:nvPicPr>
          <p:cNvPr id="5" name="Picture 4">
            <a:extLst>
              <a:ext uri="{FF2B5EF4-FFF2-40B4-BE49-F238E27FC236}">
                <a16:creationId xmlns:a16="http://schemas.microsoft.com/office/drawing/2014/main" id="{B733AED1-BCAC-4CAD-A978-AA7174A11190}"/>
              </a:ext>
            </a:extLst>
          </p:cNvPr>
          <p:cNvPicPr>
            <a:picLocks noChangeAspect="1"/>
          </p:cNvPicPr>
          <p:nvPr/>
        </p:nvPicPr>
        <p:blipFill>
          <a:blip r:embed="rId2"/>
          <a:stretch>
            <a:fillRect/>
          </a:stretch>
        </p:blipFill>
        <p:spPr>
          <a:xfrm>
            <a:off x="3129376" y="2049738"/>
            <a:ext cx="5191125" cy="3686175"/>
          </a:xfrm>
          <a:prstGeom prst="rect">
            <a:avLst/>
          </a:prstGeom>
        </p:spPr>
      </p:pic>
    </p:spTree>
    <p:extLst>
      <p:ext uri="{BB962C8B-B14F-4D97-AF65-F5344CB8AC3E}">
        <p14:creationId xmlns:p14="http://schemas.microsoft.com/office/powerpoint/2010/main" val="3434081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162E8C-0AFC-4C6A-8A9A-A1EC935A1A4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EB30BFF8-DFF4-471B-A21E-905DF7BAB0B1}"/>
              </a:ext>
            </a:extLst>
          </p:cNvPr>
          <p:cNvSpPr>
            <a:spLocks noGrp="1"/>
          </p:cNvSpPr>
          <p:nvPr>
            <p:ph type="sldNum" sz="quarter" idx="12"/>
          </p:nvPr>
        </p:nvSpPr>
        <p:spPr/>
        <p:txBody>
          <a:bodyPr/>
          <a:lstStyle/>
          <a:p>
            <a:fld id="{AB0BD4F9-8FFC-4B9A-AC71-4B5586DA05F2}" type="slidenum">
              <a:rPr lang="en-US" smtClean="0"/>
              <a:t>46</a:t>
            </a:fld>
            <a:endParaRPr lang="en-US"/>
          </a:p>
        </p:txBody>
      </p:sp>
      <p:sp>
        <p:nvSpPr>
          <p:cNvPr id="7" name="TextBox 6">
            <a:extLst>
              <a:ext uri="{FF2B5EF4-FFF2-40B4-BE49-F238E27FC236}">
                <a16:creationId xmlns:a16="http://schemas.microsoft.com/office/drawing/2014/main" id="{80CD6EF6-39E0-41F7-9043-72EC35856608}"/>
              </a:ext>
            </a:extLst>
          </p:cNvPr>
          <p:cNvSpPr txBox="1"/>
          <p:nvPr/>
        </p:nvSpPr>
        <p:spPr>
          <a:xfrm>
            <a:off x="1139687" y="816522"/>
            <a:ext cx="9289774" cy="369332"/>
          </a:xfrm>
          <a:prstGeom prst="rect">
            <a:avLst/>
          </a:prstGeom>
          <a:noFill/>
        </p:spPr>
        <p:txBody>
          <a:bodyPr wrap="square">
            <a:spAutoFit/>
          </a:bodyPr>
          <a:lstStyle/>
          <a:p>
            <a:r>
              <a:rPr lang="en-US" dirty="0"/>
              <a:t>In each iteration, the comparison takes place up to the last unsorted element.</a:t>
            </a:r>
          </a:p>
        </p:txBody>
      </p:sp>
      <p:pic>
        <p:nvPicPr>
          <p:cNvPr id="8" name="Picture 7">
            <a:extLst>
              <a:ext uri="{FF2B5EF4-FFF2-40B4-BE49-F238E27FC236}">
                <a16:creationId xmlns:a16="http://schemas.microsoft.com/office/drawing/2014/main" id="{1762D116-B61B-4BE8-8FA7-13441DBA5517}"/>
              </a:ext>
            </a:extLst>
          </p:cNvPr>
          <p:cNvPicPr>
            <a:picLocks noChangeAspect="1"/>
          </p:cNvPicPr>
          <p:nvPr/>
        </p:nvPicPr>
        <p:blipFill>
          <a:blip r:embed="rId2"/>
          <a:stretch>
            <a:fillRect/>
          </a:stretch>
        </p:blipFill>
        <p:spPr>
          <a:xfrm>
            <a:off x="2770738" y="1678470"/>
            <a:ext cx="5445609" cy="3646723"/>
          </a:xfrm>
          <a:prstGeom prst="rect">
            <a:avLst/>
          </a:prstGeom>
        </p:spPr>
      </p:pic>
    </p:spTree>
    <p:extLst>
      <p:ext uri="{BB962C8B-B14F-4D97-AF65-F5344CB8AC3E}">
        <p14:creationId xmlns:p14="http://schemas.microsoft.com/office/powerpoint/2010/main" val="683102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9E639-AE22-4543-A684-4C945703D60D}"/>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D58B6A6-FA4C-4A78-BC7A-D116B7272FCB}"/>
              </a:ext>
            </a:extLst>
          </p:cNvPr>
          <p:cNvSpPr>
            <a:spLocks noGrp="1"/>
          </p:cNvSpPr>
          <p:nvPr>
            <p:ph type="sldNum" sz="quarter" idx="12"/>
          </p:nvPr>
        </p:nvSpPr>
        <p:spPr/>
        <p:txBody>
          <a:bodyPr/>
          <a:lstStyle/>
          <a:p>
            <a:fld id="{AB0BD4F9-8FFC-4B9A-AC71-4B5586DA05F2}" type="slidenum">
              <a:rPr lang="en-US" smtClean="0"/>
              <a:t>47</a:t>
            </a:fld>
            <a:endParaRPr lang="en-US"/>
          </a:p>
        </p:txBody>
      </p:sp>
      <p:sp>
        <p:nvSpPr>
          <p:cNvPr id="7" name="TextBox 6">
            <a:extLst>
              <a:ext uri="{FF2B5EF4-FFF2-40B4-BE49-F238E27FC236}">
                <a16:creationId xmlns:a16="http://schemas.microsoft.com/office/drawing/2014/main" id="{E4FE3587-C7FA-4C5D-9318-C3773E43EEFE}"/>
              </a:ext>
            </a:extLst>
          </p:cNvPr>
          <p:cNvSpPr txBox="1"/>
          <p:nvPr/>
        </p:nvSpPr>
        <p:spPr>
          <a:xfrm>
            <a:off x="954157" y="803269"/>
            <a:ext cx="9872870" cy="646331"/>
          </a:xfrm>
          <a:prstGeom prst="rect">
            <a:avLst/>
          </a:prstGeom>
          <a:noFill/>
        </p:spPr>
        <p:txBody>
          <a:bodyPr wrap="square">
            <a:spAutoFit/>
          </a:bodyPr>
          <a:lstStyle/>
          <a:p>
            <a:r>
              <a:rPr lang="en-US" dirty="0"/>
              <a:t>The array is sorted when all the unsorted elements are placed at their correct positions.</a:t>
            </a:r>
          </a:p>
        </p:txBody>
      </p:sp>
      <p:pic>
        <p:nvPicPr>
          <p:cNvPr id="8" name="Picture 7">
            <a:extLst>
              <a:ext uri="{FF2B5EF4-FFF2-40B4-BE49-F238E27FC236}">
                <a16:creationId xmlns:a16="http://schemas.microsoft.com/office/drawing/2014/main" id="{A504B92F-287D-4B04-9BE1-9A7FD58C86F3}"/>
              </a:ext>
            </a:extLst>
          </p:cNvPr>
          <p:cNvPicPr>
            <a:picLocks noChangeAspect="1"/>
          </p:cNvPicPr>
          <p:nvPr/>
        </p:nvPicPr>
        <p:blipFill>
          <a:blip r:embed="rId2"/>
          <a:stretch>
            <a:fillRect/>
          </a:stretch>
        </p:blipFill>
        <p:spPr>
          <a:xfrm>
            <a:off x="2388083" y="1582392"/>
            <a:ext cx="6093308" cy="2932321"/>
          </a:xfrm>
          <a:prstGeom prst="rect">
            <a:avLst/>
          </a:prstGeom>
        </p:spPr>
      </p:pic>
    </p:spTree>
    <p:extLst>
      <p:ext uri="{BB962C8B-B14F-4D97-AF65-F5344CB8AC3E}">
        <p14:creationId xmlns:p14="http://schemas.microsoft.com/office/powerpoint/2010/main" val="2188491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B599EC-FB18-4FCD-9045-56361645C9D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0925F0A-457F-4888-AC45-A4F68AE392B1}"/>
              </a:ext>
            </a:extLst>
          </p:cNvPr>
          <p:cNvSpPr>
            <a:spLocks noGrp="1"/>
          </p:cNvSpPr>
          <p:nvPr>
            <p:ph type="sldNum" sz="quarter" idx="12"/>
          </p:nvPr>
        </p:nvSpPr>
        <p:spPr/>
        <p:txBody>
          <a:bodyPr/>
          <a:lstStyle/>
          <a:p>
            <a:fld id="{AB0BD4F9-8FFC-4B9A-AC71-4B5586DA05F2}" type="slidenum">
              <a:rPr lang="en-US" smtClean="0"/>
              <a:t>48</a:t>
            </a:fld>
            <a:endParaRPr lang="en-US"/>
          </a:p>
        </p:txBody>
      </p:sp>
      <p:sp>
        <p:nvSpPr>
          <p:cNvPr id="5" name="TextBox 4">
            <a:extLst>
              <a:ext uri="{FF2B5EF4-FFF2-40B4-BE49-F238E27FC236}">
                <a16:creationId xmlns:a16="http://schemas.microsoft.com/office/drawing/2014/main" id="{FA83B793-EC94-47F7-98EC-F00EF7998C45}"/>
              </a:ext>
            </a:extLst>
          </p:cNvPr>
          <p:cNvSpPr txBox="1"/>
          <p:nvPr/>
        </p:nvSpPr>
        <p:spPr>
          <a:xfrm>
            <a:off x="638185" y="276788"/>
            <a:ext cx="6096000" cy="5909310"/>
          </a:xfrm>
          <a:prstGeom prst="rect">
            <a:avLst/>
          </a:prstGeom>
          <a:noFill/>
        </p:spPr>
        <p:txBody>
          <a:bodyPr wrap="square">
            <a:spAutoFit/>
          </a:bodyPr>
          <a:lstStyle/>
          <a:p>
            <a:r>
              <a:rPr lang="en-US" sz="1400" dirty="0"/>
              <a:t>#include&lt;stdio.h&gt;</a:t>
            </a:r>
          </a:p>
          <a:p>
            <a:r>
              <a:rPr lang="en-US" sz="1400" dirty="0"/>
              <a:t>int main()</a:t>
            </a:r>
          </a:p>
          <a:p>
            <a:r>
              <a:rPr lang="en-US" sz="1400" dirty="0"/>
              <a:t>{</a:t>
            </a:r>
          </a:p>
          <a:p>
            <a:r>
              <a:rPr lang="en-US" sz="1400" dirty="0"/>
              <a:t>    int a[10],</a:t>
            </a:r>
            <a:r>
              <a:rPr lang="en-US" sz="1400" dirty="0" err="1"/>
              <a:t>i,j,temp,n</a:t>
            </a:r>
            <a:r>
              <a:rPr lang="en-US" sz="1400" dirty="0"/>
              <a:t>;</a:t>
            </a:r>
          </a:p>
          <a:p>
            <a:r>
              <a:rPr lang="en-US" sz="1400" dirty="0"/>
              <a:t>    </a:t>
            </a:r>
            <a:r>
              <a:rPr lang="en-US" sz="1400" dirty="0" err="1"/>
              <a:t>printf</a:t>
            </a:r>
            <a:r>
              <a:rPr lang="en-US" sz="1400" dirty="0"/>
              <a:t>("\n Enter the max </a:t>
            </a:r>
            <a:r>
              <a:rPr lang="en-US" sz="1400" dirty="0" err="1"/>
              <a:t>no.of</a:t>
            </a:r>
            <a:r>
              <a:rPr lang="en-US" sz="1400" dirty="0"/>
              <a:t> Elements to Sort: \n");</a:t>
            </a:r>
          </a:p>
          <a:p>
            <a:r>
              <a:rPr lang="en-US" sz="1400" dirty="0"/>
              <a:t>    </a:t>
            </a:r>
            <a:r>
              <a:rPr lang="en-US" sz="1400" dirty="0" err="1"/>
              <a:t>scanf</a:t>
            </a:r>
            <a:r>
              <a:rPr lang="en-US" sz="1400" dirty="0"/>
              <a:t>("%</a:t>
            </a:r>
            <a:r>
              <a:rPr lang="en-US" sz="1400" dirty="0" err="1"/>
              <a:t>d",&amp;n</a:t>
            </a:r>
            <a:r>
              <a:rPr lang="en-US" sz="1400" dirty="0"/>
              <a:t>);</a:t>
            </a:r>
          </a:p>
          <a:p>
            <a:r>
              <a:rPr lang="en-US" sz="1400" dirty="0"/>
              <a:t>    </a:t>
            </a:r>
            <a:r>
              <a:rPr lang="en-US" sz="1400" dirty="0" err="1"/>
              <a:t>printf</a:t>
            </a:r>
            <a:r>
              <a:rPr lang="en-US" sz="1400" dirty="0"/>
              <a:t>("\n Enter the Elements : \n");</a:t>
            </a:r>
          </a:p>
          <a:p>
            <a:r>
              <a:rPr lang="en-US" sz="1400" dirty="0"/>
              <a:t>    for(</a:t>
            </a:r>
            <a:r>
              <a:rPr lang="en-US" sz="1400" dirty="0" err="1"/>
              <a:t>i</a:t>
            </a:r>
            <a:r>
              <a:rPr lang="en-US" sz="1400" dirty="0"/>
              <a:t>=0; </a:t>
            </a:r>
            <a:r>
              <a:rPr lang="en-US" sz="1400" dirty="0" err="1"/>
              <a:t>i</a:t>
            </a:r>
            <a:r>
              <a:rPr lang="en-US" sz="1400" dirty="0"/>
              <a:t>&lt;n; </a:t>
            </a:r>
            <a:r>
              <a:rPr lang="en-US" sz="1400" dirty="0" err="1"/>
              <a:t>i</a:t>
            </a:r>
            <a:r>
              <a:rPr lang="en-US" sz="1400" dirty="0"/>
              <a:t>++)</a:t>
            </a:r>
          </a:p>
          <a:p>
            <a:r>
              <a:rPr lang="en-US" sz="1400" dirty="0"/>
              <a:t>    {</a:t>
            </a:r>
          </a:p>
          <a:p>
            <a:r>
              <a:rPr lang="en-US" sz="1400" dirty="0"/>
              <a:t>        </a:t>
            </a:r>
            <a:r>
              <a:rPr lang="en-US" sz="1400" dirty="0" err="1"/>
              <a:t>scanf</a:t>
            </a:r>
            <a:r>
              <a:rPr lang="en-US" sz="1400" dirty="0"/>
              <a:t>("%</a:t>
            </a:r>
            <a:r>
              <a:rPr lang="en-US" sz="1400" dirty="0" err="1"/>
              <a:t>d",&amp;a</a:t>
            </a:r>
            <a:r>
              <a:rPr lang="en-US" sz="1400" dirty="0"/>
              <a:t>[</a:t>
            </a:r>
            <a:r>
              <a:rPr lang="en-US" sz="1400" dirty="0" err="1"/>
              <a:t>i</a:t>
            </a:r>
            <a:r>
              <a:rPr lang="en-US" sz="1400" dirty="0"/>
              <a:t>]);</a:t>
            </a:r>
          </a:p>
          <a:p>
            <a:r>
              <a:rPr lang="en-US" sz="1400" dirty="0"/>
              <a:t>    }</a:t>
            </a:r>
          </a:p>
          <a:p>
            <a:r>
              <a:rPr lang="en-US" sz="1400" dirty="0"/>
              <a:t>    for(</a:t>
            </a:r>
            <a:r>
              <a:rPr lang="en-US" sz="1400" dirty="0" err="1"/>
              <a:t>i</a:t>
            </a:r>
            <a:r>
              <a:rPr lang="en-US" sz="1400" dirty="0"/>
              <a:t>=0; </a:t>
            </a:r>
            <a:r>
              <a:rPr lang="en-US" sz="1400" dirty="0" err="1"/>
              <a:t>i</a:t>
            </a:r>
            <a:r>
              <a:rPr lang="en-US" sz="1400" dirty="0"/>
              <a:t>&lt;n; </a:t>
            </a:r>
            <a:r>
              <a:rPr lang="en-US" sz="1400" dirty="0" err="1"/>
              <a:t>i</a:t>
            </a:r>
            <a:r>
              <a:rPr lang="en-US" sz="1400" dirty="0"/>
              <a:t>++)</a:t>
            </a:r>
          </a:p>
          <a:p>
            <a:r>
              <a:rPr lang="en-US" sz="1400" dirty="0"/>
              <a:t>        for(j=i+1; j&lt;n; </a:t>
            </a:r>
            <a:r>
              <a:rPr lang="en-US" sz="1400" dirty="0" err="1"/>
              <a:t>j++</a:t>
            </a:r>
            <a:r>
              <a:rPr lang="en-US" sz="1400" dirty="0"/>
              <a:t>)</a:t>
            </a:r>
          </a:p>
          <a:p>
            <a:r>
              <a:rPr lang="en-US" sz="1400" dirty="0"/>
              <a:t>        {</a:t>
            </a:r>
          </a:p>
          <a:p>
            <a:r>
              <a:rPr lang="en-US" sz="1400" dirty="0"/>
              <a:t>            if(a[</a:t>
            </a:r>
            <a:r>
              <a:rPr lang="en-US" sz="1400" dirty="0" err="1"/>
              <a:t>i</a:t>
            </a:r>
            <a:r>
              <a:rPr lang="en-US" sz="1400" dirty="0"/>
              <a:t>]&gt;a[j])</a:t>
            </a:r>
          </a:p>
          <a:p>
            <a:r>
              <a:rPr lang="en-US" sz="1400" dirty="0"/>
              <a:t>            {</a:t>
            </a:r>
          </a:p>
          <a:p>
            <a:r>
              <a:rPr lang="en-US" sz="1400" dirty="0"/>
              <a:t>                temp=a[</a:t>
            </a:r>
            <a:r>
              <a:rPr lang="en-US" sz="1400" dirty="0" err="1"/>
              <a:t>i</a:t>
            </a:r>
            <a:r>
              <a:rPr lang="en-US" sz="1400" dirty="0"/>
              <a:t>];</a:t>
            </a:r>
          </a:p>
          <a:p>
            <a:r>
              <a:rPr lang="en-US" sz="1400" dirty="0"/>
              <a:t>                a[</a:t>
            </a:r>
            <a:r>
              <a:rPr lang="en-US" sz="1400" dirty="0" err="1"/>
              <a:t>i</a:t>
            </a:r>
            <a:r>
              <a:rPr lang="en-US" sz="1400" dirty="0"/>
              <a:t>]=a[j];</a:t>
            </a:r>
          </a:p>
          <a:p>
            <a:r>
              <a:rPr lang="en-US" sz="1400" dirty="0"/>
              <a:t>                a[j]=temp;</a:t>
            </a:r>
          </a:p>
          <a:p>
            <a:r>
              <a:rPr lang="en-US" sz="1400" dirty="0"/>
              <a:t>            }</a:t>
            </a:r>
          </a:p>
          <a:p>
            <a:r>
              <a:rPr lang="en-US" sz="1400" dirty="0"/>
              <a:t>        }</a:t>
            </a:r>
          </a:p>
          <a:p>
            <a:r>
              <a:rPr lang="en-US" sz="1400" dirty="0"/>
              <a:t>    for(</a:t>
            </a:r>
            <a:r>
              <a:rPr lang="en-US" sz="1400" dirty="0" err="1"/>
              <a:t>i</a:t>
            </a:r>
            <a:r>
              <a:rPr lang="en-US" sz="1400" dirty="0"/>
              <a:t>=0; </a:t>
            </a:r>
            <a:r>
              <a:rPr lang="en-US" sz="1400" dirty="0" err="1"/>
              <a:t>i</a:t>
            </a:r>
            <a:r>
              <a:rPr lang="en-US" sz="1400" dirty="0"/>
              <a:t>&lt;n; </a:t>
            </a:r>
            <a:r>
              <a:rPr lang="en-US" sz="1400" dirty="0" err="1"/>
              <a:t>i</a:t>
            </a:r>
            <a:r>
              <a:rPr lang="en-US" sz="1400" dirty="0"/>
              <a:t>++)</a:t>
            </a:r>
          </a:p>
          <a:p>
            <a:r>
              <a:rPr lang="en-US" sz="1400" dirty="0"/>
              <a:t>    {</a:t>
            </a:r>
          </a:p>
          <a:p>
            <a:r>
              <a:rPr lang="en-US" sz="1400" dirty="0"/>
              <a:t>        </a:t>
            </a:r>
            <a:r>
              <a:rPr lang="en-US" sz="1400" dirty="0" err="1"/>
              <a:t>printf</a:t>
            </a:r>
            <a:r>
              <a:rPr lang="en-US" sz="1400" dirty="0"/>
              <a:t>(“elements after sort:%d\</a:t>
            </a:r>
            <a:r>
              <a:rPr lang="en-US" sz="1400" dirty="0" err="1"/>
              <a:t>t",a</a:t>
            </a:r>
            <a:r>
              <a:rPr lang="en-US" sz="1400" dirty="0"/>
              <a:t>[</a:t>
            </a:r>
            <a:r>
              <a:rPr lang="en-US" sz="1400" dirty="0" err="1"/>
              <a:t>i</a:t>
            </a:r>
            <a:r>
              <a:rPr lang="en-US" sz="1400" dirty="0"/>
              <a:t>]);</a:t>
            </a:r>
          </a:p>
          <a:p>
            <a:r>
              <a:rPr lang="en-US" sz="1400" dirty="0"/>
              <a:t>    }</a:t>
            </a:r>
          </a:p>
          <a:p>
            <a:r>
              <a:rPr lang="en-US" sz="1400" dirty="0"/>
              <a:t>    return 0;</a:t>
            </a:r>
          </a:p>
          <a:p>
            <a:r>
              <a:rPr lang="en-US" sz="1400" dirty="0"/>
              <a:t>}</a:t>
            </a:r>
          </a:p>
        </p:txBody>
      </p:sp>
      <p:sp>
        <p:nvSpPr>
          <p:cNvPr id="9" name="TextBox 8">
            <a:extLst>
              <a:ext uri="{FF2B5EF4-FFF2-40B4-BE49-F238E27FC236}">
                <a16:creationId xmlns:a16="http://schemas.microsoft.com/office/drawing/2014/main" id="{4C2A9924-1B07-4C4A-9888-9C29B80BABEA}"/>
              </a:ext>
            </a:extLst>
          </p:cNvPr>
          <p:cNvSpPr txBox="1"/>
          <p:nvPr/>
        </p:nvSpPr>
        <p:spPr>
          <a:xfrm>
            <a:off x="5923722" y="3075875"/>
            <a:ext cx="6096000" cy="2462213"/>
          </a:xfrm>
          <a:prstGeom prst="rect">
            <a:avLst/>
          </a:prstGeom>
          <a:noFill/>
        </p:spPr>
        <p:txBody>
          <a:bodyPr wrap="square">
            <a:spAutoFit/>
          </a:bodyPr>
          <a:lstStyle/>
          <a:p>
            <a:endParaRPr lang="en-US" sz="1400" dirty="0"/>
          </a:p>
          <a:p>
            <a:r>
              <a:rPr lang="en-US" sz="1400" dirty="0"/>
              <a:t> Enter the max </a:t>
            </a:r>
            <a:r>
              <a:rPr lang="en-US" sz="1400" dirty="0" err="1"/>
              <a:t>no.of</a:t>
            </a:r>
            <a:r>
              <a:rPr lang="en-US" sz="1400" dirty="0"/>
              <a:t> Elements to Sort: 5</a:t>
            </a:r>
          </a:p>
          <a:p>
            <a:endParaRPr lang="en-US" sz="1400" dirty="0"/>
          </a:p>
          <a:p>
            <a:r>
              <a:rPr lang="en-US" sz="1400" dirty="0"/>
              <a:t> Enter the Elements : </a:t>
            </a:r>
          </a:p>
          <a:p>
            <a:r>
              <a:rPr lang="en-US" sz="1400" dirty="0"/>
              <a:t>-2</a:t>
            </a:r>
          </a:p>
          <a:p>
            <a:r>
              <a:rPr lang="en-US" sz="1400" dirty="0"/>
              <a:t>45</a:t>
            </a:r>
          </a:p>
          <a:p>
            <a:r>
              <a:rPr lang="en-US" sz="1400" dirty="0"/>
              <a:t>0</a:t>
            </a:r>
          </a:p>
          <a:p>
            <a:r>
              <a:rPr lang="en-US" sz="1400" dirty="0"/>
              <a:t>11</a:t>
            </a:r>
          </a:p>
          <a:p>
            <a:r>
              <a:rPr lang="en-US" sz="1400" dirty="0"/>
              <a:t>-9</a:t>
            </a:r>
          </a:p>
          <a:p>
            <a:endParaRPr lang="en-US" sz="1400" dirty="0"/>
          </a:p>
          <a:p>
            <a:r>
              <a:rPr lang="en-US" sz="1400" dirty="0"/>
              <a:t>elements after sort: -9      -2      0       11      45</a:t>
            </a:r>
          </a:p>
        </p:txBody>
      </p:sp>
    </p:spTree>
    <p:extLst>
      <p:ext uri="{BB962C8B-B14F-4D97-AF65-F5344CB8AC3E}">
        <p14:creationId xmlns:p14="http://schemas.microsoft.com/office/powerpoint/2010/main" val="4190068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FB80F-D3B2-4F3B-9C76-BEAB24DF3CE8}"/>
              </a:ext>
            </a:extLst>
          </p:cNvPr>
          <p:cNvSpPr>
            <a:spLocks noGrp="1"/>
          </p:cNvSpPr>
          <p:nvPr>
            <p:ph type="title"/>
          </p:nvPr>
        </p:nvSpPr>
        <p:spPr/>
        <p:txBody>
          <a:bodyPr/>
          <a:lstStyle/>
          <a:p>
            <a:r>
              <a:rPr lang="en-US" dirty="0"/>
              <a:t>Time Complexity</a:t>
            </a:r>
          </a:p>
        </p:txBody>
      </p:sp>
      <p:graphicFrame>
        <p:nvGraphicFramePr>
          <p:cNvPr id="6" name="Content Placeholder 5">
            <a:extLst>
              <a:ext uri="{FF2B5EF4-FFF2-40B4-BE49-F238E27FC236}">
                <a16:creationId xmlns:a16="http://schemas.microsoft.com/office/drawing/2014/main" id="{A33DD04E-5044-4153-B958-8ADB679131FD}"/>
              </a:ext>
            </a:extLst>
          </p:cNvPr>
          <p:cNvGraphicFramePr>
            <a:graphicFrameLocks noGrp="1"/>
          </p:cNvGraphicFramePr>
          <p:nvPr>
            <p:ph idx="1"/>
            <p:extLst>
              <p:ext uri="{D42A27DB-BD31-4B8C-83A1-F6EECF244321}">
                <p14:modId xmlns:p14="http://schemas.microsoft.com/office/powerpoint/2010/main" val="703360344"/>
              </p:ext>
            </p:extLst>
          </p:nvPr>
        </p:nvGraphicFramePr>
        <p:xfrm>
          <a:off x="866174" y="2422745"/>
          <a:ext cx="3878106" cy="1783080"/>
        </p:xfrm>
        <a:graphic>
          <a:graphicData uri="http://schemas.openxmlformats.org/drawingml/2006/table">
            <a:tbl>
              <a:tblPr/>
              <a:tblGrid>
                <a:gridCol w="1939053">
                  <a:extLst>
                    <a:ext uri="{9D8B030D-6E8A-4147-A177-3AD203B41FA5}">
                      <a16:colId xmlns:a16="http://schemas.microsoft.com/office/drawing/2014/main" val="2108211935"/>
                    </a:ext>
                  </a:extLst>
                </a:gridCol>
                <a:gridCol w="1939053">
                  <a:extLst>
                    <a:ext uri="{9D8B030D-6E8A-4147-A177-3AD203B41FA5}">
                      <a16:colId xmlns:a16="http://schemas.microsoft.com/office/drawing/2014/main" val="3087595600"/>
                    </a:ext>
                  </a:extLst>
                </a:gridCol>
              </a:tblGrid>
              <a:tr h="0">
                <a:tc>
                  <a:txBody>
                    <a:bodyPr/>
                    <a:lstStyle/>
                    <a:p>
                      <a:pPr algn="l" fontAlgn="t"/>
                      <a:r>
                        <a:rPr lang="en-US" dirty="0">
                          <a:solidFill>
                            <a:srgbClr val="000000"/>
                          </a:solidFill>
                          <a:effectLst/>
                          <a:latin typeface="times new roman" panose="02020603050405020304" pitchFamily="18" charset="0"/>
                        </a:rPr>
                        <a:t>Case</a:t>
                      </a:r>
                    </a:p>
                  </a:txBody>
                  <a:tcPr marL="114300" marR="114300" marT="114300" marB="114300">
                    <a:lnL w="9525" cap="flat" cmpd="sng" algn="ctr">
                      <a:solidFill>
                        <a:srgbClr val="D0E2DF"/>
                      </a:solidFill>
                      <a:prstDash val="solid"/>
                      <a:round/>
                      <a:headEnd type="none" w="med" len="med"/>
                      <a:tailEnd type="none" w="med" len="med"/>
                    </a:lnL>
                    <a:lnR w="9525" cap="flat" cmpd="sng" algn="ctr">
                      <a:solidFill>
                        <a:srgbClr val="D0E2DF"/>
                      </a:solidFill>
                      <a:prstDash val="solid"/>
                      <a:round/>
                      <a:headEnd type="none" w="med" len="med"/>
                      <a:tailEnd type="none" w="med" len="med"/>
                    </a:lnR>
                    <a:lnT w="9525" cap="flat" cmpd="sng" algn="ctr">
                      <a:solidFill>
                        <a:srgbClr val="D0E2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D0E2DF"/>
                      </a:solidFill>
                      <a:prstDash val="solid"/>
                      <a:round/>
                      <a:headEnd type="none" w="med" len="med"/>
                      <a:tailEnd type="none" w="med" len="med"/>
                    </a:lnL>
                    <a:lnR w="9525" cap="flat" cmpd="sng" algn="ctr">
                      <a:solidFill>
                        <a:srgbClr val="D0E2DF"/>
                      </a:solidFill>
                      <a:prstDash val="solid"/>
                      <a:round/>
                      <a:headEnd type="none" w="med" len="med"/>
                      <a:tailEnd type="none" w="med" len="med"/>
                    </a:lnR>
                    <a:lnT w="9525" cap="flat" cmpd="sng" algn="ctr">
                      <a:solidFill>
                        <a:srgbClr val="D0E2D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21440680"/>
                  </a:ext>
                </a:extLst>
              </a:tr>
              <a:tr h="0">
                <a:tc>
                  <a:txBody>
                    <a:bodyPr/>
                    <a:lstStyle/>
                    <a:p>
                      <a:pPr algn="just" fontAlgn="t"/>
                      <a:r>
                        <a:rPr lang="en-US" b="1">
                          <a:solidFill>
                            <a:srgbClr val="333333"/>
                          </a:solidFill>
                          <a:effectLst/>
                          <a:latin typeface="inter-bold"/>
                        </a:rPr>
                        <a:t>Best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5643390"/>
                  </a:ext>
                </a:extLst>
              </a:tr>
              <a:tr h="0">
                <a:tc>
                  <a:txBody>
                    <a:bodyPr/>
                    <a:lstStyle/>
                    <a:p>
                      <a:pPr algn="just" fontAlgn="t"/>
                      <a:r>
                        <a:rPr lang="en-US" b="1">
                          <a:solidFill>
                            <a:srgbClr val="333333"/>
                          </a:solidFill>
                          <a:effectLst/>
                          <a:latin typeface="inter-bold"/>
                        </a:rPr>
                        <a:t>Average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O(n</a:t>
                      </a:r>
                      <a:r>
                        <a:rPr lang="en-US" baseline="30000">
                          <a:solidFill>
                            <a:srgbClr val="333333"/>
                          </a:solidFill>
                          <a:effectLst/>
                          <a:latin typeface="inter-regular"/>
                        </a:rPr>
                        <a:t>2</a:t>
                      </a:r>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40080526"/>
                  </a:ext>
                </a:extLst>
              </a:tr>
              <a:tr h="0">
                <a:tc>
                  <a:txBody>
                    <a:bodyPr/>
                    <a:lstStyle/>
                    <a:p>
                      <a:pPr algn="just" fontAlgn="t"/>
                      <a:r>
                        <a:rPr lang="en-US" b="1">
                          <a:solidFill>
                            <a:srgbClr val="333333"/>
                          </a:solidFill>
                          <a:effectLst/>
                          <a:latin typeface="inter-bold"/>
                        </a:rPr>
                        <a:t>Worst Case</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O(n</a:t>
                      </a:r>
                      <a:r>
                        <a:rPr lang="en-US" baseline="30000" dirty="0">
                          <a:solidFill>
                            <a:srgbClr val="333333"/>
                          </a:solidFill>
                          <a:effectLst/>
                          <a:latin typeface="inter-regular"/>
                        </a:rPr>
                        <a:t>2</a:t>
                      </a:r>
                      <a:r>
                        <a:rPr lang="en-US"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2955032"/>
                  </a:ext>
                </a:extLst>
              </a:tr>
            </a:tbl>
          </a:graphicData>
        </a:graphic>
      </p:graphicFrame>
      <p:sp>
        <p:nvSpPr>
          <p:cNvPr id="2" name="Footer Placeholder 1">
            <a:extLst>
              <a:ext uri="{FF2B5EF4-FFF2-40B4-BE49-F238E27FC236}">
                <a16:creationId xmlns:a16="http://schemas.microsoft.com/office/drawing/2014/main" id="{D7365EEF-5DED-4869-9C96-0197FFA807E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DB5486AA-C3EE-43E3-A3BF-7816429896E4}"/>
              </a:ext>
            </a:extLst>
          </p:cNvPr>
          <p:cNvSpPr>
            <a:spLocks noGrp="1"/>
          </p:cNvSpPr>
          <p:nvPr>
            <p:ph type="sldNum" sz="quarter" idx="12"/>
          </p:nvPr>
        </p:nvSpPr>
        <p:spPr/>
        <p:txBody>
          <a:bodyPr/>
          <a:lstStyle/>
          <a:p>
            <a:fld id="{AB0BD4F9-8FFC-4B9A-AC71-4B5586DA05F2}" type="slidenum">
              <a:rPr lang="en-US" smtClean="0"/>
              <a:t>49</a:t>
            </a:fld>
            <a:endParaRPr lang="en-US"/>
          </a:p>
        </p:txBody>
      </p:sp>
      <p:sp>
        <p:nvSpPr>
          <p:cNvPr id="10" name="TextBox 9">
            <a:extLst>
              <a:ext uri="{FF2B5EF4-FFF2-40B4-BE49-F238E27FC236}">
                <a16:creationId xmlns:a16="http://schemas.microsoft.com/office/drawing/2014/main" id="{060423FB-29D7-48D6-B89F-1565ABE010AE}"/>
              </a:ext>
            </a:extLst>
          </p:cNvPr>
          <p:cNvSpPr txBox="1"/>
          <p:nvPr/>
        </p:nvSpPr>
        <p:spPr>
          <a:xfrm>
            <a:off x="5256331" y="1867661"/>
            <a:ext cx="6096000" cy="3416320"/>
          </a:xfrm>
          <a:prstGeom prst="rect">
            <a:avLst/>
          </a:prstGeom>
          <a:noFill/>
        </p:spPr>
        <p:txBody>
          <a:bodyPr wrap="square">
            <a:spAutoFit/>
          </a:bodyPr>
          <a:lstStyle/>
          <a:p>
            <a:pPr algn="just"/>
            <a:r>
              <a:rPr lang="en-US" dirty="0"/>
              <a:t>Best Case Complexity - It occurs when there is no sorting required, i.e. the array is already sorted. </a:t>
            </a:r>
          </a:p>
          <a:p>
            <a:pPr algn="just"/>
            <a:endParaRPr lang="en-US" dirty="0"/>
          </a:p>
          <a:p>
            <a:pPr algn="just"/>
            <a:r>
              <a:rPr lang="en-US" dirty="0"/>
              <a:t>Average Case Complexity - It occurs when the array elements are in jumbled order that is not properly ascending and not properly descending. </a:t>
            </a:r>
          </a:p>
          <a:p>
            <a:pPr algn="just"/>
            <a:endParaRPr lang="en-US" dirty="0"/>
          </a:p>
          <a:p>
            <a:pPr algn="just"/>
            <a:r>
              <a:rPr lang="en-US" dirty="0"/>
              <a:t>Worst Case Complexity - It occurs when the array elements are required to be sorted in reverse order. That means suppose you have to sort the array elements in ascending order, but its elements are in descending order. </a:t>
            </a:r>
          </a:p>
        </p:txBody>
      </p:sp>
    </p:spTree>
    <p:extLst>
      <p:ext uri="{BB962C8B-B14F-4D97-AF65-F5344CB8AC3E}">
        <p14:creationId xmlns:p14="http://schemas.microsoft.com/office/powerpoint/2010/main" val="30527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2C7384-1F38-425C-BE3D-02AB6F871F1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1CC92F8-B1C8-4261-9234-BA1208C83D00}"/>
              </a:ext>
            </a:extLst>
          </p:cNvPr>
          <p:cNvSpPr>
            <a:spLocks noGrp="1"/>
          </p:cNvSpPr>
          <p:nvPr>
            <p:ph type="sldNum" sz="quarter" idx="12"/>
          </p:nvPr>
        </p:nvSpPr>
        <p:spPr/>
        <p:txBody>
          <a:bodyPr/>
          <a:lstStyle/>
          <a:p>
            <a:fld id="{AB0BD4F9-8FFC-4B9A-AC71-4B5586DA05F2}" type="slidenum">
              <a:rPr lang="en-US" smtClean="0"/>
              <a:t>5</a:t>
            </a:fld>
            <a:endParaRPr lang="en-US"/>
          </a:p>
        </p:txBody>
      </p:sp>
      <p:sp>
        <p:nvSpPr>
          <p:cNvPr id="7" name="TextBox 6">
            <a:extLst>
              <a:ext uri="{FF2B5EF4-FFF2-40B4-BE49-F238E27FC236}">
                <a16:creationId xmlns:a16="http://schemas.microsoft.com/office/drawing/2014/main" id="{7C477308-0FE8-42F5-A6EA-827533F6505D}"/>
              </a:ext>
            </a:extLst>
          </p:cNvPr>
          <p:cNvSpPr txBox="1"/>
          <p:nvPr/>
        </p:nvSpPr>
        <p:spPr>
          <a:xfrm>
            <a:off x="770021" y="917864"/>
            <a:ext cx="10442462" cy="3914277"/>
          </a:xfrm>
          <a:prstGeom prst="rect">
            <a:avLst/>
          </a:prstGeom>
          <a:noFill/>
        </p:spPr>
        <p:txBody>
          <a:bodyPr wrap="square">
            <a:spAutoFit/>
          </a:bodyPr>
          <a:lstStyle/>
          <a:p>
            <a:r>
              <a:rPr lang="en-US" b="1" dirty="0"/>
              <a:t>1. Linear data structures</a:t>
            </a:r>
          </a:p>
          <a:p>
            <a:pPr marL="285750" indent="-285750">
              <a:buFont typeface="Wingdings" panose="05000000000000000000" pitchFamily="2" charset="2"/>
              <a:buChar char="§"/>
            </a:pPr>
            <a:r>
              <a:rPr lang="en-US" dirty="0"/>
              <a:t>In linear data structures, the elements are arranged in sequence one after the other. </a:t>
            </a:r>
          </a:p>
          <a:p>
            <a:pPr marL="285750" indent="-285750">
              <a:buFont typeface="Wingdings" panose="05000000000000000000" pitchFamily="2" charset="2"/>
              <a:buChar char="§"/>
            </a:pPr>
            <a:r>
              <a:rPr lang="en-US" dirty="0"/>
              <a:t>Since elements are arranged in particular order, they are easy to implement.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However, when the complexity of the program increases, the linear data structures might not be the best choice because of operational complexities.</a:t>
            </a:r>
          </a:p>
          <a:p>
            <a:endParaRPr lang="en-US" dirty="0"/>
          </a:p>
          <a:p>
            <a:r>
              <a:rPr lang="en-US" dirty="0"/>
              <a:t>Popular linear data structures are:</a:t>
            </a:r>
          </a:p>
          <a:p>
            <a:pPr marL="285750" indent="-285750">
              <a:lnSpc>
                <a:spcPct val="150000"/>
              </a:lnSpc>
              <a:buFont typeface="Wingdings" panose="05000000000000000000" pitchFamily="2" charset="2"/>
              <a:buChar char="§"/>
            </a:pPr>
            <a:r>
              <a:rPr lang="en-US" dirty="0"/>
              <a:t>Array Data Structure</a:t>
            </a:r>
          </a:p>
          <a:p>
            <a:pPr marL="285750" indent="-285750">
              <a:lnSpc>
                <a:spcPct val="150000"/>
              </a:lnSpc>
              <a:buFont typeface="Wingdings" panose="05000000000000000000" pitchFamily="2" charset="2"/>
              <a:buChar char="§"/>
            </a:pPr>
            <a:r>
              <a:rPr lang="en-US" dirty="0"/>
              <a:t>Stack Data Structure</a:t>
            </a:r>
          </a:p>
          <a:p>
            <a:pPr marL="285750" indent="-285750">
              <a:lnSpc>
                <a:spcPct val="150000"/>
              </a:lnSpc>
              <a:buFont typeface="Wingdings" panose="05000000000000000000" pitchFamily="2" charset="2"/>
              <a:buChar char="§"/>
            </a:pPr>
            <a:r>
              <a:rPr lang="en-US" dirty="0"/>
              <a:t>Queue Data Structure</a:t>
            </a:r>
          </a:p>
          <a:p>
            <a:pPr marL="285750" indent="-285750">
              <a:lnSpc>
                <a:spcPct val="150000"/>
              </a:lnSpc>
              <a:buFont typeface="Wingdings" panose="05000000000000000000" pitchFamily="2" charset="2"/>
              <a:buChar char="§"/>
            </a:pPr>
            <a:r>
              <a:rPr lang="en-US" dirty="0"/>
              <a:t>Linked List Data Structure</a:t>
            </a:r>
          </a:p>
        </p:txBody>
      </p:sp>
    </p:spTree>
    <p:extLst>
      <p:ext uri="{BB962C8B-B14F-4D97-AF65-F5344CB8AC3E}">
        <p14:creationId xmlns:p14="http://schemas.microsoft.com/office/powerpoint/2010/main" val="256181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3965-DB43-4999-A866-AC39FC9F50AA}"/>
              </a:ext>
            </a:extLst>
          </p:cNvPr>
          <p:cNvSpPr>
            <a:spLocks noGrp="1"/>
          </p:cNvSpPr>
          <p:nvPr>
            <p:ph type="title"/>
          </p:nvPr>
        </p:nvSpPr>
        <p:spPr/>
        <p:txBody>
          <a:bodyPr/>
          <a:lstStyle/>
          <a:p>
            <a:r>
              <a:rPr lang="en-US" sz="4800" dirty="0"/>
              <a:t>Selection Sort</a:t>
            </a:r>
            <a:endParaRPr lang="en-US" dirty="0"/>
          </a:p>
        </p:txBody>
      </p:sp>
      <p:sp>
        <p:nvSpPr>
          <p:cNvPr id="3" name="Content Placeholder 2">
            <a:extLst>
              <a:ext uri="{FF2B5EF4-FFF2-40B4-BE49-F238E27FC236}">
                <a16:creationId xmlns:a16="http://schemas.microsoft.com/office/drawing/2014/main" id="{8011A9ED-411B-4467-A1D3-B2B044B5EBC1}"/>
              </a:ext>
            </a:extLst>
          </p:cNvPr>
          <p:cNvSpPr>
            <a:spLocks noGrp="1"/>
          </p:cNvSpPr>
          <p:nvPr>
            <p:ph idx="1"/>
          </p:nvPr>
        </p:nvSpPr>
        <p:spPr>
          <a:xfrm>
            <a:off x="1097280" y="1845734"/>
            <a:ext cx="9451450" cy="2011680"/>
          </a:xfrm>
        </p:spPr>
        <p:txBody>
          <a:bodyPr/>
          <a:lstStyle/>
          <a:p>
            <a:pPr>
              <a:buFont typeface="Wingdings" panose="05000000000000000000" pitchFamily="2" charset="2"/>
              <a:buChar char="§"/>
            </a:pPr>
            <a:r>
              <a:rPr lang="en-US" dirty="0"/>
              <a:t>Selection sort is a sorting algorithm that selects the smallest element from an unsorted list in each iteration.</a:t>
            </a:r>
          </a:p>
          <a:p>
            <a:pPr>
              <a:buFont typeface="Wingdings" panose="05000000000000000000" pitchFamily="2" charset="2"/>
              <a:buChar char="§"/>
            </a:pPr>
            <a:r>
              <a:rPr lang="en-US" dirty="0"/>
              <a:t>And places that element at the beginning of the unsorted list.</a:t>
            </a:r>
          </a:p>
          <a:p>
            <a:endParaRPr lang="en-US" dirty="0"/>
          </a:p>
          <a:p>
            <a:endParaRPr lang="en-US" dirty="0"/>
          </a:p>
        </p:txBody>
      </p:sp>
      <p:sp>
        <p:nvSpPr>
          <p:cNvPr id="4" name="Footer Placeholder 3">
            <a:extLst>
              <a:ext uri="{FF2B5EF4-FFF2-40B4-BE49-F238E27FC236}">
                <a16:creationId xmlns:a16="http://schemas.microsoft.com/office/drawing/2014/main" id="{950B28A4-41A8-426B-8E66-94F537C88914}"/>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8C6D8482-7B67-4FD8-B20B-B8D6A0748C53}"/>
              </a:ext>
            </a:extLst>
          </p:cNvPr>
          <p:cNvSpPr>
            <a:spLocks noGrp="1"/>
          </p:cNvSpPr>
          <p:nvPr>
            <p:ph type="sldNum" sz="quarter" idx="12"/>
          </p:nvPr>
        </p:nvSpPr>
        <p:spPr/>
        <p:txBody>
          <a:bodyPr/>
          <a:lstStyle/>
          <a:p>
            <a:fld id="{AB0BD4F9-8FFC-4B9A-AC71-4B5586DA05F2}" type="slidenum">
              <a:rPr lang="en-US" smtClean="0"/>
              <a:t>50</a:t>
            </a:fld>
            <a:endParaRPr lang="en-US"/>
          </a:p>
        </p:txBody>
      </p:sp>
      <p:pic>
        <p:nvPicPr>
          <p:cNvPr id="6" name="Picture 5">
            <a:extLst>
              <a:ext uri="{FF2B5EF4-FFF2-40B4-BE49-F238E27FC236}">
                <a16:creationId xmlns:a16="http://schemas.microsoft.com/office/drawing/2014/main" id="{D7F7C96B-DB22-48FF-B0C7-0EA7E9C7B7A5}"/>
              </a:ext>
            </a:extLst>
          </p:cNvPr>
          <p:cNvPicPr>
            <a:picLocks noChangeAspect="1"/>
          </p:cNvPicPr>
          <p:nvPr/>
        </p:nvPicPr>
        <p:blipFill>
          <a:blip r:embed="rId2"/>
          <a:stretch>
            <a:fillRect/>
          </a:stretch>
        </p:blipFill>
        <p:spPr>
          <a:xfrm>
            <a:off x="2750033" y="2955097"/>
            <a:ext cx="3889305" cy="844961"/>
          </a:xfrm>
          <a:prstGeom prst="rect">
            <a:avLst/>
          </a:prstGeom>
        </p:spPr>
      </p:pic>
      <p:sp>
        <p:nvSpPr>
          <p:cNvPr id="10" name="TextBox 9">
            <a:extLst>
              <a:ext uri="{FF2B5EF4-FFF2-40B4-BE49-F238E27FC236}">
                <a16:creationId xmlns:a16="http://schemas.microsoft.com/office/drawing/2014/main" id="{EBA4733F-50CE-436E-A8AC-2A17C83B0C94}"/>
              </a:ext>
            </a:extLst>
          </p:cNvPr>
          <p:cNvSpPr txBox="1"/>
          <p:nvPr/>
        </p:nvSpPr>
        <p:spPr>
          <a:xfrm>
            <a:off x="1643270" y="3727439"/>
            <a:ext cx="10432111" cy="2862322"/>
          </a:xfrm>
          <a:prstGeom prst="rect">
            <a:avLst/>
          </a:prstGeom>
          <a:noFill/>
        </p:spPr>
        <p:txBody>
          <a:bodyPr wrap="square">
            <a:spAutoFit/>
          </a:bodyPr>
          <a:lstStyle/>
          <a:p>
            <a:pPr marL="342900" indent="-342900">
              <a:buFont typeface="Wingdings" panose="05000000000000000000" pitchFamily="2" charset="2"/>
              <a:buChar char="§"/>
            </a:pPr>
            <a:r>
              <a:rPr lang="en-US" sz="2000" dirty="0"/>
              <a:t>Set first element in list as minimum.</a:t>
            </a:r>
          </a:p>
          <a:p>
            <a:pPr marL="342900" indent="-342900">
              <a:buFont typeface="Wingdings" panose="05000000000000000000" pitchFamily="2" charset="2"/>
              <a:buChar char="§"/>
            </a:pPr>
            <a:r>
              <a:rPr lang="en-US" sz="2000" dirty="0"/>
              <a:t>Compare second element with minimum. </a:t>
            </a:r>
          </a:p>
          <a:p>
            <a:pPr marL="342900" indent="-342900">
              <a:buFont typeface="Wingdings" panose="05000000000000000000" pitchFamily="2" charset="2"/>
              <a:buChar char="§"/>
            </a:pPr>
            <a:r>
              <a:rPr lang="en-US" sz="2000" dirty="0"/>
              <a:t>If the second element is smaller than minimum, assign the second element as minimum.</a:t>
            </a:r>
          </a:p>
          <a:p>
            <a:pPr marL="342900" indent="-342900">
              <a:buFont typeface="Wingdings" panose="05000000000000000000" pitchFamily="2" charset="2"/>
              <a:buChar char="§"/>
            </a:pPr>
            <a:r>
              <a:rPr lang="en-US" sz="2000" dirty="0"/>
              <a:t>Compare 3rd element with minimum. </a:t>
            </a:r>
          </a:p>
          <a:p>
            <a:pPr marL="342900" indent="-342900">
              <a:buFont typeface="Wingdings" panose="05000000000000000000" pitchFamily="2" charset="2"/>
              <a:buChar char="§"/>
            </a:pPr>
            <a:r>
              <a:rPr lang="en-US" sz="2000" dirty="0"/>
              <a:t>If the 3rd element is smaller than minimum, assign the 3rd element as minimum. </a:t>
            </a:r>
          </a:p>
          <a:p>
            <a:pPr marL="342900" indent="-342900">
              <a:buFont typeface="Wingdings" panose="05000000000000000000" pitchFamily="2" charset="2"/>
              <a:buChar char="§"/>
            </a:pPr>
            <a:r>
              <a:rPr lang="en-US" sz="2000" dirty="0"/>
              <a:t>And it continues until last element</a:t>
            </a: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1181905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38F6DE-3E38-49D8-B287-D6AA059CC1F7}"/>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04C4415C-58B2-4983-97DA-CD7F82CFF421}"/>
              </a:ext>
            </a:extLst>
          </p:cNvPr>
          <p:cNvSpPr>
            <a:spLocks noGrp="1"/>
          </p:cNvSpPr>
          <p:nvPr>
            <p:ph type="sldNum" sz="quarter" idx="12"/>
          </p:nvPr>
        </p:nvSpPr>
        <p:spPr/>
        <p:txBody>
          <a:bodyPr/>
          <a:lstStyle/>
          <a:p>
            <a:fld id="{AB0BD4F9-8FFC-4B9A-AC71-4B5586DA05F2}" type="slidenum">
              <a:rPr lang="en-US" smtClean="0"/>
              <a:t>51</a:t>
            </a:fld>
            <a:endParaRPr lang="en-US"/>
          </a:p>
        </p:txBody>
      </p:sp>
      <p:pic>
        <p:nvPicPr>
          <p:cNvPr id="6" name="Picture 5">
            <a:extLst>
              <a:ext uri="{FF2B5EF4-FFF2-40B4-BE49-F238E27FC236}">
                <a16:creationId xmlns:a16="http://schemas.microsoft.com/office/drawing/2014/main" id="{65AB0F93-CF4E-44D7-8B41-F8979BB0D238}"/>
              </a:ext>
            </a:extLst>
          </p:cNvPr>
          <p:cNvPicPr>
            <a:picLocks noChangeAspect="1"/>
          </p:cNvPicPr>
          <p:nvPr/>
        </p:nvPicPr>
        <p:blipFill>
          <a:blip r:embed="rId2"/>
          <a:stretch>
            <a:fillRect/>
          </a:stretch>
        </p:blipFill>
        <p:spPr>
          <a:xfrm>
            <a:off x="901150" y="433602"/>
            <a:ext cx="4664764" cy="3531148"/>
          </a:xfrm>
          <a:prstGeom prst="rect">
            <a:avLst/>
          </a:prstGeom>
        </p:spPr>
      </p:pic>
      <p:sp>
        <p:nvSpPr>
          <p:cNvPr id="10" name="TextBox 9">
            <a:extLst>
              <a:ext uri="{FF2B5EF4-FFF2-40B4-BE49-F238E27FC236}">
                <a16:creationId xmlns:a16="http://schemas.microsoft.com/office/drawing/2014/main" id="{F6AFBE79-5E40-45C4-B8F8-BFFE6A9AF8AB}"/>
              </a:ext>
            </a:extLst>
          </p:cNvPr>
          <p:cNvSpPr txBox="1"/>
          <p:nvPr/>
        </p:nvSpPr>
        <p:spPr>
          <a:xfrm>
            <a:off x="649357" y="3916268"/>
            <a:ext cx="8242850" cy="369332"/>
          </a:xfrm>
          <a:prstGeom prst="rect">
            <a:avLst/>
          </a:prstGeom>
          <a:noFill/>
        </p:spPr>
        <p:txBody>
          <a:bodyPr wrap="square">
            <a:spAutoFit/>
          </a:bodyPr>
          <a:lstStyle/>
          <a:p>
            <a:r>
              <a:rPr lang="en-US" dirty="0"/>
              <a:t>3.After each iteration place minimum at front of unsorted list.</a:t>
            </a:r>
          </a:p>
        </p:txBody>
      </p:sp>
      <p:pic>
        <p:nvPicPr>
          <p:cNvPr id="11" name="Picture 10">
            <a:extLst>
              <a:ext uri="{FF2B5EF4-FFF2-40B4-BE49-F238E27FC236}">
                <a16:creationId xmlns:a16="http://schemas.microsoft.com/office/drawing/2014/main" id="{657004F4-9B85-471A-8308-849AF4472D82}"/>
              </a:ext>
            </a:extLst>
          </p:cNvPr>
          <p:cNvPicPr>
            <a:picLocks noChangeAspect="1"/>
          </p:cNvPicPr>
          <p:nvPr/>
        </p:nvPicPr>
        <p:blipFill>
          <a:blip r:embed="rId3"/>
          <a:stretch>
            <a:fillRect/>
          </a:stretch>
        </p:blipFill>
        <p:spPr>
          <a:xfrm>
            <a:off x="901150" y="4421784"/>
            <a:ext cx="4846777" cy="1396301"/>
          </a:xfrm>
          <a:prstGeom prst="rect">
            <a:avLst/>
          </a:prstGeom>
        </p:spPr>
      </p:pic>
    </p:spTree>
    <p:extLst>
      <p:ext uri="{BB962C8B-B14F-4D97-AF65-F5344CB8AC3E}">
        <p14:creationId xmlns:p14="http://schemas.microsoft.com/office/powerpoint/2010/main" val="3202423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436195-B19F-431C-8BFD-E5E505D12180}"/>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374C89E7-9B31-4706-8848-C9658BFD1E83}"/>
              </a:ext>
            </a:extLst>
          </p:cNvPr>
          <p:cNvSpPr>
            <a:spLocks noGrp="1"/>
          </p:cNvSpPr>
          <p:nvPr>
            <p:ph type="sldNum" sz="quarter" idx="12"/>
          </p:nvPr>
        </p:nvSpPr>
        <p:spPr/>
        <p:txBody>
          <a:bodyPr/>
          <a:lstStyle/>
          <a:p>
            <a:fld id="{AB0BD4F9-8FFC-4B9A-AC71-4B5586DA05F2}" type="slidenum">
              <a:rPr lang="en-US" smtClean="0"/>
              <a:t>52</a:t>
            </a:fld>
            <a:endParaRPr lang="en-US"/>
          </a:p>
        </p:txBody>
      </p:sp>
      <p:sp>
        <p:nvSpPr>
          <p:cNvPr id="4" name="TextBox 3">
            <a:extLst>
              <a:ext uri="{FF2B5EF4-FFF2-40B4-BE49-F238E27FC236}">
                <a16:creationId xmlns:a16="http://schemas.microsoft.com/office/drawing/2014/main" id="{67081A53-EF97-467C-BF84-83B3676D714B}"/>
              </a:ext>
            </a:extLst>
          </p:cNvPr>
          <p:cNvSpPr txBox="1"/>
          <p:nvPr/>
        </p:nvSpPr>
        <p:spPr>
          <a:xfrm>
            <a:off x="808382" y="486514"/>
            <a:ext cx="9647583" cy="923330"/>
          </a:xfrm>
          <a:prstGeom prst="rect">
            <a:avLst/>
          </a:prstGeom>
          <a:noFill/>
        </p:spPr>
        <p:txBody>
          <a:bodyPr wrap="square">
            <a:spAutoFit/>
          </a:bodyPr>
          <a:lstStyle/>
          <a:p>
            <a:r>
              <a:rPr lang="en-US" dirty="0"/>
              <a:t>4.For each iteration, indexing starts from the first unsorted element. </a:t>
            </a:r>
          </a:p>
          <a:p>
            <a:r>
              <a:rPr lang="en-US" dirty="0"/>
              <a:t>Step 1 to 3 are repeated until all the elements are placed at their correct positions.</a:t>
            </a:r>
          </a:p>
        </p:txBody>
      </p:sp>
      <p:pic>
        <p:nvPicPr>
          <p:cNvPr id="5" name="Picture 4">
            <a:extLst>
              <a:ext uri="{FF2B5EF4-FFF2-40B4-BE49-F238E27FC236}">
                <a16:creationId xmlns:a16="http://schemas.microsoft.com/office/drawing/2014/main" id="{F3C226F7-9EA5-4CC9-9927-F9AE57C68F7C}"/>
              </a:ext>
            </a:extLst>
          </p:cNvPr>
          <p:cNvPicPr>
            <a:picLocks noChangeAspect="1"/>
          </p:cNvPicPr>
          <p:nvPr/>
        </p:nvPicPr>
        <p:blipFill>
          <a:blip r:embed="rId2"/>
          <a:stretch>
            <a:fillRect/>
          </a:stretch>
        </p:blipFill>
        <p:spPr>
          <a:xfrm>
            <a:off x="583923" y="1459540"/>
            <a:ext cx="4610100" cy="4591050"/>
          </a:xfrm>
          <a:prstGeom prst="rect">
            <a:avLst/>
          </a:prstGeom>
        </p:spPr>
      </p:pic>
      <p:pic>
        <p:nvPicPr>
          <p:cNvPr id="6" name="Picture 5">
            <a:extLst>
              <a:ext uri="{FF2B5EF4-FFF2-40B4-BE49-F238E27FC236}">
                <a16:creationId xmlns:a16="http://schemas.microsoft.com/office/drawing/2014/main" id="{E260B5B2-0821-445B-A7F7-B0C5DDA485CD}"/>
              </a:ext>
            </a:extLst>
          </p:cNvPr>
          <p:cNvPicPr>
            <a:picLocks noChangeAspect="1"/>
          </p:cNvPicPr>
          <p:nvPr/>
        </p:nvPicPr>
        <p:blipFill>
          <a:blip r:embed="rId3"/>
          <a:stretch>
            <a:fillRect/>
          </a:stretch>
        </p:blipFill>
        <p:spPr>
          <a:xfrm>
            <a:off x="6096000" y="1755043"/>
            <a:ext cx="4851538" cy="4000044"/>
          </a:xfrm>
          <a:prstGeom prst="rect">
            <a:avLst/>
          </a:prstGeom>
        </p:spPr>
      </p:pic>
    </p:spTree>
    <p:extLst>
      <p:ext uri="{BB962C8B-B14F-4D97-AF65-F5344CB8AC3E}">
        <p14:creationId xmlns:p14="http://schemas.microsoft.com/office/powerpoint/2010/main" val="2885397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53F129-8CEF-47D5-B46A-FCCA7DCAA3F1}"/>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2F833F60-E880-4053-B7C2-D15101EC5558}"/>
              </a:ext>
            </a:extLst>
          </p:cNvPr>
          <p:cNvSpPr>
            <a:spLocks noGrp="1"/>
          </p:cNvSpPr>
          <p:nvPr>
            <p:ph type="sldNum" sz="quarter" idx="12"/>
          </p:nvPr>
        </p:nvSpPr>
        <p:spPr/>
        <p:txBody>
          <a:bodyPr/>
          <a:lstStyle/>
          <a:p>
            <a:fld id="{AB0BD4F9-8FFC-4B9A-AC71-4B5586DA05F2}" type="slidenum">
              <a:rPr lang="en-US" smtClean="0"/>
              <a:t>53</a:t>
            </a:fld>
            <a:endParaRPr lang="en-US"/>
          </a:p>
        </p:txBody>
      </p:sp>
      <p:pic>
        <p:nvPicPr>
          <p:cNvPr id="4" name="Picture 3">
            <a:extLst>
              <a:ext uri="{FF2B5EF4-FFF2-40B4-BE49-F238E27FC236}">
                <a16:creationId xmlns:a16="http://schemas.microsoft.com/office/drawing/2014/main" id="{CC7C1291-74ED-40A0-B438-8FE818554FD6}"/>
              </a:ext>
            </a:extLst>
          </p:cNvPr>
          <p:cNvPicPr>
            <a:picLocks noChangeAspect="1"/>
          </p:cNvPicPr>
          <p:nvPr/>
        </p:nvPicPr>
        <p:blipFill>
          <a:blip r:embed="rId2"/>
          <a:stretch>
            <a:fillRect/>
          </a:stretch>
        </p:blipFill>
        <p:spPr>
          <a:xfrm>
            <a:off x="574813" y="1187540"/>
            <a:ext cx="5419042" cy="3781197"/>
          </a:xfrm>
          <a:prstGeom prst="rect">
            <a:avLst/>
          </a:prstGeom>
        </p:spPr>
      </p:pic>
      <p:pic>
        <p:nvPicPr>
          <p:cNvPr id="5" name="Picture 4">
            <a:extLst>
              <a:ext uri="{FF2B5EF4-FFF2-40B4-BE49-F238E27FC236}">
                <a16:creationId xmlns:a16="http://schemas.microsoft.com/office/drawing/2014/main" id="{484B0FF3-3287-4217-B5A9-95A38D62FA0D}"/>
              </a:ext>
            </a:extLst>
          </p:cNvPr>
          <p:cNvPicPr>
            <a:picLocks noChangeAspect="1"/>
          </p:cNvPicPr>
          <p:nvPr/>
        </p:nvPicPr>
        <p:blipFill>
          <a:blip r:embed="rId3"/>
          <a:stretch>
            <a:fillRect/>
          </a:stretch>
        </p:blipFill>
        <p:spPr>
          <a:xfrm>
            <a:off x="6122504" y="1504121"/>
            <a:ext cx="5623063" cy="2575449"/>
          </a:xfrm>
          <a:prstGeom prst="rect">
            <a:avLst/>
          </a:prstGeom>
        </p:spPr>
      </p:pic>
    </p:spTree>
    <p:extLst>
      <p:ext uri="{BB962C8B-B14F-4D97-AF65-F5344CB8AC3E}">
        <p14:creationId xmlns:p14="http://schemas.microsoft.com/office/powerpoint/2010/main" val="3038655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5530BB-D83F-40E5-A13F-EFB0C3F9F13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653FA645-B4C9-43C7-B6A7-DBED032C5D8D}"/>
              </a:ext>
            </a:extLst>
          </p:cNvPr>
          <p:cNvSpPr>
            <a:spLocks noGrp="1"/>
          </p:cNvSpPr>
          <p:nvPr>
            <p:ph type="sldNum" sz="quarter" idx="12"/>
          </p:nvPr>
        </p:nvSpPr>
        <p:spPr/>
        <p:txBody>
          <a:bodyPr/>
          <a:lstStyle/>
          <a:p>
            <a:fld id="{AB0BD4F9-8FFC-4B9A-AC71-4B5586DA05F2}" type="slidenum">
              <a:rPr lang="en-US" smtClean="0"/>
              <a:t>54</a:t>
            </a:fld>
            <a:endParaRPr lang="en-US"/>
          </a:p>
        </p:txBody>
      </p:sp>
      <p:sp>
        <p:nvSpPr>
          <p:cNvPr id="5" name="TextBox 4">
            <a:extLst>
              <a:ext uri="{FF2B5EF4-FFF2-40B4-BE49-F238E27FC236}">
                <a16:creationId xmlns:a16="http://schemas.microsoft.com/office/drawing/2014/main" id="{B57BBB73-3A5B-4F7C-AB55-A4367FD126A8}"/>
              </a:ext>
            </a:extLst>
          </p:cNvPr>
          <p:cNvSpPr txBox="1"/>
          <p:nvPr/>
        </p:nvSpPr>
        <p:spPr>
          <a:xfrm>
            <a:off x="477077" y="0"/>
            <a:ext cx="6785113" cy="6555641"/>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array[5], n, </a:t>
            </a:r>
            <a:r>
              <a:rPr lang="en-US" sz="1400" dirty="0" err="1"/>
              <a:t>i</a:t>
            </a:r>
            <a:r>
              <a:rPr lang="en-US" sz="1400" dirty="0"/>
              <a:t>, j, min, t;</a:t>
            </a:r>
          </a:p>
          <a:p>
            <a:r>
              <a:rPr lang="en-US" sz="1400" dirty="0"/>
              <a:t>  </a:t>
            </a:r>
            <a:r>
              <a:rPr lang="en-US" sz="1400" dirty="0" err="1"/>
              <a:t>printf</a:t>
            </a:r>
            <a:r>
              <a:rPr lang="en-US" sz="1400" dirty="0"/>
              <a:t>("Enter number of elements\n");</a:t>
            </a:r>
          </a:p>
          <a:p>
            <a:r>
              <a:rPr lang="en-US" sz="1400" dirty="0"/>
              <a:t>  </a:t>
            </a:r>
            <a:r>
              <a:rPr lang="en-US" sz="1400" dirty="0" err="1"/>
              <a:t>scanf</a:t>
            </a:r>
            <a:r>
              <a:rPr lang="en-US" sz="1400" dirty="0"/>
              <a:t>("%d", &amp;n);</a:t>
            </a:r>
          </a:p>
          <a:p>
            <a:r>
              <a:rPr lang="en-US" sz="1400" dirty="0"/>
              <a:t>  </a:t>
            </a:r>
            <a:r>
              <a:rPr lang="en-US" sz="1400" dirty="0" err="1"/>
              <a:t>printf</a:t>
            </a:r>
            <a:r>
              <a:rPr lang="en-US" sz="1400" dirty="0"/>
              <a:t>("Enter %d integers\n", n);</a:t>
            </a:r>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a:t>
            </a:r>
          </a:p>
          <a:p>
            <a:r>
              <a:rPr lang="en-US" sz="1400" dirty="0"/>
              <a:t>    </a:t>
            </a:r>
            <a:r>
              <a:rPr lang="en-US" sz="1400" dirty="0" err="1"/>
              <a:t>scanf</a:t>
            </a:r>
            <a:r>
              <a:rPr lang="en-US" sz="1400" dirty="0"/>
              <a:t>("%d", &amp;array[</a:t>
            </a:r>
            <a:r>
              <a:rPr lang="en-US" sz="1400" dirty="0" err="1"/>
              <a:t>i</a:t>
            </a:r>
            <a:r>
              <a:rPr lang="en-US" sz="1400" dirty="0"/>
              <a:t>]);</a:t>
            </a:r>
          </a:p>
          <a:p>
            <a:r>
              <a:rPr lang="en-US" sz="1400" dirty="0"/>
              <a:t>  for (</a:t>
            </a:r>
            <a:r>
              <a:rPr lang="en-US" sz="1400" dirty="0" err="1"/>
              <a:t>i</a:t>
            </a:r>
            <a:r>
              <a:rPr lang="en-US" sz="1400" dirty="0"/>
              <a:t> = 0; </a:t>
            </a:r>
            <a:r>
              <a:rPr lang="en-US" sz="1400" dirty="0" err="1"/>
              <a:t>i</a:t>
            </a:r>
            <a:r>
              <a:rPr lang="en-US" sz="1400" dirty="0"/>
              <a:t> &lt; (n - 1); </a:t>
            </a:r>
            <a:r>
              <a:rPr lang="en-US" sz="1400" dirty="0" err="1"/>
              <a:t>i</a:t>
            </a:r>
            <a:r>
              <a:rPr lang="en-US" sz="1400" dirty="0"/>
              <a:t>++) // finding minimum element (n-1)times</a:t>
            </a:r>
          </a:p>
          <a:p>
            <a:r>
              <a:rPr lang="en-US" sz="1400" dirty="0"/>
              <a:t>  {</a:t>
            </a:r>
          </a:p>
          <a:p>
            <a:r>
              <a:rPr lang="en-US" sz="1400" dirty="0"/>
              <a:t>    min = </a:t>
            </a:r>
            <a:r>
              <a:rPr lang="en-US" sz="1400" dirty="0" err="1"/>
              <a:t>i</a:t>
            </a:r>
            <a:r>
              <a:rPr lang="en-US" sz="1400" dirty="0"/>
              <a:t>;</a:t>
            </a:r>
          </a:p>
          <a:p>
            <a:r>
              <a:rPr lang="en-US" sz="1400" dirty="0"/>
              <a:t>    for (j = </a:t>
            </a:r>
            <a:r>
              <a:rPr lang="en-US" sz="1400" dirty="0" err="1"/>
              <a:t>i</a:t>
            </a:r>
            <a:r>
              <a:rPr lang="en-US" sz="1400" dirty="0"/>
              <a:t> + 1; j &lt; n; </a:t>
            </a:r>
            <a:r>
              <a:rPr lang="en-US" sz="1400" dirty="0" err="1"/>
              <a:t>j++</a:t>
            </a:r>
            <a:r>
              <a:rPr lang="en-US" sz="1400" dirty="0"/>
              <a:t>)</a:t>
            </a:r>
          </a:p>
          <a:p>
            <a:r>
              <a:rPr lang="en-US" sz="1400" dirty="0"/>
              <a:t>    {</a:t>
            </a:r>
          </a:p>
          <a:p>
            <a:r>
              <a:rPr lang="en-US" sz="1400" dirty="0"/>
              <a:t>      if (array[min] &gt; array[j])</a:t>
            </a:r>
          </a:p>
          <a:p>
            <a:r>
              <a:rPr lang="en-US" sz="1400" dirty="0"/>
              <a:t>        min = j;</a:t>
            </a:r>
          </a:p>
          <a:p>
            <a:r>
              <a:rPr lang="en-US" sz="1400" dirty="0"/>
              <a:t>    }</a:t>
            </a:r>
          </a:p>
          <a:p>
            <a:r>
              <a:rPr lang="en-US" sz="1400" dirty="0"/>
              <a:t>    if (min != </a:t>
            </a:r>
            <a:r>
              <a:rPr lang="en-US" sz="1400" dirty="0" err="1"/>
              <a:t>i</a:t>
            </a:r>
            <a:r>
              <a:rPr lang="en-US" sz="1400" dirty="0"/>
              <a:t>)</a:t>
            </a:r>
          </a:p>
          <a:p>
            <a:r>
              <a:rPr lang="en-US" sz="1400" dirty="0"/>
              <a:t>    {</a:t>
            </a:r>
          </a:p>
          <a:p>
            <a:r>
              <a:rPr lang="en-US" sz="1400" dirty="0"/>
              <a:t>      t = array[</a:t>
            </a:r>
            <a:r>
              <a:rPr lang="en-US" sz="1400" dirty="0" err="1"/>
              <a:t>i</a:t>
            </a:r>
            <a:r>
              <a:rPr lang="en-US" sz="1400" dirty="0"/>
              <a:t>];</a:t>
            </a:r>
          </a:p>
          <a:p>
            <a:r>
              <a:rPr lang="en-US" sz="1400" dirty="0"/>
              <a:t>      array[</a:t>
            </a:r>
            <a:r>
              <a:rPr lang="en-US" sz="1400" dirty="0" err="1"/>
              <a:t>i</a:t>
            </a:r>
            <a:r>
              <a:rPr lang="en-US" sz="1400" dirty="0"/>
              <a:t>] = array[min];</a:t>
            </a:r>
          </a:p>
          <a:p>
            <a:r>
              <a:rPr lang="en-US" sz="1400" dirty="0"/>
              <a:t>      array[min] = t;</a:t>
            </a:r>
          </a:p>
          <a:p>
            <a:r>
              <a:rPr lang="en-US" sz="1400" dirty="0"/>
              <a:t>    }</a:t>
            </a:r>
          </a:p>
          <a:p>
            <a:r>
              <a:rPr lang="en-US" sz="1400" dirty="0"/>
              <a:t>  }</a:t>
            </a:r>
          </a:p>
          <a:p>
            <a:r>
              <a:rPr lang="en-US" sz="1400" dirty="0"/>
              <a:t>  </a:t>
            </a:r>
            <a:r>
              <a:rPr lang="en-US" sz="1400" dirty="0" err="1"/>
              <a:t>printf</a:t>
            </a:r>
            <a:r>
              <a:rPr lang="en-US" sz="1400" dirty="0"/>
              <a:t>("Sorted list in ascending order:\n");</a:t>
            </a:r>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a:t>
            </a:r>
          </a:p>
          <a:p>
            <a:r>
              <a:rPr lang="en-US" sz="1400" dirty="0"/>
              <a:t>    </a:t>
            </a:r>
            <a:r>
              <a:rPr lang="en-US" sz="1400" dirty="0" err="1"/>
              <a:t>printf</a:t>
            </a:r>
            <a:r>
              <a:rPr lang="en-US" sz="1400" dirty="0"/>
              <a:t>("%d\n", array[</a:t>
            </a:r>
            <a:r>
              <a:rPr lang="en-US" sz="1400" dirty="0" err="1"/>
              <a:t>i</a:t>
            </a:r>
            <a:r>
              <a:rPr lang="en-US" sz="1400" dirty="0"/>
              <a:t>]);</a:t>
            </a:r>
          </a:p>
          <a:p>
            <a:r>
              <a:rPr lang="en-US" sz="1400" dirty="0"/>
              <a:t>  return 0;</a:t>
            </a:r>
          </a:p>
          <a:p>
            <a:r>
              <a:rPr lang="en-US" sz="1400" dirty="0"/>
              <a:t>}</a:t>
            </a:r>
          </a:p>
        </p:txBody>
      </p:sp>
      <p:sp>
        <p:nvSpPr>
          <p:cNvPr id="7" name="TextBox 6">
            <a:extLst>
              <a:ext uri="{FF2B5EF4-FFF2-40B4-BE49-F238E27FC236}">
                <a16:creationId xmlns:a16="http://schemas.microsoft.com/office/drawing/2014/main" id="{1EA00146-2E47-4382-AF8A-71957C5CC3AF}"/>
              </a:ext>
            </a:extLst>
          </p:cNvPr>
          <p:cNvSpPr txBox="1"/>
          <p:nvPr/>
        </p:nvSpPr>
        <p:spPr>
          <a:xfrm>
            <a:off x="7633251" y="3134981"/>
            <a:ext cx="6096000" cy="3108543"/>
          </a:xfrm>
          <a:prstGeom prst="rect">
            <a:avLst/>
          </a:prstGeom>
          <a:noFill/>
        </p:spPr>
        <p:txBody>
          <a:bodyPr wrap="square">
            <a:spAutoFit/>
          </a:bodyPr>
          <a:lstStyle/>
          <a:p>
            <a:r>
              <a:rPr lang="en-US" sz="1400" dirty="0"/>
              <a:t>Enter number of elements</a:t>
            </a:r>
          </a:p>
          <a:p>
            <a:r>
              <a:rPr lang="en-US" sz="1400" dirty="0"/>
              <a:t>5</a:t>
            </a:r>
          </a:p>
          <a:p>
            <a:r>
              <a:rPr lang="en-US" sz="1400" dirty="0"/>
              <a:t>Enter 5 integers</a:t>
            </a:r>
          </a:p>
          <a:p>
            <a:r>
              <a:rPr lang="en-US" sz="1400" dirty="0"/>
              <a:t>20</a:t>
            </a:r>
          </a:p>
          <a:p>
            <a:r>
              <a:rPr lang="en-US" sz="1400" dirty="0"/>
              <a:t>13</a:t>
            </a:r>
          </a:p>
          <a:p>
            <a:r>
              <a:rPr lang="en-US" sz="1400" dirty="0"/>
              <a:t>5</a:t>
            </a:r>
          </a:p>
          <a:p>
            <a:r>
              <a:rPr lang="en-US" sz="1400" dirty="0"/>
              <a:t>18</a:t>
            </a:r>
          </a:p>
          <a:p>
            <a:r>
              <a:rPr lang="en-US" sz="1400" dirty="0"/>
              <a:t>55</a:t>
            </a:r>
          </a:p>
          <a:p>
            <a:r>
              <a:rPr lang="en-US" sz="1400" dirty="0"/>
              <a:t>Sorted list in ascending order:</a:t>
            </a:r>
          </a:p>
          <a:p>
            <a:r>
              <a:rPr lang="en-US" sz="1400" dirty="0"/>
              <a:t>5</a:t>
            </a:r>
          </a:p>
          <a:p>
            <a:r>
              <a:rPr lang="en-US" sz="1400" dirty="0"/>
              <a:t>13</a:t>
            </a:r>
          </a:p>
          <a:p>
            <a:r>
              <a:rPr lang="en-US" sz="1400" dirty="0"/>
              <a:t>18</a:t>
            </a:r>
          </a:p>
          <a:p>
            <a:r>
              <a:rPr lang="en-US" sz="1400" dirty="0"/>
              <a:t>20</a:t>
            </a:r>
          </a:p>
          <a:p>
            <a:r>
              <a:rPr lang="en-US" sz="1400" dirty="0"/>
              <a:t>55</a:t>
            </a:r>
          </a:p>
        </p:txBody>
      </p:sp>
    </p:spTree>
    <p:extLst>
      <p:ext uri="{BB962C8B-B14F-4D97-AF65-F5344CB8AC3E}">
        <p14:creationId xmlns:p14="http://schemas.microsoft.com/office/powerpoint/2010/main" val="109900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98D03-6DF6-4E62-86C2-455D56299FF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A88981C-9A54-4E72-8BAF-3569E5A12E19}"/>
              </a:ext>
            </a:extLst>
          </p:cNvPr>
          <p:cNvPicPr>
            <a:picLocks noGrp="1" noChangeAspect="1"/>
          </p:cNvPicPr>
          <p:nvPr>
            <p:ph idx="1"/>
          </p:nvPr>
        </p:nvPicPr>
        <p:blipFill>
          <a:blip r:embed="rId2"/>
          <a:stretch>
            <a:fillRect/>
          </a:stretch>
        </p:blipFill>
        <p:spPr>
          <a:xfrm>
            <a:off x="1913006" y="2288071"/>
            <a:ext cx="6067425" cy="1009650"/>
          </a:xfrm>
        </p:spPr>
      </p:pic>
      <p:sp>
        <p:nvSpPr>
          <p:cNvPr id="2" name="Footer Placeholder 1">
            <a:extLst>
              <a:ext uri="{FF2B5EF4-FFF2-40B4-BE49-F238E27FC236}">
                <a16:creationId xmlns:a16="http://schemas.microsoft.com/office/drawing/2014/main" id="{51F00EED-6522-42BA-BAB8-45B9FB80BC43}"/>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CB0901DF-ABE3-4D4E-8FF9-6567E68A5C1C}"/>
              </a:ext>
            </a:extLst>
          </p:cNvPr>
          <p:cNvSpPr>
            <a:spLocks noGrp="1"/>
          </p:cNvSpPr>
          <p:nvPr>
            <p:ph type="sldNum" sz="quarter" idx="12"/>
          </p:nvPr>
        </p:nvSpPr>
        <p:spPr/>
        <p:txBody>
          <a:bodyPr/>
          <a:lstStyle/>
          <a:p>
            <a:fld id="{AB0BD4F9-8FFC-4B9A-AC71-4B5586DA05F2}" type="slidenum">
              <a:rPr lang="en-US" smtClean="0"/>
              <a:t>55</a:t>
            </a:fld>
            <a:endParaRPr lang="en-US"/>
          </a:p>
        </p:txBody>
      </p:sp>
    </p:spTree>
    <p:extLst>
      <p:ext uri="{BB962C8B-B14F-4D97-AF65-F5344CB8AC3E}">
        <p14:creationId xmlns:p14="http://schemas.microsoft.com/office/powerpoint/2010/main" val="3561185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C563-4B2B-4FAE-9BFB-310824D2368A}"/>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57C38A3C-7B03-4556-98B9-310C0283DE7D}"/>
              </a:ext>
            </a:extLst>
          </p:cNvPr>
          <p:cNvSpPr>
            <a:spLocks noGrp="1"/>
          </p:cNvSpPr>
          <p:nvPr>
            <p:ph idx="1"/>
          </p:nvPr>
        </p:nvSpPr>
        <p:spPr/>
        <p:txBody>
          <a:bodyPr>
            <a:normAutofit fontScale="92500" lnSpcReduction="20000"/>
          </a:bodyPr>
          <a:lstStyle/>
          <a:p>
            <a:endParaRPr lang="en-US" dirty="0"/>
          </a:p>
          <a:p>
            <a:r>
              <a:rPr lang="en-US" dirty="0"/>
              <a:t>Sorting is the process of arranging a list of elements in a particular order (Ascending or Descending).</a:t>
            </a:r>
          </a:p>
          <a:p>
            <a:r>
              <a:rPr lang="en-US" dirty="0"/>
              <a:t>Insertion sort algorithm arranges a list of elements in a particular order. </a:t>
            </a:r>
          </a:p>
          <a:p>
            <a:r>
              <a:rPr lang="en-US" dirty="0"/>
              <a:t>In insertion sort algorithm, every iteration moves an element from unsorted portion to sorted portion until all the elements are sorted in the list.</a:t>
            </a:r>
          </a:p>
          <a:p>
            <a:r>
              <a:rPr lang="en-US" dirty="0"/>
              <a:t>Procedure:</a:t>
            </a:r>
          </a:p>
          <a:p>
            <a:r>
              <a:rPr lang="en-US" dirty="0"/>
              <a:t>Step 1 - Assume that first element in the list is in sorted portion and all the remaining elements are in unsorted portion.</a:t>
            </a:r>
          </a:p>
          <a:p>
            <a:r>
              <a:rPr lang="en-US" dirty="0"/>
              <a:t>Step 2: Take first element from the unsorted portion and insert that element into the sorted portion in the order specified.</a:t>
            </a:r>
          </a:p>
          <a:p>
            <a:r>
              <a:rPr lang="en-US" dirty="0"/>
              <a:t>Step 3: Repeat the above process until all the elements from the unsorted portion are moved into the sorted portion.</a:t>
            </a:r>
          </a:p>
        </p:txBody>
      </p:sp>
      <p:sp>
        <p:nvSpPr>
          <p:cNvPr id="4" name="Footer Placeholder 3">
            <a:extLst>
              <a:ext uri="{FF2B5EF4-FFF2-40B4-BE49-F238E27FC236}">
                <a16:creationId xmlns:a16="http://schemas.microsoft.com/office/drawing/2014/main" id="{C1695566-D586-4885-AC11-DAEC338E70A2}"/>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8B9622AB-4206-4E77-9FC0-6EE5B0C05B74}"/>
              </a:ext>
            </a:extLst>
          </p:cNvPr>
          <p:cNvSpPr>
            <a:spLocks noGrp="1"/>
          </p:cNvSpPr>
          <p:nvPr>
            <p:ph type="sldNum" sz="quarter" idx="12"/>
          </p:nvPr>
        </p:nvSpPr>
        <p:spPr/>
        <p:txBody>
          <a:bodyPr/>
          <a:lstStyle/>
          <a:p>
            <a:fld id="{AB0BD4F9-8FFC-4B9A-AC71-4B5586DA05F2}" type="slidenum">
              <a:rPr lang="en-US" smtClean="0"/>
              <a:t>56</a:t>
            </a:fld>
            <a:endParaRPr lang="en-US"/>
          </a:p>
        </p:txBody>
      </p:sp>
    </p:spTree>
    <p:extLst>
      <p:ext uri="{BB962C8B-B14F-4D97-AF65-F5344CB8AC3E}">
        <p14:creationId xmlns:p14="http://schemas.microsoft.com/office/powerpoint/2010/main" val="3051637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55B23FB-0FED-451A-9A19-B857BF37698A}"/>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02FD52B8-66CA-4DA6-A545-77986E79218C}"/>
              </a:ext>
            </a:extLst>
          </p:cNvPr>
          <p:cNvSpPr>
            <a:spLocks noGrp="1"/>
          </p:cNvSpPr>
          <p:nvPr>
            <p:ph type="sldNum" sz="quarter" idx="12"/>
          </p:nvPr>
        </p:nvSpPr>
        <p:spPr/>
        <p:txBody>
          <a:bodyPr/>
          <a:lstStyle/>
          <a:p>
            <a:fld id="{AB0BD4F9-8FFC-4B9A-AC71-4B5586DA05F2}" type="slidenum">
              <a:rPr lang="en-US" smtClean="0"/>
              <a:t>57</a:t>
            </a:fld>
            <a:endParaRPr lang="en-US"/>
          </a:p>
        </p:txBody>
      </p:sp>
      <p:sp>
        <p:nvSpPr>
          <p:cNvPr id="3" name="Content Placeholder 2">
            <a:extLst>
              <a:ext uri="{FF2B5EF4-FFF2-40B4-BE49-F238E27FC236}">
                <a16:creationId xmlns:a16="http://schemas.microsoft.com/office/drawing/2014/main" id="{28CACEC5-FC43-418A-9D38-354C215792E4}"/>
              </a:ext>
            </a:extLst>
          </p:cNvPr>
          <p:cNvSpPr>
            <a:spLocks noGrp="1"/>
          </p:cNvSpPr>
          <p:nvPr>
            <p:ph idx="4294967295"/>
          </p:nvPr>
        </p:nvSpPr>
        <p:spPr>
          <a:xfrm>
            <a:off x="596347" y="623194"/>
            <a:ext cx="10760765" cy="5512563"/>
          </a:xfrm>
        </p:spPr>
        <p:txBody>
          <a:bodyPr>
            <a:normAutofit/>
          </a:bodyPr>
          <a:lstStyle/>
          <a:p>
            <a:r>
              <a:rPr lang="en-US" dirty="0"/>
              <a:t>Consider the following list of elements: 15  20  10  30  50  18  5  45</a:t>
            </a:r>
          </a:p>
          <a:p>
            <a:r>
              <a:rPr lang="en-US" dirty="0"/>
              <a:t>Solution:</a:t>
            </a:r>
          </a:p>
          <a:p>
            <a:r>
              <a:rPr lang="en-US" dirty="0"/>
              <a:t>1. Assume first element 15 is in sorted position.</a:t>
            </a:r>
          </a:p>
          <a:p>
            <a:endParaRPr lang="en-US" dirty="0"/>
          </a:p>
          <a:p>
            <a:endParaRPr lang="en-US" dirty="0"/>
          </a:p>
          <a:p>
            <a:r>
              <a:rPr lang="en-US" dirty="0"/>
              <a:t>2. To place element 20 to sorted position, compare 20 with its previous element 15. </a:t>
            </a:r>
          </a:p>
          <a:p>
            <a:endParaRPr lang="en-US" dirty="0"/>
          </a:p>
          <a:p>
            <a:pPr marL="0" indent="0">
              <a:buNone/>
            </a:pPr>
            <a:endParaRPr lang="en-US" dirty="0"/>
          </a:p>
          <a:p>
            <a:pPr marL="0" indent="0">
              <a:buNone/>
            </a:pPr>
            <a:r>
              <a:rPr lang="en-US" dirty="0"/>
              <a:t>  If the second element is smaller than previous, insert second element at its correct position.</a:t>
            </a:r>
          </a:p>
          <a:p>
            <a:endParaRPr lang="en-US" dirty="0"/>
          </a:p>
          <a:p>
            <a:endParaRPr lang="en-US" dirty="0"/>
          </a:p>
          <a:p>
            <a:endParaRPr lang="en-US" dirty="0"/>
          </a:p>
        </p:txBody>
      </p:sp>
      <p:grpSp>
        <p:nvGrpSpPr>
          <p:cNvPr id="20" name="Group 19">
            <a:extLst>
              <a:ext uri="{FF2B5EF4-FFF2-40B4-BE49-F238E27FC236}">
                <a16:creationId xmlns:a16="http://schemas.microsoft.com/office/drawing/2014/main" id="{A44BE273-7C01-4FB6-BDBB-201C03BB1067}"/>
              </a:ext>
            </a:extLst>
          </p:cNvPr>
          <p:cNvGrpSpPr/>
          <p:nvPr/>
        </p:nvGrpSpPr>
        <p:grpSpPr>
          <a:xfrm>
            <a:off x="1073425" y="3547337"/>
            <a:ext cx="3617844" cy="993914"/>
            <a:chOff x="5340626" y="3763617"/>
            <a:chExt cx="3617844" cy="993914"/>
          </a:xfrm>
        </p:grpSpPr>
        <p:grpSp>
          <p:nvGrpSpPr>
            <p:cNvPr id="19" name="Group 18">
              <a:extLst>
                <a:ext uri="{FF2B5EF4-FFF2-40B4-BE49-F238E27FC236}">
                  <a16:creationId xmlns:a16="http://schemas.microsoft.com/office/drawing/2014/main" id="{FFEA937E-E290-416C-81A3-84E1E5B93C82}"/>
                </a:ext>
              </a:extLst>
            </p:cNvPr>
            <p:cNvGrpSpPr/>
            <p:nvPr/>
          </p:nvGrpSpPr>
          <p:grpSpPr>
            <a:xfrm>
              <a:off x="5561938" y="4346713"/>
              <a:ext cx="510209" cy="410818"/>
              <a:chOff x="5561938" y="4346713"/>
              <a:chExt cx="510209" cy="410818"/>
            </a:xfrm>
          </p:grpSpPr>
          <p:cxnSp>
            <p:nvCxnSpPr>
              <p:cNvPr id="11" name="Straight Connector 10">
                <a:extLst>
                  <a:ext uri="{FF2B5EF4-FFF2-40B4-BE49-F238E27FC236}">
                    <a16:creationId xmlns:a16="http://schemas.microsoft.com/office/drawing/2014/main" id="{B66B490E-FD2A-4405-9D3F-D3F809D92ECC}"/>
                  </a:ext>
                </a:extLst>
              </p:cNvPr>
              <p:cNvCxnSpPr/>
              <p:nvPr/>
            </p:nvCxnSpPr>
            <p:spPr>
              <a:xfrm>
                <a:off x="6072147" y="4346713"/>
                <a:ext cx="0" cy="41081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218581-FEA3-4C50-BF6D-3651881E79D8}"/>
                  </a:ext>
                </a:extLst>
              </p:cNvPr>
              <p:cNvCxnSpPr/>
              <p:nvPr/>
            </p:nvCxnSpPr>
            <p:spPr>
              <a:xfrm>
                <a:off x="5561938" y="4757531"/>
                <a:ext cx="510209"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E0FB06-45AD-43E7-AC53-736A9A05C078}"/>
                  </a:ext>
                </a:extLst>
              </p:cNvPr>
              <p:cNvCxnSpPr/>
              <p:nvPr/>
            </p:nvCxnSpPr>
            <p:spPr>
              <a:xfrm flipV="1">
                <a:off x="5561938" y="4346713"/>
                <a:ext cx="0" cy="41081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292AF652-BD9F-44BF-9295-B06951B7E4FC}"/>
                </a:ext>
              </a:extLst>
            </p:cNvPr>
            <p:cNvSpPr/>
            <p:nvPr/>
          </p:nvSpPr>
          <p:spPr>
            <a:xfrm>
              <a:off x="5340626" y="3763617"/>
              <a:ext cx="3617844"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15  </a:t>
              </a:r>
              <a:r>
                <a:rPr lang="en-US" dirty="0">
                  <a:solidFill>
                    <a:srgbClr val="FF0000"/>
                  </a:solidFill>
                </a:rPr>
                <a:t>20</a:t>
              </a:r>
              <a:r>
                <a:rPr lang="en-US" dirty="0"/>
                <a:t>  10  30  50  18  5  45</a:t>
              </a:r>
            </a:p>
          </p:txBody>
        </p:sp>
      </p:grpSp>
      <p:sp>
        <p:nvSpPr>
          <p:cNvPr id="21" name="Rectangle 20">
            <a:extLst>
              <a:ext uri="{FF2B5EF4-FFF2-40B4-BE49-F238E27FC236}">
                <a16:creationId xmlns:a16="http://schemas.microsoft.com/office/drawing/2014/main" id="{E5ACECFE-BC45-4398-B555-8C1D875F7406}"/>
              </a:ext>
            </a:extLst>
          </p:cNvPr>
          <p:cNvSpPr/>
          <p:nvPr/>
        </p:nvSpPr>
        <p:spPr>
          <a:xfrm>
            <a:off x="1073425" y="2042196"/>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20  10  30  50  18  5  45</a:t>
            </a:r>
          </a:p>
        </p:txBody>
      </p:sp>
      <p:sp>
        <p:nvSpPr>
          <p:cNvPr id="22" name="Rectangle 21">
            <a:extLst>
              <a:ext uri="{FF2B5EF4-FFF2-40B4-BE49-F238E27FC236}">
                <a16:creationId xmlns:a16="http://schemas.microsoft.com/office/drawing/2014/main" id="{43BF1427-78E7-4124-8AD3-F11FF3A53355}"/>
              </a:ext>
            </a:extLst>
          </p:cNvPr>
          <p:cNvSpPr/>
          <p:nvPr/>
        </p:nvSpPr>
        <p:spPr>
          <a:xfrm>
            <a:off x="1073425" y="534309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20</a:t>
            </a:r>
            <a:r>
              <a:rPr lang="en-US" dirty="0"/>
              <a:t>  10  30  50  18  5  45</a:t>
            </a:r>
          </a:p>
        </p:txBody>
      </p:sp>
    </p:spTree>
    <p:extLst>
      <p:ext uri="{BB962C8B-B14F-4D97-AF65-F5344CB8AC3E}">
        <p14:creationId xmlns:p14="http://schemas.microsoft.com/office/powerpoint/2010/main" val="2260515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66D87-5FD9-48B3-B788-65D9D8305B1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83FBF95-0C0D-4021-8550-79D22FAE6E3E}"/>
              </a:ext>
            </a:extLst>
          </p:cNvPr>
          <p:cNvSpPr>
            <a:spLocks noGrp="1"/>
          </p:cNvSpPr>
          <p:nvPr>
            <p:ph idx="1"/>
          </p:nvPr>
        </p:nvSpPr>
        <p:spPr/>
        <p:txBody>
          <a:bodyPr/>
          <a:lstStyle/>
          <a:p>
            <a:r>
              <a:rPr lang="en-US" dirty="0"/>
              <a:t>3. To move next element 10 to its sorted position, compare 10 with 20 and again with 15. if it is smaller, insert 10 at its sorted position.</a:t>
            </a:r>
          </a:p>
          <a:p>
            <a:endParaRPr lang="en-US" dirty="0"/>
          </a:p>
        </p:txBody>
      </p:sp>
      <p:sp>
        <p:nvSpPr>
          <p:cNvPr id="2" name="Footer Placeholder 1">
            <a:extLst>
              <a:ext uri="{FF2B5EF4-FFF2-40B4-BE49-F238E27FC236}">
                <a16:creationId xmlns:a16="http://schemas.microsoft.com/office/drawing/2014/main" id="{8D971D09-0064-4038-9320-4508B7C00A1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A589AEBF-0036-4A9E-9A71-2AAA566D537D}"/>
              </a:ext>
            </a:extLst>
          </p:cNvPr>
          <p:cNvSpPr>
            <a:spLocks noGrp="1"/>
          </p:cNvSpPr>
          <p:nvPr>
            <p:ph type="sldNum" sz="quarter" idx="12"/>
          </p:nvPr>
        </p:nvSpPr>
        <p:spPr/>
        <p:txBody>
          <a:bodyPr/>
          <a:lstStyle/>
          <a:p>
            <a:fld id="{AB0BD4F9-8FFC-4B9A-AC71-4B5586DA05F2}" type="slidenum">
              <a:rPr lang="en-US" smtClean="0"/>
              <a:t>58</a:t>
            </a:fld>
            <a:endParaRPr lang="en-US"/>
          </a:p>
        </p:txBody>
      </p:sp>
      <p:grpSp>
        <p:nvGrpSpPr>
          <p:cNvPr id="16" name="Group 15">
            <a:extLst>
              <a:ext uri="{FF2B5EF4-FFF2-40B4-BE49-F238E27FC236}">
                <a16:creationId xmlns:a16="http://schemas.microsoft.com/office/drawing/2014/main" id="{740A22BC-3955-411A-9354-F5D5AFF80591}"/>
              </a:ext>
            </a:extLst>
          </p:cNvPr>
          <p:cNvGrpSpPr/>
          <p:nvPr/>
        </p:nvGrpSpPr>
        <p:grpSpPr>
          <a:xfrm>
            <a:off x="1972481" y="2620616"/>
            <a:ext cx="3790121" cy="1011511"/>
            <a:chOff x="2648342" y="2845903"/>
            <a:chExt cx="3790121" cy="1011511"/>
          </a:xfrm>
        </p:grpSpPr>
        <p:sp>
          <p:nvSpPr>
            <p:cNvPr id="6" name="Rectangle 5">
              <a:extLst>
                <a:ext uri="{FF2B5EF4-FFF2-40B4-BE49-F238E27FC236}">
                  <a16:creationId xmlns:a16="http://schemas.microsoft.com/office/drawing/2014/main" id="{AD8732C9-3638-49CB-B0AF-F6AB8B86C5D6}"/>
                </a:ext>
              </a:extLst>
            </p:cNvPr>
            <p:cNvSpPr/>
            <p:nvPr/>
          </p:nvSpPr>
          <p:spPr>
            <a:xfrm>
              <a:off x="2648342" y="2845903"/>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20 </a:t>
              </a:r>
              <a:r>
                <a:rPr lang="en-US" dirty="0"/>
                <a:t> </a:t>
              </a:r>
              <a:r>
                <a:rPr lang="en-US" dirty="0">
                  <a:solidFill>
                    <a:srgbClr val="FF0000"/>
                  </a:solidFill>
                </a:rPr>
                <a:t>10</a:t>
              </a:r>
              <a:r>
                <a:rPr lang="en-US" dirty="0"/>
                <a:t>  30  50  18  5  45</a:t>
              </a:r>
            </a:p>
          </p:txBody>
        </p:sp>
        <p:cxnSp>
          <p:nvCxnSpPr>
            <p:cNvPr id="8" name="Straight Connector 7">
              <a:extLst>
                <a:ext uri="{FF2B5EF4-FFF2-40B4-BE49-F238E27FC236}">
                  <a16:creationId xmlns:a16="http://schemas.microsoft.com/office/drawing/2014/main" id="{601284C0-E6E5-4C77-93AE-76E0BF6CEE38}"/>
                </a:ext>
              </a:extLst>
            </p:cNvPr>
            <p:cNvCxnSpPr>
              <a:cxnSpLocks/>
            </p:cNvCxnSpPr>
            <p:nvPr/>
          </p:nvCxnSpPr>
          <p:spPr>
            <a:xfrm>
              <a:off x="4002157" y="3429000"/>
              <a:ext cx="0" cy="42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2A1FF51-245C-48DA-9826-1049A4959261}"/>
                </a:ext>
              </a:extLst>
            </p:cNvPr>
            <p:cNvCxnSpPr/>
            <p:nvPr/>
          </p:nvCxnSpPr>
          <p:spPr>
            <a:xfrm flipH="1">
              <a:off x="2994991" y="3857414"/>
              <a:ext cx="1020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A10722-C54D-465F-ABE8-0C576D4B1E7E}"/>
                </a:ext>
              </a:extLst>
            </p:cNvPr>
            <p:cNvCxnSpPr/>
            <p:nvPr/>
          </p:nvCxnSpPr>
          <p:spPr>
            <a:xfrm flipV="1">
              <a:off x="3485322" y="3429000"/>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CB565C-D524-40FD-A7AA-5F02F09E9056}"/>
                </a:ext>
              </a:extLst>
            </p:cNvPr>
            <p:cNvCxnSpPr/>
            <p:nvPr/>
          </p:nvCxnSpPr>
          <p:spPr>
            <a:xfrm flipV="1">
              <a:off x="2994991" y="3429000"/>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0806FC50-7F5A-4C22-AC0D-1AD59ABE20B6}"/>
              </a:ext>
            </a:extLst>
          </p:cNvPr>
          <p:cNvSpPr/>
          <p:nvPr/>
        </p:nvSpPr>
        <p:spPr>
          <a:xfrm>
            <a:off x="1972481" y="4060541"/>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15</a:t>
            </a:r>
            <a:r>
              <a:rPr lang="en-US" dirty="0"/>
              <a:t>  </a:t>
            </a:r>
            <a:r>
              <a:rPr lang="en-US" dirty="0">
                <a:solidFill>
                  <a:srgbClr val="00B050"/>
                </a:solidFill>
              </a:rPr>
              <a:t>10 </a:t>
            </a:r>
            <a:r>
              <a:rPr lang="en-US" dirty="0"/>
              <a:t> 20  30  50  18  5  45</a:t>
            </a:r>
          </a:p>
        </p:txBody>
      </p:sp>
      <p:sp>
        <p:nvSpPr>
          <p:cNvPr id="24" name="Rectangle 23">
            <a:extLst>
              <a:ext uri="{FF2B5EF4-FFF2-40B4-BE49-F238E27FC236}">
                <a16:creationId xmlns:a16="http://schemas.microsoft.com/office/drawing/2014/main" id="{FB1936C3-4426-4179-90B6-C3C9176E6389}"/>
              </a:ext>
            </a:extLst>
          </p:cNvPr>
          <p:cNvSpPr/>
          <p:nvPr/>
        </p:nvSpPr>
        <p:spPr>
          <a:xfrm>
            <a:off x="1972480" y="541498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30  50  18  5  45</a:t>
            </a:r>
          </a:p>
        </p:txBody>
      </p:sp>
      <p:grpSp>
        <p:nvGrpSpPr>
          <p:cNvPr id="33" name="Group 32">
            <a:extLst>
              <a:ext uri="{FF2B5EF4-FFF2-40B4-BE49-F238E27FC236}">
                <a16:creationId xmlns:a16="http://schemas.microsoft.com/office/drawing/2014/main" id="{685F6610-F71B-4A40-AED1-63628BC19A5A}"/>
              </a:ext>
            </a:extLst>
          </p:cNvPr>
          <p:cNvGrpSpPr/>
          <p:nvPr/>
        </p:nvGrpSpPr>
        <p:grpSpPr>
          <a:xfrm>
            <a:off x="2319130" y="4640546"/>
            <a:ext cx="490331" cy="431506"/>
            <a:chOff x="2319130" y="4640546"/>
            <a:chExt cx="490331" cy="431506"/>
          </a:xfrm>
        </p:grpSpPr>
        <p:cxnSp>
          <p:nvCxnSpPr>
            <p:cNvPr id="20" name="Straight Connector 19">
              <a:extLst>
                <a:ext uri="{FF2B5EF4-FFF2-40B4-BE49-F238E27FC236}">
                  <a16:creationId xmlns:a16="http://schemas.microsoft.com/office/drawing/2014/main" id="{42638D3B-DA3F-4492-A7CC-4C1602A64170}"/>
                </a:ext>
              </a:extLst>
            </p:cNvPr>
            <p:cNvCxnSpPr>
              <a:cxnSpLocks/>
            </p:cNvCxnSpPr>
            <p:nvPr/>
          </p:nvCxnSpPr>
          <p:spPr>
            <a:xfrm flipH="1">
              <a:off x="2319130" y="5072052"/>
              <a:ext cx="490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A53633-4EB7-4914-B60C-4A4D6F116DE3}"/>
                </a:ext>
              </a:extLst>
            </p:cNvPr>
            <p:cNvCxnSpPr/>
            <p:nvPr/>
          </p:nvCxnSpPr>
          <p:spPr>
            <a:xfrm flipV="1">
              <a:off x="2319130" y="4643638"/>
              <a:ext cx="0" cy="42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C501D3-2B7D-4D45-B2B6-45BE0446F899}"/>
                </a:ext>
              </a:extLst>
            </p:cNvPr>
            <p:cNvCxnSpPr>
              <a:cxnSpLocks/>
            </p:cNvCxnSpPr>
            <p:nvPr/>
          </p:nvCxnSpPr>
          <p:spPr>
            <a:xfrm flipV="1">
              <a:off x="2809460" y="4640546"/>
              <a:ext cx="1" cy="4315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5997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3A36-189E-46F6-9D1B-4CBB80F171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94BC58-416D-42F6-837A-C080188BC566}"/>
              </a:ext>
            </a:extLst>
          </p:cNvPr>
          <p:cNvSpPr>
            <a:spLocks noGrp="1"/>
          </p:cNvSpPr>
          <p:nvPr>
            <p:ph idx="1"/>
          </p:nvPr>
        </p:nvSpPr>
        <p:spPr/>
        <p:txBody>
          <a:bodyPr/>
          <a:lstStyle/>
          <a:p>
            <a:r>
              <a:rPr lang="en-US" dirty="0"/>
              <a:t>4. To move 30 from unsorted to sorted position, compare 30 with 20,15,10. </a:t>
            </a:r>
          </a:p>
        </p:txBody>
      </p:sp>
      <p:sp>
        <p:nvSpPr>
          <p:cNvPr id="4" name="Footer Placeholder 3">
            <a:extLst>
              <a:ext uri="{FF2B5EF4-FFF2-40B4-BE49-F238E27FC236}">
                <a16:creationId xmlns:a16="http://schemas.microsoft.com/office/drawing/2014/main" id="{6CB624B1-BCED-4827-9F30-B6957137F47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3F25957-F9B8-4D09-A1CD-AFD0F289A94C}"/>
              </a:ext>
            </a:extLst>
          </p:cNvPr>
          <p:cNvSpPr>
            <a:spLocks noGrp="1"/>
          </p:cNvSpPr>
          <p:nvPr>
            <p:ph type="sldNum" sz="quarter" idx="12"/>
          </p:nvPr>
        </p:nvSpPr>
        <p:spPr/>
        <p:txBody>
          <a:bodyPr/>
          <a:lstStyle/>
          <a:p>
            <a:fld id="{AB0BD4F9-8FFC-4B9A-AC71-4B5586DA05F2}" type="slidenum">
              <a:rPr lang="en-US" smtClean="0"/>
              <a:t>59</a:t>
            </a:fld>
            <a:endParaRPr lang="en-US"/>
          </a:p>
        </p:txBody>
      </p:sp>
      <p:grpSp>
        <p:nvGrpSpPr>
          <p:cNvPr id="18" name="Group 17">
            <a:extLst>
              <a:ext uri="{FF2B5EF4-FFF2-40B4-BE49-F238E27FC236}">
                <a16:creationId xmlns:a16="http://schemas.microsoft.com/office/drawing/2014/main" id="{0EC2F3AC-F646-4A8A-A2A3-AE9A9593E05B}"/>
              </a:ext>
            </a:extLst>
          </p:cNvPr>
          <p:cNvGrpSpPr/>
          <p:nvPr/>
        </p:nvGrpSpPr>
        <p:grpSpPr>
          <a:xfrm>
            <a:off x="1671854" y="2401956"/>
            <a:ext cx="3790121" cy="1010478"/>
            <a:chOff x="1791124" y="2845904"/>
            <a:chExt cx="3790121" cy="1010478"/>
          </a:xfrm>
        </p:grpSpPr>
        <p:sp>
          <p:nvSpPr>
            <p:cNvPr id="6" name="Rectangle 5">
              <a:extLst>
                <a:ext uri="{FF2B5EF4-FFF2-40B4-BE49-F238E27FC236}">
                  <a16:creationId xmlns:a16="http://schemas.microsoft.com/office/drawing/2014/main" id="{6D3B1F85-5A3B-459D-BAA9-CDF0ADB8B2CE}"/>
                </a:ext>
              </a:extLst>
            </p:cNvPr>
            <p:cNvSpPr/>
            <p:nvPr/>
          </p:nvSpPr>
          <p:spPr>
            <a:xfrm>
              <a:off x="1791124" y="284590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FF0000"/>
                  </a:solidFill>
                </a:rPr>
                <a:t>30</a:t>
              </a:r>
              <a:r>
                <a:rPr lang="en-US" dirty="0"/>
                <a:t>  50  18  5  45</a:t>
              </a:r>
            </a:p>
          </p:txBody>
        </p:sp>
        <p:grpSp>
          <p:nvGrpSpPr>
            <p:cNvPr id="17" name="Group 16">
              <a:extLst>
                <a:ext uri="{FF2B5EF4-FFF2-40B4-BE49-F238E27FC236}">
                  <a16:creationId xmlns:a16="http://schemas.microsoft.com/office/drawing/2014/main" id="{0273D1AC-76CC-4F50-BEB2-957AA2DCFF3F}"/>
                </a:ext>
              </a:extLst>
            </p:cNvPr>
            <p:cNvGrpSpPr/>
            <p:nvPr/>
          </p:nvGrpSpPr>
          <p:grpSpPr>
            <a:xfrm>
              <a:off x="2146852" y="3429000"/>
              <a:ext cx="1433316" cy="427382"/>
              <a:chOff x="2146852" y="3429000"/>
              <a:chExt cx="1433316" cy="427382"/>
            </a:xfrm>
          </p:grpSpPr>
          <p:cxnSp>
            <p:nvCxnSpPr>
              <p:cNvPr id="8" name="Straight Connector 7">
                <a:extLst>
                  <a:ext uri="{FF2B5EF4-FFF2-40B4-BE49-F238E27FC236}">
                    <a16:creationId xmlns:a16="http://schemas.microsoft.com/office/drawing/2014/main" id="{DD44335F-38CF-4AD5-AA79-9AD545263930}"/>
                  </a:ext>
                </a:extLst>
              </p:cNvPr>
              <p:cNvCxnSpPr>
                <a:cxnSpLocks/>
              </p:cNvCxnSpPr>
              <p:nvPr/>
            </p:nvCxnSpPr>
            <p:spPr>
              <a:xfrm>
                <a:off x="3580168" y="3429000"/>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5A139C-577C-41C7-B50D-9A0594DA725E}"/>
                  </a:ext>
                </a:extLst>
              </p:cNvPr>
              <p:cNvCxnSpPr/>
              <p:nvPr/>
            </p:nvCxnSpPr>
            <p:spPr>
              <a:xfrm flipH="1">
                <a:off x="2146852" y="3843130"/>
                <a:ext cx="1431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C93024-8CA0-4537-85E9-EE0F09019879}"/>
                  </a:ext>
                </a:extLst>
              </p:cNvPr>
              <p:cNvCxnSpPr>
                <a:cxnSpLocks/>
              </p:cNvCxnSpPr>
              <p:nvPr/>
            </p:nvCxnSpPr>
            <p:spPr>
              <a:xfrm>
                <a:off x="2146852" y="3442252"/>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B2888B-4FF0-4448-A4F8-597D6DC8AC23}"/>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6C024F-E661-4182-A8DA-763E2C3BAC6F}"/>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 name="TextBox 19">
            <a:extLst>
              <a:ext uri="{FF2B5EF4-FFF2-40B4-BE49-F238E27FC236}">
                <a16:creationId xmlns:a16="http://schemas.microsoft.com/office/drawing/2014/main" id="{12365BFC-7E3B-463E-980C-4EB55F36DDAE}"/>
              </a:ext>
            </a:extLst>
          </p:cNvPr>
          <p:cNvSpPr txBox="1"/>
          <p:nvPr/>
        </p:nvSpPr>
        <p:spPr>
          <a:xfrm>
            <a:off x="1378225" y="3580302"/>
            <a:ext cx="10243927" cy="369332"/>
          </a:xfrm>
          <a:prstGeom prst="rect">
            <a:avLst/>
          </a:prstGeom>
          <a:noFill/>
        </p:spPr>
        <p:txBody>
          <a:bodyPr wrap="square">
            <a:spAutoFit/>
          </a:bodyPr>
          <a:lstStyle/>
          <a:p>
            <a:r>
              <a:rPr lang="en-US" dirty="0"/>
              <a:t>since 30 is larger than all sorted elements, 30 is inserted directly on its sorted portion.</a:t>
            </a:r>
          </a:p>
        </p:txBody>
      </p:sp>
      <p:sp>
        <p:nvSpPr>
          <p:cNvPr id="21" name="Rectangle 20">
            <a:extLst>
              <a:ext uri="{FF2B5EF4-FFF2-40B4-BE49-F238E27FC236}">
                <a16:creationId xmlns:a16="http://schemas.microsoft.com/office/drawing/2014/main" id="{BFBDF312-C40C-4E11-8810-1098FEBBC4C2}"/>
              </a:ext>
            </a:extLst>
          </p:cNvPr>
          <p:cNvSpPr/>
          <p:nvPr/>
        </p:nvSpPr>
        <p:spPr>
          <a:xfrm>
            <a:off x="1671853" y="424489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30</a:t>
            </a:r>
            <a:r>
              <a:rPr lang="en-US" dirty="0"/>
              <a:t>  50  18  5  45</a:t>
            </a:r>
          </a:p>
        </p:txBody>
      </p:sp>
    </p:spTree>
    <p:extLst>
      <p:ext uri="{BB962C8B-B14F-4D97-AF65-F5344CB8AC3E}">
        <p14:creationId xmlns:p14="http://schemas.microsoft.com/office/powerpoint/2010/main" val="20545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F7471B-A1D7-4782-A75F-560BC50ED9C8}"/>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18FD1A92-F3C4-491F-AD9E-0E8383F59ACD}"/>
              </a:ext>
            </a:extLst>
          </p:cNvPr>
          <p:cNvSpPr>
            <a:spLocks noGrp="1"/>
          </p:cNvSpPr>
          <p:nvPr>
            <p:ph type="sldNum" sz="quarter" idx="12"/>
          </p:nvPr>
        </p:nvSpPr>
        <p:spPr/>
        <p:txBody>
          <a:bodyPr/>
          <a:lstStyle/>
          <a:p>
            <a:fld id="{AB0BD4F9-8FFC-4B9A-AC71-4B5586DA05F2}" type="slidenum">
              <a:rPr lang="en-US" smtClean="0"/>
              <a:t>6</a:t>
            </a:fld>
            <a:endParaRPr lang="en-US"/>
          </a:p>
        </p:txBody>
      </p:sp>
      <p:grpSp>
        <p:nvGrpSpPr>
          <p:cNvPr id="4" name="Group 3">
            <a:extLst>
              <a:ext uri="{FF2B5EF4-FFF2-40B4-BE49-F238E27FC236}">
                <a16:creationId xmlns:a16="http://schemas.microsoft.com/office/drawing/2014/main" id="{3BC9E913-F56C-4EF0-BC80-6843637D73D6}"/>
              </a:ext>
            </a:extLst>
          </p:cNvPr>
          <p:cNvGrpSpPr/>
          <p:nvPr/>
        </p:nvGrpSpPr>
        <p:grpSpPr>
          <a:xfrm>
            <a:off x="1176773" y="636726"/>
            <a:ext cx="7750847" cy="5622649"/>
            <a:chOff x="1176773" y="636726"/>
            <a:chExt cx="7750847" cy="5622649"/>
          </a:xfrm>
        </p:grpSpPr>
        <p:pic>
          <p:nvPicPr>
            <p:cNvPr id="5" name="Picture 4">
              <a:extLst>
                <a:ext uri="{FF2B5EF4-FFF2-40B4-BE49-F238E27FC236}">
                  <a16:creationId xmlns:a16="http://schemas.microsoft.com/office/drawing/2014/main" id="{00F305AD-29E5-439A-B7B2-F99CC4CBB9CA}"/>
                </a:ext>
              </a:extLst>
            </p:cNvPr>
            <p:cNvPicPr>
              <a:picLocks noChangeAspect="1"/>
            </p:cNvPicPr>
            <p:nvPr/>
          </p:nvPicPr>
          <p:blipFill>
            <a:blip r:embed="rId2"/>
            <a:stretch>
              <a:fillRect/>
            </a:stretch>
          </p:blipFill>
          <p:spPr>
            <a:xfrm>
              <a:off x="2745064" y="636726"/>
              <a:ext cx="3695700" cy="1209675"/>
            </a:xfrm>
            <a:prstGeom prst="rect">
              <a:avLst/>
            </a:prstGeom>
          </p:spPr>
        </p:pic>
        <p:pic>
          <p:nvPicPr>
            <p:cNvPr id="6" name="Picture 5">
              <a:extLst>
                <a:ext uri="{FF2B5EF4-FFF2-40B4-BE49-F238E27FC236}">
                  <a16:creationId xmlns:a16="http://schemas.microsoft.com/office/drawing/2014/main" id="{5952423F-7605-4C99-9968-09154693205E}"/>
                </a:ext>
              </a:extLst>
            </p:cNvPr>
            <p:cNvPicPr>
              <a:picLocks noChangeAspect="1"/>
            </p:cNvPicPr>
            <p:nvPr/>
          </p:nvPicPr>
          <p:blipFill>
            <a:blip r:embed="rId3"/>
            <a:stretch>
              <a:fillRect/>
            </a:stretch>
          </p:blipFill>
          <p:spPr>
            <a:xfrm>
              <a:off x="3714150" y="1820724"/>
              <a:ext cx="2419350" cy="1981200"/>
            </a:xfrm>
            <a:prstGeom prst="rect">
              <a:avLst/>
            </a:prstGeom>
          </p:spPr>
        </p:pic>
        <p:pic>
          <p:nvPicPr>
            <p:cNvPr id="7" name="Picture 6">
              <a:extLst>
                <a:ext uri="{FF2B5EF4-FFF2-40B4-BE49-F238E27FC236}">
                  <a16:creationId xmlns:a16="http://schemas.microsoft.com/office/drawing/2014/main" id="{710FCE00-A3D9-480D-94A8-00E702548DA9}"/>
                </a:ext>
              </a:extLst>
            </p:cNvPr>
            <p:cNvPicPr>
              <a:picLocks noChangeAspect="1"/>
            </p:cNvPicPr>
            <p:nvPr/>
          </p:nvPicPr>
          <p:blipFill>
            <a:blip r:embed="rId4"/>
            <a:stretch>
              <a:fillRect/>
            </a:stretch>
          </p:blipFill>
          <p:spPr>
            <a:xfrm>
              <a:off x="1176773" y="5011600"/>
              <a:ext cx="6477000" cy="1247775"/>
            </a:xfrm>
            <a:prstGeom prst="rect">
              <a:avLst/>
            </a:prstGeom>
          </p:spPr>
        </p:pic>
        <p:pic>
          <p:nvPicPr>
            <p:cNvPr id="8" name="Picture 7">
              <a:extLst>
                <a:ext uri="{FF2B5EF4-FFF2-40B4-BE49-F238E27FC236}">
                  <a16:creationId xmlns:a16="http://schemas.microsoft.com/office/drawing/2014/main" id="{133833FA-29AF-4925-B416-67981382C530}"/>
                </a:ext>
              </a:extLst>
            </p:cNvPr>
            <p:cNvPicPr>
              <a:picLocks noChangeAspect="1"/>
            </p:cNvPicPr>
            <p:nvPr/>
          </p:nvPicPr>
          <p:blipFill>
            <a:blip r:embed="rId5"/>
            <a:stretch>
              <a:fillRect/>
            </a:stretch>
          </p:blipFill>
          <p:spPr>
            <a:xfrm>
              <a:off x="3498574" y="3908760"/>
              <a:ext cx="3362325" cy="1581150"/>
            </a:xfrm>
            <a:prstGeom prst="rect">
              <a:avLst/>
            </a:prstGeom>
          </p:spPr>
        </p:pic>
        <p:sp>
          <p:nvSpPr>
            <p:cNvPr id="9" name="TextBox 8">
              <a:extLst>
                <a:ext uri="{FF2B5EF4-FFF2-40B4-BE49-F238E27FC236}">
                  <a16:creationId xmlns:a16="http://schemas.microsoft.com/office/drawing/2014/main" id="{E8B26231-D0C9-4B52-B8A6-32E5CD6EF6BD}"/>
                </a:ext>
              </a:extLst>
            </p:cNvPr>
            <p:cNvSpPr txBox="1"/>
            <p:nvPr/>
          </p:nvSpPr>
          <p:spPr>
            <a:xfrm>
              <a:off x="7653773" y="941608"/>
              <a:ext cx="805605" cy="369332"/>
            </a:xfrm>
            <a:prstGeom prst="rect">
              <a:avLst/>
            </a:prstGeom>
            <a:noFill/>
          </p:spPr>
          <p:txBody>
            <a:bodyPr wrap="none" rtlCol="0">
              <a:spAutoFit/>
            </a:bodyPr>
            <a:lstStyle/>
            <a:p>
              <a:r>
                <a:rPr lang="en-US" dirty="0"/>
                <a:t>Array</a:t>
              </a:r>
            </a:p>
          </p:txBody>
        </p:sp>
        <p:sp>
          <p:nvSpPr>
            <p:cNvPr id="10" name="TextBox 9">
              <a:extLst>
                <a:ext uri="{FF2B5EF4-FFF2-40B4-BE49-F238E27FC236}">
                  <a16:creationId xmlns:a16="http://schemas.microsoft.com/office/drawing/2014/main" id="{197A90D4-E807-4BC0-85A2-B4D5BA235C54}"/>
                </a:ext>
              </a:extLst>
            </p:cNvPr>
            <p:cNvSpPr txBox="1"/>
            <p:nvPr/>
          </p:nvSpPr>
          <p:spPr>
            <a:xfrm>
              <a:off x="7822636" y="2626658"/>
              <a:ext cx="827471" cy="369332"/>
            </a:xfrm>
            <a:prstGeom prst="rect">
              <a:avLst/>
            </a:prstGeom>
            <a:noFill/>
          </p:spPr>
          <p:txBody>
            <a:bodyPr wrap="none" rtlCol="0">
              <a:spAutoFit/>
            </a:bodyPr>
            <a:lstStyle/>
            <a:p>
              <a:r>
                <a:rPr lang="en-US" dirty="0"/>
                <a:t>Stack</a:t>
              </a:r>
            </a:p>
          </p:txBody>
        </p:sp>
        <p:sp>
          <p:nvSpPr>
            <p:cNvPr id="11" name="TextBox 10">
              <a:extLst>
                <a:ext uri="{FF2B5EF4-FFF2-40B4-BE49-F238E27FC236}">
                  <a16:creationId xmlns:a16="http://schemas.microsoft.com/office/drawing/2014/main" id="{B2AD792E-3AE4-46FA-89DD-C028EB25D7E8}"/>
                </a:ext>
              </a:extLst>
            </p:cNvPr>
            <p:cNvSpPr txBox="1"/>
            <p:nvPr/>
          </p:nvSpPr>
          <p:spPr>
            <a:xfrm>
              <a:off x="7844502" y="4222096"/>
              <a:ext cx="896399" cy="369332"/>
            </a:xfrm>
            <a:prstGeom prst="rect">
              <a:avLst/>
            </a:prstGeom>
            <a:noFill/>
          </p:spPr>
          <p:txBody>
            <a:bodyPr wrap="none" rtlCol="0">
              <a:spAutoFit/>
            </a:bodyPr>
            <a:lstStyle/>
            <a:p>
              <a:r>
                <a:rPr lang="en-US" dirty="0"/>
                <a:t>queue</a:t>
              </a:r>
            </a:p>
          </p:txBody>
        </p:sp>
        <p:sp>
          <p:nvSpPr>
            <p:cNvPr id="12" name="TextBox 11">
              <a:extLst>
                <a:ext uri="{FF2B5EF4-FFF2-40B4-BE49-F238E27FC236}">
                  <a16:creationId xmlns:a16="http://schemas.microsoft.com/office/drawing/2014/main" id="{A5ED0FD0-66AE-4383-908D-799045314A2E}"/>
                </a:ext>
              </a:extLst>
            </p:cNvPr>
            <p:cNvSpPr txBox="1"/>
            <p:nvPr/>
          </p:nvSpPr>
          <p:spPr>
            <a:xfrm>
              <a:off x="7566991" y="5496122"/>
              <a:ext cx="1360629" cy="369332"/>
            </a:xfrm>
            <a:prstGeom prst="rect">
              <a:avLst/>
            </a:prstGeom>
            <a:noFill/>
          </p:spPr>
          <p:txBody>
            <a:bodyPr wrap="none" rtlCol="0">
              <a:spAutoFit/>
            </a:bodyPr>
            <a:lstStyle/>
            <a:p>
              <a:r>
                <a:rPr lang="en-US" dirty="0"/>
                <a:t>Linked list</a:t>
              </a:r>
            </a:p>
          </p:txBody>
        </p:sp>
      </p:grpSp>
    </p:spTree>
    <p:extLst>
      <p:ext uri="{BB962C8B-B14F-4D97-AF65-F5344CB8AC3E}">
        <p14:creationId xmlns:p14="http://schemas.microsoft.com/office/powerpoint/2010/main" val="578401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4EEC-4F44-485C-97FB-87277148F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665A82-1E33-4086-8B70-97774476F50E}"/>
              </a:ext>
            </a:extLst>
          </p:cNvPr>
          <p:cNvSpPr>
            <a:spLocks noGrp="1"/>
          </p:cNvSpPr>
          <p:nvPr>
            <p:ph idx="1"/>
          </p:nvPr>
        </p:nvSpPr>
        <p:spPr/>
        <p:txBody>
          <a:bodyPr/>
          <a:lstStyle/>
          <a:p>
            <a:r>
              <a:rPr lang="en-US" dirty="0"/>
              <a:t>5. To move 50 from unsorted to sorted position, compare 50 with 30,20,15,10. </a:t>
            </a:r>
          </a:p>
        </p:txBody>
      </p:sp>
      <p:sp>
        <p:nvSpPr>
          <p:cNvPr id="4" name="Footer Placeholder 3">
            <a:extLst>
              <a:ext uri="{FF2B5EF4-FFF2-40B4-BE49-F238E27FC236}">
                <a16:creationId xmlns:a16="http://schemas.microsoft.com/office/drawing/2014/main" id="{DD2FB5B0-5A29-41B3-A232-52341BC9B6F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C6E31F8-A8EC-4785-97AA-B6CF57B2EECC}"/>
              </a:ext>
            </a:extLst>
          </p:cNvPr>
          <p:cNvSpPr>
            <a:spLocks noGrp="1"/>
          </p:cNvSpPr>
          <p:nvPr>
            <p:ph type="sldNum" sz="quarter" idx="12"/>
          </p:nvPr>
        </p:nvSpPr>
        <p:spPr/>
        <p:txBody>
          <a:bodyPr/>
          <a:lstStyle/>
          <a:p>
            <a:fld id="{AB0BD4F9-8FFC-4B9A-AC71-4B5586DA05F2}" type="slidenum">
              <a:rPr lang="en-US" smtClean="0"/>
              <a:t>60</a:t>
            </a:fld>
            <a:endParaRPr lang="en-US"/>
          </a:p>
        </p:txBody>
      </p:sp>
      <p:sp>
        <p:nvSpPr>
          <p:cNvPr id="7" name="TextBox 6">
            <a:extLst>
              <a:ext uri="{FF2B5EF4-FFF2-40B4-BE49-F238E27FC236}">
                <a16:creationId xmlns:a16="http://schemas.microsoft.com/office/drawing/2014/main" id="{AE39357C-633D-4BFB-B260-1306104E60EA}"/>
              </a:ext>
            </a:extLst>
          </p:cNvPr>
          <p:cNvSpPr txBox="1"/>
          <p:nvPr/>
        </p:nvSpPr>
        <p:spPr>
          <a:xfrm>
            <a:off x="1097280" y="3734621"/>
            <a:ext cx="10999304" cy="369332"/>
          </a:xfrm>
          <a:prstGeom prst="rect">
            <a:avLst/>
          </a:prstGeom>
          <a:noFill/>
        </p:spPr>
        <p:txBody>
          <a:bodyPr wrap="square">
            <a:spAutoFit/>
          </a:bodyPr>
          <a:lstStyle/>
          <a:p>
            <a:r>
              <a:rPr lang="en-US" dirty="0"/>
              <a:t>since 50 is larger than all sorted elements, 50 is inserted directly on its sorted portion.</a:t>
            </a:r>
          </a:p>
        </p:txBody>
      </p:sp>
      <p:grpSp>
        <p:nvGrpSpPr>
          <p:cNvPr id="23" name="Group 22">
            <a:extLst>
              <a:ext uri="{FF2B5EF4-FFF2-40B4-BE49-F238E27FC236}">
                <a16:creationId xmlns:a16="http://schemas.microsoft.com/office/drawing/2014/main" id="{4562D7B4-91A1-408B-8B2B-B886460C3E7A}"/>
              </a:ext>
            </a:extLst>
          </p:cNvPr>
          <p:cNvGrpSpPr/>
          <p:nvPr/>
        </p:nvGrpSpPr>
        <p:grpSpPr>
          <a:xfrm>
            <a:off x="1671854" y="2610389"/>
            <a:ext cx="3790121" cy="1015858"/>
            <a:chOff x="1671854" y="2610389"/>
            <a:chExt cx="3790121" cy="1015858"/>
          </a:xfrm>
        </p:grpSpPr>
        <p:sp>
          <p:nvSpPr>
            <p:cNvPr id="9" name="Rectangle 8">
              <a:extLst>
                <a:ext uri="{FF2B5EF4-FFF2-40B4-BE49-F238E27FC236}">
                  <a16:creationId xmlns:a16="http://schemas.microsoft.com/office/drawing/2014/main" id="{48B0FFD9-B7E5-4641-A709-52388CFBEF5A}"/>
                </a:ext>
              </a:extLst>
            </p:cNvPr>
            <p:cNvSpPr/>
            <p:nvPr/>
          </p:nvSpPr>
          <p:spPr>
            <a:xfrm>
              <a:off x="1671854" y="2610389"/>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 30  </a:t>
              </a:r>
              <a:r>
                <a:rPr lang="en-US" dirty="0">
                  <a:solidFill>
                    <a:srgbClr val="FF0000"/>
                  </a:solidFill>
                </a:rPr>
                <a:t>50</a:t>
              </a:r>
              <a:r>
                <a:rPr lang="en-US" dirty="0"/>
                <a:t>  18  5  45</a:t>
              </a:r>
            </a:p>
          </p:txBody>
        </p:sp>
        <p:grpSp>
          <p:nvGrpSpPr>
            <p:cNvPr id="22" name="Group 21">
              <a:extLst>
                <a:ext uri="{FF2B5EF4-FFF2-40B4-BE49-F238E27FC236}">
                  <a16:creationId xmlns:a16="http://schemas.microsoft.com/office/drawing/2014/main" id="{37FA2274-154B-4052-AB1A-EDE98D03F381}"/>
                </a:ext>
              </a:extLst>
            </p:cNvPr>
            <p:cNvGrpSpPr/>
            <p:nvPr/>
          </p:nvGrpSpPr>
          <p:grpSpPr>
            <a:xfrm>
              <a:off x="2093842" y="3198865"/>
              <a:ext cx="1789045" cy="427382"/>
              <a:chOff x="2093842" y="3198865"/>
              <a:chExt cx="1789045" cy="427382"/>
            </a:xfrm>
          </p:grpSpPr>
          <p:grpSp>
            <p:nvGrpSpPr>
              <p:cNvPr id="19" name="Group 18">
                <a:extLst>
                  <a:ext uri="{FF2B5EF4-FFF2-40B4-BE49-F238E27FC236}">
                    <a16:creationId xmlns:a16="http://schemas.microsoft.com/office/drawing/2014/main" id="{14435F20-9F65-4775-816C-CCF0D37DFDD8}"/>
                  </a:ext>
                </a:extLst>
              </p:cNvPr>
              <p:cNvGrpSpPr/>
              <p:nvPr/>
            </p:nvGrpSpPr>
            <p:grpSpPr>
              <a:xfrm>
                <a:off x="2093842" y="3198865"/>
                <a:ext cx="1789045" cy="427382"/>
                <a:chOff x="2093842" y="3198865"/>
                <a:chExt cx="1789045" cy="427382"/>
              </a:xfrm>
            </p:grpSpPr>
            <p:grpSp>
              <p:nvGrpSpPr>
                <p:cNvPr id="10" name="Group 9">
                  <a:extLst>
                    <a:ext uri="{FF2B5EF4-FFF2-40B4-BE49-F238E27FC236}">
                      <a16:creationId xmlns:a16="http://schemas.microsoft.com/office/drawing/2014/main" id="{32CFD44B-520E-4B64-863F-5C1F5BB19310}"/>
                    </a:ext>
                  </a:extLst>
                </p:cNvPr>
                <p:cNvGrpSpPr/>
                <p:nvPr/>
              </p:nvGrpSpPr>
              <p:grpSpPr>
                <a:xfrm>
                  <a:off x="2093842" y="3198865"/>
                  <a:ext cx="1789045" cy="427382"/>
                  <a:chOff x="1789043" y="3429000"/>
                  <a:chExt cx="1789045" cy="427382"/>
                </a:xfrm>
              </p:grpSpPr>
              <p:cxnSp>
                <p:nvCxnSpPr>
                  <p:cNvPr id="11" name="Straight Connector 10">
                    <a:extLst>
                      <a:ext uri="{FF2B5EF4-FFF2-40B4-BE49-F238E27FC236}">
                        <a16:creationId xmlns:a16="http://schemas.microsoft.com/office/drawing/2014/main" id="{619A1DF5-CC08-40B0-B620-AF3CC1E86F1E}"/>
                      </a:ext>
                    </a:extLst>
                  </p:cNvPr>
                  <p:cNvCxnSpPr>
                    <a:cxnSpLocks/>
                  </p:cNvCxnSpPr>
                  <p:nvPr/>
                </p:nvCxnSpPr>
                <p:spPr>
                  <a:xfrm>
                    <a:off x="3578088" y="3429000"/>
                    <a:ext cx="0" cy="400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3CD4BC-6E69-405A-BB03-13303C0E9E24}"/>
                      </a:ext>
                    </a:extLst>
                  </p:cNvPr>
                  <p:cNvCxnSpPr>
                    <a:cxnSpLocks/>
                  </p:cNvCxnSpPr>
                  <p:nvPr/>
                </p:nvCxnSpPr>
                <p:spPr>
                  <a:xfrm flipH="1" flipV="1">
                    <a:off x="1789043" y="3829878"/>
                    <a:ext cx="1789045" cy="1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1B0C12-A513-4A14-9BEA-2984DD63FC1F}"/>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185E8C-B4D9-4ECE-9522-731602763667}"/>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5A6111BF-2AD0-43E6-BB6A-385003C1F710}"/>
                    </a:ext>
                  </a:extLst>
                </p:cNvPr>
                <p:cNvCxnSpPr/>
                <p:nvPr/>
              </p:nvCxnSpPr>
              <p:spPr>
                <a:xfrm flipV="1">
                  <a:off x="2471528" y="320561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3113C4C6-B2A0-4FEA-A257-2649398AFA5B}"/>
                  </a:ext>
                </a:extLst>
              </p:cNvPr>
              <p:cNvCxnSpPr/>
              <p:nvPr/>
            </p:nvCxnSpPr>
            <p:spPr>
              <a:xfrm flipV="1">
                <a:off x="2093842" y="3198865"/>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0" name="Rectangle 19">
            <a:extLst>
              <a:ext uri="{FF2B5EF4-FFF2-40B4-BE49-F238E27FC236}">
                <a16:creationId xmlns:a16="http://schemas.microsoft.com/office/drawing/2014/main" id="{DB3C481E-A88D-4AD6-BA5C-821713BE8784}"/>
              </a:ext>
            </a:extLst>
          </p:cNvPr>
          <p:cNvSpPr/>
          <p:nvPr/>
        </p:nvSpPr>
        <p:spPr>
          <a:xfrm>
            <a:off x="1671853" y="4244898"/>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 50  </a:t>
            </a:r>
            <a:r>
              <a:rPr lang="en-US" dirty="0"/>
              <a:t>18  5  45</a:t>
            </a:r>
          </a:p>
        </p:txBody>
      </p:sp>
    </p:spTree>
    <p:extLst>
      <p:ext uri="{BB962C8B-B14F-4D97-AF65-F5344CB8AC3E}">
        <p14:creationId xmlns:p14="http://schemas.microsoft.com/office/powerpoint/2010/main" val="12518040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4265-AD7E-4012-BDB4-8E807C5E6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4AFA0-7B80-4F00-B39F-135BEA4981AA}"/>
              </a:ext>
            </a:extLst>
          </p:cNvPr>
          <p:cNvSpPr>
            <a:spLocks noGrp="1"/>
          </p:cNvSpPr>
          <p:nvPr>
            <p:ph idx="1"/>
          </p:nvPr>
        </p:nvSpPr>
        <p:spPr/>
        <p:txBody>
          <a:bodyPr/>
          <a:lstStyle/>
          <a:p>
            <a:r>
              <a:rPr lang="en-US" dirty="0"/>
              <a:t>6. To move element 18 to its sorted position, compare 18 with 50, 30, 20, 15,10. </a:t>
            </a:r>
          </a:p>
          <a:p>
            <a:endParaRPr lang="en-US" dirty="0"/>
          </a:p>
          <a:p>
            <a:endParaRPr lang="en-US" dirty="0"/>
          </a:p>
          <a:p>
            <a:endParaRPr lang="en-US" dirty="0"/>
          </a:p>
          <a:p>
            <a:r>
              <a:rPr lang="en-US" dirty="0"/>
              <a:t>since 18 is larger than 15, move 20, 30 and 50 one position to right in list and insert 18 on its sorted position after 15.</a:t>
            </a:r>
          </a:p>
        </p:txBody>
      </p:sp>
      <p:sp>
        <p:nvSpPr>
          <p:cNvPr id="4" name="Footer Placeholder 3">
            <a:extLst>
              <a:ext uri="{FF2B5EF4-FFF2-40B4-BE49-F238E27FC236}">
                <a16:creationId xmlns:a16="http://schemas.microsoft.com/office/drawing/2014/main" id="{746F95EA-F722-47E8-B3A6-732B5FB8DD9B}"/>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A03D484C-01E3-48FF-BEA8-E9C463B21BB2}"/>
              </a:ext>
            </a:extLst>
          </p:cNvPr>
          <p:cNvSpPr>
            <a:spLocks noGrp="1"/>
          </p:cNvSpPr>
          <p:nvPr>
            <p:ph type="sldNum" sz="quarter" idx="12"/>
          </p:nvPr>
        </p:nvSpPr>
        <p:spPr/>
        <p:txBody>
          <a:bodyPr/>
          <a:lstStyle/>
          <a:p>
            <a:fld id="{AB0BD4F9-8FFC-4B9A-AC71-4B5586DA05F2}" type="slidenum">
              <a:rPr lang="en-US" smtClean="0"/>
              <a:t>61</a:t>
            </a:fld>
            <a:endParaRPr lang="en-US"/>
          </a:p>
        </p:txBody>
      </p:sp>
      <p:sp>
        <p:nvSpPr>
          <p:cNvPr id="16" name="Rectangle 15">
            <a:extLst>
              <a:ext uri="{FF2B5EF4-FFF2-40B4-BE49-F238E27FC236}">
                <a16:creationId xmlns:a16="http://schemas.microsoft.com/office/drawing/2014/main" id="{B0DA6495-28C0-49BD-96D9-668A6082F750}"/>
              </a:ext>
            </a:extLst>
          </p:cNvPr>
          <p:cNvSpPr/>
          <p:nvPr/>
        </p:nvSpPr>
        <p:spPr>
          <a:xfrm>
            <a:off x="1671854" y="2610389"/>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20</a:t>
            </a:r>
            <a:r>
              <a:rPr lang="en-US" dirty="0"/>
              <a:t> </a:t>
            </a:r>
            <a:r>
              <a:rPr lang="en-US" dirty="0">
                <a:solidFill>
                  <a:srgbClr val="00B050"/>
                </a:solidFill>
              </a:rPr>
              <a:t> 30  50</a:t>
            </a:r>
            <a:r>
              <a:rPr lang="en-US" dirty="0"/>
              <a:t> </a:t>
            </a:r>
            <a:r>
              <a:rPr lang="en-US" dirty="0">
                <a:solidFill>
                  <a:srgbClr val="FF0000"/>
                </a:solidFill>
              </a:rPr>
              <a:t> 18  </a:t>
            </a:r>
            <a:r>
              <a:rPr lang="en-US" dirty="0"/>
              <a:t>5  45</a:t>
            </a:r>
          </a:p>
        </p:txBody>
      </p:sp>
      <p:grpSp>
        <p:nvGrpSpPr>
          <p:cNvPr id="29" name="Group 28">
            <a:extLst>
              <a:ext uri="{FF2B5EF4-FFF2-40B4-BE49-F238E27FC236}">
                <a16:creationId xmlns:a16="http://schemas.microsoft.com/office/drawing/2014/main" id="{290522FB-71F7-4D7B-B866-87CAD6ED0DDC}"/>
              </a:ext>
            </a:extLst>
          </p:cNvPr>
          <p:cNvGrpSpPr/>
          <p:nvPr/>
        </p:nvGrpSpPr>
        <p:grpSpPr>
          <a:xfrm>
            <a:off x="2093842" y="3185613"/>
            <a:ext cx="2286000" cy="440634"/>
            <a:chOff x="2093842" y="3185613"/>
            <a:chExt cx="2286000" cy="440634"/>
          </a:xfrm>
        </p:grpSpPr>
        <p:grpSp>
          <p:nvGrpSpPr>
            <p:cNvPr id="17" name="Group 16">
              <a:extLst>
                <a:ext uri="{FF2B5EF4-FFF2-40B4-BE49-F238E27FC236}">
                  <a16:creationId xmlns:a16="http://schemas.microsoft.com/office/drawing/2014/main" id="{FB44937E-A1CE-48A8-89ED-C7693035DD73}"/>
                </a:ext>
              </a:extLst>
            </p:cNvPr>
            <p:cNvGrpSpPr/>
            <p:nvPr/>
          </p:nvGrpSpPr>
          <p:grpSpPr>
            <a:xfrm>
              <a:off x="2093842" y="3198865"/>
              <a:ext cx="2286000" cy="427382"/>
              <a:chOff x="2093842" y="3198865"/>
              <a:chExt cx="2286000" cy="427382"/>
            </a:xfrm>
          </p:grpSpPr>
          <p:grpSp>
            <p:nvGrpSpPr>
              <p:cNvPr id="18" name="Group 17">
                <a:extLst>
                  <a:ext uri="{FF2B5EF4-FFF2-40B4-BE49-F238E27FC236}">
                    <a16:creationId xmlns:a16="http://schemas.microsoft.com/office/drawing/2014/main" id="{798A4833-6499-4DE3-9CBA-D3311A79322F}"/>
                  </a:ext>
                </a:extLst>
              </p:cNvPr>
              <p:cNvGrpSpPr/>
              <p:nvPr/>
            </p:nvGrpSpPr>
            <p:grpSpPr>
              <a:xfrm>
                <a:off x="2093843" y="3198865"/>
                <a:ext cx="2285999" cy="427382"/>
                <a:chOff x="2093843" y="3198865"/>
                <a:chExt cx="2285999" cy="427382"/>
              </a:xfrm>
            </p:grpSpPr>
            <p:grpSp>
              <p:nvGrpSpPr>
                <p:cNvPr id="20" name="Group 19">
                  <a:extLst>
                    <a:ext uri="{FF2B5EF4-FFF2-40B4-BE49-F238E27FC236}">
                      <a16:creationId xmlns:a16="http://schemas.microsoft.com/office/drawing/2014/main" id="{954BD842-1611-4582-BC50-0263581954C8}"/>
                    </a:ext>
                  </a:extLst>
                </p:cNvPr>
                <p:cNvGrpSpPr/>
                <p:nvPr/>
              </p:nvGrpSpPr>
              <p:grpSpPr>
                <a:xfrm>
                  <a:off x="2093843" y="3198865"/>
                  <a:ext cx="2285999" cy="427382"/>
                  <a:chOff x="1789044" y="3429000"/>
                  <a:chExt cx="2285999" cy="427382"/>
                </a:xfrm>
              </p:grpSpPr>
              <p:cxnSp>
                <p:nvCxnSpPr>
                  <p:cNvPr id="23" name="Straight Connector 22">
                    <a:extLst>
                      <a:ext uri="{FF2B5EF4-FFF2-40B4-BE49-F238E27FC236}">
                        <a16:creationId xmlns:a16="http://schemas.microsoft.com/office/drawing/2014/main" id="{A83DDEDE-6220-473C-98AF-A104AA156682}"/>
                      </a:ext>
                    </a:extLst>
                  </p:cNvPr>
                  <p:cNvCxnSpPr>
                    <a:cxnSpLocks/>
                  </p:cNvCxnSpPr>
                  <p:nvPr/>
                </p:nvCxnSpPr>
                <p:spPr>
                  <a:xfrm flipH="1">
                    <a:off x="1789044" y="3829878"/>
                    <a:ext cx="2285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41F35D-AD55-4BF2-8F6B-67BAF6EE37F4}"/>
                      </a:ext>
                    </a:extLst>
                  </p:cNvPr>
                  <p:cNvCxnSpPr/>
                  <p:nvPr/>
                </p:nvCxnSpPr>
                <p:spPr>
                  <a:xfrm flipV="1">
                    <a:off x="2650435" y="3429000"/>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D4CE0B-38AB-4069-8F57-AA5334410E2F}"/>
                      </a:ext>
                    </a:extLst>
                  </p:cNvPr>
                  <p:cNvCxnSpPr/>
                  <p:nvPr/>
                </p:nvCxnSpPr>
                <p:spPr>
                  <a:xfrm flipV="1">
                    <a:off x="3094383" y="344225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40128F8D-9C10-4ECC-91BD-EE21729680E7}"/>
                    </a:ext>
                  </a:extLst>
                </p:cNvPr>
                <p:cNvCxnSpPr/>
                <p:nvPr/>
              </p:nvCxnSpPr>
              <p:spPr>
                <a:xfrm flipV="1">
                  <a:off x="2471528" y="3205612"/>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92916589-4131-4271-AB73-8D8EE64E6DFC}"/>
                  </a:ext>
                </a:extLst>
              </p:cNvPr>
              <p:cNvCxnSpPr/>
              <p:nvPr/>
            </p:nvCxnSpPr>
            <p:spPr>
              <a:xfrm flipV="1">
                <a:off x="2093842" y="3198865"/>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CC2E22AC-9063-4B3D-BEBF-2D217D678BB4}"/>
                </a:ext>
              </a:extLst>
            </p:cNvPr>
            <p:cNvCxnSpPr/>
            <p:nvPr/>
          </p:nvCxnSpPr>
          <p:spPr>
            <a:xfrm flipV="1">
              <a:off x="3882886" y="3185613"/>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AC1C40-25CA-4FA9-BAAB-C77FE1187FB1}"/>
                </a:ext>
              </a:extLst>
            </p:cNvPr>
            <p:cNvCxnSpPr/>
            <p:nvPr/>
          </p:nvCxnSpPr>
          <p:spPr>
            <a:xfrm flipV="1">
              <a:off x="4379842" y="3185613"/>
              <a:ext cx="0" cy="414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06D79786-5121-48AA-8772-F90C33FB329A}"/>
              </a:ext>
            </a:extLst>
          </p:cNvPr>
          <p:cNvSpPr/>
          <p:nvPr/>
        </p:nvSpPr>
        <p:spPr>
          <a:xfrm>
            <a:off x="1671853" y="4827994"/>
            <a:ext cx="3790121"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10</a:t>
            </a:r>
            <a:r>
              <a:rPr lang="en-US" dirty="0"/>
              <a:t>  </a:t>
            </a:r>
            <a:r>
              <a:rPr lang="en-US" dirty="0">
                <a:solidFill>
                  <a:srgbClr val="00B050"/>
                </a:solidFill>
              </a:rPr>
              <a:t>15 </a:t>
            </a:r>
            <a:r>
              <a:rPr lang="en-US" dirty="0"/>
              <a:t> </a:t>
            </a:r>
            <a:r>
              <a:rPr lang="en-US" dirty="0">
                <a:solidFill>
                  <a:srgbClr val="00B050"/>
                </a:solidFill>
              </a:rPr>
              <a:t>18</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50</a:t>
            </a:r>
            <a:r>
              <a:rPr lang="en-US" dirty="0"/>
              <a:t>  5  45</a:t>
            </a:r>
          </a:p>
        </p:txBody>
      </p:sp>
    </p:spTree>
    <p:extLst>
      <p:ext uri="{BB962C8B-B14F-4D97-AF65-F5344CB8AC3E}">
        <p14:creationId xmlns:p14="http://schemas.microsoft.com/office/powerpoint/2010/main" val="1051766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DA9-68C3-4297-A8B9-CDAFC6474A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5E64A0-8708-4FFF-B527-DD5695F6DB28}"/>
              </a:ext>
            </a:extLst>
          </p:cNvPr>
          <p:cNvSpPr>
            <a:spLocks noGrp="1"/>
          </p:cNvSpPr>
          <p:nvPr>
            <p:ph idx="1"/>
          </p:nvPr>
        </p:nvSpPr>
        <p:spPr/>
        <p:txBody>
          <a:bodyPr/>
          <a:lstStyle/>
          <a:p>
            <a:r>
              <a:rPr lang="en-US" dirty="0"/>
              <a:t>7. Repeat the same process for rest of the elements in unsorted list until all elements are inserted in their sorted position.</a:t>
            </a:r>
          </a:p>
          <a:p>
            <a:endParaRPr lang="en-US" dirty="0"/>
          </a:p>
          <a:p>
            <a:endParaRPr lang="en-US" dirty="0"/>
          </a:p>
        </p:txBody>
      </p:sp>
      <p:sp>
        <p:nvSpPr>
          <p:cNvPr id="4" name="Footer Placeholder 3">
            <a:extLst>
              <a:ext uri="{FF2B5EF4-FFF2-40B4-BE49-F238E27FC236}">
                <a16:creationId xmlns:a16="http://schemas.microsoft.com/office/drawing/2014/main" id="{240B4742-736C-4F27-9491-9215B0D574BD}"/>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11258803-7F7A-4BA2-95C9-EAE11C108003}"/>
              </a:ext>
            </a:extLst>
          </p:cNvPr>
          <p:cNvSpPr>
            <a:spLocks noGrp="1"/>
          </p:cNvSpPr>
          <p:nvPr>
            <p:ph type="sldNum" sz="quarter" idx="12"/>
          </p:nvPr>
        </p:nvSpPr>
        <p:spPr/>
        <p:txBody>
          <a:bodyPr/>
          <a:lstStyle/>
          <a:p>
            <a:fld id="{AB0BD4F9-8FFC-4B9A-AC71-4B5586DA05F2}" type="slidenum">
              <a:rPr lang="en-US" smtClean="0"/>
              <a:t>62</a:t>
            </a:fld>
            <a:endParaRPr lang="en-US"/>
          </a:p>
        </p:txBody>
      </p:sp>
      <p:sp>
        <p:nvSpPr>
          <p:cNvPr id="6" name="Rectangle 5">
            <a:extLst>
              <a:ext uri="{FF2B5EF4-FFF2-40B4-BE49-F238E27FC236}">
                <a16:creationId xmlns:a16="http://schemas.microsoft.com/office/drawing/2014/main" id="{E9479E01-AAAB-47BD-B371-CACAFA95022A}"/>
              </a:ext>
            </a:extLst>
          </p:cNvPr>
          <p:cNvSpPr/>
          <p:nvPr/>
        </p:nvSpPr>
        <p:spPr>
          <a:xfrm>
            <a:off x="2835964" y="2654638"/>
            <a:ext cx="4002157" cy="583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B050"/>
                </a:solidFill>
              </a:rPr>
              <a:t>5 10</a:t>
            </a:r>
            <a:r>
              <a:rPr lang="en-US" dirty="0"/>
              <a:t>  </a:t>
            </a:r>
            <a:r>
              <a:rPr lang="en-US" dirty="0">
                <a:solidFill>
                  <a:srgbClr val="00B050"/>
                </a:solidFill>
              </a:rPr>
              <a:t>15 </a:t>
            </a:r>
            <a:r>
              <a:rPr lang="en-US" dirty="0"/>
              <a:t> </a:t>
            </a:r>
            <a:r>
              <a:rPr lang="en-US" dirty="0">
                <a:solidFill>
                  <a:srgbClr val="00B050"/>
                </a:solidFill>
              </a:rPr>
              <a:t>18</a:t>
            </a:r>
            <a:r>
              <a:rPr lang="en-US" dirty="0"/>
              <a:t>  </a:t>
            </a:r>
            <a:r>
              <a:rPr lang="en-US" dirty="0">
                <a:solidFill>
                  <a:srgbClr val="00B050"/>
                </a:solidFill>
              </a:rPr>
              <a:t>20</a:t>
            </a:r>
            <a:r>
              <a:rPr lang="en-US" dirty="0"/>
              <a:t>  </a:t>
            </a:r>
            <a:r>
              <a:rPr lang="en-US" dirty="0">
                <a:solidFill>
                  <a:srgbClr val="00B050"/>
                </a:solidFill>
              </a:rPr>
              <a:t>30</a:t>
            </a:r>
            <a:r>
              <a:rPr lang="en-US" dirty="0"/>
              <a:t>  </a:t>
            </a:r>
            <a:r>
              <a:rPr lang="en-US" dirty="0">
                <a:solidFill>
                  <a:srgbClr val="00B050"/>
                </a:solidFill>
              </a:rPr>
              <a:t>45</a:t>
            </a:r>
            <a:r>
              <a:rPr lang="en-US" dirty="0"/>
              <a:t>  </a:t>
            </a:r>
            <a:r>
              <a:rPr lang="en-US" dirty="0">
                <a:solidFill>
                  <a:srgbClr val="00B050"/>
                </a:solidFill>
              </a:rPr>
              <a:t>50</a:t>
            </a:r>
            <a:endParaRPr lang="en-US" dirty="0"/>
          </a:p>
        </p:txBody>
      </p:sp>
    </p:spTree>
    <p:extLst>
      <p:ext uri="{BB962C8B-B14F-4D97-AF65-F5344CB8AC3E}">
        <p14:creationId xmlns:p14="http://schemas.microsoft.com/office/powerpoint/2010/main" val="3547400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7934710-C507-4551-BADA-224840A46515}"/>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FA176F70-4F86-4DEA-9EC8-EE7D93221526}"/>
              </a:ext>
            </a:extLst>
          </p:cNvPr>
          <p:cNvSpPr>
            <a:spLocks noGrp="1"/>
          </p:cNvSpPr>
          <p:nvPr>
            <p:ph type="sldNum" sz="quarter" idx="12"/>
          </p:nvPr>
        </p:nvSpPr>
        <p:spPr/>
        <p:txBody>
          <a:bodyPr/>
          <a:lstStyle/>
          <a:p>
            <a:fld id="{AB0BD4F9-8FFC-4B9A-AC71-4B5586DA05F2}" type="slidenum">
              <a:rPr lang="en-US" smtClean="0"/>
              <a:t>63</a:t>
            </a:fld>
            <a:endParaRPr lang="en-US"/>
          </a:p>
        </p:txBody>
      </p:sp>
      <p:sp>
        <p:nvSpPr>
          <p:cNvPr id="7" name="TextBox 6">
            <a:extLst>
              <a:ext uri="{FF2B5EF4-FFF2-40B4-BE49-F238E27FC236}">
                <a16:creationId xmlns:a16="http://schemas.microsoft.com/office/drawing/2014/main" id="{3640949D-9E8D-46DC-B764-27820FA50FE3}"/>
              </a:ext>
            </a:extLst>
          </p:cNvPr>
          <p:cNvSpPr txBox="1"/>
          <p:nvPr/>
        </p:nvSpPr>
        <p:spPr>
          <a:xfrm>
            <a:off x="278296" y="33090"/>
            <a:ext cx="6096000" cy="6463308"/>
          </a:xfrm>
          <a:prstGeom prst="rect">
            <a:avLst/>
          </a:prstGeom>
          <a:noFill/>
        </p:spPr>
        <p:txBody>
          <a:bodyPr wrap="square">
            <a:spAutoFit/>
          </a:bodyPr>
          <a:lstStyle/>
          <a:p>
            <a:r>
              <a:rPr lang="en-US" dirty="0"/>
              <a:t>#include&lt;stdio.h&gt;</a:t>
            </a:r>
          </a:p>
          <a:p>
            <a:r>
              <a:rPr lang="en-US" dirty="0"/>
              <a:t>void main()</a:t>
            </a:r>
          </a:p>
          <a:p>
            <a:r>
              <a:rPr lang="en-US" dirty="0"/>
              <a:t>{</a:t>
            </a:r>
          </a:p>
          <a:p>
            <a:r>
              <a:rPr lang="en-US" dirty="0"/>
              <a:t>   int size, </a:t>
            </a:r>
            <a:r>
              <a:rPr lang="en-US" dirty="0" err="1"/>
              <a:t>i</a:t>
            </a:r>
            <a:r>
              <a:rPr lang="en-US" dirty="0"/>
              <a:t>, j, temp, list[5];    </a:t>
            </a:r>
          </a:p>
          <a:p>
            <a:r>
              <a:rPr lang="en-US" dirty="0"/>
              <a:t>   </a:t>
            </a:r>
            <a:r>
              <a:rPr lang="en-US" dirty="0" err="1"/>
              <a:t>printf</a:t>
            </a:r>
            <a:r>
              <a:rPr lang="en-US" dirty="0"/>
              <a:t>("Enter the size of the list: ");   </a:t>
            </a:r>
          </a:p>
          <a:p>
            <a:r>
              <a:rPr lang="en-US" dirty="0"/>
              <a:t>   </a:t>
            </a:r>
            <a:r>
              <a:rPr lang="en-US" dirty="0" err="1"/>
              <a:t>scanf</a:t>
            </a:r>
            <a:r>
              <a:rPr lang="en-US" dirty="0"/>
              <a:t>("%d", &amp;size);    </a:t>
            </a:r>
          </a:p>
          <a:p>
            <a:r>
              <a:rPr lang="en-US" dirty="0"/>
              <a:t>   </a:t>
            </a:r>
            <a:r>
              <a:rPr lang="en-US" dirty="0" err="1"/>
              <a:t>printf</a:t>
            </a:r>
            <a:r>
              <a:rPr lang="en-US" dirty="0"/>
              <a:t>("Enter %d integer values: ", size);   </a:t>
            </a:r>
          </a:p>
          <a:p>
            <a:r>
              <a:rPr lang="en-US" dirty="0"/>
              <a:t>   for(</a:t>
            </a:r>
            <a:r>
              <a:rPr lang="en-US" dirty="0" err="1"/>
              <a:t>i</a:t>
            </a:r>
            <a:r>
              <a:rPr lang="en-US" dirty="0"/>
              <a:t> = 0; </a:t>
            </a:r>
            <a:r>
              <a:rPr lang="en-US" dirty="0" err="1"/>
              <a:t>i</a:t>
            </a:r>
            <a:r>
              <a:rPr lang="en-US" dirty="0"/>
              <a:t> &lt; size; </a:t>
            </a:r>
            <a:r>
              <a:rPr lang="en-US" dirty="0" err="1"/>
              <a:t>i</a:t>
            </a:r>
            <a:r>
              <a:rPr lang="en-US" dirty="0"/>
              <a:t>++)       </a:t>
            </a:r>
          </a:p>
          <a:p>
            <a:r>
              <a:rPr lang="en-US" dirty="0"/>
              <a:t>   </a:t>
            </a:r>
            <a:r>
              <a:rPr lang="en-US" dirty="0" err="1"/>
              <a:t>scanf</a:t>
            </a:r>
            <a:r>
              <a:rPr lang="en-US" dirty="0"/>
              <a:t>("%d", &amp;list[</a:t>
            </a:r>
            <a:r>
              <a:rPr lang="en-US" dirty="0" err="1"/>
              <a:t>i</a:t>
            </a:r>
            <a:r>
              <a:rPr lang="en-US" dirty="0"/>
              <a:t>]);        </a:t>
            </a:r>
          </a:p>
          <a:p>
            <a:r>
              <a:rPr lang="en-US" dirty="0"/>
              <a:t>   //Insertion sort logic   </a:t>
            </a:r>
          </a:p>
          <a:p>
            <a:r>
              <a:rPr lang="en-US" dirty="0"/>
              <a:t>  for (</a:t>
            </a:r>
            <a:r>
              <a:rPr lang="en-US" dirty="0" err="1"/>
              <a:t>i</a:t>
            </a:r>
            <a:r>
              <a:rPr lang="en-US" dirty="0"/>
              <a:t> = 1; </a:t>
            </a:r>
            <a:r>
              <a:rPr lang="en-US" dirty="0" err="1"/>
              <a:t>i</a:t>
            </a:r>
            <a:r>
              <a:rPr lang="en-US" dirty="0"/>
              <a:t> &lt; size; </a:t>
            </a:r>
            <a:r>
              <a:rPr lang="en-US" dirty="0" err="1"/>
              <a:t>i</a:t>
            </a:r>
            <a:r>
              <a:rPr lang="en-US" dirty="0"/>
              <a:t>++)    </a:t>
            </a:r>
          </a:p>
          <a:p>
            <a:r>
              <a:rPr lang="en-US" dirty="0"/>
              <a:t>  {      </a:t>
            </a:r>
          </a:p>
          <a:p>
            <a:r>
              <a:rPr lang="en-US" dirty="0"/>
              <a:t>      temp = list[</a:t>
            </a:r>
            <a:r>
              <a:rPr lang="en-US" dirty="0" err="1"/>
              <a:t>i</a:t>
            </a:r>
            <a:r>
              <a:rPr lang="en-US" dirty="0"/>
              <a:t>];      </a:t>
            </a:r>
          </a:p>
          <a:p>
            <a:r>
              <a:rPr lang="en-US" dirty="0"/>
              <a:t>      for(j=</a:t>
            </a:r>
            <a:r>
              <a:rPr lang="en-US" dirty="0" err="1"/>
              <a:t>i;j</a:t>
            </a:r>
            <a:r>
              <a:rPr lang="en-US" dirty="0"/>
              <a:t>&gt;0 &amp;&amp; temp&lt;list[j-1];j--)      </a:t>
            </a:r>
          </a:p>
          <a:p>
            <a:r>
              <a:rPr lang="en-US" dirty="0"/>
              <a:t>      {         </a:t>
            </a:r>
          </a:p>
          <a:p>
            <a:r>
              <a:rPr lang="en-US" dirty="0"/>
              <a:t>         list[j]=list[j-1];      </a:t>
            </a:r>
          </a:p>
          <a:p>
            <a:r>
              <a:rPr lang="en-US" dirty="0"/>
              <a:t>       }          </a:t>
            </a:r>
          </a:p>
          <a:p>
            <a:r>
              <a:rPr lang="en-US" dirty="0"/>
              <a:t>       list[j]=temp;   </a:t>
            </a:r>
          </a:p>
          <a:p>
            <a:r>
              <a:rPr lang="en-US" dirty="0"/>
              <a:t>   }   </a:t>
            </a:r>
          </a:p>
          <a:p>
            <a:r>
              <a:rPr lang="en-US" dirty="0"/>
              <a:t>    </a:t>
            </a:r>
            <a:r>
              <a:rPr lang="en-US" dirty="0" err="1"/>
              <a:t>printf</a:t>
            </a:r>
            <a:r>
              <a:rPr lang="en-US" dirty="0"/>
              <a:t>("List after Sorting is: ");  </a:t>
            </a:r>
          </a:p>
          <a:p>
            <a:r>
              <a:rPr lang="en-US" dirty="0"/>
              <a:t>    for (</a:t>
            </a:r>
            <a:r>
              <a:rPr lang="en-US" dirty="0" err="1"/>
              <a:t>i</a:t>
            </a:r>
            <a:r>
              <a:rPr lang="en-US" dirty="0"/>
              <a:t> = 0; </a:t>
            </a:r>
            <a:r>
              <a:rPr lang="en-US" dirty="0" err="1"/>
              <a:t>i</a:t>
            </a:r>
            <a:r>
              <a:rPr lang="en-US" dirty="0"/>
              <a:t> &lt; size; </a:t>
            </a:r>
            <a:r>
              <a:rPr lang="en-US" dirty="0" err="1"/>
              <a:t>i</a:t>
            </a:r>
            <a:r>
              <a:rPr lang="en-US" dirty="0"/>
              <a:t>++)      </a:t>
            </a:r>
          </a:p>
          <a:p>
            <a:r>
              <a:rPr lang="en-US" dirty="0"/>
              <a:t>    </a:t>
            </a:r>
            <a:r>
              <a:rPr lang="en-US" dirty="0" err="1"/>
              <a:t>printf</a:t>
            </a:r>
            <a:r>
              <a:rPr lang="en-US" dirty="0"/>
              <a:t>(" %d", list[</a:t>
            </a:r>
            <a:r>
              <a:rPr lang="en-US" dirty="0" err="1"/>
              <a:t>i</a:t>
            </a:r>
            <a:r>
              <a:rPr lang="en-US" dirty="0"/>
              <a:t>]);</a:t>
            </a:r>
          </a:p>
          <a:p>
            <a:r>
              <a:rPr lang="en-US" dirty="0"/>
              <a:t>}</a:t>
            </a:r>
          </a:p>
        </p:txBody>
      </p:sp>
    </p:spTree>
    <p:extLst>
      <p:ext uri="{BB962C8B-B14F-4D97-AF65-F5344CB8AC3E}">
        <p14:creationId xmlns:p14="http://schemas.microsoft.com/office/powerpoint/2010/main" val="40786904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7E3DE3-A74D-421F-8D46-B2ACBDAAEB30}"/>
              </a:ext>
            </a:extLst>
          </p:cNvPr>
          <p:cNvSpPr>
            <a:spLocks noGrp="1"/>
          </p:cNvSpPr>
          <p:nvPr>
            <p:ph type="title"/>
          </p:nvPr>
        </p:nvSpPr>
        <p:spPr/>
        <p:txBody>
          <a:bodyPr/>
          <a:lstStyle/>
          <a:p>
            <a:r>
              <a:rPr lang="en-US" b="1" i="0" dirty="0">
                <a:solidFill>
                  <a:srgbClr val="333333"/>
                </a:solidFill>
                <a:effectLst/>
                <a:latin typeface="Comfortaa"/>
              </a:rPr>
              <a:t>Radix Sort </a:t>
            </a:r>
            <a:endParaRPr lang="en-US" dirty="0"/>
          </a:p>
        </p:txBody>
      </p:sp>
      <p:sp>
        <p:nvSpPr>
          <p:cNvPr id="5" name="Content Placeholder 4">
            <a:extLst>
              <a:ext uri="{FF2B5EF4-FFF2-40B4-BE49-F238E27FC236}">
                <a16:creationId xmlns:a16="http://schemas.microsoft.com/office/drawing/2014/main" id="{7FFE8FC4-F676-4559-8C1F-A2958816B05A}"/>
              </a:ext>
            </a:extLst>
          </p:cNvPr>
          <p:cNvSpPr>
            <a:spLocks noGrp="1"/>
          </p:cNvSpPr>
          <p:nvPr>
            <p:ph idx="1"/>
          </p:nvPr>
        </p:nvSpPr>
        <p:spPr/>
        <p:txBody>
          <a:bodyPr/>
          <a:lstStyle/>
          <a:p>
            <a:pPr algn="just">
              <a:buFont typeface="Wingdings" panose="05000000000000000000" pitchFamily="2" charset="2"/>
              <a:buChar char="§"/>
            </a:pPr>
            <a:r>
              <a:rPr lang="en-US" dirty="0"/>
              <a:t>Radix sort is one of the sorting algorithms used to sort a list of integer numbers in order. </a:t>
            </a:r>
          </a:p>
          <a:p>
            <a:pPr algn="just">
              <a:buFont typeface="Wingdings" panose="05000000000000000000" pitchFamily="2" charset="2"/>
              <a:buChar char="§"/>
            </a:pPr>
            <a:r>
              <a:rPr lang="en-US" dirty="0"/>
              <a:t>In radix sort algorithm, a list of integer numbers will be sorted based on the digits of individual numbers. </a:t>
            </a:r>
          </a:p>
          <a:p>
            <a:pPr algn="just">
              <a:buFont typeface="Wingdings" panose="05000000000000000000" pitchFamily="2" charset="2"/>
              <a:buChar char="§"/>
            </a:pPr>
            <a:r>
              <a:rPr lang="en-US" dirty="0"/>
              <a:t>Sorting is performed from least significant digit to the most significant digit.</a:t>
            </a:r>
          </a:p>
          <a:p>
            <a:pPr algn="just">
              <a:buFont typeface="Wingdings" panose="05000000000000000000" pitchFamily="2" charset="2"/>
              <a:buChar char="§"/>
            </a:pPr>
            <a:r>
              <a:rPr lang="en-US" dirty="0"/>
              <a:t>Radix sort algorithm requires the number of passes which are equal to the number of digits present in the largest number among the list of numbers. </a:t>
            </a:r>
          </a:p>
          <a:p>
            <a:pPr algn="just">
              <a:buFont typeface="Wingdings" panose="05000000000000000000" pitchFamily="2" charset="2"/>
              <a:buChar char="§"/>
            </a:pPr>
            <a:r>
              <a:rPr lang="en-US" dirty="0"/>
              <a:t>For example, if the largest number is a 3 digit number(131) then that list is sorted with 3 passes.</a:t>
            </a:r>
          </a:p>
        </p:txBody>
      </p:sp>
      <p:sp>
        <p:nvSpPr>
          <p:cNvPr id="2" name="Footer Placeholder 1">
            <a:extLst>
              <a:ext uri="{FF2B5EF4-FFF2-40B4-BE49-F238E27FC236}">
                <a16:creationId xmlns:a16="http://schemas.microsoft.com/office/drawing/2014/main" id="{7FAD9587-11A6-42DB-90FA-615EE38E9A1F}"/>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ED22765B-E23C-490C-B55C-4C21F2BD6D53}"/>
              </a:ext>
            </a:extLst>
          </p:cNvPr>
          <p:cNvSpPr>
            <a:spLocks noGrp="1"/>
          </p:cNvSpPr>
          <p:nvPr>
            <p:ph type="sldNum" sz="quarter" idx="12"/>
          </p:nvPr>
        </p:nvSpPr>
        <p:spPr/>
        <p:txBody>
          <a:bodyPr/>
          <a:lstStyle/>
          <a:p>
            <a:fld id="{AB0BD4F9-8FFC-4B9A-AC71-4B5586DA05F2}" type="slidenum">
              <a:rPr lang="en-US" smtClean="0"/>
              <a:t>64</a:t>
            </a:fld>
            <a:endParaRPr lang="en-US"/>
          </a:p>
        </p:txBody>
      </p:sp>
    </p:spTree>
    <p:extLst>
      <p:ext uri="{BB962C8B-B14F-4D97-AF65-F5344CB8AC3E}">
        <p14:creationId xmlns:p14="http://schemas.microsoft.com/office/powerpoint/2010/main" val="2852879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D4CB-8077-499F-A9CD-CDD699B92D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2CA8F-2ED0-4CCF-9715-58F47190D467}"/>
              </a:ext>
            </a:extLst>
          </p:cNvPr>
          <p:cNvSpPr>
            <a:spLocks noGrp="1"/>
          </p:cNvSpPr>
          <p:nvPr>
            <p:ph idx="1"/>
          </p:nvPr>
        </p:nvSpPr>
        <p:spPr/>
        <p:txBody>
          <a:bodyPr/>
          <a:lstStyle/>
          <a:p>
            <a:pPr algn="just">
              <a:buFont typeface="Arial" panose="020B0604020202020204" pitchFamily="34" charset="0"/>
              <a:buChar char="•"/>
            </a:pPr>
            <a:r>
              <a:rPr lang="en-US" b="1" i="0">
                <a:solidFill>
                  <a:srgbClr val="162F59"/>
                </a:solidFill>
                <a:effectLst/>
                <a:latin typeface="Open Sans" panose="020B0606030504020204" pitchFamily="34" charset="0"/>
              </a:rPr>
              <a:t>Step 1 - </a:t>
            </a:r>
            <a:r>
              <a:rPr lang="en-US" b="0" i="0">
                <a:solidFill>
                  <a:srgbClr val="333333"/>
                </a:solidFill>
                <a:effectLst/>
                <a:latin typeface="Open Sans" panose="020B0606030504020204" pitchFamily="34" charset="0"/>
              </a:rPr>
              <a:t>Define 10 queues each representing a bucket for each digit from 0 to 9.</a:t>
            </a:r>
          </a:p>
          <a:p>
            <a:pPr algn="just">
              <a:buFont typeface="Arial" panose="020B0604020202020204" pitchFamily="34" charset="0"/>
              <a:buChar char="•"/>
            </a:pPr>
            <a:r>
              <a:rPr lang="en-US" b="1" i="0">
                <a:solidFill>
                  <a:srgbClr val="162F59"/>
                </a:solidFill>
                <a:effectLst/>
                <a:latin typeface="Open Sans" panose="020B0606030504020204" pitchFamily="34" charset="0"/>
              </a:rPr>
              <a:t>Step 2 - </a:t>
            </a:r>
            <a:r>
              <a:rPr lang="en-US" b="0" i="0">
                <a:solidFill>
                  <a:srgbClr val="333333"/>
                </a:solidFill>
                <a:effectLst/>
                <a:latin typeface="Open Sans" panose="020B0606030504020204" pitchFamily="34" charset="0"/>
              </a:rPr>
              <a:t>Consider the least significant digit of each number in the list which is to be sorted.</a:t>
            </a:r>
          </a:p>
          <a:p>
            <a:pPr algn="just">
              <a:buFont typeface="Arial" panose="020B0604020202020204" pitchFamily="34" charset="0"/>
              <a:buChar char="•"/>
            </a:pPr>
            <a:r>
              <a:rPr lang="en-US" b="1" i="0">
                <a:solidFill>
                  <a:srgbClr val="162F59"/>
                </a:solidFill>
                <a:effectLst/>
                <a:latin typeface="Open Sans" panose="020B0606030504020204" pitchFamily="34" charset="0"/>
              </a:rPr>
              <a:t>Step 3 - </a:t>
            </a:r>
            <a:r>
              <a:rPr lang="en-US" b="0" i="0">
                <a:solidFill>
                  <a:srgbClr val="333333"/>
                </a:solidFill>
                <a:effectLst/>
                <a:latin typeface="Open Sans" panose="020B0606030504020204" pitchFamily="34" charset="0"/>
              </a:rPr>
              <a:t>Insert each number into their respective queue based on the least significant digit.</a:t>
            </a:r>
          </a:p>
          <a:p>
            <a:pPr algn="just">
              <a:buFont typeface="Arial" panose="020B0604020202020204" pitchFamily="34" charset="0"/>
              <a:buChar char="•"/>
            </a:pPr>
            <a:r>
              <a:rPr lang="en-US" b="1" i="0">
                <a:solidFill>
                  <a:srgbClr val="162F59"/>
                </a:solidFill>
                <a:effectLst/>
                <a:latin typeface="Open Sans" panose="020B0606030504020204" pitchFamily="34" charset="0"/>
              </a:rPr>
              <a:t>Step 4 - </a:t>
            </a:r>
            <a:r>
              <a:rPr lang="en-US" b="0" i="0">
                <a:solidFill>
                  <a:srgbClr val="333333"/>
                </a:solidFill>
                <a:effectLst/>
                <a:latin typeface="Open Sans" panose="020B0606030504020204" pitchFamily="34" charset="0"/>
              </a:rPr>
              <a:t>Group all the numbers from queue 0 to queue 9 in the order they have inserted into their respective queues.</a:t>
            </a:r>
          </a:p>
          <a:p>
            <a:pPr algn="just">
              <a:buFont typeface="Arial" panose="020B0604020202020204" pitchFamily="34" charset="0"/>
              <a:buChar char="•"/>
            </a:pPr>
            <a:r>
              <a:rPr lang="en-US" b="1" i="0">
                <a:solidFill>
                  <a:srgbClr val="162F59"/>
                </a:solidFill>
                <a:effectLst/>
                <a:latin typeface="Open Sans" panose="020B0606030504020204" pitchFamily="34" charset="0"/>
              </a:rPr>
              <a:t>Step 5 - </a:t>
            </a:r>
            <a:r>
              <a:rPr lang="en-US" b="0" i="0">
                <a:solidFill>
                  <a:srgbClr val="333333"/>
                </a:solidFill>
                <a:effectLst/>
                <a:latin typeface="Open Sans" panose="020B0606030504020204" pitchFamily="34" charset="0"/>
              </a:rPr>
              <a:t>Repeat from step 3 based on the next least significant digit.</a:t>
            </a:r>
          </a:p>
        </p:txBody>
      </p:sp>
      <p:sp>
        <p:nvSpPr>
          <p:cNvPr id="4" name="Footer Placeholder 3">
            <a:extLst>
              <a:ext uri="{FF2B5EF4-FFF2-40B4-BE49-F238E27FC236}">
                <a16:creationId xmlns:a16="http://schemas.microsoft.com/office/drawing/2014/main" id="{E5849101-9E4E-4FA1-984F-84D942579C88}"/>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82F3798B-1C64-449A-8B65-91566CD7607E}"/>
              </a:ext>
            </a:extLst>
          </p:cNvPr>
          <p:cNvSpPr>
            <a:spLocks noGrp="1"/>
          </p:cNvSpPr>
          <p:nvPr>
            <p:ph type="sldNum" sz="quarter" idx="12"/>
          </p:nvPr>
        </p:nvSpPr>
        <p:spPr/>
        <p:txBody>
          <a:bodyPr/>
          <a:lstStyle/>
          <a:p>
            <a:fld id="{AB0BD4F9-8FFC-4B9A-AC71-4B5586DA05F2}" type="slidenum">
              <a:rPr lang="en-US" smtClean="0"/>
              <a:t>65</a:t>
            </a:fld>
            <a:endParaRPr lang="en-US"/>
          </a:p>
        </p:txBody>
      </p:sp>
    </p:spTree>
    <p:extLst>
      <p:ext uri="{BB962C8B-B14F-4D97-AF65-F5344CB8AC3E}">
        <p14:creationId xmlns:p14="http://schemas.microsoft.com/office/powerpoint/2010/main" val="25452305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E8A7A3-2664-48EA-AAC7-885CC861722F}"/>
              </a:ext>
            </a:extLst>
          </p:cNvPr>
          <p:cNvSpPr>
            <a:spLocks noGrp="1"/>
          </p:cNvSpPr>
          <p:nvPr>
            <p:ph type="ftr" sz="quarter" idx="11"/>
          </p:nvPr>
        </p:nvSpPr>
        <p:spPr/>
        <p:txBody>
          <a:bodyPr/>
          <a:lstStyle/>
          <a:p>
            <a:r>
              <a:rPr lang="en-US"/>
              <a:t>DATA STRUCTURES AND ALGORITHMS (UNIT-1) | CSSE</a:t>
            </a:r>
          </a:p>
        </p:txBody>
      </p:sp>
      <p:sp>
        <p:nvSpPr>
          <p:cNvPr id="5" name="Slide Number Placeholder 4">
            <a:extLst>
              <a:ext uri="{FF2B5EF4-FFF2-40B4-BE49-F238E27FC236}">
                <a16:creationId xmlns:a16="http://schemas.microsoft.com/office/drawing/2014/main" id="{FF74DC1C-E672-4685-A468-C3D611139967}"/>
              </a:ext>
            </a:extLst>
          </p:cNvPr>
          <p:cNvSpPr>
            <a:spLocks noGrp="1"/>
          </p:cNvSpPr>
          <p:nvPr>
            <p:ph type="sldNum" sz="quarter" idx="12"/>
          </p:nvPr>
        </p:nvSpPr>
        <p:spPr/>
        <p:txBody>
          <a:bodyPr/>
          <a:lstStyle/>
          <a:p>
            <a:fld id="{AB0BD4F9-8FFC-4B9A-AC71-4B5586DA05F2}" type="slidenum">
              <a:rPr lang="en-US" smtClean="0"/>
              <a:t>66</a:t>
            </a:fld>
            <a:endParaRPr lang="en-US"/>
          </a:p>
        </p:txBody>
      </p:sp>
      <p:pic>
        <p:nvPicPr>
          <p:cNvPr id="7" name="Picture 6">
            <a:extLst>
              <a:ext uri="{FF2B5EF4-FFF2-40B4-BE49-F238E27FC236}">
                <a16:creationId xmlns:a16="http://schemas.microsoft.com/office/drawing/2014/main" id="{CB0F592B-B1CB-4B57-A568-8B4F873E6379}"/>
              </a:ext>
            </a:extLst>
          </p:cNvPr>
          <p:cNvPicPr>
            <a:picLocks noChangeAspect="1"/>
          </p:cNvPicPr>
          <p:nvPr/>
        </p:nvPicPr>
        <p:blipFill>
          <a:blip r:embed="rId2"/>
          <a:stretch>
            <a:fillRect/>
          </a:stretch>
        </p:blipFill>
        <p:spPr>
          <a:xfrm>
            <a:off x="957055" y="1541392"/>
            <a:ext cx="9149785" cy="3216137"/>
          </a:xfrm>
          <a:prstGeom prst="rect">
            <a:avLst/>
          </a:prstGeom>
        </p:spPr>
      </p:pic>
    </p:spTree>
    <p:extLst>
      <p:ext uri="{BB962C8B-B14F-4D97-AF65-F5344CB8AC3E}">
        <p14:creationId xmlns:p14="http://schemas.microsoft.com/office/powerpoint/2010/main" val="1916143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05BC88-4211-4B29-9E89-4FFB118C0172}"/>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6D3A60CB-8461-4C97-9DAD-CEA43FCF8C91}"/>
              </a:ext>
            </a:extLst>
          </p:cNvPr>
          <p:cNvSpPr>
            <a:spLocks noGrp="1"/>
          </p:cNvSpPr>
          <p:nvPr>
            <p:ph type="sldNum" sz="quarter" idx="12"/>
          </p:nvPr>
        </p:nvSpPr>
        <p:spPr/>
        <p:txBody>
          <a:bodyPr/>
          <a:lstStyle/>
          <a:p>
            <a:fld id="{AB0BD4F9-8FFC-4B9A-AC71-4B5586DA05F2}" type="slidenum">
              <a:rPr lang="en-US" smtClean="0"/>
              <a:t>67</a:t>
            </a:fld>
            <a:endParaRPr lang="en-US"/>
          </a:p>
        </p:txBody>
      </p:sp>
      <p:pic>
        <p:nvPicPr>
          <p:cNvPr id="5" name="Picture 4">
            <a:extLst>
              <a:ext uri="{FF2B5EF4-FFF2-40B4-BE49-F238E27FC236}">
                <a16:creationId xmlns:a16="http://schemas.microsoft.com/office/drawing/2014/main" id="{1439BC66-D37B-4313-9288-4DD4245950EC}"/>
              </a:ext>
            </a:extLst>
          </p:cNvPr>
          <p:cNvPicPr>
            <a:picLocks noChangeAspect="1"/>
          </p:cNvPicPr>
          <p:nvPr/>
        </p:nvPicPr>
        <p:blipFill>
          <a:blip r:embed="rId2"/>
          <a:stretch>
            <a:fillRect/>
          </a:stretch>
        </p:blipFill>
        <p:spPr>
          <a:xfrm>
            <a:off x="1636038" y="1272209"/>
            <a:ext cx="8919923" cy="3642691"/>
          </a:xfrm>
          <a:prstGeom prst="rect">
            <a:avLst/>
          </a:prstGeom>
        </p:spPr>
      </p:pic>
    </p:spTree>
    <p:extLst>
      <p:ext uri="{BB962C8B-B14F-4D97-AF65-F5344CB8AC3E}">
        <p14:creationId xmlns:p14="http://schemas.microsoft.com/office/powerpoint/2010/main" val="1751153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FAD93C-2AD6-4575-BB29-A39979FBF43B}"/>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98020EAB-F6E2-4EF0-A74B-0D100C6046DE}"/>
              </a:ext>
            </a:extLst>
          </p:cNvPr>
          <p:cNvSpPr>
            <a:spLocks noGrp="1"/>
          </p:cNvSpPr>
          <p:nvPr>
            <p:ph type="sldNum" sz="quarter" idx="12"/>
          </p:nvPr>
        </p:nvSpPr>
        <p:spPr/>
        <p:txBody>
          <a:bodyPr/>
          <a:lstStyle/>
          <a:p>
            <a:fld id="{AB0BD4F9-8FFC-4B9A-AC71-4B5586DA05F2}" type="slidenum">
              <a:rPr lang="en-US" smtClean="0"/>
              <a:t>68</a:t>
            </a:fld>
            <a:endParaRPr lang="en-US"/>
          </a:p>
        </p:txBody>
      </p:sp>
      <p:pic>
        <p:nvPicPr>
          <p:cNvPr id="7" name="Picture 6">
            <a:extLst>
              <a:ext uri="{FF2B5EF4-FFF2-40B4-BE49-F238E27FC236}">
                <a16:creationId xmlns:a16="http://schemas.microsoft.com/office/drawing/2014/main" id="{24482B1D-4EA2-48E8-B3C4-E4EA90CAC968}"/>
              </a:ext>
            </a:extLst>
          </p:cNvPr>
          <p:cNvPicPr>
            <a:picLocks noChangeAspect="1"/>
          </p:cNvPicPr>
          <p:nvPr/>
        </p:nvPicPr>
        <p:blipFill>
          <a:blip r:embed="rId2"/>
          <a:stretch>
            <a:fillRect/>
          </a:stretch>
        </p:blipFill>
        <p:spPr>
          <a:xfrm>
            <a:off x="1687667" y="1364976"/>
            <a:ext cx="8463292" cy="3656978"/>
          </a:xfrm>
          <a:prstGeom prst="rect">
            <a:avLst/>
          </a:prstGeom>
        </p:spPr>
      </p:pic>
    </p:spTree>
    <p:extLst>
      <p:ext uri="{BB962C8B-B14F-4D97-AF65-F5344CB8AC3E}">
        <p14:creationId xmlns:p14="http://schemas.microsoft.com/office/powerpoint/2010/main" val="3276031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1EF4F3-38EA-4A9E-AB83-5307FD774580}"/>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27F964F-487C-40AC-A87D-39F168289126}"/>
              </a:ext>
            </a:extLst>
          </p:cNvPr>
          <p:cNvSpPr>
            <a:spLocks noGrp="1"/>
          </p:cNvSpPr>
          <p:nvPr>
            <p:ph type="sldNum" sz="quarter" idx="12"/>
          </p:nvPr>
        </p:nvSpPr>
        <p:spPr/>
        <p:txBody>
          <a:bodyPr/>
          <a:lstStyle/>
          <a:p>
            <a:fld id="{AB0BD4F9-8FFC-4B9A-AC71-4B5586DA05F2}" type="slidenum">
              <a:rPr lang="en-US" smtClean="0"/>
              <a:t>69</a:t>
            </a:fld>
            <a:endParaRPr lang="en-US"/>
          </a:p>
        </p:txBody>
      </p:sp>
      <p:pic>
        <p:nvPicPr>
          <p:cNvPr id="7" name="Picture 6">
            <a:extLst>
              <a:ext uri="{FF2B5EF4-FFF2-40B4-BE49-F238E27FC236}">
                <a16:creationId xmlns:a16="http://schemas.microsoft.com/office/drawing/2014/main" id="{AC1B0CEF-87DB-40E6-989C-AA3F6E9E1F96}"/>
              </a:ext>
            </a:extLst>
          </p:cNvPr>
          <p:cNvPicPr>
            <a:picLocks noChangeAspect="1"/>
          </p:cNvPicPr>
          <p:nvPr/>
        </p:nvPicPr>
        <p:blipFill>
          <a:blip r:embed="rId2"/>
          <a:stretch>
            <a:fillRect/>
          </a:stretch>
        </p:blipFill>
        <p:spPr>
          <a:xfrm>
            <a:off x="2032960" y="1417983"/>
            <a:ext cx="8523510" cy="3587612"/>
          </a:xfrm>
          <a:prstGeom prst="rect">
            <a:avLst/>
          </a:prstGeom>
        </p:spPr>
      </p:pic>
    </p:spTree>
    <p:extLst>
      <p:ext uri="{BB962C8B-B14F-4D97-AF65-F5344CB8AC3E}">
        <p14:creationId xmlns:p14="http://schemas.microsoft.com/office/powerpoint/2010/main" val="277792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D3EA37-9F05-4F3A-A3D1-9C87DF43AD07}"/>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6EA85B0-057E-4CEC-B3AA-2659069C4897}"/>
              </a:ext>
            </a:extLst>
          </p:cNvPr>
          <p:cNvSpPr>
            <a:spLocks noGrp="1"/>
          </p:cNvSpPr>
          <p:nvPr>
            <p:ph type="sldNum" sz="quarter" idx="12"/>
          </p:nvPr>
        </p:nvSpPr>
        <p:spPr/>
        <p:txBody>
          <a:bodyPr/>
          <a:lstStyle/>
          <a:p>
            <a:fld id="{AB0BD4F9-8FFC-4B9A-AC71-4B5586DA05F2}" type="slidenum">
              <a:rPr lang="en-US" smtClean="0"/>
              <a:t>7</a:t>
            </a:fld>
            <a:endParaRPr lang="en-US"/>
          </a:p>
        </p:txBody>
      </p:sp>
      <p:sp>
        <p:nvSpPr>
          <p:cNvPr id="4" name="TextBox 3">
            <a:extLst>
              <a:ext uri="{FF2B5EF4-FFF2-40B4-BE49-F238E27FC236}">
                <a16:creationId xmlns:a16="http://schemas.microsoft.com/office/drawing/2014/main" id="{FBA2FA82-B112-4875-B986-37BCCEBA2299}"/>
              </a:ext>
            </a:extLst>
          </p:cNvPr>
          <p:cNvSpPr txBox="1"/>
          <p:nvPr/>
        </p:nvSpPr>
        <p:spPr>
          <a:xfrm>
            <a:off x="1152938" y="695165"/>
            <a:ext cx="9077739" cy="3914277"/>
          </a:xfrm>
          <a:prstGeom prst="rect">
            <a:avLst/>
          </a:prstGeom>
          <a:noFill/>
        </p:spPr>
        <p:txBody>
          <a:bodyPr wrap="square">
            <a:spAutoFit/>
          </a:bodyPr>
          <a:lstStyle/>
          <a:p>
            <a:pPr algn="just"/>
            <a:r>
              <a:rPr lang="en-US" b="1" dirty="0"/>
              <a:t>2. Non linear data structures</a:t>
            </a:r>
          </a:p>
          <a:p>
            <a:pPr algn="just"/>
            <a:endParaRPr lang="en-US" b="1" dirty="0"/>
          </a:p>
          <a:p>
            <a:pPr marL="285750" indent="-285750" algn="just">
              <a:buFont typeface="Wingdings" panose="05000000000000000000" pitchFamily="2" charset="2"/>
              <a:buChar char="§"/>
            </a:pPr>
            <a:r>
              <a:rPr lang="en-US" dirty="0"/>
              <a:t>Unlike linear data structures, elements in non-linear data structures are not in any sequence. </a:t>
            </a:r>
          </a:p>
          <a:p>
            <a:pPr marL="285750" indent="-285750" algn="just">
              <a:buFont typeface="Wingdings" panose="05000000000000000000" pitchFamily="2" charset="2"/>
              <a:buChar char="§"/>
            </a:pPr>
            <a:r>
              <a:rPr lang="en-US" dirty="0"/>
              <a:t>Instead they are arranged in a hierarchical manner where one element will be connected to one or more elements.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Non-linear data structures are further divided into:</a:t>
            </a:r>
          </a:p>
          <a:p>
            <a:pPr marL="742950" lvl="1" indent="-285750" algn="just">
              <a:lnSpc>
                <a:spcPct val="150000"/>
              </a:lnSpc>
              <a:buFont typeface="Wingdings" panose="05000000000000000000" pitchFamily="2" charset="2"/>
              <a:buChar char="§"/>
            </a:pPr>
            <a:r>
              <a:rPr lang="en-US" dirty="0"/>
              <a:t>Graph</a:t>
            </a:r>
          </a:p>
          <a:p>
            <a:pPr marL="742950" lvl="1" indent="-285750" algn="just">
              <a:lnSpc>
                <a:spcPct val="150000"/>
              </a:lnSpc>
              <a:buFont typeface="Wingdings" panose="05000000000000000000" pitchFamily="2" charset="2"/>
              <a:buChar char="§"/>
            </a:pPr>
            <a:r>
              <a:rPr lang="en-US" dirty="0"/>
              <a:t>Tree based data structures</a:t>
            </a:r>
          </a:p>
          <a:p>
            <a:pPr marL="742950" lvl="1" indent="-285750" algn="just">
              <a:lnSpc>
                <a:spcPct val="150000"/>
              </a:lnSpc>
              <a:buFont typeface="Wingdings" panose="05000000000000000000" pitchFamily="2" charset="2"/>
              <a:buChar char="§"/>
            </a:pPr>
            <a:r>
              <a:rPr lang="en-US" dirty="0"/>
              <a:t>Tables</a:t>
            </a:r>
          </a:p>
          <a:p>
            <a:pPr marL="742950" lvl="1" indent="-285750" algn="just">
              <a:lnSpc>
                <a:spcPct val="150000"/>
              </a:lnSpc>
              <a:buFont typeface="Wingdings" panose="05000000000000000000" pitchFamily="2" charset="2"/>
              <a:buChar char="§"/>
            </a:pPr>
            <a:r>
              <a:rPr lang="en-US" dirty="0"/>
              <a:t>Sets</a:t>
            </a:r>
          </a:p>
        </p:txBody>
      </p:sp>
    </p:spTree>
    <p:extLst>
      <p:ext uri="{BB962C8B-B14F-4D97-AF65-F5344CB8AC3E}">
        <p14:creationId xmlns:p14="http://schemas.microsoft.com/office/powerpoint/2010/main" val="918357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73A562-33CA-4050-ADE5-441B9D46100A}"/>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467F1A46-437A-478C-B995-9290535CA10D}"/>
              </a:ext>
            </a:extLst>
          </p:cNvPr>
          <p:cNvSpPr>
            <a:spLocks noGrp="1"/>
          </p:cNvSpPr>
          <p:nvPr>
            <p:ph type="sldNum" sz="quarter" idx="12"/>
          </p:nvPr>
        </p:nvSpPr>
        <p:spPr/>
        <p:txBody>
          <a:bodyPr/>
          <a:lstStyle/>
          <a:p>
            <a:fld id="{AB0BD4F9-8FFC-4B9A-AC71-4B5586DA05F2}" type="slidenum">
              <a:rPr lang="en-US" smtClean="0"/>
              <a:t>70</a:t>
            </a:fld>
            <a:endParaRPr lang="en-US"/>
          </a:p>
        </p:txBody>
      </p:sp>
      <p:sp>
        <p:nvSpPr>
          <p:cNvPr id="7" name="TextBox 6">
            <a:extLst>
              <a:ext uri="{FF2B5EF4-FFF2-40B4-BE49-F238E27FC236}">
                <a16:creationId xmlns:a16="http://schemas.microsoft.com/office/drawing/2014/main" id="{3E91305E-CF7D-4F0D-A699-045F4E20670C}"/>
              </a:ext>
            </a:extLst>
          </p:cNvPr>
          <p:cNvSpPr txBox="1"/>
          <p:nvPr/>
        </p:nvSpPr>
        <p:spPr>
          <a:xfrm>
            <a:off x="1669773" y="1172243"/>
            <a:ext cx="8918713" cy="2308324"/>
          </a:xfrm>
          <a:prstGeom prst="rect">
            <a:avLst/>
          </a:prstGeom>
          <a:noFill/>
        </p:spPr>
        <p:txBody>
          <a:bodyPr wrap="square">
            <a:spAutoFit/>
          </a:bodyPr>
          <a:lstStyle/>
          <a:p>
            <a:r>
              <a:rPr lang="en-US" dirty="0"/>
              <a:t>Complexity of the Radix Sort Algorithm</a:t>
            </a:r>
          </a:p>
          <a:p>
            <a:endParaRPr lang="en-US" dirty="0"/>
          </a:p>
          <a:p>
            <a:r>
              <a:rPr lang="en-US" dirty="0"/>
              <a:t>To sort an unsorted list with 'n' number of elements, Radix sort algorithm needs the following complexities...</a:t>
            </a:r>
          </a:p>
          <a:p>
            <a:endParaRPr lang="en-US" dirty="0"/>
          </a:p>
          <a:p>
            <a:r>
              <a:rPr lang="en-US" dirty="0"/>
              <a:t>Worst Case : O(n)</a:t>
            </a:r>
          </a:p>
          <a:p>
            <a:r>
              <a:rPr lang="en-US" dirty="0"/>
              <a:t>Best Case : O(n)</a:t>
            </a:r>
          </a:p>
          <a:p>
            <a:r>
              <a:rPr lang="en-US" dirty="0"/>
              <a:t>Average Case : O(n)</a:t>
            </a:r>
          </a:p>
        </p:txBody>
      </p:sp>
    </p:spTree>
    <p:extLst>
      <p:ext uri="{BB962C8B-B14F-4D97-AF65-F5344CB8AC3E}">
        <p14:creationId xmlns:p14="http://schemas.microsoft.com/office/powerpoint/2010/main" val="1758794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008ADC-8EEB-4C29-8ECA-1B27F841CFDA}"/>
              </a:ext>
            </a:extLst>
          </p:cNvPr>
          <p:cNvSpPr>
            <a:spLocks noGrp="1"/>
          </p:cNvSpPr>
          <p:nvPr>
            <p:ph type="title"/>
          </p:nvPr>
        </p:nvSpPr>
        <p:spPr/>
        <p:txBody>
          <a:bodyPr/>
          <a:lstStyle/>
          <a:p>
            <a:r>
              <a:rPr lang="en-US" dirty="0"/>
              <a:t>Linear Search Algorithm</a:t>
            </a:r>
          </a:p>
        </p:txBody>
      </p:sp>
      <p:sp>
        <p:nvSpPr>
          <p:cNvPr id="5" name="Content Placeholder 4">
            <a:extLst>
              <a:ext uri="{FF2B5EF4-FFF2-40B4-BE49-F238E27FC236}">
                <a16:creationId xmlns:a16="http://schemas.microsoft.com/office/drawing/2014/main" id="{18951EA9-527B-46FC-9D68-A7D27FE3A974}"/>
              </a:ext>
            </a:extLst>
          </p:cNvPr>
          <p:cNvSpPr>
            <a:spLocks noGrp="1"/>
          </p:cNvSpPr>
          <p:nvPr>
            <p:ph idx="1"/>
          </p:nvPr>
        </p:nvSpPr>
        <p:spPr/>
        <p:txBody>
          <a:bodyPr>
            <a:normAutofit fontScale="92500" lnSpcReduction="10000"/>
          </a:bodyPr>
          <a:lstStyle/>
          <a:p>
            <a:pPr algn="just"/>
            <a:r>
              <a:rPr lang="en-US" b="0" i="0" dirty="0">
                <a:solidFill>
                  <a:srgbClr val="333333"/>
                </a:solidFill>
                <a:effectLst/>
              </a:rPr>
              <a:t>Search is a process of finding a value in a list of values.</a:t>
            </a:r>
          </a:p>
          <a:p>
            <a:pPr algn="just"/>
            <a:r>
              <a:rPr lang="en-US" dirty="0"/>
              <a:t>Step 1 - Read the search element from the user.</a:t>
            </a:r>
          </a:p>
          <a:p>
            <a:pPr algn="just"/>
            <a:r>
              <a:rPr lang="en-US" dirty="0"/>
              <a:t>Step 2 - Compare the search element with the first element in the list.</a:t>
            </a:r>
          </a:p>
          <a:p>
            <a:pPr algn="just"/>
            <a:r>
              <a:rPr lang="en-US" dirty="0"/>
              <a:t>Step 3 - If both are matched, then display "Given element is found!!!" and terminate the function</a:t>
            </a:r>
          </a:p>
          <a:p>
            <a:pPr algn="just"/>
            <a:r>
              <a:rPr lang="en-US" dirty="0"/>
              <a:t>Step 4 - If both are not matched, then compare search element with the next element in the list.</a:t>
            </a:r>
          </a:p>
          <a:p>
            <a:pPr algn="just"/>
            <a:r>
              <a:rPr lang="en-US" dirty="0"/>
              <a:t>Step 5 - Repeat steps 3 and 4 until search element is compared with last element in the list.</a:t>
            </a:r>
          </a:p>
          <a:p>
            <a:pPr algn="just"/>
            <a:r>
              <a:rPr lang="en-US" dirty="0"/>
              <a:t>Step 6 - If last element in the list also doesn't match, then display "Element is not found!!!" and terminate the function.</a:t>
            </a:r>
          </a:p>
        </p:txBody>
      </p:sp>
      <p:sp>
        <p:nvSpPr>
          <p:cNvPr id="2" name="Footer Placeholder 1">
            <a:extLst>
              <a:ext uri="{FF2B5EF4-FFF2-40B4-BE49-F238E27FC236}">
                <a16:creationId xmlns:a16="http://schemas.microsoft.com/office/drawing/2014/main" id="{6221A1F2-9CCE-47A8-BACE-5669DB712844}"/>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C104DE76-20D2-4550-9E7F-796C06C8691A}"/>
              </a:ext>
            </a:extLst>
          </p:cNvPr>
          <p:cNvSpPr>
            <a:spLocks noGrp="1"/>
          </p:cNvSpPr>
          <p:nvPr>
            <p:ph type="sldNum" sz="quarter" idx="12"/>
          </p:nvPr>
        </p:nvSpPr>
        <p:spPr/>
        <p:txBody>
          <a:bodyPr/>
          <a:lstStyle/>
          <a:p>
            <a:fld id="{AB0BD4F9-8FFC-4B9A-AC71-4B5586DA05F2}" type="slidenum">
              <a:rPr lang="en-US" smtClean="0"/>
              <a:t>71</a:t>
            </a:fld>
            <a:endParaRPr lang="en-US"/>
          </a:p>
        </p:txBody>
      </p:sp>
    </p:spTree>
    <p:extLst>
      <p:ext uri="{BB962C8B-B14F-4D97-AF65-F5344CB8AC3E}">
        <p14:creationId xmlns:p14="http://schemas.microsoft.com/office/powerpoint/2010/main" val="1448404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5B6F4F-1F55-4065-947B-0499A291C0F4}"/>
              </a:ext>
            </a:extLst>
          </p:cNvPr>
          <p:cNvPicPr>
            <a:picLocks noChangeAspect="1"/>
          </p:cNvPicPr>
          <p:nvPr/>
        </p:nvPicPr>
        <p:blipFill>
          <a:blip r:embed="rId2"/>
          <a:stretch>
            <a:fillRect/>
          </a:stretch>
        </p:blipFill>
        <p:spPr>
          <a:xfrm>
            <a:off x="2972215" y="764042"/>
            <a:ext cx="5694708" cy="1145395"/>
          </a:xfrm>
          <a:prstGeom prst="rect">
            <a:avLst/>
          </a:prstGeom>
        </p:spPr>
      </p:pic>
      <p:sp>
        <p:nvSpPr>
          <p:cNvPr id="8" name="TextBox 7">
            <a:extLst>
              <a:ext uri="{FF2B5EF4-FFF2-40B4-BE49-F238E27FC236}">
                <a16:creationId xmlns:a16="http://schemas.microsoft.com/office/drawing/2014/main" id="{97A6AF49-61E5-4BCB-9219-38A8005B594A}"/>
              </a:ext>
            </a:extLst>
          </p:cNvPr>
          <p:cNvSpPr txBox="1"/>
          <p:nvPr/>
        </p:nvSpPr>
        <p:spPr>
          <a:xfrm>
            <a:off x="780302" y="262189"/>
            <a:ext cx="6045245" cy="369332"/>
          </a:xfrm>
          <a:prstGeom prst="rect">
            <a:avLst/>
          </a:prstGeom>
          <a:noFill/>
        </p:spPr>
        <p:txBody>
          <a:bodyPr wrap="none" rtlCol="0">
            <a:spAutoFit/>
          </a:bodyPr>
          <a:lstStyle/>
          <a:p>
            <a:r>
              <a:rPr lang="en-US" b="1" dirty="0"/>
              <a:t>To search for an element 1 in the given array</a:t>
            </a:r>
          </a:p>
        </p:txBody>
      </p:sp>
      <p:sp>
        <p:nvSpPr>
          <p:cNvPr id="10" name="Rectangle 9">
            <a:extLst>
              <a:ext uri="{FF2B5EF4-FFF2-40B4-BE49-F238E27FC236}">
                <a16:creationId xmlns:a16="http://schemas.microsoft.com/office/drawing/2014/main" id="{CDCF8973-F4BB-4E13-9F87-356CE4B407F0}"/>
              </a:ext>
            </a:extLst>
          </p:cNvPr>
          <p:cNvSpPr/>
          <p:nvPr/>
        </p:nvSpPr>
        <p:spPr>
          <a:xfrm>
            <a:off x="8666923" y="962825"/>
            <a:ext cx="2862470" cy="5346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Key element (k)=1</a:t>
            </a:r>
          </a:p>
        </p:txBody>
      </p:sp>
      <p:sp>
        <p:nvSpPr>
          <p:cNvPr id="13" name="TextBox 12">
            <a:extLst>
              <a:ext uri="{FF2B5EF4-FFF2-40B4-BE49-F238E27FC236}">
                <a16:creationId xmlns:a16="http://schemas.microsoft.com/office/drawing/2014/main" id="{3600E4DA-8A31-4055-AC34-11DB152164C6}"/>
              </a:ext>
            </a:extLst>
          </p:cNvPr>
          <p:cNvSpPr txBox="1"/>
          <p:nvPr/>
        </p:nvSpPr>
        <p:spPr>
          <a:xfrm>
            <a:off x="413783" y="1799550"/>
            <a:ext cx="8354146" cy="369332"/>
          </a:xfrm>
          <a:prstGeom prst="rect">
            <a:avLst/>
          </a:prstGeom>
          <a:noFill/>
        </p:spPr>
        <p:txBody>
          <a:bodyPr wrap="none" rtlCol="0">
            <a:spAutoFit/>
          </a:bodyPr>
          <a:lstStyle/>
          <a:p>
            <a:r>
              <a:rPr lang="en-US" dirty="0"/>
              <a:t>1. Start from first element, compare k with each element of array[x].</a:t>
            </a:r>
          </a:p>
        </p:txBody>
      </p:sp>
      <p:pic>
        <p:nvPicPr>
          <p:cNvPr id="15" name="Picture 14">
            <a:extLst>
              <a:ext uri="{FF2B5EF4-FFF2-40B4-BE49-F238E27FC236}">
                <a16:creationId xmlns:a16="http://schemas.microsoft.com/office/drawing/2014/main" id="{F2D5F979-BD02-4918-B7C6-D49C9E2CB652}"/>
              </a:ext>
            </a:extLst>
          </p:cNvPr>
          <p:cNvPicPr>
            <a:picLocks noChangeAspect="1"/>
          </p:cNvPicPr>
          <p:nvPr/>
        </p:nvPicPr>
        <p:blipFill>
          <a:blip r:embed="rId3"/>
          <a:stretch>
            <a:fillRect/>
          </a:stretch>
        </p:blipFill>
        <p:spPr>
          <a:xfrm>
            <a:off x="810040" y="2141083"/>
            <a:ext cx="4278795" cy="3911234"/>
          </a:xfrm>
          <a:prstGeom prst="rect">
            <a:avLst/>
          </a:prstGeom>
        </p:spPr>
      </p:pic>
      <p:pic>
        <p:nvPicPr>
          <p:cNvPr id="17" name="Picture 16">
            <a:extLst>
              <a:ext uri="{FF2B5EF4-FFF2-40B4-BE49-F238E27FC236}">
                <a16:creationId xmlns:a16="http://schemas.microsoft.com/office/drawing/2014/main" id="{F3EF858E-6F27-4853-BDF9-D49FD2F1798A}"/>
              </a:ext>
            </a:extLst>
          </p:cNvPr>
          <p:cNvPicPr>
            <a:picLocks noChangeAspect="1"/>
          </p:cNvPicPr>
          <p:nvPr/>
        </p:nvPicPr>
        <p:blipFill>
          <a:blip r:embed="rId4"/>
          <a:stretch>
            <a:fillRect/>
          </a:stretch>
        </p:blipFill>
        <p:spPr>
          <a:xfrm>
            <a:off x="6096000" y="2463103"/>
            <a:ext cx="3800475" cy="1228725"/>
          </a:xfrm>
          <a:prstGeom prst="rect">
            <a:avLst/>
          </a:prstGeom>
        </p:spPr>
      </p:pic>
      <p:sp>
        <p:nvSpPr>
          <p:cNvPr id="18" name="TextBox 17">
            <a:extLst>
              <a:ext uri="{FF2B5EF4-FFF2-40B4-BE49-F238E27FC236}">
                <a16:creationId xmlns:a16="http://schemas.microsoft.com/office/drawing/2014/main" id="{6E5F6011-E4D5-42B1-A8CE-DA4E7295CA2E}"/>
              </a:ext>
            </a:extLst>
          </p:cNvPr>
          <p:cNvSpPr txBox="1"/>
          <p:nvPr/>
        </p:nvSpPr>
        <p:spPr>
          <a:xfrm>
            <a:off x="6255026" y="4096700"/>
            <a:ext cx="4810539" cy="923330"/>
          </a:xfrm>
          <a:prstGeom prst="rect">
            <a:avLst/>
          </a:prstGeom>
          <a:noFill/>
        </p:spPr>
        <p:txBody>
          <a:bodyPr wrap="square" rtlCol="0">
            <a:spAutoFit/>
          </a:bodyPr>
          <a:lstStyle/>
          <a:p>
            <a:r>
              <a:rPr lang="en-US" dirty="0"/>
              <a:t>2. If x==k, return index.</a:t>
            </a:r>
          </a:p>
          <a:p>
            <a:endParaRPr lang="en-US" dirty="0"/>
          </a:p>
          <a:p>
            <a:r>
              <a:rPr lang="en-US" dirty="0"/>
              <a:t>3. else, return not found.</a:t>
            </a:r>
          </a:p>
        </p:txBody>
      </p:sp>
    </p:spTree>
    <p:extLst>
      <p:ext uri="{BB962C8B-B14F-4D97-AF65-F5344CB8AC3E}">
        <p14:creationId xmlns:p14="http://schemas.microsoft.com/office/powerpoint/2010/main" val="2972174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20CEB-FDA3-49C1-93CA-B81E8AFE9005}"/>
              </a:ext>
            </a:extLst>
          </p:cNvPr>
          <p:cNvSpPr txBox="1"/>
          <p:nvPr/>
        </p:nvSpPr>
        <p:spPr>
          <a:xfrm>
            <a:off x="331305" y="211824"/>
            <a:ext cx="6096000" cy="5909310"/>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array[5], search, </a:t>
            </a:r>
            <a:r>
              <a:rPr lang="en-US" sz="1400" dirty="0" err="1"/>
              <a:t>i</a:t>
            </a:r>
            <a:r>
              <a:rPr lang="en-US" sz="1400" dirty="0"/>
              <a:t>, n;</a:t>
            </a:r>
          </a:p>
          <a:p>
            <a:endParaRPr lang="en-US" sz="1400" dirty="0"/>
          </a:p>
          <a:p>
            <a:r>
              <a:rPr lang="en-US" sz="1400" dirty="0"/>
              <a:t>  </a:t>
            </a:r>
            <a:r>
              <a:rPr lang="en-US" sz="1400" dirty="0" err="1"/>
              <a:t>printf</a:t>
            </a:r>
            <a:r>
              <a:rPr lang="en-US" sz="1400" dirty="0"/>
              <a:t>("Enter number of elements in array\n");</a:t>
            </a:r>
          </a:p>
          <a:p>
            <a:r>
              <a:rPr lang="en-US" sz="1400" dirty="0"/>
              <a:t>  </a:t>
            </a:r>
            <a:r>
              <a:rPr lang="en-US" sz="1400" dirty="0" err="1"/>
              <a:t>scanf</a:t>
            </a:r>
            <a:r>
              <a:rPr lang="en-US" sz="1400" dirty="0"/>
              <a:t>("%d", &amp;n);</a:t>
            </a:r>
          </a:p>
          <a:p>
            <a:r>
              <a:rPr lang="en-US" sz="1400" dirty="0" err="1"/>
              <a:t>printf</a:t>
            </a:r>
            <a:r>
              <a:rPr lang="en-US" sz="1400" dirty="0"/>
              <a:t>("Enter %d integer(s)\n", n);</a:t>
            </a:r>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a:t>
            </a:r>
          </a:p>
          <a:p>
            <a:r>
              <a:rPr lang="en-US" sz="1400" dirty="0"/>
              <a:t>    </a:t>
            </a:r>
            <a:r>
              <a:rPr lang="en-US" sz="1400" dirty="0" err="1"/>
              <a:t>scanf</a:t>
            </a:r>
            <a:r>
              <a:rPr lang="en-US" sz="1400" dirty="0"/>
              <a:t>("%d", &amp;array[</a:t>
            </a:r>
            <a:r>
              <a:rPr lang="en-US" sz="1400" dirty="0" err="1"/>
              <a:t>i</a:t>
            </a:r>
            <a:r>
              <a:rPr lang="en-US" sz="1400" dirty="0"/>
              <a:t>]);</a:t>
            </a:r>
          </a:p>
          <a:p>
            <a:endParaRPr lang="en-US" sz="1400" dirty="0"/>
          </a:p>
          <a:p>
            <a:r>
              <a:rPr lang="en-US" sz="1400" dirty="0"/>
              <a:t>  </a:t>
            </a:r>
            <a:r>
              <a:rPr lang="en-US" sz="1400" dirty="0" err="1"/>
              <a:t>printf</a:t>
            </a:r>
            <a:r>
              <a:rPr lang="en-US" sz="1400" dirty="0"/>
              <a:t>("Enter a number to search\n");</a:t>
            </a:r>
          </a:p>
          <a:p>
            <a:r>
              <a:rPr lang="en-US" sz="1400" dirty="0"/>
              <a:t>  </a:t>
            </a:r>
            <a:r>
              <a:rPr lang="en-US" sz="1400" dirty="0" err="1"/>
              <a:t>scanf</a:t>
            </a:r>
            <a:r>
              <a:rPr lang="en-US" sz="1400" dirty="0"/>
              <a:t>("%d", &amp;search);</a:t>
            </a:r>
          </a:p>
          <a:p>
            <a:endParaRPr lang="en-US" sz="1400" dirty="0"/>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a:t>
            </a:r>
          </a:p>
          <a:p>
            <a:r>
              <a:rPr lang="en-US" sz="1400" dirty="0"/>
              <a:t>  {</a:t>
            </a:r>
          </a:p>
          <a:p>
            <a:r>
              <a:rPr lang="en-US" sz="1400" dirty="0"/>
              <a:t>    if (array[</a:t>
            </a:r>
            <a:r>
              <a:rPr lang="en-US" sz="1400" dirty="0" err="1"/>
              <a:t>i</a:t>
            </a:r>
            <a:r>
              <a:rPr lang="en-US" sz="1400" dirty="0"/>
              <a:t>] == search)    /* If required element is found */</a:t>
            </a:r>
          </a:p>
          <a:p>
            <a:r>
              <a:rPr lang="en-US" sz="1400" dirty="0"/>
              <a:t>    {</a:t>
            </a:r>
          </a:p>
          <a:p>
            <a:r>
              <a:rPr lang="en-US" sz="1400" dirty="0"/>
              <a:t>      </a:t>
            </a:r>
            <a:r>
              <a:rPr lang="en-US" sz="1400" dirty="0" err="1"/>
              <a:t>printf</a:t>
            </a:r>
            <a:r>
              <a:rPr lang="en-US" sz="1400" dirty="0"/>
              <a:t>("%d is present at location %d.\n", search, i+1);</a:t>
            </a:r>
          </a:p>
          <a:p>
            <a:r>
              <a:rPr lang="en-US" sz="1400" dirty="0"/>
              <a:t>      break;</a:t>
            </a:r>
          </a:p>
          <a:p>
            <a:r>
              <a:rPr lang="en-US" sz="1400" dirty="0"/>
              <a:t>    }</a:t>
            </a:r>
          </a:p>
          <a:p>
            <a:r>
              <a:rPr lang="en-US" sz="1400" dirty="0"/>
              <a:t>  }</a:t>
            </a:r>
          </a:p>
          <a:p>
            <a:r>
              <a:rPr lang="en-US" sz="1400" dirty="0"/>
              <a:t>  if (</a:t>
            </a:r>
            <a:r>
              <a:rPr lang="en-US" sz="1400" dirty="0" err="1"/>
              <a:t>i</a:t>
            </a:r>
            <a:r>
              <a:rPr lang="en-US" sz="1400" dirty="0"/>
              <a:t> == n)</a:t>
            </a:r>
          </a:p>
          <a:p>
            <a:r>
              <a:rPr lang="en-US" sz="1400" dirty="0"/>
              <a:t>    </a:t>
            </a:r>
            <a:r>
              <a:rPr lang="en-US" sz="1400" dirty="0" err="1"/>
              <a:t>printf</a:t>
            </a:r>
            <a:r>
              <a:rPr lang="en-US" sz="1400" dirty="0"/>
              <a:t>("%d isn't present in the array.\n", search);</a:t>
            </a:r>
          </a:p>
          <a:p>
            <a:endParaRPr lang="en-US" sz="1400" dirty="0"/>
          </a:p>
          <a:p>
            <a:r>
              <a:rPr lang="en-US" sz="1400" dirty="0"/>
              <a:t>  return 0;</a:t>
            </a:r>
          </a:p>
          <a:p>
            <a:r>
              <a:rPr lang="en-US" sz="1400" dirty="0"/>
              <a:t>}</a:t>
            </a:r>
          </a:p>
        </p:txBody>
      </p:sp>
      <p:sp>
        <p:nvSpPr>
          <p:cNvPr id="7" name="TextBox 6">
            <a:extLst>
              <a:ext uri="{FF2B5EF4-FFF2-40B4-BE49-F238E27FC236}">
                <a16:creationId xmlns:a16="http://schemas.microsoft.com/office/drawing/2014/main" id="{5A301BB6-54E1-4572-9EBB-B659A2BF5AA0}"/>
              </a:ext>
            </a:extLst>
          </p:cNvPr>
          <p:cNvSpPr txBox="1"/>
          <p:nvPr/>
        </p:nvSpPr>
        <p:spPr>
          <a:xfrm>
            <a:off x="7076662" y="3429000"/>
            <a:ext cx="6096000" cy="2677656"/>
          </a:xfrm>
          <a:prstGeom prst="rect">
            <a:avLst/>
          </a:prstGeom>
          <a:noFill/>
        </p:spPr>
        <p:txBody>
          <a:bodyPr wrap="square">
            <a:spAutoFit/>
          </a:bodyPr>
          <a:lstStyle/>
          <a:p>
            <a:r>
              <a:rPr lang="en-US" sz="1400" b="1" dirty="0"/>
              <a:t>Output:</a:t>
            </a:r>
          </a:p>
          <a:p>
            <a:r>
              <a:rPr lang="en-US" sz="1400" dirty="0"/>
              <a:t>Enter number of elements in array</a:t>
            </a:r>
          </a:p>
          <a:p>
            <a:r>
              <a:rPr lang="en-US" sz="1400" dirty="0"/>
              <a:t>5</a:t>
            </a:r>
          </a:p>
          <a:p>
            <a:r>
              <a:rPr lang="en-US" sz="1400" dirty="0"/>
              <a:t>Enter 5 integer(s)</a:t>
            </a:r>
          </a:p>
          <a:p>
            <a:r>
              <a:rPr lang="en-US" sz="1400" dirty="0"/>
              <a:t>12</a:t>
            </a:r>
          </a:p>
          <a:p>
            <a:r>
              <a:rPr lang="en-US" sz="1400" dirty="0"/>
              <a:t>4</a:t>
            </a:r>
          </a:p>
          <a:p>
            <a:r>
              <a:rPr lang="en-US" sz="1400" dirty="0"/>
              <a:t>5</a:t>
            </a:r>
          </a:p>
          <a:p>
            <a:r>
              <a:rPr lang="en-US" sz="1400" dirty="0"/>
              <a:t>19</a:t>
            </a:r>
          </a:p>
          <a:p>
            <a:r>
              <a:rPr lang="en-US" sz="1400" dirty="0"/>
              <a:t>20</a:t>
            </a:r>
          </a:p>
          <a:p>
            <a:r>
              <a:rPr lang="en-US" sz="1400" dirty="0"/>
              <a:t>Enter a number to search</a:t>
            </a:r>
          </a:p>
          <a:p>
            <a:r>
              <a:rPr lang="en-US" sz="1400" dirty="0"/>
              <a:t>5</a:t>
            </a:r>
          </a:p>
          <a:p>
            <a:r>
              <a:rPr lang="en-US" sz="1400" dirty="0"/>
              <a:t>5 is present at location 3.</a:t>
            </a:r>
          </a:p>
        </p:txBody>
      </p:sp>
    </p:spTree>
    <p:extLst>
      <p:ext uri="{BB962C8B-B14F-4D97-AF65-F5344CB8AC3E}">
        <p14:creationId xmlns:p14="http://schemas.microsoft.com/office/powerpoint/2010/main" val="15775722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42F2-0846-45AD-A84E-48032EC4DE1C}"/>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A3D351FB-4C9B-41D6-B171-8CB598A0FF09}"/>
              </a:ext>
            </a:extLst>
          </p:cNvPr>
          <p:cNvSpPr>
            <a:spLocks noGrp="1"/>
          </p:cNvSpPr>
          <p:nvPr>
            <p:ph idx="1"/>
          </p:nvPr>
        </p:nvSpPr>
        <p:spPr/>
        <p:txBody>
          <a:bodyPr/>
          <a:lstStyle/>
          <a:p>
            <a:pPr algn="just">
              <a:buFont typeface="Wingdings" panose="05000000000000000000" pitchFamily="2" charset="2"/>
              <a:buChar char="§"/>
            </a:pPr>
            <a:r>
              <a:rPr lang="en-US" dirty="0"/>
              <a:t>Binary Search is a searching algorithm for finding an element's position in a sorted array.</a:t>
            </a:r>
          </a:p>
          <a:p>
            <a:pPr algn="just">
              <a:buFont typeface="Wingdings" panose="05000000000000000000" pitchFamily="2" charset="2"/>
              <a:buChar char="§"/>
            </a:pPr>
            <a:r>
              <a:rPr lang="en-US" dirty="0"/>
              <a:t>If the array isn't sorted, you must sort it using a sorting technique.</a:t>
            </a:r>
          </a:p>
          <a:p>
            <a:pPr algn="just">
              <a:buFont typeface="Wingdings" panose="05000000000000000000" pitchFamily="2" charset="2"/>
              <a:buChar char="§"/>
            </a:pPr>
            <a:r>
              <a:rPr lang="en-US" dirty="0"/>
              <a:t>Binary search is faster than the linear search. Its time complexity is O(log(n)), while that of the linear search is O(n).</a:t>
            </a:r>
          </a:p>
          <a:p>
            <a:pPr algn="just">
              <a:buFont typeface="Wingdings" panose="05000000000000000000" pitchFamily="2" charset="2"/>
              <a:buChar char="§"/>
            </a:pPr>
            <a:r>
              <a:rPr lang="en-US" dirty="0"/>
              <a:t>Binary Search Algorithm can be implemented in two ways:</a:t>
            </a:r>
          </a:p>
          <a:p>
            <a:pPr lvl="1" algn="just">
              <a:buFont typeface="Wingdings" panose="05000000000000000000" pitchFamily="2" charset="2"/>
              <a:buChar char="§"/>
            </a:pPr>
            <a:r>
              <a:rPr lang="en-US" dirty="0"/>
              <a:t>Iterative Method</a:t>
            </a:r>
          </a:p>
          <a:p>
            <a:pPr lvl="1" algn="just">
              <a:buFont typeface="Wingdings" panose="05000000000000000000" pitchFamily="2" charset="2"/>
              <a:buChar char="§"/>
            </a:pPr>
            <a:r>
              <a:rPr lang="en-US" dirty="0"/>
              <a:t>Recursive Method</a:t>
            </a:r>
          </a:p>
        </p:txBody>
      </p:sp>
      <p:sp>
        <p:nvSpPr>
          <p:cNvPr id="7" name="TextBox 6">
            <a:extLst>
              <a:ext uri="{FF2B5EF4-FFF2-40B4-BE49-F238E27FC236}">
                <a16:creationId xmlns:a16="http://schemas.microsoft.com/office/drawing/2014/main" id="{47E24943-874B-4960-A648-599A10BFB021}"/>
              </a:ext>
            </a:extLst>
          </p:cNvPr>
          <p:cNvSpPr txBox="1"/>
          <p:nvPr/>
        </p:nvSpPr>
        <p:spPr>
          <a:xfrm>
            <a:off x="1036320" y="4871687"/>
            <a:ext cx="9618428" cy="369332"/>
          </a:xfrm>
          <a:prstGeom prst="rect">
            <a:avLst/>
          </a:prstGeom>
          <a:noFill/>
        </p:spPr>
        <p:txBody>
          <a:bodyPr wrap="square">
            <a:spAutoFit/>
          </a:bodyPr>
          <a:lstStyle/>
          <a:p>
            <a:r>
              <a:rPr lang="en-US" dirty="0"/>
              <a:t>The recursive method follows the divide and conquer approach.</a:t>
            </a:r>
          </a:p>
        </p:txBody>
      </p:sp>
    </p:spTree>
    <p:extLst>
      <p:ext uri="{BB962C8B-B14F-4D97-AF65-F5344CB8AC3E}">
        <p14:creationId xmlns:p14="http://schemas.microsoft.com/office/powerpoint/2010/main" val="1516644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25B36A-066F-4504-9E86-866ABA824C1C}"/>
              </a:ext>
            </a:extLst>
          </p:cNvPr>
          <p:cNvPicPr>
            <a:picLocks noChangeAspect="1"/>
          </p:cNvPicPr>
          <p:nvPr/>
        </p:nvPicPr>
        <p:blipFill>
          <a:blip r:embed="rId2"/>
          <a:stretch>
            <a:fillRect/>
          </a:stretch>
        </p:blipFill>
        <p:spPr>
          <a:xfrm>
            <a:off x="2155755" y="626992"/>
            <a:ext cx="4271549" cy="782925"/>
          </a:xfrm>
          <a:prstGeom prst="rect">
            <a:avLst/>
          </a:prstGeom>
        </p:spPr>
      </p:pic>
      <p:sp>
        <p:nvSpPr>
          <p:cNvPr id="11" name="TextBox 10">
            <a:extLst>
              <a:ext uri="{FF2B5EF4-FFF2-40B4-BE49-F238E27FC236}">
                <a16:creationId xmlns:a16="http://schemas.microsoft.com/office/drawing/2014/main" id="{A62C8790-27F2-4EF5-A404-F6A60D1B7D5D}"/>
              </a:ext>
            </a:extLst>
          </p:cNvPr>
          <p:cNvSpPr txBox="1"/>
          <p:nvPr/>
        </p:nvSpPr>
        <p:spPr>
          <a:xfrm>
            <a:off x="6851374" y="795130"/>
            <a:ext cx="4705134" cy="369332"/>
          </a:xfrm>
          <a:prstGeom prst="rect">
            <a:avLst/>
          </a:prstGeom>
          <a:noFill/>
        </p:spPr>
        <p:txBody>
          <a:bodyPr wrap="none" rtlCol="0">
            <a:spAutoFit/>
          </a:bodyPr>
          <a:lstStyle/>
          <a:p>
            <a:r>
              <a:rPr lang="en-US" dirty="0"/>
              <a:t>Let element to be searched is 4. (x=4)</a:t>
            </a:r>
          </a:p>
        </p:txBody>
      </p:sp>
      <p:sp>
        <p:nvSpPr>
          <p:cNvPr id="12" name="TextBox 11">
            <a:extLst>
              <a:ext uri="{FF2B5EF4-FFF2-40B4-BE49-F238E27FC236}">
                <a16:creationId xmlns:a16="http://schemas.microsoft.com/office/drawing/2014/main" id="{F3194E8F-484A-46E7-ACFF-D5ADE2D696B3}"/>
              </a:ext>
            </a:extLst>
          </p:cNvPr>
          <p:cNvSpPr txBox="1"/>
          <p:nvPr/>
        </p:nvSpPr>
        <p:spPr>
          <a:xfrm>
            <a:off x="1056321" y="2019854"/>
            <a:ext cx="6234399" cy="369332"/>
          </a:xfrm>
          <a:prstGeom prst="rect">
            <a:avLst/>
          </a:prstGeom>
          <a:noFill/>
        </p:spPr>
        <p:txBody>
          <a:bodyPr wrap="none" rtlCol="0">
            <a:spAutoFit/>
          </a:bodyPr>
          <a:lstStyle/>
          <a:p>
            <a:r>
              <a:rPr lang="en-US" dirty="0"/>
              <a:t>1.Set two pointers at beginning and at end of array.</a:t>
            </a:r>
          </a:p>
        </p:txBody>
      </p:sp>
      <p:pic>
        <p:nvPicPr>
          <p:cNvPr id="14" name="Picture 13">
            <a:extLst>
              <a:ext uri="{FF2B5EF4-FFF2-40B4-BE49-F238E27FC236}">
                <a16:creationId xmlns:a16="http://schemas.microsoft.com/office/drawing/2014/main" id="{F676EB76-A10B-4E4F-B8DD-E56BFEBEDD7E}"/>
              </a:ext>
            </a:extLst>
          </p:cNvPr>
          <p:cNvPicPr>
            <a:picLocks noChangeAspect="1"/>
          </p:cNvPicPr>
          <p:nvPr/>
        </p:nvPicPr>
        <p:blipFill>
          <a:blip r:embed="rId3"/>
          <a:stretch>
            <a:fillRect/>
          </a:stretch>
        </p:blipFill>
        <p:spPr>
          <a:xfrm>
            <a:off x="2547068" y="2653127"/>
            <a:ext cx="3771900" cy="1266825"/>
          </a:xfrm>
          <a:prstGeom prst="rect">
            <a:avLst/>
          </a:prstGeom>
        </p:spPr>
      </p:pic>
      <p:sp>
        <p:nvSpPr>
          <p:cNvPr id="15" name="TextBox 14">
            <a:extLst>
              <a:ext uri="{FF2B5EF4-FFF2-40B4-BE49-F238E27FC236}">
                <a16:creationId xmlns:a16="http://schemas.microsoft.com/office/drawing/2014/main" id="{9FE0EC8D-7A1A-4690-B233-79BA146CB7AE}"/>
              </a:ext>
            </a:extLst>
          </p:cNvPr>
          <p:cNvSpPr txBox="1"/>
          <p:nvPr/>
        </p:nvSpPr>
        <p:spPr>
          <a:xfrm>
            <a:off x="980660" y="4078502"/>
            <a:ext cx="10469218" cy="923330"/>
          </a:xfrm>
          <a:prstGeom prst="rect">
            <a:avLst/>
          </a:prstGeom>
          <a:noFill/>
        </p:spPr>
        <p:txBody>
          <a:bodyPr wrap="square" rtlCol="0">
            <a:spAutoFit/>
          </a:bodyPr>
          <a:lstStyle/>
          <a:p>
            <a:r>
              <a:rPr lang="en-US" dirty="0"/>
              <a:t>2.Find middle element (mid) of array using </a:t>
            </a:r>
            <a:r>
              <a:rPr lang="en-US" dirty="0" err="1"/>
              <a:t>arr</a:t>
            </a:r>
            <a:r>
              <a:rPr lang="en-US" dirty="0"/>
              <a:t>[(</a:t>
            </a:r>
            <a:r>
              <a:rPr lang="en-US" dirty="0" err="1"/>
              <a:t>low+high</a:t>
            </a:r>
            <a:r>
              <a:rPr lang="en-US" dirty="0"/>
              <a:t>)/2]        //use index </a:t>
            </a:r>
          </a:p>
          <a:p>
            <a:r>
              <a:rPr lang="en-US" dirty="0" err="1"/>
              <a:t>i.e</a:t>
            </a:r>
            <a:r>
              <a:rPr lang="en-US" dirty="0"/>
              <a:t> </a:t>
            </a:r>
            <a:r>
              <a:rPr lang="en-US" dirty="0" err="1"/>
              <a:t>arr</a:t>
            </a:r>
            <a:r>
              <a:rPr lang="en-US" dirty="0"/>
              <a:t>[(0+6)/2]</a:t>
            </a:r>
          </a:p>
          <a:p>
            <a:r>
              <a:rPr lang="en-US" dirty="0" err="1"/>
              <a:t>arr</a:t>
            </a:r>
            <a:r>
              <a:rPr lang="en-US" dirty="0"/>
              <a:t>[3]=6</a:t>
            </a:r>
          </a:p>
        </p:txBody>
      </p:sp>
      <p:pic>
        <p:nvPicPr>
          <p:cNvPr id="17" name="Picture 16">
            <a:extLst>
              <a:ext uri="{FF2B5EF4-FFF2-40B4-BE49-F238E27FC236}">
                <a16:creationId xmlns:a16="http://schemas.microsoft.com/office/drawing/2014/main" id="{70503C64-2268-42CA-8C2F-16E1680E84BF}"/>
              </a:ext>
            </a:extLst>
          </p:cNvPr>
          <p:cNvPicPr>
            <a:picLocks noChangeAspect="1"/>
          </p:cNvPicPr>
          <p:nvPr/>
        </p:nvPicPr>
        <p:blipFill>
          <a:blip r:embed="rId4"/>
          <a:stretch>
            <a:fillRect/>
          </a:stretch>
        </p:blipFill>
        <p:spPr>
          <a:xfrm>
            <a:off x="2602320" y="4883383"/>
            <a:ext cx="4048125" cy="1466850"/>
          </a:xfrm>
          <a:prstGeom prst="rect">
            <a:avLst/>
          </a:prstGeom>
        </p:spPr>
      </p:pic>
      <p:sp>
        <p:nvSpPr>
          <p:cNvPr id="18" name="TextBox 17">
            <a:extLst>
              <a:ext uri="{FF2B5EF4-FFF2-40B4-BE49-F238E27FC236}">
                <a16:creationId xmlns:a16="http://schemas.microsoft.com/office/drawing/2014/main" id="{9F60E3FE-749F-42C5-8A6B-8AB210967DDE}"/>
              </a:ext>
            </a:extLst>
          </p:cNvPr>
          <p:cNvSpPr txBox="1"/>
          <p:nvPr/>
        </p:nvSpPr>
        <p:spPr>
          <a:xfrm>
            <a:off x="2294944" y="1407492"/>
            <a:ext cx="3920325" cy="369332"/>
          </a:xfrm>
          <a:prstGeom prst="rect">
            <a:avLst/>
          </a:prstGeom>
          <a:noFill/>
        </p:spPr>
        <p:txBody>
          <a:bodyPr wrap="square" rtlCol="0">
            <a:spAutoFit/>
          </a:bodyPr>
          <a:lstStyle/>
          <a:p>
            <a:r>
              <a:rPr lang="en-US" dirty="0"/>
              <a:t>0      1    2      3     4     5     6</a:t>
            </a:r>
          </a:p>
        </p:txBody>
      </p:sp>
      <p:sp>
        <p:nvSpPr>
          <p:cNvPr id="2" name="TextBox 1">
            <a:extLst>
              <a:ext uri="{FF2B5EF4-FFF2-40B4-BE49-F238E27FC236}">
                <a16:creationId xmlns:a16="http://schemas.microsoft.com/office/drawing/2014/main" id="{96401B6D-CCFD-42BF-B602-FEF1C18ED8F5}"/>
              </a:ext>
            </a:extLst>
          </p:cNvPr>
          <p:cNvSpPr txBox="1"/>
          <p:nvPr/>
        </p:nvSpPr>
        <p:spPr>
          <a:xfrm>
            <a:off x="466270" y="310356"/>
            <a:ext cx="4160113" cy="369332"/>
          </a:xfrm>
          <a:prstGeom prst="rect">
            <a:avLst/>
          </a:prstGeom>
          <a:noFill/>
        </p:spPr>
        <p:txBody>
          <a:bodyPr wrap="none" rtlCol="0">
            <a:spAutoFit/>
          </a:bodyPr>
          <a:lstStyle/>
          <a:p>
            <a:r>
              <a:rPr lang="en-US" b="1" dirty="0"/>
              <a:t>Let us consider a sorted array:</a:t>
            </a:r>
          </a:p>
        </p:txBody>
      </p:sp>
    </p:spTree>
    <p:extLst>
      <p:ext uri="{BB962C8B-B14F-4D97-AF65-F5344CB8AC3E}">
        <p14:creationId xmlns:p14="http://schemas.microsoft.com/office/powerpoint/2010/main" val="19804159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C5FF5-E786-40CE-B06B-F28F5D0FC4C5}"/>
              </a:ext>
            </a:extLst>
          </p:cNvPr>
          <p:cNvSpPr txBox="1"/>
          <p:nvPr/>
        </p:nvSpPr>
        <p:spPr>
          <a:xfrm>
            <a:off x="1020417" y="630992"/>
            <a:ext cx="9727095" cy="2308324"/>
          </a:xfrm>
          <a:prstGeom prst="rect">
            <a:avLst/>
          </a:prstGeom>
          <a:noFill/>
        </p:spPr>
        <p:txBody>
          <a:bodyPr wrap="square">
            <a:spAutoFit/>
          </a:bodyPr>
          <a:lstStyle/>
          <a:p>
            <a:r>
              <a:rPr lang="en-US" dirty="0"/>
              <a:t>3.If x == mid, then return mid. Else, compare the element to be searched with m.</a:t>
            </a:r>
          </a:p>
          <a:p>
            <a:endParaRPr lang="en-US" dirty="0"/>
          </a:p>
          <a:p>
            <a:r>
              <a:rPr lang="en-US" dirty="0"/>
              <a:t>4.If x&gt;mid, compare x with middle element of the elements on right side of mid using low = mid +1. (use index)</a:t>
            </a:r>
          </a:p>
          <a:p>
            <a:endParaRPr lang="en-US" dirty="0"/>
          </a:p>
          <a:p>
            <a:r>
              <a:rPr lang="en-US" dirty="0"/>
              <a:t>5. Else, compare x with the middle element of the elements on left side of mid using high=mid-1. (use index)</a:t>
            </a:r>
          </a:p>
        </p:txBody>
      </p:sp>
      <p:pic>
        <p:nvPicPr>
          <p:cNvPr id="9" name="Picture 8">
            <a:extLst>
              <a:ext uri="{FF2B5EF4-FFF2-40B4-BE49-F238E27FC236}">
                <a16:creationId xmlns:a16="http://schemas.microsoft.com/office/drawing/2014/main" id="{798566CB-D517-40E7-AB6F-FAC2EFFFECA7}"/>
              </a:ext>
            </a:extLst>
          </p:cNvPr>
          <p:cNvPicPr>
            <a:picLocks noChangeAspect="1"/>
          </p:cNvPicPr>
          <p:nvPr/>
        </p:nvPicPr>
        <p:blipFill>
          <a:blip r:embed="rId2"/>
          <a:stretch>
            <a:fillRect/>
          </a:stretch>
        </p:blipFill>
        <p:spPr>
          <a:xfrm>
            <a:off x="3357665" y="2912812"/>
            <a:ext cx="5052598" cy="1638680"/>
          </a:xfrm>
          <a:prstGeom prst="rect">
            <a:avLst/>
          </a:prstGeom>
        </p:spPr>
      </p:pic>
      <p:sp>
        <p:nvSpPr>
          <p:cNvPr id="10" name="TextBox 9">
            <a:extLst>
              <a:ext uri="{FF2B5EF4-FFF2-40B4-BE49-F238E27FC236}">
                <a16:creationId xmlns:a16="http://schemas.microsoft.com/office/drawing/2014/main" id="{9F501BCF-5C2F-4D11-9B78-8B8EE0C9EDF8}"/>
              </a:ext>
            </a:extLst>
          </p:cNvPr>
          <p:cNvSpPr txBox="1"/>
          <p:nvPr/>
        </p:nvSpPr>
        <p:spPr>
          <a:xfrm>
            <a:off x="8560904" y="3260035"/>
            <a:ext cx="3427541" cy="646331"/>
          </a:xfrm>
          <a:prstGeom prst="rect">
            <a:avLst/>
          </a:prstGeom>
          <a:noFill/>
        </p:spPr>
        <p:txBody>
          <a:bodyPr wrap="none" rtlCol="0">
            <a:spAutoFit/>
          </a:bodyPr>
          <a:lstStyle/>
          <a:p>
            <a:r>
              <a:rPr lang="en-US" dirty="0"/>
              <a:t>Mid index is 3.</a:t>
            </a:r>
          </a:p>
          <a:p>
            <a:r>
              <a:rPr lang="en-US" dirty="0"/>
              <a:t>High=3-1=2</a:t>
            </a:r>
            <a:r>
              <a:rPr lang="en-US" baseline="30000" dirty="0"/>
              <a:t>nd</a:t>
            </a:r>
            <a:r>
              <a:rPr lang="en-US" dirty="0"/>
              <a:t> index (</a:t>
            </a:r>
            <a:r>
              <a:rPr lang="en-US" dirty="0" err="1"/>
              <a:t>i.e</a:t>
            </a:r>
            <a:r>
              <a:rPr lang="en-US" dirty="0"/>
              <a:t> 5) </a:t>
            </a:r>
          </a:p>
        </p:txBody>
      </p:sp>
      <p:sp>
        <p:nvSpPr>
          <p:cNvPr id="14" name="TextBox 13">
            <a:extLst>
              <a:ext uri="{FF2B5EF4-FFF2-40B4-BE49-F238E27FC236}">
                <a16:creationId xmlns:a16="http://schemas.microsoft.com/office/drawing/2014/main" id="{4D138070-C21E-4B6C-9920-DF7538062A3A}"/>
              </a:ext>
            </a:extLst>
          </p:cNvPr>
          <p:cNvSpPr txBox="1"/>
          <p:nvPr/>
        </p:nvSpPr>
        <p:spPr>
          <a:xfrm>
            <a:off x="977348" y="4646842"/>
            <a:ext cx="6096000" cy="369332"/>
          </a:xfrm>
          <a:prstGeom prst="rect">
            <a:avLst/>
          </a:prstGeom>
          <a:noFill/>
        </p:spPr>
        <p:txBody>
          <a:bodyPr wrap="square">
            <a:spAutoFit/>
          </a:bodyPr>
          <a:lstStyle/>
          <a:p>
            <a:r>
              <a:rPr lang="en-US" dirty="0"/>
              <a:t>6.Repeat steps 2 to 5 until low meets high.</a:t>
            </a:r>
          </a:p>
        </p:txBody>
      </p:sp>
      <p:pic>
        <p:nvPicPr>
          <p:cNvPr id="16" name="Picture 15">
            <a:extLst>
              <a:ext uri="{FF2B5EF4-FFF2-40B4-BE49-F238E27FC236}">
                <a16:creationId xmlns:a16="http://schemas.microsoft.com/office/drawing/2014/main" id="{00EA21C7-F39D-4D9B-8337-F09035EF438F}"/>
              </a:ext>
            </a:extLst>
          </p:cNvPr>
          <p:cNvPicPr>
            <a:picLocks noChangeAspect="1"/>
          </p:cNvPicPr>
          <p:nvPr/>
        </p:nvPicPr>
        <p:blipFill>
          <a:blip r:embed="rId3"/>
          <a:stretch>
            <a:fillRect/>
          </a:stretch>
        </p:blipFill>
        <p:spPr>
          <a:xfrm>
            <a:off x="4025348" y="5027513"/>
            <a:ext cx="2057400" cy="1209675"/>
          </a:xfrm>
          <a:prstGeom prst="rect">
            <a:avLst/>
          </a:prstGeom>
        </p:spPr>
      </p:pic>
      <p:sp>
        <p:nvSpPr>
          <p:cNvPr id="17" name="TextBox 16">
            <a:extLst>
              <a:ext uri="{FF2B5EF4-FFF2-40B4-BE49-F238E27FC236}">
                <a16:creationId xmlns:a16="http://schemas.microsoft.com/office/drawing/2014/main" id="{E350D479-3687-4A36-82F5-ECAEC93C7665}"/>
              </a:ext>
            </a:extLst>
          </p:cNvPr>
          <p:cNvSpPr txBox="1"/>
          <p:nvPr/>
        </p:nvSpPr>
        <p:spPr>
          <a:xfrm>
            <a:off x="6804992" y="5221136"/>
            <a:ext cx="6188764" cy="369332"/>
          </a:xfrm>
          <a:prstGeom prst="rect">
            <a:avLst/>
          </a:prstGeom>
          <a:noFill/>
        </p:spPr>
        <p:txBody>
          <a:bodyPr wrap="square">
            <a:spAutoFit/>
          </a:bodyPr>
          <a:lstStyle/>
          <a:p>
            <a:r>
              <a:rPr lang="en-US" dirty="0"/>
              <a:t>7.x = 4 is found.</a:t>
            </a:r>
          </a:p>
        </p:txBody>
      </p:sp>
      <p:pic>
        <p:nvPicPr>
          <p:cNvPr id="18" name="Picture 17">
            <a:extLst>
              <a:ext uri="{FF2B5EF4-FFF2-40B4-BE49-F238E27FC236}">
                <a16:creationId xmlns:a16="http://schemas.microsoft.com/office/drawing/2014/main" id="{C2578181-384A-4ED7-ABCD-7D060DBDBC2D}"/>
              </a:ext>
            </a:extLst>
          </p:cNvPr>
          <p:cNvPicPr>
            <a:picLocks noChangeAspect="1"/>
          </p:cNvPicPr>
          <p:nvPr/>
        </p:nvPicPr>
        <p:blipFill>
          <a:blip r:embed="rId4"/>
          <a:stretch>
            <a:fillRect/>
          </a:stretch>
        </p:blipFill>
        <p:spPr>
          <a:xfrm>
            <a:off x="8947287" y="4831508"/>
            <a:ext cx="1800225" cy="1409700"/>
          </a:xfrm>
          <a:prstGeom prst="rect">
            <a:avLst/>
          </a:prstGeom>
        </p:spPr>
      </p:pic>
    </p:spTree>
    <p:extLst>
      <p:ext uri="{BB962C8B-B14F-4D97-AF65-F5344CB8AC3E}">
        <p14:creationId xmlns:p14="http://schemas.microsoft.com/office/powerpoint/2010/main" val="2435501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0FBA9D4-3403-4118-B65E-F2A27617C480}"/>
              </a:ext>
            </a:extLst>
          </p:cNvPr>
          <p:cNvSpPr txBox="1"/>
          <p:nvPr/>
        </p:nvSpPr>
        <p:spPr>
          <a:xfrm>
            <a:off x="371060" y="264327"/>
            <a:ext cx="6096000" cy="4616648"/>
          </a:xfrm>
          <a:prstGeom prst="rect">
            <a:avLst/>
          </a:prstGeom>
          <a:noFill/>
        </p:spPr>
        <p:txBody>
          <a:bodyPr wrap="square">
            <a:spAutoFit/>
          </a:bodyPr>
          <a:lstStyle/>
          <a:p>
            <a:r>
              <a:rPr lang="en-US" sz="1400" dirty="0"/>
              <a:t>#include &lt;</a:t>
            </a:r>
            <a:r>
              <a:rPr lang="en-US" sz="1400" dirty="0" err="1"/>
              <a:t>stdio.h</a:t>
            </a:r>
            <a:r>
              <a:rPr lang="en-US" sz="1400" dirty="0"/>
              <a:t>&gt;</a:t>
            </a:r>
          </a:p>
          <a:p>
            <a:r>
              <a:rPr lang="en-US" sz="1400" dirty="0"/>
              <a:t>int main()</a:t>
            </a:r>
          </a:p>
          <a:p>
            <a:r>
              <a:rPr lang="en-US" sz="1400" dirty="0"/>
              <a:t>{</a:t>
            </a:r>
          </a:p>
          <a:p>
            <a:r>
              <a:rPr lang="en-US" sz="1400" dirty="0"/>
              <a:t>  int </a:t>
            </a:r>
            <a:r>
              <a:rPr lang="en-US" sz="1400" dirty="0" err="1"/>
              <a:t>i</a:t>
            </a:r>
            <a:r>
              <a:rPr lang="en-US" sz="1400" dirty="0"/>
              <a:t>, first, last, middle, n, search, array[5];</a:t>
            </a:r>
          </a:p>
          <a:p>
            <a:endParaRPr lang="en-US" sz="1400" dirty="0"/>
          </a:p>
          <a:p>
            <a:r>
              <a:rPr lang="en-US" sz="1400" dirty="0"/>
              <a:t>  </a:t>
            </a:r>
            <a:r>
              <a:rPr lang="en-US" sz="1400" dirty="0" err="1"/>
              <a:t>printf</a:t>
            </a:r>
            <a:r>
              <a:rPr lang="en-US" sz="1400" dirty="0"/>
              <a:t>("Enter number of elements\n");</a:t>
            </a:r>
          </a:p>
          <a:p>
            <a:r>
              <a:rPr lang="en-US" sz="1400" dirty="0"/>
              <a:t>  </a:t>
            </a:r>
            <a:r>
              <a:rPr lang="en-US" sz="1400" dirty="0" err="1"/>
              <a:t>scanf</a:t>
            </a:r>
            <a:r>
              <a:rPr lang="en-US" sz="1400" dirty="0"/>
              <a:t>("%d", &amp;n);</a:t>
            </a:r>
          </a:p>
          <a:p>
            <a:endParaRPr lang="en-US" sz="1400" dirty="0"/>
          </a:p>
          <a:p>
            <a:r>
              <a:rPr lang="en-US" sz="1400" dirty="0"/>
              <a:t>  </a:t>
            </a:r>
            <a:r>
              <a:rPr lang="en-US" sz="1400" dirty="0" err="1"/>
              <a:t>printf</a:t>
            </a:r>
            <a:r>
              <a:rPr lang="en-US" sz="1400" dirty="0"/>
              <a:t>("Enter %d integers\n", n);</a:t>
            </a:r>
          </a:p>
          <a:p>
            <a:endParaRPr lang="en-US" sz="1400" dirty="0"/>
          </a:p>
          <a:p>
            <a:r>
              <a:rPr lang="en-US" sz="1400" dirty="0"/>
              <a:t>  for (</a:t>
            </a:r>
            <a:r>
              <a:rPr lang="en-US" sz="1400" dirty="0" err="1"/>
              <a:t>i</a:t>
            </a:r>
            <a:r>
              <a:rPr lang="en-US" sz="1400" dirty="0"/>
              <a:t> = 0; </a:t>
            </a:r>
            <a:r>
              <a:rPr lang="en-US" sz="1400" dirty="0" err="1"/>
              <a:t>i</a:t>
            </a:r>
            <a:r>
              <a:rPr lang="en-US" sz="1400" dirty="0"/>
              <a:t> &lt; n; </a:t>
            </a:r>
            <a:r>
              <a:rPr lang="en-US" sz="1400" dirty="0" err="1"/>
              <a:t>i</a:t>
            </a:r>
            <a:r>
              <a:rPr lang="en-US" sz="1400" dirty="0"/>
              <a:t>++)</a:t>
            </a:r>
          </a:p>
          <a:p>
            <a:r>
              <a:rPr lang="en-US" sz="1400" dirty="0"/>
              <a:t>    </a:t>
            </a:r>
            <a:r>
              <a:rPr lang="en-US" sz="1400" dirty="0" err="1"/>
              <a:t>scanf</a:t>
            </a:r>
            <a:r>
              <a:rPr lang="en-US" sz="1400" dirty="0"/>
              <a:t>("%d", &amp;array[</a:t>
            </a:r>
            <a:r>
              <a:rPr lang="en-US" sz="1400" dirty="0" err="1"/>
              <a:t>i</a:t>
            </a:r>
            <a:r>
              <a:rPr lang="en-US" sz="1400" dirty="0"/>
              <a:t>]);</a:t>
            </a:r>
          </a:p>
          <a:p>
            <a:endParaRPr lang="en-US" sz="1400" dirty="0"/>
          </a:p>
          <a:p>
            <a:r>
              <a:rPr lang="en-US" sz="1400" dirty="0"/>
              <a:t>  </a:t>
            </a:r>
            <a:r>
              <a:rPr lang="en-US" sz="1400" dirty="0" err="1"/>
              <a:t>printf</a:t>
            </a:r>
            <a:r>
              <a:rPr lang="en-US" sz="1400" dirty="0"/>
              <a:t>("Enter value to find\n");</a:t>
            </a:r>
          </a:p>
          <a:p>
            <a:r>
              <a:rPr lang="en-US" sz="1400" dirty="0"/>
              <a:t>  </a:t>
            </a:r>
            <a:r>
              <a:rPr lang="en-US" sz="1400" dirty="0" err="1"/>
              <a:t>scanf</a:t>
            </a:r>
            <a:r>
              <a:rPr lang="en-US" sz="1400" dirty="0"/>
              <a:t>("%d", &amp;search);</a:t>
            </a:r>
          </a:p>
          <a:p>
            <a:endParaRPr lang="en-US" sz="1400" dirty="0"/>
          </a:p>
          <a:p>
            <a:r>
              <a:rPr lang="en-US" sz="1400" dirty="0"/>
              <a:t>  first = 0;</a:t>
            </a:r>
          </a:p>
          <a:p>
            <a:r>
              <a:rPr lang="en-US" sz="1400" dirty="0"/>
              <a:t>  last = n - 1;</a:t>
            </a:r>
          </a:p>
          <a:p>
            <a:r>
              <a:rPr lang="en-US" sz="1400" dirty="0"/>
              <a:t>  middle = (</a:t>
            </a:r>
            <a:r>
              <a:rPr lang="en-US" sz="1400" dirty="0" err="1"/>
              <a:t>first+last</a:t>
            </a:r>
            <a:r>
              <a:rPr lang="en-US" sz="1400" dirty="0"/>
              <a:t>)/2;</a:t>
            </a:r>
          </a:p>
          <a:p>
            <a:endParaRPr lang="en-US" sz="1400" dirty="0"/>
          </a:p>
          <a:p>
            <a:endParaRPr lang="en-US" sz="1400" dirty="0"/>
          </a:p>
        </p:txBody>
      </p:sp>
      <p:sp>
        <p:nvSpPr>
          <p:cNvPr id="10" name="TextBox 9">
            <a:extLst>
              <a:ext uri="{FF2B5EF4-FFF2-40B4-BE49-F238E27FC236}">
                <a16:creationId xmlns:a16="http://schemas.microsoft.com/office/drawing/2014/main" id="{6133205F-C81D-4474-AF7A-F4CB59C1265E}"/>
              </a:ext>
            </a:extLst>
          </p:cNvPr>
          <p:cNvSpPr txBox="1"/>
          <p:nvPr/>
        </p:nvSpPr>
        <p:spPr>
          <a:xfrm>
            <a:off x="5274365" y="264327"/>
            <a:ext cx="6096000" cy="3754874"/>
          </a:xfrm>
          <a:prstGeom prst="rect">
            <a:avLst/>
          </a:prstGeom>
          <a:noFill/>
        </p:spPr>
        <p:txBody>
          <a:bodyPr wrap="square">
            <a:spAutoFit/>
          </a:bodyPr>
          <a:lstStyle/>
          <a:p>
            <a:r>
              <a:rPr lang="en-US" sz="1400" dirty="0"/>
              <a:t> while (first &lt;= last) {</a:t>
            </a:r>
          </a:p>
          <a:p>
            <a:r>
              <a:rPr lang="en-US" sz="1400" dirty="0"/>
              <a:t>    if (search&gt;array[middle])</a:t>
            </a:r>
          </a:p>
          <a:p>
            <a:r>
              <a:rPr lang="en-US" sz="1400" dirty="0"/>
              <a:t>      first = middle + 1;</a:t>
            </a:r>
          </a:p>
          <a:p>
            <a:r>
              <a:rPr lang="en-US" sz="1400" dirty="0"/>
              <a:t>    else if (array[middle] == search) {</a:t>
            </a:r>
          </a:p>
          <a:p>
            <a:r>
              <a:rPr lang="en-US" sz="1400" dirty="0"/>
              <a:t>      </a:t>
            </a:r>
            <a:r>
              <a:rPr lang="en-US" sz="1400" dirty="0" err="1"/>
              <a:t>printf</a:t>
            </a:r>
            <a:r>
              <a:rPr lang="en-US" sz="1400" dirty="0"/>
              <a:t>("%d found at location %d.\n", search, middle+1);</a:t>
            </a:r>
          </a:p>
          <a:p>
            <a:r>
              <a:rPr lang="en-US" sz="1400" dirty="0"/>
              <a:t>      break;</a:t>
            </a:r>
          </a:p>
          <a:p>
            <a:r>
              <a:rPr lang="en-US" sz="1400" dirty="0"/>
              <a:t>    }</a:t>
            </a:r>
          </a:p>
          <a:p>
            <a:r>
              <a:rPr lang="en-US" sz="1400" dirty="0"/>
              <a:t>    else</a:t>
            </a:r>
          </a:p>
          <a:p>
            <a:r>
              <a:rPr lang="en-US" sz="1400" dirty="0"/>
              <a:t>      last = middle - 1;</a:t>
            </a:r>
          </a:p>
          <a:p>
            <a:endParaRPr lang="en-US" sz="1400" dirty="0"/>
          </a:p>
          <a:p>
            <a:r>
              <a:rPr lang="en-US" sz="1400" dirty="0"/>
              <a:t>    middle = (first + last)/2;</a:t>
            </a:r>
          </a:p>
          <a:p>
            <a:r>
              <a:rPr lang="en-US" sz="1400" dirty="0"/>
              <a:t>  }</a:t>
            </a:r>
          </a:p>
          <a:p>
            <a:r>
              <a:rPr lang="en-US" sz="1400" dirty="0"/>
              <a:t>  if (first &gt; last)</a:t>
            </a:r>
          </a:p>
          <a:p>
            <a:r>
              <a:rPr lang="en-US" sz="1400" dirty="0"/>
              <a:t>    </a:t>
            </a:r>
            <a:r>
              <a:rPr lang="en-US" sz="1400" dirty="0" err="1"/>
              <a:t>printf</a:t>
            </a:r>
            <a:r>
              <a:rPr lang="en-US" sz="1400" dirty="0"/>
              <a:t>("Not found! %d isn't present in the list.\n", search);</a:t>
            </a:r>
          </a:p>
          <a:p>
            <a:endParaRPr lang="en-US" sz="1400" dirty="0"/>
          </a:p>
          <a:p>
            <a:r>
              <a:rPr lang="en-US" sz="1400" dirty="0"/>
              <a:t>  return 0;</a:t>
            </a:r>
          </a:p>
          <a:p>
            <a:r>
              <a:rPr lang="en-US" sz="1400" dirty="0"/>
              <a:t>}</a:t>
            </a:r>
          </a:p>
        </p:txBody>
      </p:sp>
      <p:sp>
        <p:nvSpPr>
          <p:cNvPr id="12" name="TextBox 11">
            <a:extLst>
              <a:ext uri="{FF2B5EF4-FFF2-40B4-BE49-F238E27FC236}">
                <a16:creationId xmlns:a16="http://schemas.microsoft.com/office/drawing/2014/main" id="{409588C6-2D7D-4E02-AB70-C87B4A8EC706}"/>
              </a:ext>
            </a:extLst>
          </p:cNvPr>
          <p:cNvSpPr txBox="1"/>
          <p:nvPr/>
        </p:nvSpPr>
        <p:spPr>
          <a:xfrm>
            <a:off x="6228522" y="4019201"/>
            <a:ext cx="6096000" cy="2308324"/>
          </a:xfrm>
          <a:prstGeom prst="rect">
            <a:avLst/>
          </a:prstGeom>
          <a:noFill/>
        </p:spPr>
        <p:txBody>
          <a:bodyPr wrap="square">
            <a:spAutoFit/>
          </a:bodyPr>
          <a:lstStyle/>
          <a:p>
            <a:r>
              <a:rPr lang="en-US" sz="1200" b="1" dirty="0"/>
              <a:t>Output:</a:t>
            </a:r>
          </a:p>
          <a:p>
            <a:r>
              <a:rPr lang="en-US" sz="1200" dirty="0"/>
              <a:t>Enter number of elements</a:t>
            </a:r>
          </a:p>
          <a:p>
            <a:r>
              <a:rPr lang="en-US" sz="1200" dirty="0"/>
              <a:t>5</a:t>
            </a:r>
          </a:p>
          <a:p>
            <a:r>
              <a:rPr lang="en-US" sz="1200" dirty="0"/>
              <a:t>Enter 5 integers</a:t>
            </a:r>
          </a:p>
          <a:p>
            <a:r>
              <a:rPr lang="en-US" sz="1200" dirty="0"/>
              <a:t>1</a:t>
            </a:r>
          </a:p>
          <a:p>
            <a:r>
              <a:rPr lang="en-US" sz="1200" dirty="0"/>
              <a:t>2</a:t>
            </a:r>
          </a:p>
          <a:p>
            <a:r>
              <a:rPr lang="en-US" sz="1200" dirty="0"/>
              <a:t>3</a:t>
            </a:r>
          </a:p>
          <a:p>
            <a:r>
              <a:rPr lang="en-US" sz="1200" dirty="0"/>
              <a:t>4</a:t>
            </a:r>
          </a:p>
          <a:p>
            <a:r>
              <a:rPr lang="en-US" sz="1200" dirty="0"/>
              <a:t>5</a:t>
            </a:r>
          </a:p>
          <a:p>
            <a:r>
              <a:rPr lang="en-US" sz="1200" dirty="0"/>
              <a:t>Enter value to find</a:t>
            </a:r>
          </a:p>
          <a:p>
            <a:r>
              <a:rPr lang="en-US" sz="1200" dirty="0"/>
              <a:t>3</a:t>
            </a:r>
          </a:p>
          <a:p>
            <a:r>
              <a:rPr lang="en-US" sz="1200" dirty="0"/>
              <a:t>3 found at location 3.</a:t>
            </a:r>
          </a:p>
        </p:txBody>
      </p:sp>
    </p:spTree>
    <p:extLst>
      <p:ext uri="{BB962C8B-B14F-4D97-AF65-F5344CB8AC3E}">
        <p14:creationId xmlns:p14="http://schemas.microsoft.com/office/powerpoint/2010/main" val="2773629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FB2AED-2786-418A-AA2D-36DC2D5DB76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A4BED45-94AC-4866-A178-D050CFFF5EB8}"/>
              </a:ext>
            </a:extLst>
          </p:cNvPr>
          <p:cNvSpPr>
            <a:spLocks noGrp="1"/>
          </p:cNvSpPr>
          <p:nvPr>
            <p:ph idx="1"/>
          </p:nvPr>
        </p:nvSpPr>
        <p:spPr/>
        <p:txBody>
          <a:bodyPr/>
          <a:lstStyle/>
          <a:p>
            <a:endParaRPr lang="en-US"/>
          </a:p>
        </p:txBody>
      </p:sp>
      <p:sp>
        <p:nvSpPr>
          <p:cNvPr id="2" name="Footer Placeholder 1">
            <a:extLst>
              <a:ext uri="{FF2B5EF4-FFF2-40B4-BE49-F238E27FC236}">
                <a16:creationId xmlns:a16="http://schemas.microsoft.com/office/drawing/2014/main" id="{98BB9B0B-7C6D-4B9C-A3CB-58DEF410637C}"/>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892EDD81-B974-4D4A-92BA-2C4664D622E3}"/>
              </a:ext>
            </a:extLst>
          </p:cNvPr>
          <p:cNvSpPr>
            <a:spLocks noGrp="1"/>
          </p:cNvSpPr>
          <p:nvPr>
            <p:ph type="sldNum" sz="quarter" idx="12"/>
          </p:nvPr>
        </p:nvSpPr>
        <p:spPr/>
        <p:txBody>
          <a:bodyPr/>
          <a:lstStyle/>
          <a:p>
            <a:fld id="{AB0BD4F9-8FFC-4B9A-AC71-4B5586DA05F2}" type="slidenum">
              <a:rPr lang="en-US" smtClean="0"/>
              <a:t>78</a:t>
            </a:fld>
            <a:endParaRPr lang="en-US"/>
          </a:p>
        </p:txBody>
      </p:sp>
    </p:spTree>
    <p:extLst>
      <p:ext uri="{BB962C8B-B14F-4D97-AF65-F5344CB8AC3E}">
        <p14:creationId xmlns:p14="http://schemas.microsoft.com/office/powerpoint/2010/main" val="68024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0B1690-5264-47DF-A286-17FECF602DDF}"/>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012BB826-651C-413B-BB98-78C2526F4066}"/>
              </a:ext>
            </a:extLst>
          </p:cNvPr>
          <p:cNvSpPr>
            <a:spLocks noGrp="1"/>
          </p:cNvSpPr>
          <p:nvPr>
            <p:ph type="sldNum" sz="quarter" idx="12"/>
          </p:nvPr>
        </p:nvSpPr>
        <p:spPr/>
        <p:txBody>
          <a:bodyPr/>
          <a:lstStyle/>
          <a:p>
            <a:fld id="{AB0BD4F9-8FFC-4B9A-AC71-4B5586DA05F2}" type="slidenum">
              <a:rPr lang="en-US" smtClean="0"/>
              <a:t>8</a:t>
            </a:fld>
            <a:endParaRPr lang="en-US"/>
          </a:p>
        </p:txBody>
      </p:sp>
      <p:grpSp>
        <p:nvGrpSpPr>
          <p:cNvPr id="4" name="Group 3">
            <a:extLst>
              <a:ext uri="{FF2B5EF4-FFF2-40B4-BE49-F238E27FC236}">
                <a16:creationId xmlns:a16="http://schemas.microsoft.com/office/drawing/2014/main" id="{1C4D01F7-574A-47C8-A787-F04BAA887875}"/>
              </a:ext>
            </a:extLst>
          </p:cNvPr>
          <p:cNvGrpSpPr/>
          <p:nvPr/>
        </p:nvGrpSpPr>
        <p:grpSpPr>
          <a:xfrm>
            <a:off x="1019948" y="764554"/>
            <a:ext cx="9755464" cy="4591449"/>
            <a:chOff x="1164327" y="427670"/>
            <a:chExt cx="9755464" cy="4591449"/>
          </a:xfrm>
        </p:grpSpPr>
        <p:pic>
          <p:nvPicPr>
            <p:cNvPr id="5" name="Picture 4">
              <a:extLst>
                <a:ext uri="{FF2B5EF4-FFF2-40B4-BE49-F238E27FC236}">
                  <a16:creationId xmlns:a16="http://schemas.microsoft.com/office/drawing/2014/main" id="{B360A4F5-02B5-4F01-B4F6-281B2A077079}"/>
                </a:ext>
              </a:extLst>
            </p:cNvPr>
            <p:cNvPicPr>
              <a:picLocks noChangeAspect="1"/>
            </p:cNvPicPr>
            <p:nvPr/>
          </p:nvPicPr>
          <p:blipFill>
            <a:blip r:embed="rId2"/>
            <a:stretch>
              <a:fillRect/>
            </a:stretch>
          </p:blipFill>
          <p:spPr>
            <a:xfrm>
              <a:off x="1164327" y="427670"/>
              <a:ext cx="2733675" cy="2057400"/>
            </a:xfrm>
            <a:prstGeom prst="rect">
              <a:avLst/>
            </a:prstGeom>
          </p:spPr>
        </p:pic>
        <p:sp>
          <p:nvSpPr>
            <p:cNvPr id="6" name="TextBox 5">
              <a:extLst>
                <a:ext uri="{FF2B5EF4-FFF2-40B4-BE49-F238E27FC236}">
                  <a16:creationId xmlns:a16="http://schemas.microsoft.com/office/drawing/2014/main" id="{BC9C3E9B-A2CE-4CF6-9E83-4F9F54CE004C}"/>
                </a:ext>
              </a:extLst>
            </p:cNvPr>
            <p:cNvSpPr txBox="1"/>
            <p:nvPr/>
          </p:nvSpPr>
          <p:spPr>
            <a:xfrm>
              <a:off x="4028660" y="1133204"/>
              <a:ext cx="6891131" cy="646331"/>
            </a:xfrm>
            <a:prstGeom prst="rect">
              <a:avLst/>
            </a:prstGeom>
            <a:noFill/>
          </p:spPr>
          <p:txBody>
            <a:bodyPr wrap="square">
              <a:spAutoFit/>
            </a:bodyPr>
            <a:lstStyle/>
            <a:p>
              <a:r>
                <a:rPr lang="en-US" dirty="0"/>
                <a:t>In </a:t>
              </a:r>
              <a:r>
                <a:rPr lang="en-US" b="1" dirty="0"/>
                <a:t>graph data structure</a:t>
              </a:r>
              <a:r>
                <a:rPr lang="en-US" dirty="0"/>
                <a:t>, each node is called vertex and each vertex is connected to other vertices through edges.</a:t>
              </a:r>
            </a:p>
          </p:txBody>
        </p:sp>
        <p:sp>
          <p:nvSpPr>
            <p:cNvPr id="7" name="TextBox 6">
              <a:extLst>
                <a:ext uri="{FF2B5EF4-FFF2-40B4-BE49-F238E27FC236}">
                  <a16:creationId xmlns:a16="http://schemas.microsoft.com/office/drawing/2014/main" id="{9ED8BB1D-69DA-4BB8-BC5C-81C0EEDC62C0}"/>
                </a:ext>
              </a:extLst>
            </p:cNvPr>
            <p:cNvSpPr txBox="1"/>
            <p:nvPr/>
          </p:nvSpPr>
          <p:spPr>
            <a:xfrm>
              <a:off x="1378225" y="3264793"/>
              <a:ext cx="6096000" cy="1754326"/>
            </a:xfrm>
            <a:prstGeom prst="rect">
              <a:avLst/>
            </a:prstGeom>
            <a:noFill/>
          </p:spPr>
          <p:txBody>
            <a:bodyPr wrap="square">
              <a:spAutoFit/>
            </a:bodyPr>
            <a:lstStyle/>
            <a:p>
              <a:r>
                <a:rPr lang="en-US" b="1" dirty="0"/>
                <a:t>Popular Graph Based Data Structures:</a:t>
              </a:r>
            </a:p>
            <a:p>
              <a:endParaRPr lang="en-US" dirty="0"/>
            </a:p>
            <a:p>
              <a:pPr marL="285750" indent="-285750">
                <a:buFont typeface="Arial" panose="020B0604020202020204" pitchFamily="34" charset="0"/>
                <a:buChar char="•"/>
              </a:pPr>
              <a:r>
                <a:rPr lang="en-US" dirty="0"/>
                <a:t>Spanning Tree and Minimum Spanning Tree</a:t>
              </a:r>
            </a:p>
            <a:p>
              <a:pPr marL="285750" indent="-285750">
                <a:buFont typeface="Arial" panose="020B0604020202020204" pitchFamily="34" charset="0"/>
                <a:buChar char="•"/>
              </a:pPr>
              <a:r>
                <a:rPr lang="en-US" dirty="0"/>
                <a:t>Strongly Connected Components</a:t>
              </a:r>
            </a:p>
            <a:p>
              <a:pPr marL="285750" indent="-285750">
                <a:buFont typeface="Arial" panose="020B0604020202020204" pitchFamily="34" charset="0"/>
                <a:buChar char="•"/>
              </a:pPr>
              <a:r>
                <a:rPr lang="en-US" dirty="0"/>
                <a:t>Adjacency Matrix</a:t>
              </a:r>
            </a:p>
            <a:p>
              <a:pPr marL="285750" indent="-285750">
                <a:buFont typeface="Arial" panose="020B0604020202020204" pitchFamily="34" charset="0"/>
                <a:buChar char="•"/>
              </a:pPr>
              <a:r>
                <a:rPr lang="en-US" dirty="0"/>
                <a:t>Adjacency List</a:t>
              </a:r>
            </a:p>
          </p:txBody>
        </p:sp>
      </p:grpSp>
    </p:spTree>
    <p:extLst>
      <p:ext uri="{BB962C8B-B14F-4D97-AF65-F5344CB8AC3E}">
        <p14:creationId xmlns:p14="http://schemas.microsoft.com/office/powerpoint/2010/main" val="75232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5896B-0860-4C21-B329-3F6B1BE8471C}"/>
              </a:ext>
            </a:extLst>
          </p:cNvPr>
          <p:cNvSpPr>
            <a:spLocks noGrp="1"/>
          </p:cNvSpPr>
          <p:nvPr>
            <p:ph type="ftr" sz="quarter" idx="11"/>
          </p:nvPr>
        </p:nvSpPr>
        <p:spPr/>
        <p:txBody>
          <a:bodyPr/>
          <a:lstStyle/>
          <a:p>
            <a:r>
              <a:rPr lang="en-US"/>
              <a:t>DATA STRUCTURES AND ALGORITHMS (UNIT-1) | CSSE</a:t>
            </a:r>
          </a:p>
        </p:txBody>
      </p:sp>
      <p:sp>
        <p:nvSpPr>
          <p:cNvPr id="3" name="Slide Number Placeholder 2">
            <a:extLst>
              <a:ext uri="{FF2B5EF4-FFF2-40B4-BE49-F238E27FC236}">
                <a16:creationId xmlns:a16="http://schemas.microsoft.com/office/drawing/2014/main" id="{ADDDB3BE-E157-47CC-A198-123DBCC8C01C}"/>
              </a:ext>
            </a:extLst>
          </p:cNvPr>
          <p:cNvSpPr>
            <a:spLocks noGrp="1"/>
          </p:cNvSpPr>
          <p:nvPr>
            <p:ph type="sldNum" sz="quarter" idx="12"/>
          </p:nvPr>
        </p:nvSpPr>
        <p:spPr/>
        <p:txBody>
          <a:bodyPr/>
          <a:lstStyle/>
          <a:p>
            <a:fld id="{AB0BD4F9-8FFC-4B9A-AC71-4B5586DA05F2}" type="slidenum">
              <a:rPr lang="en-US" smtClean="0"/>
              <a:t>9</a:t>
            </a:fld>
            <a:endParaRPr lang="en-US"/>
          </a:p>
        </p:txBody>
      </p:sp>
      <p:grpSp>
        <p:nvGrpSpPr>
          <p:cNvPr id="4" name="Group 3">
            <a:extLst>
              <a:ext uri="{FF2B5EF4-FFF2-40B4-BE49-F238E27FC236}">
                <a16:creationId xmlns:a16="http://schemas.microsoft.com/office/drawing/2014/main" id="{4DCFFE97-630F-4CE6-998F-EC4D32786ED9}"/>
              </a:ext>
            </a:extLst>
          </p:cNvPr>
          <p:cNvGrpSpPr/>
          <p:nvPr/>
        </p:nvGrpSpPr>
        <p:grpSpPr>
          <a:xfrm>
            <a:off x="513729" y="794509"/>
            <a:ext cx="11164541" cy="4794349"/>
            <a:chOff x="513729" y="794509"/>
            <a:chExt cx="11164541" cy="4794349"/>
          </a:xfrm>
        </p:grpSpPr>
        <p:pic>
          <p:nvPicPr>
            <p:cNvPr id="5" name="Picture 4">
              <a:extLst>
                <a:ext uri="{FF2B5EF4-FFF2-40B4-BE49-F238E27FC236}">
                  <a16:creationId xmlns:a16="http://schemas.microsoft.com/office/drawing/2014/main" id="{E7C4DC98-144A-4EEE-94B8-9C7089CE65E0}"/>
                </a:ext>
              </a:extLst>
            </p:cNvPr>
            <p:cNvPicPr>
              <a:picLocks noChangeAspect="1"/>
            </p:cNvPicPr>
            <p:nvPr/>
          </p:nvPicPr>
          <p:blipFill>
            <a:blip r:embed="rId2"/>
            <a:stretch>
              <a:fillRect/>
            </a:stretch>
          </p:blipFill>
          <p:spPr>
            <a:xfrm>
              <a:off x="513729" y="794509"/>
              <a:ext cx="3743325" cy="2486025"/>
            </a:xfrm>
            <a:prstGeom prst="rect">
              <a:avLst/>
            </a:prstGeom>
          </p:spPr>
        </p:pic>
        <p:sp>
          <p:nvSpPr>
            <p:cNvPr id="6" name="TextBox 5">
              <a:extLst>
                <a:ext uri="{FF2B5EF4-FFF2-40B4-BE49-F238E27FC236}">
                  <a16:creationId xmlns:a16="http://schemas.microsoft.com/office/drawing/2014/main" id="{2C4CA805-3DEC-439B-A93C-BFE27DEB99CA}"/>
                </a:ext>
              </a:extLst>
            </p:cNvPr>
            <p:cNvSpPr txBox="1"/>
            <p:nvPr/>
          </p:nvSpPr>
          <p:spPr>
            <a:xfrm>
              <a:off x="4585251" y="1300874"/>
              <a:ext cx="7093019" cy="923330"/>
            </a:xfrm>
            <a:prstGeom prst="rect">
              <a:avLst/>
            </a:prstGeom>
            <a:noFill/>
          </p:spPr>
          <p:txBody>
            <a:bodyPr wrap="square">
              <a:spAutoFit/>
            </a:bodyPr>
            <a:lstStyle/>
            <a:p>
              <a:r>
                <a:rPr lang="en-US" b="1" dirty="0"/>
                <a:t>A tree </a:t>
              </a:r>
              <a:r>
                <a:rPr lang="en-US" dirty="0"/>
                <a:t>is also a collection of vertices and edges. </a:t>
              </a:r>
            </a:p>
            <a:p>
              <a:r>
                <a:rPr lang="en-US" dirty="0"/>
                <a:t>However, in tree data structure, there can only be one edge between two vertices.</a:t>
              </a:r>
            </a:p>
          </p:txBody>
        </p:sp>
        <p:sp>
          <p:nvSpPr>
            <p:cNvPr id="7" name="TextBox 6">
              <a:extLst>
                <a:ext uri="{FF2B5EF4-FFF2-40B4-BE49-F238E27FC236}">
                  <a16:creationId xmlns:a16="http://schemas.microsoft.com/office/drawing/2014/main" id="{110083E8-8634-4BAA-9F69-26D05D9E850C}"/>
                </a:ext>
              </a:extLst>
            </p:cNvPr>
            <p:cNvSpPr txBox="1"/>
            <p:nvPr/>
          </p:nvSpPr>
          <p:spPr>
            <a:xfrm>
              <a:off x="3551583" y="3280534"/>
              <a:ext cx="6096000" cy="2308324"/>
            </a:xfrm>
            <a:prstGeom prst="rect">
              <a:avLst/>
            </a:prstGeom>
            <a:noFill/>
          </p:spPr>
          <p:txBody>
            <a:bodyPr wrap="square">
              <a:spAutoFit/>
            </a:bodyPr>
            <a:lstStyle/>
            <a:p>
              <a:r>
                <a:rPr lang="en-US" b="1" dirty="0"/>
                <a:t>Popular Tree based Data Structure</a:t>
              </a:r>
            </a:p>
            <a:p>
              <a:endParaRPr lang="en-US" dirty="0"/>
            </a:p>
            <a:p>
              <a:pPr marL="285750" indent="-285750">
                <a:buFont typeface="Arial" panose="020B0604020202020204" pitchFamily="34" charset="0"/>
                <a:buChar char="•"/>
              </a:pPr>
              <a:r>
                <a:rPr lang="en-US" dirty="0"/>
                <a:t>Binary Tree</a:t>
              </a:r>
            </a:p>
            <a:p>
              <a:pPr marL="285750" indent="-285750">
                <a:buFont typeface="Arial" panose="020B0604020202020204" pitchFamily="34" charset="0"/>
                <a:buChar char="•"/>
              </a:pPr>
              <a:r>
                <a:rPr lang="en-US" dirty="0"/>
                <a:t>Binary Search Tree</a:t>
              </a:r>
            </a:p>
            <a:p>
              <a:pPr marL="285750" indent="-285750">
                <a:buFont typeface="Arial" panose="020B0604020202020204" pitchFamily="34" charset="0"/>
                <a:buChar char="•"/>
              </a:pPr>
              <a:r>
                <a:rPr lang="en-US" dirty="0"/>
                <a:t>AVL Tree</a:t>
              </a:r>
            </a:p>
            <a:p>
              <a:pPr marL="285750" indent="-285750">
                <a:buFont typeface="Arial" panose="020B0604020202020204" pitchFamily="34" charset="0"/>
                <a:buChar char="•"/>
              </a:pPr>
              <a:r>
                <a:rPr lang="en-US" dirty="0"/>
                <a:t>B-Tree</a:t>
              </a:r>
            </a:p>
            <a:p>
              <a:pPr marL="285750" indent="-285750">
                <a:buFont typeface="Arial" panose="020B0604020202020204" pitchFamily="34" charset="0"/>
                <a:buChar char="•"/>
              </a:pPr>
              <a:r>
                <a:rPr lang="en-US" dirty="0"/>
                <a:t>B+ Tree</a:t>
              </a:r>
            </a:p>
            <a:p>
              <a:pPr marL="285750" indent="-285750">
                <a:buFont typeface="Arial" panose="020B0604020202020204" pitchFamily="34" charset="0"/>
                <a:buChar char="•"/>
              </a:pPr>
              <a:r>
                <a:rPr lang="en-US" dirty="0"/>
                <a:t>Red-Black Tree</a:t>
              </a:r>
            </a:p>
          </p:txBody>
        </p:sp>
      </p:grpSp>
    </p:spTree>
    <p:extLst>
      <p:ext uri="{BB962C8B-B14F-4D97-AF65-F5344CB8AC3E}">
        <p14:creationId xmlns:p14="http://schemas.microsoft.com/office/powerpoint/2010/main" val="1557550467"/>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Verdana"/>
        <a:ea typeface=""/>
        <a:cs typeface=""/>
      </a:majorFont>
      <a:minorFont>
        <a:latin typeface="Verdana"/>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843</TotalTime>
  <Words>6230</Words>
  <Application>Microsoft Office PowerPoint</Application>
  <PresentationFormat>Widescreen</PresentationFormat>
  <Paragraphs>743</Paragraphs>
  <Slides>78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Arial</vt:lpstr>
      <vt:lpstr>Calibri</vt:lpstr>
      <vt:lpstr>Comfortaa</vt:lpstr>
      <vt:lpstr>inter-bold</vt:lpstr>
      <vt:lpstr>inter-regular</vt:lpstr>
      <vt:lpstr>Open Sans</vt:lpstr>
      <vt:lpstr>times new roman</vt:lpstr>
      <vt:lpstr>Verdana</vt:lpstr>
      <vt:lpstr>Wingdings</vt:lpstr>
      <vt:lpstr>Retrospect</vt:lpstr>
      <vt:lpstr>DATA STRUCTURES AND ALGORITHMS</vt:lpstr>
      <vt:lpstr>PowerPoint Presentation</vt:lpstr>
      <vt:lpstr>Overview of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Algorithm</vt:lpstr>
      <vt:lpstr>PowerPoint Presentation</vt:lpstr>
      <vt:lpstr>Performance Analysis </vt:lpstr>
      <vt:lpstr>PowerPoint Presentation</vt:lpstr>
      <vt:lpstr>Time complexity</vt:lpstr>
      <vt:lpstr>PowerPoint Presentation</vt:lpstr>
      <vt:lpstr>Asymptotic notations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Notations</vt:lpstr>
      <vt:lpstr>Big - Oh Notation (O)</vt:lpstr>
      <vt:lpstr>PowerPoint Presentation</vt:lpstr>
      <vt:lpstr>PowerPoint Presentation</vt:lpstr>
      <vt:lpstr>PowerPoint Presentation</vt:lpstr>
      <vt:lpstr>Big - Omega Notation (Ω)</vt:lpstr>
      <vt:lpstr>PowerPoint Presentation</vt:lpstr>
      <vt:lpstr>Big - Theta Notation (Θ)</vt:lpstr>
      <vt:lpstr>PowerPoint Presentation</vt:lpstr>
      <vt:lpstr>Common asymptotic notations</vt:lpstr>
      <vt:lpstr>Time complexity of some most commonly used algorithms</vt:lpstr>
      <vt:lpstr>Space complexity</vt:lpstr>
      <vt:lpstr>PowerPoint Presentation</vt:lpstr>
      <vt:lpstr>PowerPoint Presentation</vt:lpstr>
      <vt:lpstr>PowerPoint Presentation</vt:lpstr>
      <vt:lpstr>Sorting</vt:lpstr>
      <vt:lpstr>Bubble sort</vt:lpstr>
      <vt:lpstr>PowerPoint Presentation</vt:lpstr>
      <vt:lpstr>PowerPoint Presentation</vt:lpstr>
      <vt:lpstr>PowerPoint Presentation</vt:lpstr>
      <vt:lpstr>PowerPoint Presentation</vt:lpstr>
      <vt:lpstr>PowerPoint Presentation</vt:lpstr>
      <vt:lpstr>Time Complexity</vt:lpstr>
      <vt:lpstr>Selection Sort</vt:lpstr>
      <vt:lpstr>PowerPoint Presentation</vt:lpstr>
      <vt:lpstr>PowerPoint Presentation</vt:lpstr>
      <vt:lpstr>PowerPoint Presentation</vt:lpstr>
      <vt:lpstr>PowerPoint Presentation</vt:lpstr>
      <vt:lpstr>PowerPoint Presentation</vt:lpstr>
      <vt:lpstr>Insertion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Radix Sort </vt:lpstr>
      <vt:lpstr>PowerPoint Presentation</vt:lpstr>
      <vt:lpstr>PowerPoint Presentation</vt:lpstr>
      <vt:lpstr>PowerPoint Presentation</vt:lpstr>
      <vt:lpstr>PowerPoint Presentation</vt:lpstr>
      <vt:lpstr>PowerPoint Presentation</vt:lpstr>
      <vt:lpstr>PowerPoint Presentation</vt:lpstr>
      <vt:lpstr>Linear Search Algorithm</vt:lpstr>
      <vt:lpstr>PowerPoint Presentation</vt:lpstr>
      <vt:lpstr>PowerPoint Presentation</vt:lpstr>
      <vt:lpstr>Binary search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Sophiya</dc:creator>
  <cp:lastModifiedBy>Sophiya</cp:lastModifiedBy>
  <cp:revision>99</cp:revision>
  <dcterms:created xsi:type="dcterms:W3CDTF">2021-10-23T06:20:31Z</dcterms:created>
  <dcterms:modified xsi:type="dcterms:W3CDTF">2021-11-08T05:31:26Z</dcterms:modified>
</cp:coreProperties>
</file>