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avi" ContentType="video/x-msvide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1" r:id="rId9"/>
    <p:sldId id="262" r:id="rId10"/>
    <p:sldId id="263" r:id="rId11"/>
    <p:sldId id="264" r:id="rId12"/>
    <p:sldId id="265" r:id="rId13"/>
    <p:sldId id="268" r:id="rId14"/>
    <p:sldId id="271" r:id="rId15"/>
    <p:sldId id="266" r:id="rId16"/>
    <p:sldId id="272" r:id="rId17"/>
    <p:sldId id="267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Covariance Matrices as regional feature descriptors for vehicle classification from stationary camera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65850" y="41610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Harish N Sathishchandra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Iciar Ortega Oria de Rueda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2237" y="2752975"/>
            <a:ext cx="2987826" cy="14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Covariance Matrix</a:t>
            </a: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over other feature descriptors:</a:t>
            </a:r>
            <a:endParaRPr/>
          </a:p>
          <a:p>
            <a:pPr marL="9144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Invariant to rotational and scale changes.</a:t>
            </a:r>
            <a:endParaRPr/>
          </a:p>
          <a:p>
            <a:pPr marL="9144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Natural way of fusing multiple features.</a:t>
            </a:r>
            <a:endParaRPr/>
          </a:p>
          <a:p>
            <a:pPr marL="9144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dimensional due to symmetry.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556" y="152400"/>
            <a:ext cx="1435250" cy="7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Covariance Matrix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Shape 1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aseline="-25000" dirty="0" smtClean="0"/>
                  <a:t> </a:t>
                </a:r>
                <a:r>
                  <a:rPr lang="en-US" dirty="0" smtClean="0"/>
                  <a:t> </a:t>
                </a:r>
                <a:r>
                  <a:rPr lang="en-US" dirty="0"/>
                  <a:t>is the </a:t>
                </a:r>
                <a:r>
                  <a:rPr lang="en-US" dirty="0" smtClean="0"/>
                  <a:t>feature </a:t>
                </a:r>
                <a:r>
                  <a:rPr lang="en-US" dirty="0"/>
                  <a:t>vector of </a:t>
                </a:r>
                <a:r>
                  <a:rPr lang="en-US" dirty="0" smtClean="0"/>
                  <a:t>each pixel.</a:t>
                </a:r>
                <a:endParaRPr lang="en-US" dirty="0"/>
              </a:p>
              <a:p>
                <a:pPr marL="457200" lvl="0" indent="-342900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the mean of the feature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457200" lvl="0" indent="-34290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the number of activated pixels in the region of </a:t>
                </a:r>
                <a:r>
                  <a:rPr lang="en-US" dirty="0" smtClean="0"/>
                  <a:t>interest</a:t>
                </a:r>
              </a:p>
              <a:p>
                <a:pPr marL="457200" lvl="0" indent="-34290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endParaRPr lang="en-US" dirty="0"/>
              </a:p>
              <a:p>
                <a:pPr marL="571500" lvl="1" indent="0">
                  <a:spcBef>
                    <a:spcPts val="0"/>
                  </a:spcBef>
                  <a:buSzPts val="18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𝐹𝑖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𝐹𝑖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sz="1800" dirty="0"/>
              </a:p>
            </p:txBody>
          </p:sp>
        </mc:Choice>
        <mc:Fallback xmlns="">
          <p:sp>
            <p:nvSpPr>
              <p:cNvPr id="120" name="Shape 1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2556" y="152400"/>
            <a:ext cx="1435250" cy="7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299450"/>
            <a:ext cx="717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Creation and Nearest neighbor Classification</a:t>
            </a: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688" y="13790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 different classes will be created</a:t>
            </a:r>
            <a:endParaRPr dirty="0"/>
          </a:p>
          <a:p>
            <a:pPr marL="9144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{Car, </a:t>
            </a:r>
            <a:r>
              <a:rPr lang="en" dirty="0" smtClean="0"/>
              <a:t>Truck}</a:t>
            </a:r>
            <a:endParaRPr dirty="0"/>
          </a:p>
          <a:p>
            <a:pPr marL="9144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Region of interest Covariance compared against a library of Covariance Matrices.</a:t>
            </a:r>
            <a:endParaRPr dirty="0"/>
          </a:p>
          <a:p>
            <a:pPr marL="9144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Comparison done by using the following distance metric:  </a:t>
            </a:r>
            <a:endParaRPr dirty="0"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562" y="3226200"/>
            <a:ext cx="3372375" cy="156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2556" y="152400"/>
            <a:ext cx="1435250" cy="7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time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Covariance Matrix construction: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Generalized Eigenvalues: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Distance computation: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Total time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556" y="152400"/>
            <a:ext cx="1435250" cy="719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563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vide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03552" y="1115123"/>
            <a:ext cx="8136896" cy="311490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11700" y="42272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Demo</a:t>
            </a:r>
            <a:endParaRPr lang="en-US" dirty="0"/>
          </a:p>
        </p:txBody>
      </p:sp>
      <p:pic>
        <p:nvPicPr>
          <p:cNvPr id="6" name="Shape 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2556" y="152400"/>
            <a:ext cx="1435250" cy="719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653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- Second Order CNNs</a:t>
            </a: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Handcrafted features are not robust for heterogeneous datasets.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Convolutional Neural Networks have been successful in extracting features.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 order CNN can be designed to extract Covariance matrices from convolutional activations.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SO-CNN architecture: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556" y="152400"/>
            <a:ext cx="1435250" cy="71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8700" y="2955525"/>
            <a:ext cx="5340799" cy="151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F. </a:t>
            </a:r>
            <a:r>
              <a:rPr lang="en-US" dirty="0" err="1"/>
              <a:t>Porikli</a:t>
            </a:r>
            <a:r>
              <a:rPr lang="en-US" dirty="0"/>
              <a:t>, O. </a:t>
            </a:r>
            <a:r>
              <a:rPr lang="en-US" dirty="0" err="1"/>
              <a:t>Tuzel</a:t>
            </a:r>
            <a:r>
              <a:rPr lang="en-US" dirty="0"/>
              <a:t>, P. Meer. Covariance Tracking using Model Update Based on Means on Riemannian Manifolds. Proc. IEEE CVPR, 2006</a:t>
            </a:r>
          </a:p>
          <a:p>
            <a:r>
              <a:rPr lang="en-US" dirty="0"/>
              <a:t>[2] S. Bhattacharya, N. </a:t>
            </a:r>
            <a:r>
              <a:rPr lang="en-US" dirty="0" err="1"/>
              <a:t>Souly</a:t>
            </a:r>
            <a:r>
              <a:rPr lang="en-US" dirty="0"/>
              <a:t>, M. Shah. Covariance of Motion and Appearance Features for Human Action and Gesture Recognition. </a:t>
            </a:r>
            <a:r>
              <a:rPr lang="en-US" dirty="0" err="1"/>
              <a:t>arXiv</a:t>
            </a:r>
            <a:r>
              <a:rPr lang="en-US" dirty="0"/>
              <a:t> preprint arXiv:1606.05355v1, 2016 </a:t>
            </a:r>
          </a:p>
          <a:p>
            <a:r>
              <a:rPr lang="en-US" dirty="0"/>
              <a:t>[3] O. </a:t>
            </a:r>
            <a:r>
              <a:rPr lang="en-US" dirty="0" err="1"/>
              <a:t>Tuzel</a:t>
            </a:r>
            <a:r>
              <a:rPr lang="en-US" dirty="0"/>
              <a:t>, F. </a:t>
            </a:r>
            <a:r>
              <a:rPr lang="en-US" dirty="0" err="1"/>
              <a:t>Porikli</a:t>
            </a:r>
            <a:r>
              <a:rPr lang="en-US" dirty="0"/>
              <a:t>, P. Meer. Region Covariance: A Fast Descriptor for Detection and Classification. ECCV, 2006</a:t>
            </a:r>
          </a:p>
          <a:p>
            <a:r>
              <a:rPr lang="en-US" dirty="0"/>
              <a:t>[4] K. Yu, M. Salzmann. Second-order Convolutional Neural Networks. </a:t>
            </a:r>
            <a:r>
              <a:rPr lang="en-US" dirty="0" err="1"/>
              <a:t>arXiv</a:t>
            </a:r>
            <a:r>
              <a:rPr lang="en-US" dirty="0"/>
              <a:t> preprint arXiv:1703.06817, 2017 </a:t>
            </a:r>
          </a:p>
          <a:p>
            <a:r>
              <a:rPr lang="en-US" dirty="0"/>
              <a:t>[5] W. </a:t>
            </a:r>
            <a:r>
              <a:rPr lang="en-US" dirty="0" err="1"/>
              <a:t>Forstner</a:t>
            </a:r>
            <a:r>
              <a:rPr lang="en-US" dirty="0"/>
              <a:t>, B. </a:t>
            </a:r>
            <a:r>
              <a:rPr lang="en-US" dirty="0" err="1"/>
              <a:t>Moonen</a:t>
            </a:r>
            <a:r>
              <a:rPr lang="en-US" dirty="0"/>
              <a:t>. A metric for covariance matrices. Geodesy-The challenge of the 3</a:t>
            </a:r>
            <a:r>
              <a:rPr lang="en-US" baseline="30000" dirty="0"/>
              <a:t>rd</a:t>
            </a:r>
            <a:r>
              <a:rPr lang="en-US" dirty="0"/>
              <a:t> Millennium, 2003 </a:t>
            </a:r>
          </a:p>
        </p:txBody>
      </p:sp>
    </p:spTree>
    <p:extLst>
      <p:ext uri="{BB962C8B-B14F-4D97-AF65-F5344CB8AC3E}">
        <p14:creationId xmlns:p14="http://schemas.microsoft.com/office/powerpoint/2010/main" val="649305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1409650"/>
            <a:ext cx="8212200" cy="31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0"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2743200" lvl="0" indent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Thank you!</a:t>
            </a:r>
            <a:endParaRPr sz="3000"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556" y="152400"/>
            <a:ext cx="1435250" cy="7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Difficulty in managing traffic is increasing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detect the vehicles and classify them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Distinguish between trucks and cars </a:t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556" y="152400"/>
            <a:ext cx="1435250" cy="71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9549" y="2079050"/>
            <a:ext cx="3222751" cy="248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flowchart</a:t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556" y="152400"/>
            <a:ext cx="1435250" cy="71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5363" y="1447349"/>
            <a:ext cx="6133273" cy="28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Subtraction</a:t>
            </a: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on a grayscale version of the images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 obtained by mean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 subtracted image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t="27343" b="27220"/>
          <a:stretch/>
        </p:blipFill>
        <p:spPr>
          <a:xfrm>
            <a:off x="3096150" y="2681900"/>
            <a:ext cx="2964650" cy="48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2987" y="1597550"/>
            <a:ext cx="3832491" cy="61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 rotWithShape="1">
          <a:blip r:embed="rId5">
            <a:alphaModFix/>
          </a:blip>
          <a:srcRect t="23859" b="28573"/>
          <a:stretch/>
        </p:blipFill>
        <p:spPr>
          <a:xfrm>
            <a:off x="3122388" y="3637725"/>
            <a:ext cx="2899226" cy="3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6">
            <a:alphaModFix/>
          </a:blip>
          <a:srcRect t="4770"/>
          <a:stretch/>
        </p:blipFill>
        <p:spPr>
          <a:xfrm>
            <a:off x="5862800" y="2536700"/>
            <a:ext cx="3100776" cy="252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32556" y="152400"/>
            <a:ext cx="1435250" cy="7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Subtraction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Shape 8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smtClean="0"/>
                  <a:t>Images obtained are generally noisy </a:t>
                </a:r>
              </a:p>
              <a:p>
                <a:pPr marL="0" lvl="0" indent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Solution:     </a:t>
                </a:r>
              </a:p>
              <a:p>
                <a:pPr marL="457200" lvl="0" indent="-342900" rtl="0">
                  <a:spcBef>
                    <a:spcPts val="160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/>
                  <a:t>5x5 median filter (edge preserving)</a:t>
                </a:r>
              </a:p>
              <a:p>
                <a:pPr marL="457200" lvl="0" indent="-342900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/>
                  <a:t>Shift </a:t>
                </a:r>
                <a:r>
                  <a:rPr lang="en-US" dirty="0" smtClean="0"/>
                  <a:t>image down </a:t>
                </a:r>
                <a:r>
                  <a:rPr lang="en-US" dirty="0"/>
                  <a:t>by 20 to filter out </a:t>
                </a:r>
                <a:r>
                  <a:rPr lang="en-US" dirty="0" smtClean="0"/>
                  <a:t>low </a:t>
                </a:r>
                <a:r>
                  <a:rPr lang="en-US" dirty="0"/>
                  <a:t>value pixels</a:t>
                </a:r>
              </a:p>
              <a:p>
                <a:pPr marL="457200" lvl="0" indent="-34290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/>
                  <a:t>Set </a:t>
                </a:r>
                <a:r>
                  <a:rPr lang="en-US" dirty="0" smtClean="0"/>
                  <a:t>positive </a:t>
                </a:r>
                <a:r>
                  <a:rPr lang="en-US" dirty="0"/>
                  <a:t>valued pixels to 255 (moving </a:t>
                </a:r>
              </a:p>
              <a:p>
                <a:pPr marL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values </a:t>
                </a:r>
                <a:r>
                  <a:rPr lang="en-US" dirty="0"/>
                  <a:t>have </a:t>
                </a:r>
                <a:r>
                  <a:rPr lang="en-US" dirty="0" smtClean="0"/>
                  <a:t>highest </a:t>
                </a:r>
                <a:r>
                  <a:rPr lang="en-US" dirty="0"/>
                  <a:t>luminance) and </a:t>
                </a:r>
                <a:r>
                  <a:rPr lang="en-US" dirty="0" smtClean="0"/>
                  <a:t>negative </a:t>
                </a:r>
                <a:r>
                  <a:rPr lang="en-US" dirty="0"/>
                  <a:t>valued</a:t>
                </a:r>
              </a:p>
              <a:p>
                <a:pPr marL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smtClean="0"/>
                  <a:t>        pixels </a:t>
                </a:r>
                <a:r>
                  <a:rPr lang="en-US" dirty="0"/>
                  <a:t>to 0</a:t>
                </a:r>
              </a:p>
              <a:p>
                <a:pPr marL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 smtClean="0"/>
              </a:p>
              <a:p>
                <a:pPr marL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smtClean="0"/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255, 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≤0 </m:t>
                            </m:r>
                          </m:e>
                        </m:eqAr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𝑀𝑒𝑑𝑖𝑎𝑛𝐹𝑖𝑙𝑡𝑒𝑟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100" dirty="0" smtClean="0"/>
                  <a:t> </a:t>
                </a:r>
                <a:endParaRPr lang="en-US" sz="1100" dirty="0"/>
              </a:p>
              <a:p>
                <a:pPr marL="0" lvl="0" indent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88" name="Shape 8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3434" y="945625"/>
            <a:ext cx="2964372" cy="26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2556" y="152400"/>
            <a:ext cx="1435250" cy="7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Subtraction – using                morphological operators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434972"/>
                <a:ext cx="8520600" cy="3416400"/>
              </a:xfrm>
            </p:spPr>
            <p:txBody>
              <a:bodyPr/>
              <a:lstStyle/>
              <a:p>
                <a:r>
                  <a:rPr lang="en-US" dirty="0" smtClean="0"/>
                  <a:t>Structuring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used: Rectangle (H: 10, W: 10)</a:t>
                </a:r>
              </a:p>
              <a:p>
                <a:r>
                  <a:rPr lang="en-US" dirty="0" smtClean="0"/>
                  <a:t>Morphological Closing: Dilation followed by erosion, using same structuring element:</a:t>
                </a:r>
              </a:p>
              <a:p>
                <a:pPr marL="15113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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′′′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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𝑆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⊖</m:t>
                      </m:r>
                      <m:r>
                        <a:rPr lang="en-US" sz="1800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𝑆</m:t>
                      </m:r>
                    </m:oMath>
                  </m:oMathPara>
                </a14:m>
                <a:endParaRPr lang="en-US" sz="180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Enlarges bright pixels and shrinks dark regions</a:t>
                </a:r>
              </a:p>
              <a:p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434972"/>
                <a:ext cx="8520600" cy="34164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556" y="152400"/>
            <a:ext cx="1435250" cy="719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229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background subtraction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661" y="1427539"/>
            <a:ext cx="8520600" cy="3416400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251183"/>
            <a:ext cx="4040923" cy="1769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804" y="2251183"/>
            <a:ext cx="3799458" cy="16633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18923" y="3866405"/>
            <a:ext cx="1598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closing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82750" y="3866405"/>
            <a:ext cx="1598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closing</a:t>
            </a:r>
            <a:endParaRPr lang="en-US" dirty="0"/>
          </a:p>
        </p:txBody>
      </p:sp>
      <p:pic>
        <p:nvPicPr>
          <p:cNvPr id="9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2556" y="152400"/>
            <a:ext cx="1435250" cy="719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855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254" y="2485050"/>
            <a:ext cx="3240997" cy="21919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Subtraction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Bounding box (BWCONNCOMP)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8-connected neighbourhood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Flood-fill algorithm to label all the pixels in the connected component containing ‘x’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Drawn around all the connected groups with an area of above 2000px²</a:t>
            </a:r>
            <a:endParaRPr dirty="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6.3 seconds for 20 images</a:t>
            </a:r>
            <a:endParaRPr dirty="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Future improvements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Markov Random Field to </a:t>
            </a:r>
            <a:r>
              <a:rPr lang="en" dirty="0" smtClean="0"/>
              <a:t>prevent merging of close </a:t>
            </a:r>
          </a:p>
          <a:p>
            <a:pPr marL="596900" lvl="1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	</a:t>
            </a:r>
            <a:r>
              <a:rPr lang="en" dirty="0" smtClean="0"/>
              <a:t>vehicles</a:t>
            </a:r>
            <a:endParaRPr dirty="0"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2556" y="152400"/>
            <a:ext cx="1435250" cy="7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Vectors</a:t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556" y="152400"/>
            <a:ext cx="1435250" cy="71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7950" y="1017725"/>
            <a:ext cx="678810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493</Words>
  <Application>Microsoft Office PowerPoint</Application>
  <PresentationFormat>On-screen Show (16:9)</PresentationFormat>
  <Paragraphs>89</Paragraphs>
  <Slides>17</Slides>
  <Notes>12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Symbol</vt:lpstr>
      <vt:lpstr>Times New Roman</vt:lpstr>
      <vt:lpstr>Simple Light</vt:lpstr>
      <vt:lpstr>Covariance Matrices as regional feature descriptors for vehicle classification from stationary camera</vt:lpstr>
      <vt:lpstr>Problem Statement</vt:lpstr>
      <vt:lpstr>Project flowchart</vt:lpstr>
      <vt:lpstr>Background Subtraction</vt:lpstr>
      <vt:lpstr>Background Subtraction</vt:lpstr>
      <vt:lpstr>Background Subtraction – using                morphological operators </vt:lpstr>
      <vt:lpstr>Comparison of background subtraction </vt:lpstr>
      <vt:lpstr>Background Subtraction</vt:lpstr>
      <vt:lpstr>Feature Vectors</vt:lpstr>
      <vt:lpstr>Covariance Matrix</vt:lpstr>
      <vt:lpstr>Covariance Matrix</vt:lpstr>
      <vt:lpstr>Class Creation and Nearest neighbor Classification</vt:lpstr>
      <vt:lpstr>Total time complexity</vt:lpstr>
      <vt:lpstr>Demo</vt:lpstr>
      <vt:lpstr>Future Work - Second Order CNNs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Covariance Matrices as regional feature descriptors for vehicle classification from stationary camera</dc:title>
  <cp:lastModifiedBy>harish</cp:lastModifiedBy>
  <cp:revision>16</cp:revision>
  <dcterms:modified xsi:type="dcterms:W3CDTF">2018-05-04T16:42:11Z</dcterms:modified>
</cp:coreProperties>
</file>