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60" r:id="rId3"/>
    <p:sldId id="261" r:id="rId4"/>
    <p:sldId id="292" r:id="rId5"/>
    <p:sldId id="293" r:id="rId6"/>
    <p:sldId id="294" r:id="rId7"/>
    <p:sldId id="29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99" autoAdjust="0"/>
    <p:restoredTop sz="94420" autoAdjust="0"/>
  </p:normalViewPr>
  <p:slideViewPr>
    <p:cSldViewPr>
      <p:cViewPr varScale="1">
        <p:scale>
          <a:sx n="70" d="100"/>
          <a:sy n="70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E6E94F2-AF85-4904-814D-14DD5D4BC98B}" type="datetimeFigureOut">
              <a:rPr lang="en-US"/>
              <a:pPr>
                <a:defRPr/>
              </a:pPr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297F4D-3E39-4824-9E4C-27887444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E2F03F-8ACC-45C8-88C8-0522B5A5F45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238444-F1F0-47D6-9BC1-3FB30E135C86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44450" y="2393950"/>
          <a:ext cx="9077325" cy="1819275"/>
        </p:xfrm>
        <a:graphic>
          <a:graphicData uri="http://schemas.openxmlformats.org/presentationml/2006/ole">
            <p:oleObj spid="_x0000_s41986" name="Image" r:id="rId3" imgW="10209524" imgH="1815873" progId="">
              <p:embed/>
            </p:oleObj>
          </a:graphicData>
        </a:graphic>
      </p:graphicFrame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4925" y="4292600"/>
            <a:ext cx="9074150" cy="2520950"/>
            <a:chOff x="0" y="2640"/>
            <a:chExt cx="5760" cy="1680"/>
          </a:xfrm>
        </p:grpSpPr>
        <p:sp>
          <p:nvSpPr>
            <p:cNvPr id="6" name="Rectangle 17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168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8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96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34925" y="44450"/>
            <a:ext cx="9074150" cy="228282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-4763" y="0"/>
            <a:ext cx="9148763" cy="6856413"/>
            <a:chOff x="-3" y="0"/>
            <a:chExt cx="5763" cy="4319"/>
          </a:xfrm>
        </p:grpSpPr>
        <p:sp>
          <p:nvSpPr>
            <p:cNvPr id="10" name="AutoShape 21"/>
            <p:cNvSpPr>
              <a:spLocks noChangeArrowheads="1"/>
            </p:cNvSpPr>
            <p:nvPr userDrawn="1"/>
          </p:nvSpPr>
          <p:spPr bwMode="gray">
            <a:xfrm>
              <a:off x="24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 userDrawn="1"/>
          </p:nvSpPr>
          <p:spPr bwMode="gray">
            <a:xfrm>
              <a:off x="0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 userDrawn="1"/>
          </p:nvSpPr>
          <p:spPr bwMode="gray">
            <a:xfrm rot="-5408600">
              <a:off x="-50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 userDrawn="1"/>
          </p:nvSpPr>
          <p:spPr bwMode="gray">
            <a:xfrm rot="10769190">
              <a:off x="5519" y="4031"/>
              <a:ext cx="232" cy="28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 userDrawn="1"/>
          </p:nvSpPr>
          <p:spPr bwMode="gray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2482850" y="2895600"/>
            <a:ext cx="2698750" cy="1041400"/>
            <a:chOff x="1610" y="1965"/>
            <a:chExt cx="1700" cy="656"/>
          </a:xfrm>
        </p:grpSpPr>
        <p:pic>
          <p:nvPicPr>
            <p:cNvPr id="16" name="Picture 27" descr="Untitled-1 copy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2426" y="1965"/>
              <a:ext cx="590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8" descr="Untitled-1 copy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gray">
            <a:xfrm>
              <a:off x="3061" y="2372"/>
              <a:ext cx="24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9" descr="Untitled-1 copy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1610" y="2237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762000" y="990600"/>
            <a:ext cx="7772400" cy="10668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FA265-3DEE-4B80-BE6C-C757F9916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B8D0D-787D-4D2F-9AB5-B2709D4F1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B65C2-F8DB-46A3-9745-4FEC1B02B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6294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17519-EF59-4B04-A374-6B513E99B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BF954-AD85-40A4-B682-6F669EFE1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F3A85-6588-40D1-B06E-B6CA7DF32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F88B2-3C8C-4FEF-9E6E-C81CC7A53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DC8F3-792F-41CF-A003-8694DBEDD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ED09-46AA-413C-BC49-8010E5606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3228C-47C9-45A8-99A0-BD1C78888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2D3CF-9C4E-47B2-893F-1C462C155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C2EE-4FE9-4C60-9112-8EAEBACF6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1"/>
          <p:cNvGrpSpPr>
            <a:grpSpLocks/>
          </p:cNvGrpSpPr>
          <p:nvPr/>
        </p:nvGrpSpPr>
        <p:grpSpPr bwMode="auto">
          <a:xfrm>
            <a:off x="0" y="285750"/>
            <a:ext cx="9156700" cy="911225"/>
            <a:chOff x="-1" y="196"/>
            <a:chExt cx="5768" cy="635"/>
          </a:xfrm>
        </p:grpSpPr>
        <p:sp>
          <p:nvSpPr>
            <p:cNvPr id="1036" name="Rectangle 12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6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gray">
            <a:xfrm>
              <a:off x="-1" y="514"/>
              <a:ext cx="3702" cy="312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1588" y="0"/>
            <a:ext cx="9144000" cy="2413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12700" y="1235075"/>
            <a:ext cx="9132888" cy="158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17" descr="Untitled-1 cop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252413" y="382588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18" descr="Untitled-1 copy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gray">
          <a:xfrm>
            <a:off x="973138" y="765175"/>
            <a:ext cx="3587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76400" y="274638"/>
            <a:ext cx="66294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52D178-84D2-47EA-A487-CE7DCC9EB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14375" y="785813"/>
            <a:ext cx="7772400" cy="10668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latin typeface="Times New Roman" pitchFamily="16" charset="0"/>
                <a:cs typeface="Times New Roman" pitchFamily="16" charset="0"/>
              </a:rPr>
              <a:t>DIGITAL </a:t>
            </a:r>
            <a:r>
              <a:rPr lang="en-US" sz="8000" dirty="0" smtClean="0">
                <a:latin typeface="Times New Roman" pitchFamily="16" charset="0"/>
                <a:cs typeface="Times New Roman" pitchFamily="16" charset="0"/>
              </a:rPr>
              <a:t>CASH</a:t>
            </a:r>
            <a:r>
              <a:rPr lang="en-US" dirty="0" smtClean="0">
                <a:latin typeface="Times New Roman" pitchFamily="16" charset="0"/>
                <a:cs typeface="Times New Roman" pitchFamily="16" charset="0"/>
              </a:rPr>
              <a:t/>
            </a:r>
            <a:br>
              <a:rPr lang="en-US" dirty="0" smtClean="0">
                <a:latin typeface="Times New Roman" pitchFamily="16" charset="0"/>
                <a:cs typeface="Times New Roman" pitchFamily="16" charset="0"/>
              </a:rPr>
            </a:br>
            <a:r>
              <a:rPr lang="en-US" sz="2000" dirty="0" smtClean="0">
                <a:latin typeface="Times New Roman" pitchFamily="16" charset="0"/>
                <a:cs typeface="Times New Roman" pitchFamily="16" charset="0"/>
              </a:rPr>
              <a:t>“Beginning to the end of physical cash”</a:t>
            </a:r>
            <a:endParaRPr lang="en-US" dirty="0" smtClean="0"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00188" y="4429125"/>
            <a:ext cx="6643687" cy="1547813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sz="2400" dirty="0" smtClean="0">
                <a:latin typeface="Times New Roman" pitchFamily="16" charset="0"/>
                <a:cs typeface="Times New Roman" pitchFamily="16" charset="0"/>
              </a:rPr>
              <a:t>PROJECT GUIDE 	:</a:t>
            </a:r>
            <a:r>
              <a:rPr lang="en-US" sz="2400" dirty="0" smtClean="0">
                <a:latin typeface="Times New Roman" pitchFamily="16" charset="0"/>
                <a:cs typeface="Times New Roman" pitchFamily="16" charset="0"/>
              </a:rPr>
              <a:t>MR.JUSTIN DHAS.Y</a:t>
            </a:r>
            <a:endParaRPr lang="en-US" sz="2400" dirty="0" smtClean="0">
              <a:latin typeface="Times New Roman" pitchFamily="16" charset="0"/>
              <a:cs typeface="Times New Roman" pitchFamily="16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sz="2400" dirty="0" smtClean="0">
                <a:latin typeface="Times New Roman" pitchFamily="16" charset="0"/>
                <a:cs typeface="Times New Roman" pitchFamily="16" charset="0"/>
              </a:rPr>
              <a:t>SUBMITTED BY	</a:t>
            </a:r>
            <a:r>
              <a:rPr lang="en-US" sz="2400" dirty="0" smtClean="0">
                <a:latin typeface="Times New Roman" pitchFamily="16" charset="0"/>
                <a:cs typeface="Times New Roman" pitchFamily="16" charset="0"/>
              </a:rPr>
              <a:t>:K.S.JAGAN ,C.ROHITH</a:t>
            </a:r>
            <a:endParaRPr lang="en-US" sz="2400" dirty="0" smtClean="0">
              <a:latin typeface="Times New Roman" pitchFamily="16" charset="0"/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dirty="0" err="1" smtClean="0">
                <a:latin typeface="Times New Roman" pitchFamily="16" charset="0"/>
                <a:cs typeface="Times New Roman" pitchFamily="16" charset="0"/>
              </a:rPr>
              <a:t>Maamallan</a:t>
            </a:r>
            <a:r>
              <a:rPr lang="en-US" dirty="0" smtClean="0">
                <a:latin typeface="Times New Roman" pitchFamily="16" charset="0"/>
                <a:cs typeface="Times New Roman" pitchFamily="16" charset="0"/>
              </a:rPr>
              <a:t> Institute of Technology</a:t>
            </a:r>
          </a:p>
          <a:p>
            <a:pPr algn="l" eaLnBrk="1" hangingPunct="1"/>
            <a:endParaRPr lang="en-US" sz="2000" dirty="0" smtClean="0">
              <a:latin typeface="Times New Roman" pitchFamily="16" charset="0"/>
              <a:cs typeface="Times New Roman" pitchFamily="16" charset="0"/>
            </a:endParaRPr>
          </a:p>
          <a:p>
            <a:pPr algn="l" eaLnBrk="1" hangingPunct="1"/>
            <a:r>
              <a:rPr lang="en-US" sz="2000" dirty="0" smtClean="0">
                <a:latin typeface="Times New Roman" pitchFamily="16" charset="0"/>
                <a:cs typeface="Times New Roman" pitchFamily="16" charset="0"/>
              </a:rPr>
              <a:t>		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Times New Roman" pitchFamily="16" charset="0"/>
                <a:cs typeface="Times New Roman" pitchFamily="16" charset="0"/>
              </a:rPr>
              <a:t>Content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gray">
          <a:xfrm>
            <a:off x="357188" y="1500188"/>
            <a:ext cx="3571875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800" b="1" kern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gray">
          <a:xfrm>
            <a:off x="357188" y="2071688"/>
            <a:ext cx="3571875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gray">
          <a:xfrm>
            <a:off x="357188" y="2709863"/>
            <a:ext cx="3571875" cy="504825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342900" indent="-342900">
              <a:defRPr/>
            </a:pPr>
            <a:r>
              <a:rPr lang="en-US" sz="2400" b="1" dirty="0">
                <a:solidFill>
                  <a:schemeClr val="bg1"/>
                </a:solidFill>
              </a:rPr>
              <a:t>PROPOSED SYSTEM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gray">
          <a:xfrm>
            <a:off x="357188" y="3357563"/>
            <a:ext cx="3571875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200" b="1" dirty="0">
                <a:solidFill>
                  <a:schemeClr val="bg1"/>
                </a:solidFill>
              </a:rPr>
              <a:t>SYSTEM REQUIREMENT</a:t>
            </a:r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357188" y="3957638"/>
            <a:ext cx="3571875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</a:rPr>
              <a:t>MODULES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http://spectrum.ieee.org/image/206626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71612"/>
            <a:ext cx="400052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http://spectrum.ieee.org/image/206627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143380"/>
            <a:ext cx="400052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 autoUpdateAnimBg="0"/>
      <p:bldP spid="13319" grpId="0" animBg="1" autoUpdateAnimBg="0"/>
      <p:bldP spid="13320" grpId="0" animBg="1" autoUpdateAnimBg="0"/>
      <p:bldP spid="13321" grpId="0" animBg="1" autoUpdateAnimBg="0"/>
      <p:bldP spid="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gray">
          <a:xfrm>
            <a:off x="1676400" y="274638"/>
            <a:ext cx="68961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000" kern="0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ABSTRACT:</a:t>
            </a:r>
            <a:endParaRPr lang="en-US" sz="2400" i="1" kern="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14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Since every thing is digitalizing in out world, money remains as physical entities still.</a:t>
            </a:r>
          </a:p>
          <a:p>
            <a:pPr algn="just"/>
            <a:r>
              <a:rPr lang="en-US" sz="2400" dirty="0" smtClean="0"/>
              <a:t>By digitalizing our physical cash in to digital cash, we can achieve the existing drawbacks of the country and can avoid new problems to be faced.</a:t>
            </a:r>
          </a:p>
          <a:p>
            <a:pPr algn="just"/>
            <a:r>
              <a:rPr lang="en-US" sz="2400" dirty="0" smtClean="0"/>
              <a:t>It reduces the Money orders, banking services, ATM services, Internet/mobile banking services, check facilities, etc.</a:t>
            </a:r>
          </a:p>
          <a:p>
            <a:pPr algn="just"/>
            <a:r>
              <a:rPr lang="en-US" sz="2400" dirty="0" smtClean="0"/>
              <a:t>Makes every transactions by every citizens will be recorded in the centralized and secured data warehouse.</a:t>
            </a:r>
          </a:p>
          <a:p>
            <a:pPr algn="just"/>
            <a:r>
              <a:rPr lang="en-US" sz="2400" dirty="0" smtClean="0"/>
              <a:t>One gadget for every transaction(but now we planed to present our gadget as our own stimulation.) 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EXISTING SYSTEM:PHYSICAL CASH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200" dirty="0" smtClean="0"/>
              <a:t>DISADVANTAGE:</a:t>
            </a:r>
          </a:p>
          <a:p>
            <a:r>
              <a:rPr lang="en-US" sz="2200" dirty="0" smtClean="0"/>
              <a:t>No secure( robbery )</a:t>
            </a:r>
          </a:p>
          <a:p>
            <a:r>
              <a:rPr lang="en-US" sz="2200" dirty="0" smtClean="0"/>
              <a:t>More corruption, bribes (No evidence of transaction) </a:t>
            </a:r>
          </a:p>
          <a:p>
            <a:r>
              <a:rPr lang="en-US" sz="2200" dirty="0" smtClean="0"/>
              <a:t>Income tax cheating(by hiding the actual income and expense)</a:t>
            </a:r>
          </a:p>
          <a:p>
            <a:r>
              <a:rPr lang="en-US" sz="2200" dirty="0" smtClean="0"/>
              <a:t>Currency damage, no change cash is available as </a:t>
            </a:r>
            <a:r>
              <a:rPr lang="en-US" sz="2200" smtClean="0"/>
              <a:t>required.</a:t>
            </a:r>
            <a:endParaRPr lang="en-US" sz="2200" dirty="0" smtClean="0"/>
          </a:p>
          <a:p>
            <a:r>
              <a:rPr lang="en-US" sz="2200" dirty="0" smtClean="0"/>
              <a:t>Requires banking services often in our day today life.</a:t>
            </a:r>
          </a:p>
          <a:p>
            <a:r>
              <a:rPr lang="en-US" sz="2200" dirty="0" smtClean="0"/>
              <a:t>Can spend money for illegal expenses.</a:t>
            </a:r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PROPOSED SYSTEM:DIGITAL CASH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200" dirty="0" smtClean="0"/>
              <a:t>ADVANTAGE:</a:t>
            </a:r>
          </a:p>
          <a:p>
            <a:r>
              <a:rPr lang="en-US" sz="2200" dirty="0" smtClean="0"/>
              <a:t>Full secure</a:t>
            </a:r>
          </a:p>
          <a:p>
            <a:r>
              <a:rPr lang="en-US" sz="2200" dirty="0" smtClean="0"/>
              <a:t>Avoids corruption</a:t>
            </a:r>
          </a:p>
          <a:p>
            <a:r>
              <a:rPr lang="en-US" sz="2200" dirty="0" smtClean="0"/>
              <a:t>Avoids bribes(since every transactions is recorded)</a:t>
            </a:r>
          </a:p>
          <a:p>
            <a:r>
              <a:rPr lang="en-US" sz="2200" dirty="0" smtClean="0"/>
              <a:t>Automatic Income tax payment</a:t>
            </a:r>
          </a:p>
          <a:p>
            <a:r>
              <a:rPr lang="en-US" sz="2200" dirty="0" smtClean="0"/>
              <a:t>No currency damage or wastage or black money sleeping</a:t>
            </a:r>
          </a:p>
          <a:p>
            <a:r>
              <a:rPr lang="en-US" sz="2200" dirty="0" smtClean="0"/>
              <a:t>Reduces the banking services almost</a:t>
            </a:r>
          </a:p>
          <a:p>
            <a:r>
              <a:rPr lang="en-US" sz="2200" dirty="0" smtClean="0"/>
              <a:t>Easy transactions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110413" cy="868362"/>
          </a:xfrm>
        </p:spPr>
        <p:txBody>
          <a:bodyPr/>
          <a:lstStyle/>
          <a:p>
            <a:r>
              <a:rPr lang="en-US" smtClean="0"/>
              <a:t>SYSTEM REQUIREMENTS: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949825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dirty="0" smtClean="0"/>
              <a:t>SOFTWARE REQUIREMENTS:</a:t>
            </a:r>
          </a:p>
          <a:p>
            <a:pPr>
              <a:buFontTx/>
              <a:buNone/>
            </a:pPr>
            <a:r>
              <a:rPr lang="en-US" sz="2200" dirty="0" smtClean="0"/>
              <a:t>        Operating System	:	Windows XP2/7</a:t>
            </a:r>
          </a:p>
          <a:p>
            <a:pPr>
              <a:buFontTx/>
              <a:buNone/>
            </a:pPr>
            <a:r>
              <a:rPr lang="en-US" sz="2200" dirty="0" smtClean="0"/>
              <a:t>        Front End		:	Apache Tomcat 7</a:t>
            </a:r>
          </a:p>
          <a:p>
            <a:pPr>
              <a:buFontTx/>
              <a:buNone/>
            </a:pPr>
            <a:r>
              <a:rPr lang="en-US" sz="2200" dirty="0" smtClean="0"/>
              <a:t>        Language		:	Java</a:t>
            </a:r>
          </a:p>
          <a:p>
            <a:pPr>
              <a:buFontTx/>
              <a:buNone/>
            </a:pPr>
            <a:r>
              <a:rPr lang="en-US" sz="2200" dirty="0" smtClean="0"/>
              <a:t>        Back End			:	Oracle</a:t>
            </a:r>
          </a:p>
          <a:p>
            <a:pPr>
              <a:buFontTx/>
              <a:buNone/>
            </a:pPr>
            <a:r>
              <a:rPr lang="en-US" sz="2200" dirty="0" smtClean="0"/>
              <a:t>            </a:t>
            </a:r>
          </a:p>
          <a:p>
            <a:pPr>
              <a:buFontTx/>
              <a:buNone/>
            </a:pPr>
            <a:r>
              <a:rPr lang="en-US" sz="2200" dirty="0" smtClean="0"/>
              <a:t>HARDWARE REQUIREMENTS:</a:t>
            </a:r>
          </a:p>
          <a:p>
            <a:pPr>
              <a:buFontTx/>
              <a:buNone/>
            </a:pPr>
            <a:r>
              <a:rPr lang="en-US" sz="2200" dirty="0" smtClean="0"/>
              <a:t> </a:t>
            </a:r>
          </a:p>
          <a:p>
            <a:pPr>
              <a:buFontTx/>
              <a:buNone/>
            </a:pPr>
            <a:r>
              <a:rPr lang="en-US" sz="2200" dirty="0" smtClean="0"/>
              <a:t>        Ram			: 	2GB</a:t>
            </a:r>
          </a:p>
          <a:p>
            <a:pPr>
              <a:buFontTx/>
              <a:buNone/>
            </a:pPr>
            <a:r>
              <a:rPr lang="en-US" sz="2200" dirty="0" smtClean="0"/>
              <a:t>        Processor		: 	Dual Core / Pentium                             </a:t>
            </a:r>
          </a:p>
          <a:p>
            <a:pPr>
              <a:buFontTx/>
              <a:buNone/>
            </a:pPr>
            <a:r>
              <a:rPr lang="en-US" sz="2200" dirty="0" smtClean="0"/>
              <a:t>        Hard Disk          		: 	Min 160 GB</a:t>
            </a:r>
          </a:p>
          <a:p>
            <a:pPr>
              <a:buFontTx/>
              <a:buNone/>
            </a:pPr>
            <a:r>
              <a:rPr lang="en-US" sz="2200" dirty="0" smtClean="0"/>
              <a:t>        Monitor             		: 	Min 15 Inch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MODULES: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00063" y="1908175"/>
            <a:ext cx="8229600" cy="4949825"/>
          </a:xfrm>
        </p:spPr>
        <p:txBody>
          <a:bodyPr/>
          <a:lstStyle/>
          <a:p>
            <a:r>
              <a:rPr lang="en-US" sz="2200" dirty="0" smtClean="0"/>
              <a:t>Registration form using pan account</a:t>
            </a:r>
          </a:p>
          <a:p>
            <a:r>
              <a:rPr lang="en-US" sz="2200" dirty="0" smtClean="0"/>
              <a:t>Shipping of digital cash gadget</a:t>
            </a:r>
          </a:p>
          <a:p>
            <a:r>
              <a:rPr lang="en-US" sz="2200" dirty="0" smtClean="0"/>
              <a:t>Login Form</a:t>
            </a:r>
          </a:p>
          <a:p>
            <a:r>
              <a:rPr lang="en-US" sz="2200" dirty="0" smtClean="0"/>
              <a:t>Physical to digital cash conversion</a:t>
            </a:r>
          </a:p>
          <a:p>
            <a:r>
              <a:rPr lang="en-US" sz="2200" dirty="0" smtClean="0"/>
              <a:t>Account integration(integrates all bank accounts of user)</a:t>
            </a:r>
          </a:p>
          <a:p>
            <a:r>
              <a:rPr lang="en-US" sz="2200" dirty="0" smtClean="0"/>
              <a:t>Normal transactions</a:t>
            </a:r>
          </a:p>
          <a:p>
            <a:r>
              <a:rPr lang="en-US" sz="2200" smtClean="0"/>
              <a:t>Record maintaining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36796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BFA907"/>
      </a:accent2>
      <a:accent3>
        <a:srgbClr val="FFFFFF"/>
      </a:accent3>
      <a:accent4>
        <a:srgbClr val="174578"/>
      </a:accent4>
      <a:accent5>
        <a:srgbClr val="AACAE2"/>
      </a:accent5>
      <a:accent6>
        <a:srgbClr val="AD9906"/>
      </a:accent6>
      <a:hlink>
        <a:srgbClr val="6E81E0"/>
      </a:hlink>
      <a:folHlink>
        <a:srgbClr val="00999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01136796</Template>
  <TotalTime>2580</TotalTime>
  <Words>247</Words>
  <Application>Microsoft Office PowerPoint</Application>
  <PresentationFormat>On-screen Show (4:3)</PresentationFormat>
  <Paragraphs>64</Paragraphs>
  <Slides>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01136796</vt:lpstr>
      <vt:lpstr>Image</vt:lpstr>
      <vt:lpstr>DIGITAL CASH “Beginning to the end of physical cash”</vt:lpstr>
      <vt:lpstr>Content</vt:lpstr>
      <vt:lpstr>Slide 3</vt:lpstr>
      <vt:lpstr>EXISTING SYSTEM:PHYSICAL CASH</vt:lpstr>
      <vt:lpstr>PROPOSED SYSTEM:DIGITAL CASH</vt:lpstr>
      <vt:lpstr>SYSTEM REQUIREMENTS:</vt:lpstr>
      <vt:lpstr>MODULES: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Electronics In Robotics</dc:title>
  <dc:subject>Seminor</dc:subject>
  <dc:creator>S.HARISH</dc:creator>
  <cp:keywords>ROBO</cp:keywords>
  <cp:lastModifiedBy>Harish</cp:lastModifiedBy>
  <cp:revision>366</cp:revision>
  <dcterms:created xsi:type="dcterms:W3CDTF">2008-04-27T09:03:10Z</dcterms:created>
  <dcterms:modified xsi:type="dcterms:W3CDTF">2012-12-12T08:40:50Z</dcterms:modified>
  <cp:category>Seminor</cp:category>
  <cp:contentStatus>incomplete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TC011367961033</vt:lpwstr>
  </property>
</Properties>
</file>