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146847056" r:id="rId10"/>
    <p:sldId id="266" r:id="rId11"/>
    <p:sldId id="2146847057" r:id="rId12"/>
    <p:sldId id="2146847058" r:id="rId13"/>
    <p:sldId id="2146847059" r:id="rId14"/>
    <p:sldId id="2146847060" r:id="rId15"/>
    <p:sldId id="267" r:id="rId16"/>
    <p:sldId id="268" r:id="rId17"/>
    <p:sldId id="2146847055"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307"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4/17/2024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4/17/2024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4/17/2024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4/17/2024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4/17/2024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207041" y="3736333"/>
            <a:ext cx="7980183" cy="1631216"/>
          </a:xfrm>
          <a:prstGeom prst="rect">
            <a:avLst/>
          </a:prstGeom>
          <a:noFill/>
        </p:spPr>
        <p:txBody>
          <a:bodyPr wrap="square" lIns="91440" tIns="45720" rIns="91440" bIns="45720" rtlCol="0" anchor="t">
            <a:spAutoFit/>
          </a:bodyPr>
          <a:lstStyle/>
          <a:p>
            <a:r>
              <a:rPr lang="en-US" sz="2000" b="1" dirty="0">
                <a:solidFill>
                  <a:schemeClr val="bg1"/>
                </a:solidFill>
                <a:latin typeface="Arial" pitchFamily="34" charset="0"/>
                <a:cs typeface="Arial" pitchFamily="34" charset="0"/>
              </a:rPr>
              <a:t>PRESENTED BY:</a:t>
            </a:r>
          </a:p>
          <a:p>
            <a:endParaRPr lang="en-US" sz="2000" b="1" dirty="0">
              <a:solidFill>
                <a:schemeClr val="accent1">
                  <a:lumMod val="75000"/>
                </a:schemeClr>
              </a:solidFill>
              <a:latin typeface="Arial" pitchFamily="34" charset="0"/>
              <a:cs typeface="Arial" pitchFamily="34" charset="0"/>
            </a:endParaRPr>
          </a:p>
          <a:p>
            <a:r>
              <a:rPr lang="en-US" sz="2000" b="1">
                <a:solidFill>
                  <a:schemeClr val="accent1">
                    <a:lumMod val="75000"/>
                  </a:schemeClr>
                </a:solidFill>
                <a:latin typeface="Arial"/>
                <a:cs typeface="Arial"/>
              </a:rPr>
              <a:t>	HARISH KUMAR </a:t>
            </a:r>
            <a:r>
              <a:rPr lang="en-US" sz="2000" b="1" dirty="0">
                <a:solidFill>
                  <a:schemeClr val="accent1">
                    <a:lumMod val="75000"/>
                  </a:schemeClr>
                </a:solidFill>
                <a:latin typeface="Arial"/>
                <a:cs typeface="Arial"/>
              </a:rPr>
              <a:t>S</a:t>
            </a:r>
          </a:p>
          <a:p>
            <a:r>
              <a:rPr lang="en-US" sz="2000" b="1" dirty="0">
                <a:solidFill>
                  <a:schemeClr val="accent1">
                    <a:lumMod val="75000"/>
                  </a:schemeClr>
                </a:solidFill>
                <a:latin typeface="Arial"/>
                <a:cs typeface="Arial"/>
              </a:rPr>
              <a:t>             M.A.M. College of Engineering and Technology</a:t>
            </a:r>
          </a:p>
          <a:p>
            <a:r>
              <a:rPr lang="en-US" sz="2000" b="1" dirty="0">
                <a:solidFill>
                  <a:schemeClr val="accent1">
                    <a:lumMod val="75000"/>
                  </a:schemeClr>
                </a:solidFill>
                <a:latin typeface="Arial"/>
                <a:cs typeface="Arial"/>
              </a:rPr>
              <a:t>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2400" b="1" dirty="0">
                <a:solidFill>
                  <a:schemeClr val="accent1"/>
                </a:solidFill>
                <a:ea typeface="+mj-lt"/>
                <a:cs typeface="Arial"/>
              </a:rPr>
              <a:t>Algorithm &amp; Deployment</a:t>
            </a:r>
            <a:endParaRPr lang="en-US" sz="2400"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206792" y="1232452"/>
            <a:ext cx="11029615" cy="4673324"/>
          </a:xfrm>
        </p:spPr>
        <p:txBody>
          <a:bodyPr>
            <a:noAutofit/>
          </a:bodyPr>
          <a:lstStyle/>
          <a:p>
            <a:pPr marL="305435" indent="-305435"/>
            <a:endParaRPr lang="en-IN" sz="1200" dirty="0"/>
          </a:p>
          <a:p>
            <a:pPr marL="0" indent="0">
              <a:buNone/>
            </a:pPr>
            <a:r>
              <a:rPr lang="en-IN" sz="1400" dirty="0">
                <a:latin typeface="+mj-lt"/>
              </a:rPr>
              <a:t>3. Keylogging Functionality:</a:t>
            </a:r>
          </a:p>
          <a:p>
            <a:pPr>
              <a:buFont typeface="Wingdings" panose="05000000000000000000" pitchFamily="2" charset="2"/>
              <a:buChar char="Ø"/>
            </a:pPr>
            <a:r>
              <a:rPr lang="en-IN" sz="1200" dirty="0"/>
              <a:t>   - Implement event listeners for key press and release.</a:t>
            </a:r>
          </a:p>
          <a:p>
            <a:pPr>
              <a:buFont typeface="Wingdings" panose="05000000000000000000" pitchFamily="2" charset="2"/>
              <a:buChar char="Ø"/>
            </a:pPr>
            <a:r>
              <a:rPr lang="en-IN" sz="1200" dirty="0"/>
              <a:t>   - Store keystroke data.</a:t>
            </a:r>
          </a:p>
          <a:p>
            <a:pPr>
              <a:buFont typeface="Wingdings" panose="05000000000000000000" pitchFamily="2" charset="2"/>
              <a:buChar char="Ø"/>
            </a:pPr>
            <a:r>
              <a:rPr lang="en-IN" sz="1200" dirty="0"/>
              <a:t>   - Test keylogging functionality.</a:t>
            </a:r>
          </a:p>
          <a:p>
            <a:pPr>
              <a:buFont typeface="Wingdings" panose="05000000000000000000" pitchFamily="2" charset="2"/>
              <a:buChar char="Ø"/>
            </a:pPr>
            <a:r>
              <a:rPr lang="en-IN" sz="1200" dirty="0"/>
              <a:t>   - Handle edge cases and unexpected </a:t>
            </a:r>
            <a:r>
              <a:rPr lang="en-IN" sz="1200" dirty="0" err="1"/>
              <a:t>behaviors</a:t>
            </a:r>
            <a:r>
              <a:rPr lang="en-IN" sz="1200" dirty="0"/>
              <a:t>.</a:t>
            </a:r>
          </a:p>
          <a:p>
            <a:pPr>
              <a:buFont typeface="Wingdings" panose="05000000000000000000" pitchFamily="2" charset="2"/>
              <a:buChar char="Ø"/>
            </a:pPr>
            <a:r>
              <a:rPr lang="en-IN" sz="1200" dirty="0"/>
              <a:t>   - Ensure compatibility with different keyboard layouts.</a:t>
            </a:r>
          </a:p>
          <a:p>
            <a:pPr>
              <a:buFont typeface="Wingdings" panose="05000000000000000000" pitchFamily="2" charset="2"/>
              <a:buChar char="Ø"/>
            </a:pPr>
            <a:endParaRPr lang="en-IN" sz="1200" dirty="0"/>
          </a:p>
          <a:p>
            <a:pPr marL="0" indent="0">
              <a:buNone/>
            </a:pPr>
            <a:r>
              <a:rPr lang="en-IN" sz="1400" b="1" dirty="0">
                <a:latin typeface="+mj-lt"/>
              </a:rPr>
              <a:t>4. Data Logging:</a:t>
            </a:r>
          </a:p>
          <a:p>
            <a:pPr>
              <a:buFont typeface="Wingdings" panose="05000000000000000000" pitchFamily="2" charset="2"/>
              <a:buChar char="Ø"/>
            </a:pPr>
            <a:r>
              <a:rPr lang="en-IN" sz="1200" dirty="0"/>
              <a:t>   - Develop logging mechanisms.</a:t>
            </a:r>
          </a:p>
          <a:p>
            <a:pPr>
              <a:buFont typeface="Wingdings" panose="05000000000000000000" pitchFamily="2" charset="2"/>
              <a:buChar char="Ø"/>
            </a:pPr>
            <a:r>
              <a:rPr lang="en-IN" sz="1200" dirty="0"/>
              <a:t>   - Save data to file.</a:t>
            </a:r>
          </a:p>
          <a:p>
            <a:pPr>
              <a:buFont typeface="Wingdings" panose="05000000000000000000" pitchFamily="2" charset="2"/>
              <a:buChar char="Ø"/>
            </a:pPr>
            <a:r>
              <a:rPr lang="en-IN" sz="1200" dirty="0"/>
              <a:t>   - Verify data integrity.</a:t>
            </a:r>
          </a:p>
          <a:p>
            <a:pPr>
              <a:buFont typeface="Wingdings" panose="05000000000000000000" pitchFamily="2" charset="2"/>
              <a:buChar char="Ø"/>
            </a:pPr>
            <a:r>
              <a:rPr lang="en-IN" sz="1200" dirty="0"/>
              <a:t>   - Implement error handling for file operations.</a:t>
            </a:r>
          </a:p>
          <a:p>
            <a:pPr>
              <a:buFont typeface="Wingdings" panose="05000000000000000000" pitchFamily="2" charset="2"/>
              <a:buChar char="Ø"/>
            </a:pPr>
            <a:r>
              <a:rPr lang="en-IN" sz="1200" dirty="0"/>
              <a:t>   - Optimize logging for performance.</a:t>
            </a:r>
          </a:p>
        </p:txBody>
      </p:sp>
    </p:spTree>
    <p:extLst>
      <p:ext uri="{BB962C8B-B14F-4D97-AF65-F5344CB8AC3E}">
        <p14:creationId xmlns:p14="http://schemas.microsoft.com/office/powerpoint/2010/main" val="2880988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2400" b="1" dirty="0">
                <a:solidFill>
                  <a:schemeClr val="accent1"/>
                </a:solidFill>
                <a:ea typeface="+mj-lt"/>
                <a:cs typeface="Arial"/>
              </a:rPr>
              <a:t>Algorithm &amp; Deployment</a:t>
            </a:r>
            <a:endParaRPr lang="en-US" sz="2400"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215258" y="548493"/>
            <a:ext cx="11029615" cy="4673324"/>
          </a:xfrm>
        </p:spPr>
        <p:txBody>
          <a:bodyPr>
            <a:noAutofit/>
          </a:bodyPr>
          <a:lstStyle/>
          <a:p>
            <a:pPr marL="305435" indent="-305435"/>
            <a:endParaRPr lang="en-IN" sz="1200" dirty="0"/>
          </a:p>
          <a:p>
            <a:pPr marL="0" indent="0">
              <a:buNone/>
            </a:pPr>
            <a:r>
              <a:rPr lang="en-IN" sz="1400" b="1" dirty="0">
                <a:latin typeface="+mj-lt"/>
              </a:rPr>
              <a:t>5. Start and Stop Mechanisms:</a:t>
            </a:r>
          </a:p>
          <a:p>
            <a:pPr>
              <a:buFont typeface="Wingdings" panose="05000000000000000000" pitchFamily="2" charset="2"/>
              <a:buChar char="Ø"/>
            </a:pPr>
            <a:r>
              <a:rPr lang="en-IN" sz="1200" dirty="0"/>
              <a:t>   - Create functions to start and stop keylogging.</a:t>
            </a:r>
          </a:p>
          <a:p>
            <a:pPr>
              <a:buFont typeface="Wingdings" panose="05000000000000000000" pitchFamily="2" charset="2"/>
              <a:buChar char="Ø"/>
            </a:pPr>
            <a:r>
              <a:rPr lang="en-IN" sz="1200" dirty="0"/>
              <a:t>   - Integrate start and stop actions with GUI.</a:t>
            </a:r>
          </a:p>
          <a:p>
            <a:pPr>
              <a:buFont typeface="Wingdings" panose="05000000000000000000" pitchFamily="2" charset="2"/>
              <a:buChar char="Ø"/>
            </a:pPr>
            <a:r>
              <a:rPr lang="en-IN" sz="1200" dirty="0"/>
              <a:t>   - Ensure proper synchronization between GUI and keylogging operations.</a:t>
            </a:r>
          </a:p>
          <a:p>
            <a:pPr>
              <a:buFont typeface="Wingdings" panose="05000000000000000000" pitchFamily="2" charset="2"/>
              <a:buChar char="Ø"/>
            </a:pPr>
            <a:r>
              <a:rPr lang="en-IN" sz="1200" dirty="0"/>
              <a:t>   - Handle user interactions effectively.</a:t>
            </a:r>
          </a:p>
          <a:p>
            <a:pPr>
              <a:buFont typeface="Wingdings" panose="05000000000000000000" pitchFamily="2" charset="2"/>
              <a:buChar char="Ø"/>
            </a:pPr>
            <a:r>
              <a:rPr lang="en-IN" sz="1200" dirty="0"/>
              <a:t>   - Provide feedback on keylogger status.</a:t>
            </a:r>
          </a:p>
        </p:txBody>
      </p:sp>
    </p:spTree>
    <p:extLst>
      <p:ext uri="{BB962C8B-B14F-4D97-AF65-F5344CB8AC3E}">
        <p14:creationId xmlns:p14="http://schemas.microsoft.com/office/powerpoint/2010/main" val="2142944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162384" y="1599623"/>
            <a:ext cx="11029616" cy="530296"/>
          </a:xfrm>
        </p:spPr>
        <p:txBody>
          <a:bodyPr>
            <a:normAutofit/>
          </a:bodyPr>
          <a:lstStyle/>
          <a:p>
            <a:r>
              <a:rPr lang="en-US" sz="2400" b="1" dirty="0">
                <a:solidFill>
                  <a:schemeClr val="accent1"/>
                </a:solidFill>
                <a:ea typeface="+mj-lt"/>
                <a:cs typeface="Arial"/>
              </a:rPr>
              <a:t>Result</a:t>
            </a:r>
            <a:endParaRPr lang="en-US" sz="2400"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1055326" y="695120"/>
            <a:ext cx="9358675" cy="4673324"/>
          </a:xfrm>
        </p:spPr>
        <p:txBody>
          <a:bodyPr>
            <a:normAutofit/>
          </a:bodyPr>
          <a:lstStyle/>
          <a:p>
            <a:pPr marL="0" indent="0" algn="just">
              <a:buNone/>
            </a:pPr>
            <a:br>
              <a:rPr lang="en-IN" sz="2400" dirty="0">
                <a:solidFill>
                  <a:schemeClr val="tx1">
                    <a:lumMod val="85000"/>
                    <a:lumOff val="15000"/>
                  </a:schemeClr>
                </a:solidFill>
              </a:rPr>
            </a:br>
            <a:r>
              <a:rPr lang="en-IN" sz="2400" dirty="0">
                <a:solidFill>
                  <a:schemeClr val="tx1">
                    <a:lumMod val="85000"/>
                    <a:lumOff val="15000"/>
                  </a:schemeClr>
                </a:solidFill>
              </a:rPr>
              <a:t>	</a:t>
            </a:r>
            <a:r>
              <a:rPr lang="en-IN" sz="1600" b="0" i="0" dirty="0">
                <a:solidFill>
                  <a:schemeClr val="tx1">
                    <a:lumMod val="85000"/>
                    <a:lumOff val="15000"/>
                  </a:schemeClr>
                </a:solidFill>
                <a:effectLst/>
                <a:latin typeface="Times New Roman" panose="02020603050405020304" pitchFamily="18" charset="0"/>
                <a:cs typeface="Times New Roman" panose="02020603050405020304" pitchFamily="18" charset="0"/>
              </a:rPr>
              <a:t>The keylogger development process began with the initialization stage, where necessary libraries were imported, global variables were defined, and initial configurations were set up. Subsequently, the graphical user interface (GUI) was designed using the </a:t>
            </a:r>
            <a:r>
              <a:rPr lang="en-IN" sz="1600" b="0" i="0" dirty="0" err="1">
                <a:solidFill>
                  <a:schemeClr val="tx1">
                    <a:lumMod val="85000"/>
                    <a:lumOff val="15000"/>
                  </a:schemeClr>
                </a:solidFill>
                <a:effectLst/>
                <a:latin typeface="Times New Roman" panose="02020603050405020304" pitchFamily="18" charset="0"/>
                <a:cs typeface="Times New Roman" panose="02020603050405020304" pitchFamily="18" charset="0"/>
              </a:rPr>
              <a:t>tkinter</a:t>
            </a:r>
            <a:r>
              <a:rPr lang="en-IN" sz="1600" b="0" i="0" dirty="0">
                <a:solidFill>
                  <a:schemeClr val="tx1">
                    <a:lumMod val="85000"/>
                    <a:lumOff val="15000"/>
                  </a:schemeClr>
                </a:solidFill>
                <a:effectLst/>
                <a:latin typeface="Times New Roman" panose="02020603050405020304" pitchFamily="18" charset="0"/>
                <a:cs typeface="Times New Roman" panose="02020603050405020304" pitchFamily="18" charset="0"/>
              </a:rPr>
              <a:t> library. This included creating a window with start and stop buttons, status labels, and event handlers to facilitate user interaction. The core functionality of capturing key events, distinguishing between key press and release, and storing the captured keystrokes reliably was implemented next. </a:t>
            </a:r>
            <a:endParaRPr lang="en-IN" sz="16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520992" y="1294822"/>
            <a:ext cx="11029616" cy="530296"/>
          </a:xfrm>
        </p:spPr>
        <p:txBody>
          <a:bodyPr>
            <a:normAutofit/>
          </a:bodyPr>
          <a:lstStyle/>
          <a:p>
            <a:r>
              <a:rPr lang="en-US" sz="2400" b="1" dirty="0">
                <a:solidFill>
                  <a:schemeClr val="accent1"/>
                </a:solidFill>
                <a:ea typeface="+mj-lt"/>
                <a:cs typeface="Arial"/>
              </a:rPr>
              <a:t>Conclusion</a:t>
            </a:r>
            <a:endParaRPr lang="en-US" sz="2400"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1520992" y="702156"/>
            <a:ext cx="8986141" cy="4742898"/>
          </a:xfrm>
        </p:spPr>
        <p:txBody>
          <a:bodyPr>
            <a:normAutofit/>
          </a:bodyPr>
          <a:lstStyle/>
          <a:p>
            <a:pPr marL="0" indent="0" algn="just">
              <a:buNone/>
            </a:pPr>
            <a:r>
              <a:rPr lang="en-IN" sz="2000" b="0" i="0" dirty="0">
                <a:solidFill>
                  <a:schemeClr val="tx1">
                    <a:lumMod val="85000"/>
                    <a:lumOff val="15000"/>
                  </a:schemeClr>
                </a:solidFill>
                <a:effectLst/>
                <a:latin typeface="Söhne"/>
              </a:rPr>
              <a:t>	</a:t>
            </a:r>
            <a:r>
              <a:rPr lang="en-IN" sz="1600" b="0" i="0" dirty="0">
                <a:solidFill>
                  <a:schemeClr val="tx1">
                    <a:lumMod val="85000"/>
                    <a:lumOff val="15000"/>
                  </a:schemeClr>
                </a:solidFill>
                <a:effectLst/>
                <a:latin typeface="Times New Roman" panose="02020603050405020304" pitchFamily="18" charset="0"/>
                <a:cs typeface="Times New Roman" panose="02020603050405020304" pitchFamily="18" charset="0"/>
              </a:rPr>
              <a:t>In conclusion, the development of the basic keylogger application involved a systematic approach, starting from initialization and GUI setup to keylogging functionality implementation and data logging. Through careful design and implementation, the application successfully captures and logs keystrokes while providing a user-friendly interface for controlling the keylogging process. With proper error handling and ethical considerations, the keylogger application aims to serve educational purposes responsibly, emphasizing the importance of privacy and ethical usage.</a:t>
            </a:r>
            <a:endParaRPr lang="en-IN" sz="16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1097659" y="882650"/>
            <a:ext cx="9570341" cy="4673324"/>
          </a:xfrm>
        </p:spPr>
        <p:txBody>
          <a:bodyPr/>
          <a:lstStyle/>
          <a:p>
            <a:pPr marL="0" indent="0" algn="just">
              <a:buNone/>
            </a:pPr>
            <a:r>
              <a:rPr lang="en-IN" sz="2000" b="0" i="0" dirty="0">
                <a:solidFill>
                  <a:schemeClr val="tx1">
                    <a:lumMod val="85000"/>
                    <a:lumOff val="15000"/>
                  </a:schemeClr>
                </a:solidFill>
                <a:effectLst/>
                <a:latin typeface="Söhne"/>
              </a:rPr>
              <a:t>	</a:t>
            </a:r>
            <a:r>
              <a:rPr lang="en-IN" sz="1600" b="0" i="0" dirty="0">
                <a:solidFill>
                  <a:schemeClr val="tx1">
                    <a:lumMod val="85000"/>
                    <a:lumOff val="15000"/>
                  </a:schemeClr>
                </a:solidFill>
                <a:effectLst/>
                <a:latin typeface="Times New Roman" panose="02020603050405020304" pitchFamily="18" charset="0"/>
                <a:cs typeface="Times New Roman" panose="02020603050405020304" pitchFamily="18" charset="0"/>
              </a:rPr>
              <a:t>In the future, the basic keylogger application has significant potential for expansion and enhancement. One avenue for development involves refining the user interface to be more intuitive and visually appealing, offering additional features like customization options, real-time visualization of keystrokes, and detailed activity logs. Furthermore, advanced logging mechanisms could be explored, such as database integration for efficient data storage, encryption for securing logged keystrokes, and timestamping for improved tracking and analysis. Integrating remote monitoring capabilities would allow users to access logged data from anywhere, enabling remote management and monitoring of keystroke activity.</a:t>
            </a:r>
            <a:endParaRPr lang="en-US" sz="16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781203" y="1302026"/>
            <a:ext cx="11029616" cy="530296"/>
          </a:xfrm>
          <a:prstGeom prst="rect">
            <a:avLst/>
          </a:prstGeom>
        </p:spPr>
        <p:txBody>
          <a:bodyPr vert="horz" lIns="91440" tIns="45720" rIns="91440" bIns="45720" rtlCol="0" anchor="b">
            <a:normAutofit fontScale="975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solidFill>
                  <a:schemeClr val="accent1"/>
                </a:solidFil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897076" y="1483553"/>
            <a:ext cx="11029616" cy="530296"/>
          </a:xfrm>
        </p:spPr>
        <p:txBody>
          <a:bodyPr>
            <a:normAutofit/>
          </a:bodyPr>
          <a:lstStyle/>
          <a:p>
            <a:r>
              <a:rPr lang="en-US" sz="2400" b="1" dirty="0">
                <a:solidFill>
                  <a:schemeClr val="accent1"/>
                </a:solidFill>
                <a:ea typeface="+mj-lt"/>
                <a:cs typeface="Arial"/>
              </a:rPr>
              <a:t>References</a:t>
            </a:r>
            <a:endParaRPr lang="en-US" sz="2400"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1961105" y="844826"/>
            <a:ext cx="11029615" cy="4673324"/>
          </a:xfrm>
        </p:spPr>
        <p:txBody>
          <a:bodyPr>
            <a:normAutofit/>
          </a:bodyPr>
          <a:lstStyle/>
          <a:p>
            <a:pPr>
              <a:buFont typeface="Wingdings" panose="05000000000000000000" pitchFamily="2" charset="2"/>
              <a:buChar char="Ø"/>
            </a:pPr>
            <a:r>
              <a:rPr lang="en-IN" sz="1600" b="0" i="0" dirty="0">
                <a:solidFill>
                  <a:schemeClr val="tx1">
                    <a:lumMod val="85000"/>
                    <a:lumOff val="15000"/>
                  </a:schemeClr>
                </a:solidFill>
                <a:effectLst/>
                <a:latin typeface="Times New Roman" panose="02020603050405020304" pitchFamily="18" charset="0"/>
                <a:cs typeface="Times New Roman" panose="02020603050405020304" pitchFamily="18" charset="0"/>
              </a:rPr>
              <a:t>Author: John Smith </a:t>
            </a:r>
          </a:p>
          <a:p>
            <a:pPr>
              <a:buFont typeface="Wingdings" panose="05000000000000000000" pitchFamily="2" charset="2"/>
              <a:buChar char="Ø"/>
            </a:pPr>
            <a:r>
              <a:rPr lang="en-IN" sz="1600" b="0" i="0" dirty="0">
                <a:solidFill>
                  <a:schemeClr val="tx1">
                    <a:lumMod val="85000"/>
                    <a:lumOff val="15000"/>
                  </a:schemeClr>
                </a:solidFill>
                <a:effectLst/>
                <a:latin typeface="Times New Roman" panose="02020603050405020304" pitchFamily="18" charset="0"/>
                <a:cs typeface="Times New Roman" panose="02020603050405020304" pitchFamily="18" charset="0"/>
              </a:rPr>
              <a:t>Title: "Building a Keylogger Application in Python" </a:t>
            </a:r>
          </a:p>
          <a:p>
            <a:pPr>
              <a:buFont typeface="Wingdings" panose="05000000000000000000" pitchFamily="2" charset="2"/>
              <a:buChar char="Ø"/>
            </a:pPr>
            <a:r>
              <a:rPr lang="en-IN" sz="1600" b="0" i="0" dirty="0">
                <a:solidFill>
                  <a:schemeClr val="tx1">
                    <a:lumMod val="85000"/>
                    <a:lumOff val="15000"/>
                  </a:schemeClr>
                </a:solidFill>
                <a:effectLst/>
                <a:latin typeface="Times New Roman" panose="02020603050405020304" pitchFamily="18" charset="0"/>
                <a:cs typeface="Times New Roman" panose="02020603050405020304" pitchFamily="18" charset="0"/>
              </a:rPr>
              <a:t>Website: </a:t>
            </a:r>
            <a:r>
              <a:rPr lang="en-IN" sz="1600" b="0" i="0" dirty="0" err="1">
                <a:solidFill>
                  <a:schemeClr val="tx1">
                    <a:lumMod val="85000"/>
                    <a:lumOff val="15000"/>
                  </a:schemeClr>
                </a:solidFill>
                <a:effectLst/>
                <a:latin typeface="Times New Roman" panose="02020603050405020304" pitchFamily="18" charset="0"/>
                <a:cs typeface="Times New Roman" panose="02020603050405020304" pitchFamily="18" charset="0"/>
              </a:rPr>
              <a:t>RealPython</a:t>
            </a:r>
            <a:r>
              <a:rPr lang="en-IN" sz="1600" b="0" i="0" dirty="0">
                <a:solidFill>
                  <a:schemeClr val="tx1">
                    <a:lumMod val="85000"/>
                    <a:lumOff val="15000"/>
                  </a:schemeClr>
                </a:solidFill>
                <a:effectLst/>
                <a:latin typeface="Times New Roman" panose="02020603050405020304" pitchFamily="18" charset="0"/>
                <a:cs typeface="Times New Roman" panose="02020603050405020304" pitchFamily="18" charset="0"/>
              </a:rPr>
              <a:t> URL: </a:t>
            </a:r>
            <a:r>
              <a:rPr lang="en-IN" sz="1600" b="0" i="0" u="none" strike="noStrike" dirty="0">
                <a:solidFill>
                  <a:schemeClr val="tx1">
                    <a:lumMod val="85000"/>
                    <a:lumOff val="15000"/>
                  </a:schemeClr>
                </a:solidFill>
                <a:effectLst/>
                <a:latin typeface="Times New Roman" panose="02020603050405020304" pitchFamily="18" charset="0"/>
                <a:cs typeface="Times New Roman" panose="02020603050405020304" pitchFamily="18" charset="0"/>
              </a:rPr>
              <a:t>https://realpython.com/python-keylogger/</a:t>
            </a:r>
            <a:r>
              <a:rPr lang="en-IN" sz="1600" b="0" i="0" dirty="0">
                <a:solidFill>
                  <a:schemeClr val="tx1">
                    <a:lumMod val="85000"/>
                    <a:lumOff val="15000"/>
                  </a:schemeClr>
                </a:solidFill>
                <a:effectLst/>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IN" sz="1600" b="0" i="0" dirty="0">
                <a:solidFill>
                  <a:schemeClr val="tx1">
                    <a:lumMod val="85000"/>
                    <a:lumOff val="15000"/>
                  </a:schemeClr>
                </a:solidFill>
                <a:effectLst/>
                <a:latin typeface="Times New Roman" panose="02020603050405020304" pitchFamily="18" charset="0"/>
                <a:cs typeface="Times New Roman" panose="02020603050405020304" pitchFamily="18" charset="0"/>
              </a:rPr>
              <a:t>Accessed: April 5, 2024</a:t>
            </a:r>
            <a:endParaRPr lang="en-IN" sz="16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147158" y="2292393"/>
            <a:ext cx="9298744" cy="1325563"/>
          </a:xfrm>
        </p:spPr>
        <p:txBody>
          <a:bodyPr>
            <a:normAutofit/>
          </a:bodyPr>
          <a:lstStyle/>
          <a:p>
            <a:pPr algn="ctr"/>
            <a:r>
              <a:rPr lang="en-US" sz="3200" b="1" dirty="0">
                <a:solidFill>
                  <a:srgbClr val="002060"/>
                </a:solidFill>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902915" y="1799436"/>
            <a:ext cx="11029616" cy="530296"/>
          </a:xfrm>
        </p:spPr>
        <p:txBody>
          <a:bodyPr>
            <a:normAutofit/>
          </a:bodyPr>
          <a:lstStyle/>
          <a:p>
            <a:r>
              <a:rPr lang="en-US" b="1" dirty="0">
                <a:solidFill>
                  <a:schemeClr val="accent1"/>
                </a:solidFill>
                <a:cs typeface="Arial" panose="020B0604020202020204" pitchFamily="34" charset="0"/>
              </a:rPr>
              <a:t>Problem Statement</a:t>
            </a:r>
            <a:endParaRPr lang="en-US"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1837112" y="1881140"/>
            <a:ext cx="8121535" cy="2806467"/>
          </a:xfrm>
        </p:spPr>
        <p:txBody>
          <a:bodyPr>
            <a:normAutofit/>
          </a:bodyPr>
          <a:lstStyle/>
          <a:p>
            <a:pPr marL="0" indent="0" algn="just">
              <a:buNone/>
            </a:pPr>
            <a:r>
              <a:rPr lang="en-IN" sz="2400" b="0" i="0" dirty="0">
                <a:solidFill>
                  <a:schemeClr val="tx1">
                    <a:lumMod val="85000"/>
                    <a:lumOff val="15000"/>
                  </a:schemeClr>
                </a:solidFill>
                <a:effectLst/>
                <a:latin typeface="Söhne"/>
              </a:rPr>
              <a:t>		</a:t>
            </a:r>
            <a:r>
              <a:rPr lang="en-IN" sz="1600" b="0" i="0" dirty="0">
                <a:solidFill>
                  <a:schemeClr val="tx1">
                    <a:lumMod val="85000"/>
                    <a:lumOff val="15000"/>
                  </a:schemeClr>
                </a:solidFill>
                <a:effectLst/>
                <a:latin typeface="Times New Roman" panose="02020603050405020304" pitchFamily="18" charset="0"/>
                <a:cs typeface="Times New Roman" panose="02020603050405020304" pitchFamily="18" charset="0"/>
              </a:rPr>
              <a:t>Identify effective strategies to detect and mitigate the risks associated with keyloggers, which are stealthy software tools designed to clandestinely monitor and record keystrokes on users' computers. Develop methods to raise awareness among individuals and organizations about the dangers posed by keyloggers and provide guidance on preventive measures to minimize the potential impact on privacy, security, and financial well-being.</a:t>
            </a:r>
            <a:endParaRPr lang="en-IN" sz="16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2400" b="1" dirty="0">
                <a:solidFill>
                  <a:schemeClr val="accent1"/>
                </a:solidFill>
                <a:cs typeface="Arial" panose="020B0604020202020204" pitchFamily="34" charset="0"/>
              </a:rPr>
              <a:t>Proposed Solution</a:t>
            </a:r>
            <a:endParaRPr lang="en-US" sz="2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1141615" y="1595592"/>
            <a:ext cx="9908770" cy="4182206"/>
          </a:xfrm>
        </p:spPr>
        <p:txBody>
          <a:bodyPr vert="horz" lIns="91440" tIns="45720" rIns="91440" bIns="45720" rtlCol="0" anchor="ctr">
            <a:noAutofit/>
          </a:bodyPr>
          <a:lstStyle/>
          <a:p>
            <a:pPr marL="0" indent="0" algn="l">
              <a:buNone/>
            </a:pPr>
            <a:r>
              <a:rPr lang="en-IN" sz="1400" dirty="0">
                <a:solidFill>
                  <a:schemeClr val="tx1">
                    <a:lumMod val="85000"/>
                    <a:lumOff val="15000"/>
                  </a:schemeClr>
                </a:solidFill>
                <a:latin typeface="Söhne"/>
              </a:rPr>
              <a:t>  	</a:t>
            </a:r>
            <a:r>
              <a:rPr lang="en-IN" sz="1400" b="0" i="0" dirty="0">
                <a:solidFill>
                  <a:schemeClr val="tx1">
                    <a:lumMod val="85000"/>
                    <a:lumOff val="15000"/>
                  </a:schemeClr>
                </a:solidFill>
                <a:effectLst/>
                <a:latin typeface="Söhne"/>
              </a:rPr>
              <a:t>The Python script implements a basic keylogger application with a graphical user interface (GUI) using the </a:t>
            </a:r>
            <a:r>
              <a:rPr lang="en-IN" sz="1400" b="0" i="0" dirty="0" err="1">
                <a:solidFill>
                  <a:schemeClr val="tx1">
                    <a:lumMod val="85000"/>
                    <a:lumOff val="15000"/>
                  </a:schemeClr>
                </a:solidFill>
                <a:effectLst/>
                <a:latin typeface="Söhne"/>
              </a:rPr>
              <a:t>tkinter</a:t>
            </a:r>
            <a:r>
              <a:rPr lang="en-IN" sz="1400" b="0" i="0" dirty="0">
                <a:solidFill>
                  <a:schemeClr val="tx1">
                    <a:lumMod val="85000"/>
                    <a:lumOff val="15000"/>
                  </a:schemeClr>
                </a:solidFill>
                <a:effectLst/>
                <a:latin typeface="Söhne"/>
              </a:rPr>
              <a:t> library. The keylogger functionality is achieved through the </a:t>
            </a:r>
            <a:r>
              <a:rPr lang="en-IN" sz="1400" b="0" i="0" dirty="0" err="1">
                <a:solidFill>
                  <a:schemeClr val="tx1">
                    <a:lumMod val="85000"/>
                    <a:lumOff val="15000"/>
                  </a:schemeClr>
                </a:solidFill>
                <a:effectLst/>
                <a:latin typeface="Söhne"/>
              </a:rPr>
              <a:t>pynput</a:t>
            </a:r>
            <a:r>
              <a:rPr lang="en-IN" sz="1400" b="0" i="0" dirty="0">
                <a:solidFill>
                  <a:schemeClr val="tx1">
                    <a:lumMod val="85000"/>
                    <a:lumOff val="15000"/>
                  </a:schemeClr>
                </a:solidFill>
                <a:effectLst/>
                <a:latin typeface="Söhne"/>
              </a:rPr>
              <a:t> library, which enables monitoring of keyboard events including key presses and releases.</a:t>
            </a:r>
          </a:p>
          <a:p>
            <a:pPr marL="0" indent="0" algn="l">
              <a:buNone/>
            </a:pPr>
            <a:r>
              <a:rPr lang="en-IN" sz="1400" b="1" i="0" dirty="0">
                <a:solidFill>
                  <a:schemeClr val="tx1">
                    <a:lumMod val="85000"/>
                    <a:lumOff val="15000"/>
                  </a:schemeClr>
                </a:solidFill>
                <a:effectLst/>
                <a:latin typeface="+mj-lt"/>
              </a:rPr>
              <a:t>Features:</a:t>
            </a:r>
            <a:endParaRPr lang="en-IN" sz="1400" b="0" i="0" dirty="0">
              <a:solidFill>
                <a:schemeClr val="tx1">
                  <a:lumMod val="85000"/>
                  <a:lumOff val="15000"/>
                </a:schemeClr>
              </a:solidFill>
              <a:effectLst/>
              <a:latin typeface="+mj-lt"/>
            </a:endParaRPr>
          </a:p>
          <a:p>
            <a:pPr algn="l">
              <a:buFont typeface="Wingdings" panose="05000000000000000000" pitchFamily="2" charset="2"/>
              <a:buChar char="Ø"/>
            </a:pPr>
            <a:r>
              <a:rPr lang="en-IN" sz="1400" b="0" i="0" dirty="0">
                <a:solidFill>
                  <a:schemeClr val="tx1">
                    <a:lumMod val="85000"/>
                    <a:lumOff val="15000"/>
                  </a:schemeClr>
                </a:solidFill>
                <a:effectLst/>
                <a:latin typeface="Söhne"/>
              </a:rPr>
              <a:t>Records pressed, held, and released keys.</a:t>
            </a:r>
          </a:p>
          <a:p>
            <a:pPr algn="l">
              <a:buFont typeface="Wingdings" panose="05000000000000000000" pitchFamily="2" charset="2"/>
              <a:buChar char="Ø"/>
            </a:pPr>
            <a:r>
              <a:rPr lang="en-IN" sz="1400" b="0" i="0" dirty="0">
                <a:solidFill>
                  <a:schemeClr val="tx1">
                    <a:lumMod val="85000"/>
                    <a:lumOff val="15000"/>
                  </a:schemeClr>
                </a:solidFill>
                <a:effectLst/>
                <a:latin typeface="Söhne"/>
              </a:rPr>
              <a:t>Saves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data in two formats: a text file ('key_log.txt') and a JSON file ('</a:t>
            </a:r>
            <a:r>
              <a:rPr lang="en-IN" sz="1400" b="0" i="0" dirty="0" err="1">
                <a:solidFill>
                  <a:schemeClr val="tx1">
                    <a:lumMod val="85000"/>
                    <a:lumOff val="15000"/>
                  </a:schemeClr>
                </a:solidFill>
                <a:effectLst/>
                <a:latin typeface="Söhne"/>
              </a:rPr>
              <a:t>key_log.json</a:t>
            </a:r>
            <a:r>
              <a:rPr lang="en-IN" sz="1400" b="0" i="0" dirty="0">
                <a:solidFill>
                  <a:schemeClr val="tx1">
                    <a:lumMod val="85000"/>
                    <a:lumOff val="15000"/>
                  </a:schemeClr>
                </a:solidFill>
                <a:effectLst/>
                <a:latin typeface="Söhne"/>
              </a:rPr>
              <a:t>').</a:t>
            </a:r>
          </a:p>
          <a:p>
            <a:pPr algn="l">
              <a:buFont typeface="Wingdings" panose="05000000000000000000" pitchFamily="2" charset="2"/>
              <a:buChar char="Ø"/>
            </a:pPr>
            <a:r>
              <a:rPr lang="en-IN" sz="1400" b="0" i="0" dirty="0">
                <a:solidFill>
                  <a:schemeClr val="tx1">
                    <a:lumMod val="85000"/>
                    <a:lumOff val="15000"/>
                  </a:schemeClr>
                </a:solidFill>
                <a:effectLst/>
                <a:latin typeface="Söhne"/>
              </a:rPr>
              <a:t>User-friendly interface with options to start and stop the keylogging process.</a:t>
            </a:r>
          </a:p>
          <a:p>
            <a:pPr marL="0" indent="0" algn="l">
              <a:buNone/>
            </a:pPr>
            <a:r>
              <a:rPr lang="en-IN" sz="1400" b="1" i="0" dirty="0">
                <a:solidFill>
                  <a:schemeClr val="tx1">
                    <a:lumMod val="85000"/>
                    <a:lumOff val="15000"/>
                  </a:schemeClr>
                </a:solidFill>
                <a:effectLst/>
                <a:latin typeface="+mj-lt"/>
              </a:rPr>
              <a:t>Usage:</a:t>
            </a:r>
            <a:endParaRPr lang="en-IN" sz="1400" b="0" i="0" dirty="0">
              <a:solidFill>
                <a:schemeClr val="tx1">
                  <a:lumMod val="85000"/>
                  <a:lumOff val="15000"/>
                </a:schemeClr>
              </a:solidFill>
              <a:effectLst/>
              <a:latin typeface="+mj-lt"/>
            </a:endParaRPr>
          </a:p>
          <a:p>
            <a:pPr algn="l">
              <a:buFont typeface="Wingdings" panose="05000000000000000000" pitchFamily="2" charset="2"/>
              <a:buChar char="Ø"/>
            </a:pPr>
            <a:r>
              <a:rPr lang="en-IN" sz="1400" b="0" i="0" dirty="0">
                <a:solidFill>
                  <a:schemeClr val="tx1">
                    <a:lumMod val="85000"/>
                    <a:lumOff val="15000"/>
                  </a:schemeClr>
                </a:solidFill>
                <a:effectLst/>
                <a:latin typeface="Söhne"/>
              </a:rPr>
              <a:t>Click the "Start" button to initiate the keylogging process.</a:t>
            </a:r>
          </a:p>
          <a:p>
            <a:pPr algn="l">
              <a:buFont typeface="Wingdings" panose="05000000000000000000" pitchFamily="2" charset="2"/>
              <a:buChar char="Ø"/>
            </a:pPr>
            <a:r>
              <a:rPr lang="en-IN" sz="1400" b="0" i="0" dirty="0">
                <a:solidFill>
                  <a:schemeClr val="tx1">
                    <a:lumMod val="85000"/>
                    <a:lumOff val="15000"/>
                  </a:schemeClr>
                </a:solidFill>
                <a:effectLst/>
                <a:latin typeface="Söhne"/>
              </a:rPr>
              <a:t>The application will begin capturing keyboard input in real-time.</a:t>
            </a:r>
          </a:p>
          <a:p>
            <a:pPr algn="l">
              <a:buFont typeface="Wingdings" panose="05000000000000000000" pitchFamily="2" charset="2"/>
              <a:buChar char="Ø"/>
            </a:pPr>
            <a:r>
              <a:rPr lang="en-IN" sz="1400" b="0" i="0" dirty="0">
                <a:solidFill>
                  <a:schemeClr val="tx1">
                    <a:lumMod val="85000"/>
                    <a:lumOff val="15000"/>
                  </a:schemeClr>
                </a:solidFill>
                <a:effectLst/>
                <a:latin typeface="Söhne"/>
              </a:rPr>
              <a:t>Press the "Stop" button to halt the keylogging process.</a:t>
            </a:r>
          </a:p>
          <a:p>
            <a:pPr algn="l">
              <a:buFont typeface="Wingdings" panose="05000000000000000000" pitchFamily="2" charset="2"/>
              <a:buChar char="Ø"/>
            </a:pPr>
            <a:r>
              <a:rPr lang="en-IN" sz="1400" b="0" i="0" dirty="0">
                <a:solidFill>
                  <a:schemeClr val="tx1">
                    <a:lumMod val="85000"/>
                    <a:lumOff val="15000"/>
                  </a:schemeClr>
                </a:solidFill>
                <a:effectLst/>
                <a:latin typeface="Söhne"/>
              </a:rPr>
              <a:t>Access the generated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files for analysis or further processing.</a:t>
            </a:r>
          </a:p>
          <a:p>
            <a:pPr marL="0" indent="0" algn="l">
              <a:buNone/>
            </a:pPr>
            <a:r>
              <a:rPr lang="en-IN" sz="1400" b="1" i="0" dirty="0">
                <a:solidFill>
                  <a:schemeClr val="tx1">
                    <a:lumMod val="85000"/>
                    <a:lumOff val="15000"/>
                  </a:schemeClr>
                </a:solidFill>
                <a:effectLst/>
                <a:latin typeface="+mj-lt"/>
              </a:rPr>
              <a:t>Note:</a:t>
            </a:r>
          </a:p>
          <a:p>
            <a:pPr marL="0" indent="0" algn="l">
              <a:buNone/>
            </a:pPr>
            <a:r>
              <a:rPr lang="en-IN" sz="1400" b="0" i="0" dirty="0">
                <a:solidFill>
                  <a:schemeClr val="tx1">
                    <a:lumMod val="85000"/>
                    <a:lumOff val="15000"/>
                  </a:schemeClr>
                </a:solidFill>
                <a:effectLst/>
                <a:latin typeface="Söhne"/>
              </a:rPr>
              <a:t> 	 This keylogger is intended for educational purposes and should be used responsibly and ethically. It may be modified or extended for specific requirements, but caution should be exercised to ensure compliance with legal and privacy considerations.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a:bodyPr>
          <a:lstStyle/>
          <a:p>
            <a:r>
              <a:rPr lang="en-US" sz="2400" b="1" dirty="0">
                <a:solidFill>
                  <a:schemeClr val="accent1"/>
                </a:solidFill>
                <a:ea typeface="+mj-lt"/>
                <a:cs typeface="Arial"/>
              </a:rPr>
              <a:t>System  Approach</a:t>
            </a:r>
            <a:endParaRPr lang="en-US" sz="2400" dirty="0">
              <a:solidFill>
                <a:schemeClr val="accent1"/>
              </a:solidFill>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1636910" y="1438976"/>
            <a:ext cx="11029615" cy="4673324"/>
          </a:xfrm>
        </p:spPr>
        <p:txBody>
          <a:bodyPr>
            <a:noAutofit/>
          </a:bodyPr>
          <a:lstStyle/>
          <a:p>
            <a:pPr marL="0" indent="0" algn="l">
              <a:buNone/>
            </a:pPr>
            <a:r>
              <a:rPr lang="en-IN" sz="1400" b="1" i="0" dirty="0">
                <a:solidFill>
                  <a:schemeClr val="tx1">
                    <a:lumMod val="85000"/>
                    <a:lumOff val="15000"/>
                  </a:schemeClr>
                </a:solidFill>
                <a:effectLst/>
                <a:latin typeface="+mj-lt"/>
              </a:rPr>
              <a:t>1. Requirement Analysis:</a:t>
            </a:r>
            <a:endParaRPr lang="en-IN" sz="1400" b="0" i="0" dirty="0">
              <a:solidFill>
                <a:schemeClr val="tx1">
                  <a:lumMod val="85000"/>
                  <a:lumOff val="15000"/>
                </a:schemeClr>
              </a:solidFill>
              <a:effectLst/>
              <a:latin typeface="+mj-lt"/>
            </a:endParaRPr>
          </a:p>
          <a:p>
            <a:pPr algn="l">
              <a:buFont typeface="Wingdings" panose="05000000000000000000" pitchFamily="2" charset="2"/>
              <a:buChar char="Ø"/>
            </a:pPr>
            <a:r>
              <a:rPr lang="en-IN" sz="1200" b="0" i="0" dirty="0">
                <a:solidFill>
                  <a:schemeClr val="tx1">
                    <a:lumMod val="85000"/>
                    <a:lumOff val="15000"/>
                  </a:schemeClr>
                </a:solidFill>
                <a:effectLst/>
                <a:latin typeface="Söhne"/>
              </a:rPr>
              <a:t>Identify the need for a keylogger application.</a:t>
            </a:r>
          </a:p>
          <a:p>
            <a:pPr algn="l">
              <a:buFont typeface="Wingdings" panose="05000000000000000000" pitchFamily="2" charset="2"/>
              <a:buChar char="Ø"/>
            </a:pPr>
            <a:r>
              <a:rPr lang="en-IN" sz="1200" b="0" i="0" dirty="0">
                <a:solidFill>
                  <a:schemeClr val="tx1">
                    <a:lumMod val="85000"/>
                    <a:lumOff val="15000"/>
                  </a:schemeClr>
                </a:solidFill>
                <a:effectLst/>
                <a:latin typeface="Söhne"/>
              </a:rPr>
              <a:t>Determine the target platform(s) (e.g., Windows, macOS, Linux).</a:t>
            </a:r>
          </a:p>
          <a:p>
            <a:pPr algn="l">
              <a:buFont typeface="Wingdings" panose="05000000000000000000" pitchFamily="2" charset="2"/>
              <a:buChar char="Ø"/>
            </a:pPr>
            <a:r>
              <a:rPr lang="en-IN" sz="1200" b="0" i="0" dirty="0">
                <a:solidFill>
                  <a:schemeClr val="tx1">
                    <a:lumMod val="85000"/>
                    <a:lumOff val="15000"/>
                  </a:schemeClr>
                </a:solidFill>
                <a:effectLst/>
                <a:latin typeface="Söhne"/>
              </a:rPr>
              <a:t>Define the key features and functionalities required.</a:t>
            </a:r>
          </a:p>
          <a:p>
            <a:pPr marL="0" indent="0" algn="l">
              <a:buNone/>
            </a:pPr>
            <a:r>
              <a:rPr lang="en-IN" sz="1400" b="1" i="0" dirty="0">
                <a:solidFill>
                  <a:schemeClr val="tx1">
                    <a:lumMod val="85000"/>
                    <a:lumOff val="15000"/>
                  </a:schemeClr>
                </a:solidFill>
                <a:effectLst/>
                <a:latin typeface="+mj-lt"/>
              </a:rPr>
              <a:t>2. Design:</a:t>
            </a:r>
            <a:endParaRPr lang="en-IN" sz="1400" b="0" i="0" dirty="0">
              <a:solidFill>
                <a:schemeClr val="tx1">
                  <a:lumMod val="85000"/>
                  <a:lumOff val="15000"/>
                </a:schemeClr>
              </a:solidFill>
              <a:effectLst/>
              <a:latin typeface="+mj-lt"/>
            </a:endParaRPr>
          </a:p>
          <a:p>
            <a:pPr algn="l">
              <a:buFont typeface="Wingdings" panose="05000000000000000000" pitchFamily="2" charset="2"/>
              <a:buChar char="Ø"/>
            </a:pPr>
            <a:r>
              <a:rPr lang="en-IN" sz="1200" b="0" i="0" dirty="0">
                <a:solidFill>
                  <a:schemeClr val="tx1">
                    <a:lumMod val="85000"/>
                    <a:lumOff val="15000"/>
                  </a:schemeClr>
                </a:solidFill>
                <a:effectLst/>
                <a:latin typeface="Söhne"/>
              </a:rPr>
              <a:t>Select appropriate programming languages and libraries.</a:t>
            </a:r>
          </a:p>
          <a:p>
            <a:pPr algn="l">
              <a:buFont typeface="Wingdings" panose="05000000000000000000" pitchFamily="2" charset="2"/>
              <a:buChar char="Ø"/>
            </a:pPr>
            <a:r>
              <a:rPr lang="en-IN" sz="1200" b="0" i="0" dirty="0">
                <a:solidFill>
                  <a:schemeClr val="tx1">
                    <a:lumMod val="85000"/>
                    <a:lumOff val="15000"/>
                  </a:schemeClr>
                </a:solidFill>
                <a:effectLst/>
                <a:latin typeface="Söhne"/>
              </a:rPr>
              <a:t>Design the architecture of the keylogger system.</a:t>
            </a:r>
          </a:p>
          <a:p>
            <a:pPr algn="l">
              <a:buFont typeface="Wingdings" panose="05000000000000000000" pitchFamily="2" charset="2"/>
              <a:buChar char="Ø"/>
            </a:pPr>
            <a:r>
              <a:rPr lang="en-IN" sz="1200" b="0" i="0" dirty="0">
                <a:solidFill>
                  <a:schemeClr val="tx1">
                    <a:lumMod val="85000"/>
                    <a:lumOff val="15000"/>
                  </a:schemeClr>
                </a:solidFill>
                <a:effectLst/>
                <a:latin typeface="Söhne"/>
              </a:rPr>
              <a:t>Define the user interface layout and interactions.</a:t>
            </a:r>
          </a:p>
          <a:p>
            <a:pPr algn="l">
              <a:buFont typeface="Wingdings" panose="05000000000000000000" pitchFamily="2" charset="2"/>
              <a:buChar char="Ø"/>
            </a:pPr>
            <a:r>
              <a:rPr lang="en-IN" sz="1200" b="0" i="0" dirty="0">
                <a:solidFill>
                  <a:schemeClr val="tx1">
                    <a:lumMod val="85000"/>
                    <a:lumOff val="15000"/>
                  </a:schemeClr>
                </a:solidFill>
                <a:effectLst/>
                <a:latin typeface="Söhne"/>
              </a:rPr>
              <a:t>Plan data storage mechanisms for captured keystrokes.</a:t>
            </a:r>
          </a:p>
          <a:p>
            <a:pPr algn="l">
              <a:buFont typeface="Wingdings" panose="05000000000000000000" pitchFamily="2" charset="2"/>
              <a:buChar char="Ø"/>
            </a:pPr>
            <a:r>
              <a:rPr lang="en-IN" sz="1200" b="0" i="0" dirty="0">
                <a:solidFill>
                  <a:schemeClr val="tx1">
                    <a:lumMod val="85000"/>
                    <a:lumOff val="15000"/>
                  </a:schemeClr>
                </a:solidFill>
                <a:effectLst/>
                <a:latin typeface="Söhne"/>
              </a:rPr>
              <a:t>Consider security and privacy measures.</a:t>
            </a:r>
          </a:p>
          <a:p>
            <a:pPr marL="0" indent="0" algn="l">
              <a:buNone/>
            </a:pPr>
            <a:r>
              <a:rPr lang="en-IN" sz="1400" b="1" i="0" dirty="0">
                <a:solidFill>
                  <a:schemeClr val="tx1">
                    <a:lumMod val="85000"/>
                    <a:lumOff val="15000"/>
                  </a:schemeClr>
                </a:solidFill>
                <a:effectLst/>
                <a:latin typeface="+mj-lt"/>
              </a:rPr>
              <a:t>3. Development:</a:t>
            </a:r>
            <a:endParaRPr lang="en-IN" sz="1400" b="0" i="0" dirty="0">
              <a:solidFill>
                <a:schemeClr val="tx1">
                  <a:lumMod val="85000"/>
                  <a:lumOff val="15000"/>
                </a:schemeClr>
              </a:solidFill>
              <a:effectLst/>
              <a:latin typeface="+mj-lt"/>
            </a:endParaRPr>
          </a:p>
          <a:p>
            <a:pPr algn="l">
              <a:buFont typeface="Wingdings" panose="05000000000000000000" pitchFamily="2" charset="2"/>
              <a:buChar char="Ø"/>
            </a:pPr>
            <a:r>
              <a:rPr lang="en-IN" sz="1200" b="0" i="0" dirty="0">
                <a:solidFill>
                  <a:schemeClr val="tx1">
                    <a:lumMod val="85000"/>
                    <a:lumOff val="15000"/>
                  </a:schemeClr>
                </a:solidFill>
                <a:effectLst/>
                <a:latin typeface="Söhne"/>
              </a:rPr>
              <a:t>Implement the keylogging functionality using libraries like </a:t>
            </a:r>
            <a:r>
              <a:rPr lang="en-IN" sz="1200" b="0" i="0" dirty="0" err="1">
                <a:solidFill>
                  <a:schemeClr val="tx1">
                    <a:lumMod val="85000"/>
                    <a:lumOff val="15000"/>
                  </a:schemeClr>
                </a:solidFill>
                <a:effectLst/>
                <a:latin typeface="Söhne"/>
              </a:rPr>
              <a:t>pynput</a:t>
            </a:r>
            <a:r>
              <a:rPr lang="en-IN" sz="1200" b="0" i="0" dirty="0">
                <a:solidFill>
                  <a:schemeClr val="tx1">
                    <a:lumMod val="85000"/>
                    <a:lumOff val="15000"/>
                  </a:schemeClr>
                </a:solidFill>
                <a:effectLst/>
                <a:latin typeface="Söhne"/>
              </a:rPr>
              <a:t> or </a:t>
            </a:r>
            <a:r>
              <a:rPr lang="en-IN" sz="1200" b="0" i="0" dirty="0" err="1">
                <a:solidFill>
                  <a:schemeClr val="tx1">
                    <a:lumMod val="85000"/>
                    <a:lumOff val="15000"/>
                  </a:schemeClr>
                </a:solidFill>
                <a:effectLst/>
                <a:latin typeface="Söhne"/>
              </a:rPr>
              <a:t>pyHook</a:t>
            </a:r>
            <a:r>
              <a:rPr lang="en-IN" sz="1200" b="0" i="0" dirty="0">
                <a:solidFill>
                  <a:schemeClr val="tx1">
                    <a:lumMod val="85000"/>
                    <a:lumOff val="15000"/>
                  </a:schemeClr>
                </a:solidFill>
                <a:effectLst/>
                <a:latin typeface="Söhne"/>
              </a:rPr>
              <a:t>.</a:t>
            </a:r>
          </a:p>
          <a:p>
            <a:pPr algn="l">
              <a:buFont typeface="Wingdings" panose="05000000000000000000" pitchFamily="2" charset="2"/>
              <a:buChar char="Ø"/>
            </a:pPr>
            <a:r>
              <a:rPr lang="en-IN" sz="1200" b="0" i="0" dirty="0">
                <a:solidFill>
                  <a:schemeClr val="tx1">
                    <a:lumMod val="85000"/>
                    <a:lumOff val="15000"/>
                  </a:schemeClr>
                </a:solidFill>
                <a:effectLst/>
                <a:latin typeface="Söhne"/>
              </a:rPr>
              <a:t>Develop the graphical user interface (GUI) using a toolkit such as </a:t>
            </a:r>
            <a:r>
              <a:rPr lang="en-IN" sz="1200" b="0" i="0" dirty="0" err="1">
                <a:solidFill>
                  <a:schemeClr val="tx1">
                    <a:lumMod val="85000"/>
                    <a:lumOff val="15000"/>
                  </a:schemeClr>
                </a:solidFill>
                <a:effectLst/>
                <a:latin typeface="Söhne"/>
              </a:rPr>
              <a:t>tkinter</a:t>
            </a:r>
            <a:r>
              <a:rPr lang="en-IN" sz="1200" b="0" i="0" dirty="0">
                <a:solidFill>
                  <a:schemeClr val="tx1">
                    <a:lumMod val="85000"/>
                    <a:lumOff val="15000"/>
                  </a:schemeClr>
                </a:solidFill>
                <a:effectLst/>
                <a:latin typeface="Söhne"/>
              </a:rPr>
              <a:t>.</a:t>
            </a:r>
          </a:p>
          <a:p>
            <a:pPr algn="l">
              <a:buFont typeface="Wingdings" panose="05000000000000000000" pitchFamily="2" charset="2"/>
              <a:buChar char="Ø"/>
            </a:pPr>
            <a:r>
              <a:rPr lang="en-IN" sz="1200" b="0" i="0" dirty="0">
                <a:solidFill>
                  <a:schemeClr val="tx1">
                    <a:lumMod val="85000"/>
                    <a:lumOff val="15000"/>
                  </a:schemeClr>
                </a:solidFill>
                <a:effectLst/>
                <a:latin typeface="Söhne"/>
              </a:rPr>
              <a:t>Integrate functionalities to start, stop, and configure the keylogger.</a:t>
            </a:r>
          </a:p>
          <a:p>
            <a:pPr algn="l">
              <a:buFont typeface="Wingdings" panose="05000000000000000000" pitchFamily="2" charset="2"/>
              <a:buChar char="Ø"/>
            </a:pPr>
            <a:r>
              <a:rPr lang="en-IN" sz="1200" b="0" i="0" dirty="0">
                <a:solidFill>
                  <a:schemeClr val="tx1">
                    <a:lumMod val="85000"/>
                    <a:lumOff val="15000"/>
                  </a:schemeClr>
                </a:solidFill>
                <a:effectLst/>
                <a:latin typeface="Söhne"/>
              </a:rPr>
              <a:t>Implement error handling and validation mechanisms.</a:t>
            </a:r>
          </a:p>
          <a:p>
            <a:pPr algn="l">
              <a:buFont typeface="Wingdings" panose="05000000000000000000" pitchFamily="2" charset="2"/>
              <a:buChar char="Ø"/>
            </a:pPr>
            <a:r>
              <a:rPr lang="en-IN" sz="1200" b="0" i="0" dirty="0">
                <a:solidFill>
                  <a:schemeClr val="tx1">
                    <a:lumMod val="85000"/>
                    <a:lumOff val="15000"/>
                  </a:schemeClr>
                </a:solidFill>
                <a:effectLst/>
                <a:latin typeface="Söhne"/>
              </a:rPr>
              <a:t>Test each component individually and then integrate them into the system.</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73127" y="612696"/>
            <a:ext cx="11029616" cy="530296"/>
          </a:xfrm>
        </p:spPr>
        <p:txBody>
          <a:bodyPr>
            <a:normAutofit/>
          </a:bodyPr>
          <a:lstStyle/>
          <a:p>
            <a:r>
              <a:rPr lang="en-US" sz="2400" b="1" dirty="0">
                <a:solidFill>
                  <a:schemeClr val="accent1"/>
                </a:solidFill>
                <a:ea typeface="+mj-lt"/>
                <a:cs typeface="Arial"/>
              </a:rPr>
              <a:t>System  Approach</a:t>
            </a:r>
            <a:endParaRPr lang="en-US" sz="2400" b="1" dirty="0">
              <a:solidFill>
                <a:schemeClr val="accent1"/>
              </a:solidFill>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1744974" y="1305973"/>
            <a:ext cx="11029615" cy="4673324"/>
          </a:xfrm>
        </p:spPr>
        <p:txBody>
          <a:bodyPr>
            <a:noAutofit/>
          </a:bodyPr>
          <a:lstStyle/>
          <a:p>
            <a:pPr algn="l">
              <a:buFont typeface="Arial" panose="020B0604020202020204" pitchFamily="34" charset="0"/>
              <a:buChar char="•"/>
            </a:pPr>
            <a:endParaRPr lang="en-IN" sz="1200" b="0" i="0" dirty="0">
              <a:solidFill>
                <a:schemeClr val="tx1">
                  <a:lumMod val="85000"/>
                  <a:lumOff val="15000"/>
                </a:schemeClr>
              </a:solidFill>
              <a:effectLst/>
              <a:latin typeface="Söhne"/>
            </a:endParaRPr>
          </a:p>
          <a:p>
            <a:pPr marL="0" indent="0" algn="l">
              <a:buNone/>
            </a:pPr>
            <a:r>
              <a:rPr lang="en-IN" sz="1400" b="1" i="0" dirty="0">
                <a:solidFill>
                  <a:schemeClr val="tx1">
                    <a:lumMod val="85000"/>
                    <a:lumOff val="15000"/>
                  </a:schemeClr>
                </a:solidFill>
                <a:effectLst/>
                <a:latin typeface="+mj-lt"/>
              </a:rPr>
              <a:t>4. Testing:</a:t>
            </a:r>
            <a:endParaRPr lang="en-IN" sz="1400" b="0" i="0" dirty="0">
              <a:solidFill>
                <a:schemeClr val="tx1">
                  <a:lumMod val="85000"/>
                  <a:lumOff val="15000"/>
                </a:schemeClr>
              </a:solidFill>
              <a:effectLst/>
              <a:latin typeface="+mj-lt"/>
            </a:endParaRPr>
          </a:p>
          <a:p>
            <a:pPr algn="l">
              <a:buFont typeface="Wingdings" panose="05000000000000000000" pitchFamily="2" charset="2"/>
              <a:buChar char="Ø"/>
            </a:pPr>
            <a:r>
              <a:rPr lang="en-IN" sz="1200" b="0" i="0" dirty="0">
                <a:solidFill>
                  <a:schemeClr val="tx1">
                    <a:lumMod val="85000"/>
                    <a:lumOff val="15000"/>
                  </a:schemeClr>
                </a:solidFill>
                <a:effectLst/>
                <a:latin typeface="Söhne"/>
              </a:rPr>
              <a:t>Conduct unit tests to verify the functionality of individual components.</a:t>
            </a:r>
          </a:p>
          <a:p>
            <a:pPr algn="l">
              <a:buFont typeface="Wingdings" panose="05000000000000000000" pitchFamily="2" charset="2"/>
              <a:buChar char="Ø"/>
            </a:pPr>
            <a:r>
              <a:rPr lang="en-IN" sz="1200" b="0" i="0" dirty="0">
                <a:solidFill>
                  <a:schemeClr val="tx1">
                    <a:lumMod val="85000"/>
                    <a:lumOff val="15000"/>
                  </a:schemeClr>
                </a:solidFill>
                <a:effectLst/>
                <a:latin typeface="Söhne"/>
              </a:rPr>
              <a:t>Perform integration testing to ensure seamless interaction between modules.</a:t>
            </a:r>
          </a:p>
          <a:p>
            <a:pPr algn="l">
              <a:buFont typeface="Wingdings" panose="05000000000000000000" pitchFamily="2" charset="2"/>
              <a:buChar char="Ø"/>
            </a:pPr>
            <a:r>
              <a:rPr lang="en-IN" sz="1200" b="0" i="0" dirty="0">
                <a:solidFill>
                  <a:schemeClr val="tx1">
                    <a:lumMod val="85000"/>
                    <a:lumOff val="15000"/>
                  </a:schemeClr>
                </a:solidFill>
                <a:effectLst/>
                <a:latin typeface="Söhne"/>
              </a:rPr>
              <a:t>Execute system tests to validate the keylogger's </a:t>
            </a:r>
            <a:r>
              <a:rPr lang="en-IN" sz="1200" b="0" i="0" dirty="0" err="1">
                <a:solidFill>
                  <a:schemeClr val="tx1">
                    <a:lumMod val="85000"/>
                    <a:lumOff val="15000"/>
                  </a:schemeClr>
                </a:solidFill>
                <a:effectLst/>
                <a:latin typeface="Söhne"/>
              </a:rPr>
              <a:t>behavior</a:t>
            </a:r>
            <a:r>
              <a:rPr lang="en-IN" sz="1200" b="0" i="0" dirty="0">
                <a:solidFill>
                  <a:schemeClr val="tx1">
                    <a:lumMod val="85000"/>
                    <a:lumOff val="15000"/>
                  </a:schemeClr>
                </a:solidFill>
                <a:effectLst/>
                <a:latin typeface="Söhne"/>
              </a:rPr>
              <a:t> in different scenarios.</a:t>
            </a:r>
          </a:p>
          <a:p>
            <a:pPr algn="l">
              <a:buFont typeface="Wingdings" panose="05000000000000000000" pitchFamily="2" charset="2"/>
              <a:buChar char="Ø"/>
            </a:pPr>
            <a:r>
              <a:rPr lang="en-IN" sz="1200" b="0" i="0" dirty="0">
                <a:solidFill>
                  <a:schemeClr val="tx1">
                    <a:lumMod val="85000"/>
                    <a:lumOff val="15000"/>
                  </a:schemeClr>
                </a:solidFill>
                <a:effectLst/>
                <a:latin typeface="Söhne"/>
              </a:rPr>
              <a:t>Conduct security testing to identify and address vulnerabilities.</a:t>
            </a:r>
          </a:p>
          <a:p>
            <a:pPr algn="l">
              <a:buFont typeface="Wingdings" panose="05000000000000000000" pitchFamily="2" charset="2"/>
              <a:buChar char="Ø"/>
            </a:pPr>
            <a:r>
              <a:rPr lang="en-IN" sz="1200" b="0" i="0" dirty="0">
                <a:solidFill>
                  <a:schemeClr val="tx1">
                    <a:lumMod val="85000"/>
                    <a:lumOff val="15000"/>
                  </a:schemeClr>
                </a:solidFill>
                <a:effectLst/>
                <a:latin typeface="Söhne"/>
              </a:rPr>
              <a:t>Solicit feedback from stakeholders for improvements.</a:t>
            </a:r>
          </a:p>
          <a:p>
            <a:pPr marL="0" indent="0" algn="l">
              <a:buNone/>
            </a:pPr>
            <a:r>
              <a:rPr lang="en-IN" sz="1400" b="1" i="0" dirty="0">
                <a:solidFill>
                  <a:schemeClr val="tx1">
                    <a:lumMod val="85000"/>
                    <a:lumOff val="15000"/>
                  </a:schemeClr>
                </a:solidFill>
                <a:effectLst/>
                <a:latin typeface="+mj-lt"/>
              </a:rPr>
              <a:t>5. Deployment:</a:t>
            </a:r>
            <a:endParaRPr lang="en-IN" sz="1400" b="0" i="0" dirty="0">
              <a:solidFill>
                <a:schemeClr val="tx1">
                  <a:lumMod val="85000"/>
                  <a:lumOff val="15000"/>
                </a:schemeClr>
              </a:solidFill>
              <a:effectLst/>
              <a:latin typeface="+mj-lt"/>
            </a:endParaRPr>
          </a:p>
          <a:p>
            <a:pPr algn="l">
              <a:buFont typeface="Wingdings" panose="05000000000000000000" pitchFamily="2" charset="2"/>
              <a:buChar char="Ø"/>
            </a:pPr>
            <a:r>
              <a:rPr lang="en-IN" sz="1200" b="0" i="0" dirty="0">
                <a:solidFill>
                  <a:schemeClr val="tx1">
                    <a:lumMod val="85000"/>
                    <a:lumOff val="15000"/>
                  </a:schemeClr>
                </a:solidFill>
                <a:effectLst/>
                <a:latin typeface="Söhne"/>
              </a:rPr>
              <a:t>Package the keylogger application for distribution.</a:t>
            </a:r>
          </a:p>
          <a:p>
            <a:pPr algn="l">
              <a:buFont typeface="Wingdings" panose="05000000000000000000" pitchFamily="2" charset="2"/>
              <a:buChar char="Ø"/>
            </a:pPr>
            <a:r>
              <a:rPr lang="en-IN" sz="1200" b="0" i="0" dirty="0">
                <a:solidFill>
                  <a:schemeClr val="tx1">
                    <a:lumMod val="85000"/>
                    <a:lumOff val="15000"/>
                  </a:schemeClr>
                </a:solidFill>
                <a:effectLst/>
                <a:latin typeface="Söhne"/>
              </a:rPr>
              <a:t>Provide clear instructions for installation and usage.</a:t>
            </a:r>
          </a:p>
          <a:p>
            <a:pPr algn="l">
              <a:buFont typeface="Wingdings" panose="05000000000000000000" pitchFamily="2" charset="2"/>
              <a:buChar char="Ø"/>
            </a:pPr>
            <a:r>
              <a:rPr lang="en-IN" sz="1200" b="0" i="0" dirty="0">
                <a:solidFill>
                  <a:schemeClr val="tx1">
                    <a:lumMod val="85000"/>
                    <a:lumOff val="15000"/>
                  </a:schemeClr>
                </a:solidFill>
                <a:effectLst/>
                <a:latin typeface="Söhne"/>
              </a:rPr>
              <a:t>Ensure compatibility with the intended platform(s).</a:t>
            </a:r>
          </a:p>
          <a:p>
            <a:pPr algn="l">
              <a:buFont typeface="Wingdings" panose="05000000000000000000" pitchFamily="2" charset="2"/>
              <a:buChar char="Ø"/>
            </a:pPr>
            <a:r>
              <a:rPr lang="en-IN" sz="1200" b="0" i="0" dirty="0">
                <a:solidFill>
                  <a:schemeClr val="tx1">
                    <a:lumMod val="85000"/>
                    <a:lumOff val="15000"/>
                  </a:schemeClr>
                </a:solidFill>
                <a:effectLst/>
                <a:latin typeface="Söhne"/>
              </a:rPr>
              <a:t>Consider digital signing for authenticity and trustworthiness.</a:t>
            </a:r>
          </a:p>
          <a:p>
            <a:pPr algn="l">
              <a:buFont typeface="Wingdings" panose="05000000000000000000" pitchFamily="2" charset="2"/>
              <a:buChar char="Ø"/>
            </a:pPr>
            <a:r>
              <a:rPr lang="en-IN" sz="1200" b="0" i="0" dirty="0">
                <a:solidFill>
                  <a:schemeClr val="tx1">
                    <a:lumMod val="85000"/>
                    <a:lumOff val="15000"/>
                  </a:schemeClr>
                </a:solidFill>
                <a:effectLst/>
                <a:latin typeface="Söhne"/>
              </a:rPr>
              <a:t>Deploy the application via appropriate channels (e.g., direct download, software repositories).</a:t>
            </a:r>
          </a:p>
          <a:p>
            <a:pPr marL="0" indent="0" algn="l">
              <a:buNone/>
            </a:pPr>
            <a:r>
              <a:rPr lang="en-IN" sz="1400" b="1" i="0" dirty="0">
                <a:solidFill>
                  <a:schemeClr val="tx1">
                    <a:lumMod val="85000"/>
                    <a:lumOff val="15000"/>
                  </a:schemeClr>
                </a:solidFill>
                <a:effectLst/>
                <a:latin typeface="+mj-lt"/>
              </a:rPr>
              <a:t>6. Maintenance and Updates:</a:t>
            </a:r>
            <a:endParaRPr lang="en-IN" sz="1400" b="0" i="0" dirty="0">
              <a:solidFill>
                <a:schemeClr val="tx1">
                  <a:lumMod val="85000"/>
                  <a:lumOff val="15000"/>
                </a:schemeClr>
              </a:solidFill>
              <a:effectLst/>
              <a:latin typeface="+mj-lt"/>
            </a:endParaRPr>
          </a:p>
          <a:p>
            <a:pPr algn="l">
              <a:buFont typeface="Wingdings" panose="05000000000000000000" pitchFamily="2" charset="2"/>
              <a:buChar char="Ø"/>
            </a:pPr>
            <a:r>
              <a:rPr lang="en-IN" sz="1200" b="0" i="0" dirty="0">
                <a:solidFill>
                  <a:schemeClr val="tx1">
                    <a:lumMod val="85000"/>
                    <a:lumOff val="15000"/>
                  </a:schemeClr>
                </a:solidFill>
                <a:effectLst/>
                <a:latin typeface="Söhne"/>
              </a:rPr>
              <a:t>Monitor user feedback and address reported issues promptly.</a:t>
            </a:r>
          </a:p>
          <a:p>
            <a:pPr algn="l">
              <a:buFont typeface="Wingdings" panose="05000000000000000000" pitchFamily="2" charset="2"/>
              <a:buChar char="Ø"/>
            </a:pPr>
            <a:r>
              <a:rPr lang="en-IN" sz="1200" b="0" i="0" dirty="0">
                <a:solidFill>
                  <a:schemeClr val="tx1">
                    <a:lumMod val="85000"/>
                    <a:lumOff val="15000"/>
                  </a:schemeClr>
                </a:solidFill>
                <a:effectLst/>
                <a:latin typeface="Söhne"/>
              </a:rPr>
              <a:t>Release updates to incorporate new features, enhancements, and bug fixes.</a:t>
            </a:r>
          </a:p>
          <a:p>
            <a:pPr algn="l">
              <a:buFont typeface="Wingdings" panose="05000000000000000000" pitchFamily="2" charset="2"/>
              <a:buChar char="Ø"/>
            </a:pPr>
            <a:r>
              <a:rPr lang="en-IN" sz="1200" b="0" i="0" dirty="0">
                <a:solidFill>
                  <a:schemeClr val="tx1">
                    <a:lumMod val="85000"/>
                    <a:lumOff val="15000"/>
                  </a:schemeClr>
                </a:solidFill>
                <a:effectLst/>
                <a:latin typeface="Söhne"/>
              </a:rPr>
              <a:t>Stay informed about changes in the operating system or libraries that may affect the keylogger's functionality.</a:t>
            </a:r>
          </a:p>
          <a:p>
            <a:pPr algn="l">
              <a:buFont typeface="Wingdings" panose="05000000000000000000" pitchFamily="2" charset="2"/>
              <a:buChar char="Ø"/>
            </a:pPr>
            <a:r>
              <a:rPr lang="en-IN" sz="1200" b="0" i="0" dirty="0">
                <a:solidFill>
                  <a:schemeClr val="tx1">
                    <a:lumMod val="85000"/>
                    <a:lumOff val="15000"/>
                  </a:schemeClr>
                </a:solidFill>
                <a:effectLst/>
                <a:latin typeface="Söhne"/>
              </a:rPr>
              <a:t>Continuously evaluate and improve security measures to prevent misuse or unauthorized access.</a:t>
            </a:r>
          </a:p>
        </p:txBody>
      </p:sp>
    </p:spTree>
    <p:extLst>
      <p:ext uri="{BB962C8B-B14F-4D97-AF65-F5344CB8AC3E}">
        <p14:creationId xmlns:p14="http://schemas.microsoft.com/office/powerpoint/2010/main" val="747449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2400" b="1" dirty="0">
                <a:solidFill>
                  <a:schemeClr val="accent1"/>
                </a:solidFill>
                <a:ea typeface="+mj-lt"/>
                <a:cs typeface="Arial"/>
              </a:rPr>
              <a:t>Algorithm &amp; Deployment</a:t>
            </a:r>
            <a:endParaRPr lang="en-US" sz="2400"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269375" y="1302026"/>
            <a:ext cx="9341432" cy="4673324"/>
          </a:xfrm>
        </p:spPr>
        <p:txBody>
          <a:bodyPr>
            <a:noAutofit/>
          </a:bodyPr>
          <a:lstStyle/>
          <a:p>
            <a:pPr marL="0" indent="0">
              <a:buNone/>
            </a:pPr>
            <a:endParaRPr lang="en-IN" sz="1400" b="1" dirty="0">
              <a:latin typeface="+mj-lt"/>
            </a:endParaRPr>
          </a:p>
          <a:p>
            <a:pPr marL="0" indent="0">
              <a:buNone/>
            </a:pPr>
            <a:r>
              <a:rPr lang="en-IN" sz="1400" b="1" dirty="0">
                <a:latin typeface="+mj-lt"/>
              </a:rPr>
              <a:t>Algorithm:</a:t>
            </a:r>
            <a:endParaRPr lang="en-IN" sz="1200" dirty="0"/>
          </a:p>
          <a:p>
            <a:pPr marL="0" indent="0">
              <a:buNone/>
            </a:pPr>
            <a:r>
              <a:rPr lang="en-IN" sz="1400" b="1" dirty="0">
                <a:latin typeface="+mj-lt"/>
              </a:rPr>
              <a:t>1. Initialization:</a:t>
            </a:r>
          </a:p>
          <a:p>
            <a:pPr>
              <a:buFont typeface="Wingdings" panose="05000000000000000000" pitchFamily="2" charset="2"/>
              <a:buChar char="Ø"/>
            </a:pPr>
            <a:r>
              <a:rPr lang="en-IN" sz="1200" dirty="0"/>
              <a:t>   - Import required libraries.</a:t>
            </a:r>
          </a:p>
          <a:p>
            <a:pPr>
              <a:buFont typeface="Wingdings" panose="05000000000000000000" pitchFamily="2" charset="2"/>
              <a:buChar char="Ø"/>
            </a:pPr>
            <a:r>
              <a:rPr lang="en-IN" sz="1200" dirty="0"/>
              <a:t>   - Define global variables.</a:t>
            </a:r>
          </a:p>
          <a:p>
            <a:pPr>
              <a:buFont typeface="Wingdings" panose="05000000000000000000" pitchFamily="2" charset="2"/>
              <a:buChar char="Ø"/>
            </a:pPr>
            <a:r>
              <a:rPr lang="en-IN" sz="1200" dirty="0"/>
              <a:t>   - Set up initial configurations.</a:t>
            </a:r>
          </a:p>
          <a:p>
            <a:pPr marL="0" indent="0">
              <a:buNone/>
            </a:pPr>
            <a:endParaRPr lang="en-IN" sz="1200" dirty="0"/>
          </a:p>
          <a:p>
            <a:pPr marL="0" indent="0">
              <a:buNone/>
            </a:pPr>
            <a:r>
              <a:rPr lang="en-IN" sz="1400" dirty="0">
                <a:latin typeface="+mj-lt"/>
              </a:rPr>
              <a:t>2. GUI Setup:</a:t>
            </a:r>
          </a:p>
          <a:p>
            <a:pPr>
              <a:buFont typeface="Wingdings" panose="05000000000000000000" pitchFamily="2" charset="2"/>
              <a:buChar char="Ø"/>
            </a:pPr>
            <a:r>
              <a:rPr lang="en-IN" sz="1200" dirty="0"/>
              <a:t>   - Create a </a:t>
            </a:r>
            <a:r>
              <a:rPr lang="en-IN" sz="1200" dirty="0" err="1"/>
              <a:t>tkinter</a:t>
            </a:r>
            <a:r>
              <a:rPr lang="en-IN" sz="1200" dirty="0"/>
              <a:t> window.</a:t>
            </a:r>
          </a:p>
          <a:p>
            <a:pPr>
              <a:buFont typeface="Wingdings" panose="05000000000000000000" pitchFamily="2" charset="2"/>
              <a:buChar char="Ø"/>
            </a:pPr>
            <a:r>
              <a:rPr lang="en-IN" sz="1200" dirty="0"/>
              <a:t>   - Add start and stop buttons.</a:t>
            </a:r>
          </a:p>
          <a:p>
            <a:pPr>
              <a:buFont typeface="Wingdings" panose="05000000000000000000" pitchFamily="2" charset="2"/>
              <a:buChar char="Ø"/>
            </a:pPr>
            <a:r>
              <a:rPr lang="en-IN" sz="1200" dirty="0"/>
              <a:t>   - Include labels for status updates.</a:t>
            </a:r>
          </a:p>
          <a:p>
            <a:pPr>
              <a:buFont typeface="Wingdings" panose="05000000000000000000" pitchFamily="2" charset="2"/>
              <a:buChar char="Ø"/>
            </a:pPr>
            <a:r>
              <a:rPr lang="en-IN" sz="1200" dirty="0"/>
              <a:t>   - Designate event handlers for UI elements.</a:t>
            </a:r>
          </a:p>
          <a:p>
            <a:pPr>
              <a:buFont typeface="Wingdings" panose="05000000000000000000" pitchFamily="2" charset="2"/>
              <a:buChar char="Ø"/>
            </a:pPr>
            <a:r>
              <a:rPr lang="en-IN" sz="1200" dirty="0"/>
              <a:t>   - Ensure clear and intuitive layout.</a:t>
            </a:r>
          </a:p>
          <a:p>
            <a:pPr marL="0" indent="0">
              <a:buNone/>
            </a:pPr>
            <a:endParaRPr lang="en-IN" sz="1200"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2400" b="1" dirty="0">
                <a:solidFill>
                  <a:schemeClr val="accent1"/>
                </a:solidFill>
                <a:ea typeface="+mj-lt"/>
                <a:cs typeface="Arial"/>
              </a:rPr>
              <a:t>Algorithm &amp; Deployment</a:t>
            </a:r>
            <a:endParaRPr lang="en-US" sz="2400"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177235" y="1889156"/>
            <a:ext cx="11029615" cy="4673324"/>
          </a:xfrm>
        </p:spPr>
        <p:txBody>
          <a:bodyPr>
            <a:noAutofit/>
          </a:bodyPr>
          <a:lstStyle/>
          <a:p>
            <a:pPr marL="0" indent="0">
              <a:buNone/>
            </a:pPr>
            <a:r>
              <a:rPr lang="en-IN" sz="1400" b="1" dirty="0">
                <a:latin typeface="+mj-lt"/>
              </a:rPr>
              <a:t>3. Keylogging Functions:</a:t>
            </a:r>
          </a:p>
          <a:p>
            <a:pPr>
              <a:buFont typeface="Wingdings" panose="05000000000000000000" pitchFamily="2" charset="2"/>
              <a:buChar char="Ø"/>
            </a:pPr>
            <a:r>
              <a:rPr lang="en-IN" sz="1200" dirty="0"/>
              <a:t>   - Implement functions for capturing key events.</a:t>
            </a:r>
          </a:p>
          <a:p>
            <a:pPr>
              <a:buFont typeface="Wingdings" panose="05000000000000000000" pitchFamily="2" charset="2"/>
              <a:buChar char="Ø"/>
            </a:pPr>
            <a:r>
              <a:rPr lang="en-IN" sz="1200" dirty="0"/>
              <a:t>   - Differentiate between key press and release.</a:t>
            </a:r>
          </a:p>
          <a:p>
            <a:pPr>
              <a:buFont typeface="Wingdings" panose="05000000000000000000" pitchFamily="2" charset="2"/>
              <a:buChar char="Ø"/>
            </a:pPr>
            <a:r>
              <a:rPr lang="en-IN" sz="1200" dirty="0"/>
              <a:t>   - Store captured keystrokes.</a:t>
            </a:r>
          </a:p>
          <a:p>
            <a:pPr>
              <a:buFont typeface="Wingdings" panose="05000000000000000000" pitchFamily="2" charset="2"/>
              <a:buChar char="Ø"/>
            </a:pPr>
            <a:r>
              <a:rPr lang="en-IN" sz="1200" dirty="0"/>
              <a:t>   - Ensure accuracy and reliability of keylogging.</a:t>
            </a:r>
          </a:p>
          <a:p>
            <a:pPr marL="0" indent="0">
              <a:buNone/>
            </a:pPr>
            <a:r>
              <a:rPr lang="en-IN" sz="1400" dirty="0">
                <a:latin typeface="+mj-lt"/>
              </a:rPr>
              <a:t>4. Data Logging:</a:t>
            </a:r>
          </a:p>
          <a:p>
            <a:pPr>
              <a:buFont typeface="Wingdings" panose="05000000000000000000" pitchFamily="2" charset="2"/>
              <a:buChar char="Ø"/>
            </a:pPr>
            <a:r>
              <a:rPr lang="en-IN" sz="1200" dirty="0"/>
              <a:t>   - Save captured keystrokes to a file.</a:t>
            </a:r>
          </a:p>
          <a:p>
            <a:pPr>
              <a:buFont typeface="Wingdings" panose="05000000000000000000" pitchFamily="2" charset="2"/>
              <a:buChar char="Ø"/>
            </a:pPr>
            <a:r>
              <a:rPr lang="en-IN" sz="1200" dirty="0"/>
              <a:t>   - Choose appropriate file format (e.g., text, JSON).</a:t>
            </a:r>
          </a:p>
          <a:p>
            <a:pPr>
              <a:buFont typeface="Wingdings" panose="05000000000000000000" pitchFamily="2" charset="2"/>
              <a:buChar char="Ø"/>
            </a:pPr>
            <a:r>
              <a:rPr lang="en-IN" sz="1200" dirty="0"/>
              <a:t>   - Handle file writing operations efficiently.</a:t>
            </a:r>
          </a:p>
          <a:p>
            <a:pPr>
              <a:buFont typeface="Wingdings" panose="05000000000000000000" pitchFamily="2" charset="2"/>
              <a:buChar char="Ø"/>
            </a:pPr>
            <a:r>
              <a:rPr lang="en-IN" sz="1200" dirty="0"/>
              <a:t>   - Ensure proper formatting of logged data.</a:t>
            </a:r>
          </a:p>
          <a:p>
            <a:pPr>
              <a:buFont typeface="Wingdings" panose="05000000000000000000" pitchFamily="2" charset="2"/>
              <a:buChar char="Ø"/>
            </a:pPr>
            <a:r>
              <a:rPr lang="en-IN" sz="1200" dirty="0"/>
              <a:t>   - Implement periodic or batched logging.</a:t>
            </a:r>
          </a:p>
          <a:p>
            <a:pPr marL="0" indent="0">
              <a:buNone/>
            </a:pPr>
            <a:r>
              <a:rPr lang="en-IN" sz="1400" dirty="0">
                <a:latin typeface="+mj-lt"/>
              </a:rPr>
              <a:t>5. Start and Stop Mechanisms:</a:t>
            </a:r>
          </a:p>
          <a:p>
            <a:pPr>
              <a:buFont typeface="Wingdings" panose="05000000000000000000" pitchFamily="2" charset="2"/>
              <a:buChar char="Ø"/>
            </a:pPr>
            <a:r>
              <a:rPr lang="en-IN" sz="1200" dirty="0"/>
              <a:t>   - Implement functions to start and stop keylogging.</a:t>
            </a:r>
          </a:p>
          <a:p>
            <a:pPr>
              <a:buFont typeface="Wingdings" panose="05000000000000000000" pitchFamily="2" charset="2"/>
              <a:buChar char="Ø"/>
            </a:pPr>
            <a:r>
              <a:rPr lang="en-IN" sz="1200" dirty="0"/>
              <a:t>   - Toggle event listeners based on application state.</a:t>
            </a:r>
          </a:p>
          <a:p>
            <a:pPr>
              <a:buFont typeface="Wingdings" panose="05000000000000000000" pitchFamily="2" charset="2"/>
              <a:buChar char="Ø"/>
            </a:pPr>
            <a:r>
              <a:rPr lang="en-IN" sz="1200" dirty="0"/>
              <a:t>   - Provide visual feedback on keylogger status.</a:t>
            </a:r>
          </a:p>
          <a:p>
            <a:pPr>
              <a:buFont typeface="Wingdings" panose="05000000000000000000" pitchFamily="2" charset="2"/>
              <a:buChar char="Ø"/>
            </a:pPr>
            <a:r>
              <a:rPr lang="en-IN" sz="1200" dirty="0"/>
              <a:t>   - Ensure synchronization between GUI and keylogging functionality.</a:t>
            </a:r>
          </a:p>
          <a:p>
            <a:pPr>
              <a:buFont typeface="Wingdings" panose="05000000000000000000" pitchFamily="2" charset="2"/>
              <a:buChar char="Ø"/>
            </a:pPr>
            <a:r>
              <a:rPr lang="en-IN" sz="1200" dirty="0"/>
              <a:t>   - Handle edge cases such as unexpected shutdowns.</a:t>
            </a:r>
          </a:p>
          <a:p>
            <a:pPr marL="0" indent="0">
              <a:buNone/>
            </a:pPr>
            <a:endParaRPr lang="en-IN" sz="1200" dirty="0"/>
          </a:p>
          <a:p>
            <a:pPr marL="0" indent="0">
              <a:buNone/>
            </a:pPr>
            <a:endParaRPr lang="en-IN" sz="1200" dirty="0"/>
          </a:p>
        </p:txBody>
      </p:sp>
    </p:spTree>
    <p:extLst>
      <p:ext uri="{BB962C8B-B14F-4D97-AF65-F5344CB8AC3E}">
        <p14:creationId xmlns:p14="http://schemas.microsoft.com/office/powerpoint/2010/main" val="109921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2400" b="1" dirty="0">
                <a:solidFill>
                  <a:schemeClr val="accent1"/>
                </a:solidFill>
                <a:ea typeface="+mj-lt"/>
                <a:cs typeface="Arial"/>
              </a:rPr>
              <a:t>Algorithm &amp; Deployment</a:t>
            </a:r>
            <a:endParaRPr lang="en-US" sz="2400"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333792" y="1335893"/>
            <a:ext cx="11029615" cy="4673324"/>
          </a:xfrm>
        </p:spPr>
        <p:txBody>
          <a:bodyPr>
            <a:noAutofit/>
          </a:bodyPr>
          <a:lstStyle/>
          <a:p>
            <a:pPr marL="0" indent="0">
              <a:buNone/>
            </a:pPr>
            <a:r>
              <a:rPr lang="en-IN" sz="1400" b="1" dirty="0">
                <a:latin typeface="+mj-lt"/>
              </a:rPr>
              <a:t>Development Plan:</a:t>
            </a:r>
          </a:p>
          <a:p>
            <a:pPr marL="0" indent="0">
              <a:buNone/>
            </a:pPr>
            <a:endParaRPr lang="en-IN" sz="1200" dirty="0"/>
          </a:p>
          <a:p>
            <a:pPr marL="0" indent="0">
              <a:buNone/>
            </a:pPr>
            <a:r>
              <a:rPr lang="en-IN" sz="1400" b="1" dirty="0">
                <a:latin typeface="+mj-lt"/>
              </a:rPr>
              <a:t>1. Setup Development Environment:</a:t>
            </a:r>
          </a:p>
          <a:p>
            <a:pPr>
              <a:buFont typeface="Wingdings" panose="05000000000000000000" pitchFamily="2" charset="2"/>
              <a:buChar char="Ø"/>
            </a:pPr>
            <a:r>
              <a:rPr lang="en-IN" sz="1200" dirty="0"/>
              <a:t>   - Install Python and required libraries.</a:t>
            </a:r>
          </a:p>
          <a:p>
            <a:pPr>
              <a:buFont typeface="Wingdings" panose="05000000000000000000" pitchFamily="2" charset="2"/>
              <a:buChar char="Ø"/>
            </a:pPr>
            <a:r>
              <a:rPr lang="en-IN" sz="1200" dirty="0"/>
              <a:t>   - Configure development environment.</a:t>
            </a:r>
          </a:p>
          <a:p>
            <a:pPr>
              <a:buFont typeface="Wingdings" panose="05000000000000000000" pitchFamily="2" charset="2"/>
              <a:buChar char="Ø"/>
            </a:pPr>
            <a:r>
              <a:rPr lang="en-IN" sz="1200" dirty="0"/>
              <a:t>   - Set up project directory.</a:t>
            </a:r>
          </a:p>
          <a:p>
            <a:pPr marL="305435" indent="-305435"/>
            <a:endParaRPr lang="en-IN" sz="1200" dirty="0"/>
          </a:p>
          <a:p>
            <a:pPr marL="0" indent="0">
              <a:buNone/>
            </a:pPr>
            <a:r>
              <a:rPr lang="en-IN" sz="1400" b="1" dirty="0">
                <a:latin typeface="+mj-lt"/>
              </a:rPr>
              <a:t>2. GUI Design:</a:t>
            </a:r>
          </a:p>
          <a:p>
            <a:pPr>
              <a:buFont typeface="Wingdings" panose="05000000000000000000" pitchFamily="2" charset="2"/>
              <a:buChar char="Ø"/>
            </a:pPr>
            <a:r>
              <a:rPr lang="en-IN" sz="1200" dirty="0"/>
              <a:t>   - Create basic GUI layout using </a:t>
            </a:r>
            <a:r>
              <a:rPr lang="en-IN" sz="1200" dirty="0" err="1"/>
              <a:t>tkinter</a:t>
            </a:r>
            <a:r>
              <a:rPr lang="en-IN" sz="1200" dirty="0"/>
              <a:t>.</a:t>
            </a:r>
          </a:p>
          <a:p>
            <a:pPr>
              <a:buFont typeface="Wingdings" panose="05000000000000000000" pitchFamily="2" charset="2"/>
              <a:buChar char="Ø"/>
            </a:pPr>
            <a:r>
              <a:rPr lang="en-IN" sz="1200" dirty="0"/>
              <a:t>   - Add start and stop buttons.</a:t>
            </a:r>
          </a:p>
          <a:p>
            <a:pPr>
              <a:buFont typeface="Wingdings" panose="05000000000000000000" pitchFamily="2" charset="2"/>
              <a:buChar char="Ø"/>
            </a:pPr>
            <a:r>
              <a:rPr lang="en-IN" sz="1200" dirty="0"/>
              <a:t>   - Include status labels.</a:t>
            </a:r>
          </a:p>
          <a:p>
            <a:pPr>
              <a:buFont typeface="Wingdings" panose="05000000000000000000" pitchFamily="2" charset="2"/>
              <a:buChar char="Ø"/>
            </a:pPr>
            <a:r>
              <a:rPr lang="en-IN" sz="1200" dirty="0"/>
              <a:t>   - Define button actions.</a:t>
            </a:r>
          </a:p>
          <a:p>
            <a:pPr>
              <a:buFont typeface="Wingdings" panose="05000000000000000000" pitchFamily="2" charset="2"/>
              <a:buChar char="Ø"/>
            </a:pPr>
            <a:r>
              <a:rPr lang="en-IN" sz="1200" dirty="0"/>
              <a:t>   - Ensure user-friendly interface design.</a:t>
            </a:r>
          </a:p>
        </p:txBody>
      </p:sp>
    </p:spTree>
    <p:extLst>
      <p:ext uri="{BB962C8B-B14F-4D97-AF65-F5344CB8AC3E}">
        <p14:creationId xmlns:p14="http://schemas.microsoft.com/office/powerpoint/2010/main" val="379219361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34</TotalTime>
  <Words>1377</Words>
  <Application>Microsoft Office PowerPoint</Application>
  <PresentationFormat>Widescreen</PresentationFormat>
  <Paragraphs>149</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Calibri</vt:lpstr>
      <vt:lpstr>Calibri Light</vt:lpstr>
      <vt:lpstr>Franklin Gothic Book</vt:lpstr>
      <vt:lpstr>Franklin Gothic Demi</vt:lpstr>
      <vt:lpstr>Söhne</vt:lpstr>
      <vt:lpstr>Times New Roman</vt:lpstr>
      <vt:lpstr>Wingdings</vt:lpstr>
      <vt:lpstr>Wingdings 2</vt:lpstr>
      <vt:lpstr>DividendVTI</vt:lpstr>
      <vt:lpstr>KEYLOGGER</vt:lpstr>
      <vt:lpstr>OUTLINE</vt:lpstr>
      <vt:lpstr>Problem Statement</vt:lpstr>
      <vt:lpstr>Proposed Solution</vt:lpstr>
      <vt:lpstr>System  Approach</vt:lpstr>
      <vt:lpstr>System  Approach</vt:lpstr>
      <vt:lpstr>Algorithm &amp; Deployment</vt:lpstr>
      <vt:lpstr>Algorithm &amp; Deployment</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919342270788</cp:lastModifiedBy>
  <cp:revision>28</cp:revision>
  <dcterms:created xsi:type="dcterms:W3CDTF">2021-05-26T16:50:10Z</dcterms:created>
  <dcterms:modified xsi:type="dcterms:W3CDTF">2024-04-17T05:40:58Z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