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9144000"/>
  <p:notesSz cx="12192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gdLst/>
            <a:ahLst/>
            <a:cxn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1715" y="1127025"/>
            <a:ext cx="1504900" cy="308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6422" y="1127025"/>
            <a:ext cx="2244228" cy="308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gdLst/>
            <a:ahLst/>
            <a:cxn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315" y="1127025"/>
            <a:ext cx="1379736" cy="308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gdLst/>
            <a:ahLst/>
            <a:cxn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4200" y="2443479"/>
            <a:ext cx="10170795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200" y="3556000"/>
            <a:ext cx="9975850" cy="3134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731" y="2850951"/>
            <a:ext cx="3818632" cy="6161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9499" y="1244922"/>
            <a:ext cx="2163452" cy="3679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99" y="1244922"/>
            <a:ext cx="1854745" cy="36851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836" y="5090244"/>
            <a:ext cx="1185726" cy="2354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3836" y="5090244"/>
            <a:ext cx="370408" cy="28932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836" y="5483944"/>
            <a:ext cx="1042727" cy="23272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4136" y="5483944"/>
            <a:ext cx="873642" cy="23272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3166" y="5877644"/>
            <a:ext cx="1157696" cy="28362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51136" y="5877644"/>
            <a:ext cx="834680" cy="29133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5536" y="5874965"/>
            <a:ext cx="275487" cy="23406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08436" y="5877644"/>
            <a:ext cx="1561008" cy="29133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72136" y="5874965"/>
            <a:ext cx="1499927" cy="2380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59636" y="5877644"/>
            <a:ext cx="1451471" cy="2913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2615" y="1203225"/>
            <a:ext cx="2096876" cy="3080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98500" y="2181860"/>
            <a:ext cx="976820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5290" marR="5080" indent="-402590">
              <a:lnSpc>
                <a:spcPct val="1458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List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6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0E0E0E"/>
                </a:solidFill>
                <a:latin typeface="Calibri"/>
                <a:cs typeface="Calibri"/>
              </a:rPr>
              <a:t>cite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0E0E0E"/>
                </a:solidFill>
                <a:latin typeface="Calibri"/>
                <a:cs typeface="Calibri"/>
              </a:rPr>
              <a:t>relevant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50">
                <a:solidFill>
                  <a:srgbClr val="0E0E0E"/>
                </a:solidFill>
                <a:latin typeface="Calibri"/>
                <a:cs typeface="Calibri"/>
              </a:rPr>
              <a:t>sources,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2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dirty="0" sz="2400" spc="6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90">
                <a:solidFill>
                  <a:srgbClr val="0E0E0E"/>
                </a:solidFill>
                <a:latin typeface="Calibri"/>
                <a:cs typeface="Calibri"/>
              </a:rPr>
              <a:t>papers,</a:t>
            </a:r>
            <a:r>
              <a:rPr dirty="0" sz="2400" spc="5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6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articles</a:t>
            </a:r>
            <a:r>
              <a:rPr dirty="0" sz="240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that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0">
                <a:solidFill>
                  <a:srgbClr val="0E0E0E"/>
                </a:solidFill>
                <a:latin typeface="Calibri"/>
                <a:cs typeface="Calibri"/>
              </a:rPr>
              <a:t>were</a:t>
            </a:r>
            <a:r>
              <a:rPr dirty="0" sz="2400" spc="3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0E0E0E"/>
                </a:solidFill>
                <a:latin typeface="Calibri"/>
                <a:cs typeface="Calibri"/>
              </a:rPr>
              <a:t>instrumental </a:t>
            </a:r>
            <a:r>
              <a:rPr dirty="0" sz="2400" spc="-35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in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45">
                <a:solidFill>
                  <a:srgbClr val="0E0E0E"/>
                </a:solidFill>
                <a:latin typeface="Calibri"/>
                <a:cs typeface="Calibri"/>
              </a:rPr>
              <a:t>developing</a:t>
            </a:r>
            <a:r>
              <a:rPr dirty="0" sz="2400" spc="5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5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85">
                <a:solidFill>
                  <a:srgbClr val="0E0E0E"/>
                </a:solidFill>
                <a:latin typeface="Calibri"/>
                <a:cs typeface="Calibri"/>
              </a:rPr>
              <a:t>proposed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0E0E0E"/>
                </a:solidFill>
                <a:latin typeface="Calibri"/>
                <a:cs typeface="Calibri"/>
              </a:rPr>
              <a:t>solution.</a:t>
            </a:r>
            <a:r>
              <a:rPr dirty="0" sz="2400" spc="10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This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0E0E0E"/>
                </a:solidFill>
                <a:latin typeface="Calibri"/>
                <a:cs typeface="Calibri"/>
              </a:rPr>
              <a:t>could</a:t>
            </a:r>
            <a:r>
              <a:rPr dirty="0" sz="2400" spc="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0E0E0E"/>
                </a:solidFill>
                <a:latin typeface="Calibri"/>
                <a:cs typeface="Calibri"/>
              </a:rPr>
              <a:t>include</a:t>
            </a:r>
            <a:r>
              <a:rPr dirty="0" sz="2400" spc="1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academic</a:t>
            </a:r>
            <a:r>
              <a:rPr dirty="0" sz="240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papers</a:t>
            </a:r>
            <a:r>
              <a:rPr dirty="0" sz="2400" spc="1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on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bike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demand</a:t>
            </a:r>
            <a:r>
              <a:rPr dirty="0" sz="2400" spc="1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60">
                <a:solidFill>
                  <a:srgbClr val="0E0E0E"/>
                </a:solidFill>
                <a:latin typeface="Calibri"/>
                <a:cs typeface="Calibri"/>
              </a:rPr>
              <a:t>prediction,</a:t>
            </a:r>
            <a:r>
              <a:rPr dirty="0" sz="2400" spc="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machine</a:t>
            </a:r>
            <a:r>
              <a:rPr dirty="0" sz="2400" spc="9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learning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algorithms,</a:t>
            </a:r>
            <a:r>
              <a:rPr dirty="0" sz="2400" spc="1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6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best</a:t>
            </a:r>
            <a:r>
              <a:rPr dirty="0" sz="2400" spc="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practices</a:t>
            </a:r>
            <a:r>
              <a:rPr dirty="0" sz="2400" spc="1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in</a:t>
            </a:r>
            <a:r>
              <a:rPr dirty="0" sz="2400" spc="1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155">
                <a:solidFill>
                  <a:srgbClr val="0E0E0E"/>
                </a:solidFill>
                <a:latin typeface="Calibri"/>
                <a:cs typeface="Calibri"/>
              </a:rPr>
              <a:t>preprocessing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5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4">
                <a:solidFill>
                  <a:srgbClr val="0E0E0E"/>
                </a:solidFill>
                <a:latin typeface="Calibri"/>
                <a:cs typeface="Calibri"/>
              </a:rPr>
              <a:t>model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evaluation.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70489" y="3810329"/>
            <a:ext cx="1527810" cy="368300"/>
          </a:xfrm>
          <a:custGeom>
            <a:avLst/>
            <a:gdLst/>
            <a:ahLst/>
            <a:cxnLst/>
            <a:rect l="l" t="t" r="r" b="b"/>
            <a:pathLst>
              <a:path w="1527810" h="368300">
                <a:moveTo>
                  <a:pt x="916686" y="326910"/>
                </a:moveTo>
                <a:lnTo>
                  <a:pt x="875093" y="326910"/>
                </a:lnTo>
                <a:lnTo>
                  <a:pt x="863993" y="291846"/>
                </a:lnTo>
                <a:lnTo>
                  <a:pt x="851344" y="250647"/>
                </a:lnTo>
                <a:lnTo>
                  <a:pt x="839254" y="210121"/>
                </a:lnTo>
                <a:lnTo>
                  <a:pt x="820902" y="145694"/>
                </a:lnTo>
                <a:lnTo>
                  <a:pt x="806272" y="88658"/>
                </a:lnTo>
                <a:lnTo>
                  <a:pt x="794956" y="40132"/>
                </a:lnTo>
                <a:lnTo>
                  <a:pt x="826020" y="40665"/>
                </a:lnTo>
                <a:lnTo>
                  <a:pt x="826020" y="40132"/>
                </a:lnTo>
                <a:lnTo>
                  <a:pt x="826020" y="0"/>
                </a:lnTo>
                <a:lnTo>
                  <a:pt x="787628" y="0"/>
                </a:lnTo>
                <a:lnTo>
                  <a:pt x="787628" y="210121"/>
                </a:lnTo>
                <a:lnTo>
                  <a:pt x="718832" y="210121"/>
                </a:lnTo>
                <a:lnTo>
                  <a:pt x="754430" y="88658"/>
                </a:lnTo>
                <a:lnTo>
                  <a:pt x="757351" y="98234"/>
                </a:lnTo>
                <a:lnTo>
                  <a:pt x="760933" y="110426"/>
                </a:lnTo>
                <a:lnTo>
                  <a:pt x="775030" y="160921"/>
                </a:lnTo>
                <a:lnTo>
                  <a:pt x="787628" y="210121"/>
                </a:lnTo>
                <a:lnTo>
                  <a:pt x="787628" y="0"/>
                </a:lnTo>
                <a:lnTo>
                  <a:pt x="701763" y="0"/>
                </a:lnTo>
                <a:lnTo>
                  <a:pt x="701763" y="40525"/>
                </a:lnTo>
                <a:lnTo>
                  <a:pt x="722033" y="40525"/>
                </a:lnTo>
                <a:lnTo>
                  <a:pt x="639775" y="326910"/>
                </a:lnTo>
                <a:lnTo>
                  <a:pt x="622884" y="326910"/>
                </a:lnTo>
                <a:lnTo>
                  <a:pt x="613765" y="326910"/>
                </a:lnTo>
                <a:lnTo>
                  <a:pt x="596493" y="326910"/>
                </a:lnTo>
                <a:lnTo>
                  <a:pt x="594842" y="310642"/>
                </a:lnTo>
                <a:lnTo>
                  <a:pt x="589953" y="236423"/>
                </a:lnTo>
                <a:lnTo>
                  <a:pt x="588886" y="196900"/>
                </a:lnTo>
                <a:lnTo>
                  <a:pt x="588759" y="177050"/>
                </a:lnTo>
                <a:lnTo>
                  <a:pt x="589216" y="140728"/>
                </a:lnTo>
                <a:lnTo>
                  <a:pt x="591667" y="87376"/>
                </a:lnTo>
                <a:lnTo>
                  <a:pt x="596226" y="40525"/>
                </a:lnTo>
                <a:lnTo>
                  <a:pt x="622884" y="40525"/>
                </a:lnTo>
                <a:lnTo>
                  <a:pt x="622884" y="0"/>
                </a:lnTo>
                <a:lnTo>
                  <a:pt x="499160" y="0"/>
                </a:lnTo>
                <a:lnTo>
                  <a:pt x="499160" y="40525"/>
                </a:lnTo>
                <a:lnTo>
                  <a:pt x="526224" y="40525"/>
                </a:lnTo>
                <a:lnTo>
                  <a:pt x="528789" y="65430"/>
                </a:lnTo>
                <a:lnTo>
                  <a:pt x="530898" y="93726"/>
                </a:lnTo>
                <a:lnTo>
                  <a:pt x="533565" y="145592"/>
                </a:lnTo>
                <a:lnTo>
                  <a:pt x="433031" y="145592"/>
                </a:lnTo>
                <a:lnTo>
                  <a:pt x="433501" y="121386"/>
                </a:lnTo>
                <a:lnTo>
                  <a:pt x="434898" y="93065"/>
                </a:lnTo>
                <a:lnTo>
                  <a:pt x="436994" y="64731"/>
                </a:lnTo>
                <a:lnTo>
                  <a:pt x="439559" y="40525"/>
                </a:lnTo>
                <a:lnTo>
                  <a:pt x="466636" y="40525"/>
                </a:lnTo>
                <a:lnTo>
                  <a:pt x="466636" y="0"/>
                </a:lnTo>
                <a:lnTo>
                  <a:pt x="343446" y="0"/>
                </a:lnTo>
                <a:lnTo>
                  <a:pt x="342900" y="0"/>
                </a:lnTo>
                <a:lnTo>
                  <a:pt x="0" y="0"/>
                </a:lnTo>
                <a:lnTo>
                  <a:pt x="0" y="92532"/>
                </a:lnTo>
                <a:lnTo>
                  <a:pt x="41198" y="94132"/>
                </a:lnTo>
                <a:lnTo>
                  <a:pt x="43345" y="80746"/>
                </a:lnTo>
                <a:lnTo>
                  <a:pt x="46431" y="69430"/>
                </a:lnTo>
                <a:lnTo>
                  <a:pt x="75819" y="41300"/>
                </a:lnTo>
                <a:lnTo>
                  <a:pt x="84264" y="40525"/>
                </a:lnTo>
                <a:lnTo>
                  <a:pt x="136791" y="40525"/>
                </a:lnTo>
                <a:lnTo>
                  <a:pt x="140741" y="86080"/>
                </a:lnTo>
                <a:lnTo>
                  <a:pt x="143459" y="137452"/>
                </a:lnTo>
                <a:lnTo>
                  <a:pt x="143992" y="172250"/>
                </a:lnTo>
                <a:lnTo>
                  <a:pt x="143840" y="192417"/>
                </a:lnTo>
                <a:lnTo>
                  <a:pt x="142646" y="232879"/>
                </a:lnTo>
                <a:lnTo>
                  <a:pt x="139026" y="291884"/>
                </a:lnTo>
                <a:lnTo>
                  <a:pt x="136131" y="326910"/>
                </a:lnTo>
                <a:lnTo>
                  <a:pt x="110934" y="326910"/>
                </a:lnTo>
                <a:lnTo>
                  <a:pt x="110934" y="367969"/>
                </a:lnTo>
                <a:lnTo>
                  <a:pt x="231457" y="367969"/>
                </a:lnTo>
                <a:lnTo>
                  <a:pt x="231457" y="326910"/>
                </a:lnTo>
                <a:lnTo>
                  <a:pt x="206527" y="326910"/>
                </a:lnTo>
                <a:lnTo>
                  <a:pt x="204736" y="311454"/>
                </a:lnTo>
                <a:lnTo>
                  <a:pt x="201053" y="259588"/>
                </a:lnTo>
                <a:lnTo>
                  <a:pt x="199453" y="183984"/>
                </a:lnTo>
                <a:lnTo>
                  <a:pt x="199859" y="145884"/>
                </a:lnTo>
                <a:lnTo>
                  <a:pt x="202006" y="89801"/>
                </a:lnTo>
                <a:lnTo>
                  <a:pt x="206527" y="40525"/>
                </a:lnTo>
                <a:lnTo>
                  <a:pt x="259727" y="40525"/>
                </a:lnTo>
                <a:lnTo>
                  <a:pt x="293433" y="60147"/>
                </a:lnTo>
                <a:lnTo>
                  <a:pt x="302780" y="94132"/>
                </a:lnTo>
                <a:lnTo>
                  <a:pt x="343446" y="92532"/>
                </a:lnTo>
                <a:lnTo>
                  <a:pt x="343446" y="40525"/>
                </a:lnTo>
                <a:lnTo>
                  <a:pt x="370103" y="40525"/>
                </a:lnTo>
                <a:lnTo>
                  <a:pt x="374357" y="85305"/>
                </a:lnTo>
                <a:lnTo>
                  <a:pt x="376415" y="154736"/>
                </a:lnTo>
                <a:lnTo>
                  <a:pt x="376402" y="192468"/>
                </a:lnTo>
                <a:lnTo>
                  <a:pt x="375602" y="233006"/>
                </a:lnTo>
                <a:lnTo>
                  <a:pt x="373989" y="273113"/>
                </a:lnTo>
                <a:lnTo>
                  <a:pt x="369836" y="326910"/>
                </a:lnTo>
                <a:lnTo>
                  <a:pt x="342900" y="326910"/>
                </a:lnTo>
                <a:lnTo>
                  <a:pt x="342900" y="367969"/>
                </a:lnTo>
                <a:lnTo>
                  <a:pt x="466636" y="367969"/>
                </a:lnTo>
                <a:lnTo>
                  <a:pt x="466636" y="326910"/>
                </a:lnTo>
                <a:lnTo>
                  <a:pt x="440093" y="326910"/>
                </a:lnTo>
                <a:lnTo>
                  <a:pt x="438302" y="310667"/>
                </a:lnTo>
                <a:lnTo>
                  <a:pt x="434632" y="256654"/>
                </a:lnTo>
                <a:lnTo>
                  <a:pt x="433031" y="186118"/>
                </a:lnTo>
                <a:lnTo>
                  <a:pt x="533831" y="186118"/>
                </a:lnTo>
                <a:lnTo>
                  <a:pt x="532625" y="236994"/>
                </a:lnTo>
                <a:lnTo>
                  <a:pt x="530542" y="275234"/>
                </a:lnTo>
                <a:lnTo>
                  <a:pt x="526097" y="326910"/>
                </a:lnTo>
                <a:lnTo>
                  <a:pt x="499160" y="326910"/>
                </a:lnTo>
                <a:lnTo>
                  <a:pt x="499160" y="367969"/>
                </a:lnTo>
                <a:lnTo>
                  <a:pt x="613765" y="367969"/>
                </a:lnTo>
                <a:lnTo>
                  <a:pt x="622884" y="367969"/>
                </a:lnTo>
                <a:lnTo>
                  <a:pt x="709231" y="367969"/>
                </a:lnTo>
                <a:lnTo>
                  <a:pt x="709231" y="326910"/>
                </a:lnTo>
                <a:lnTo>
                  <a:pt x="690968" y="326910"/>
                </a:lnTo>
                <a:lnTo>
                  <a:pt x="707631" y="250647"/>
                </a:lnTo>
                <a:lnTo>
                  <a:pt x="797763" y="250647"/>
                </a:lnTo>
                <a:lnTo>
                  <a:pt x="799757" y="259384"/>
                </a:lnTo>
                <a:lnTo>
                  <a:pt x="808659" y="301307"/>
                </a:lnTo>
                <a:lnTo>
                  <a:pt x="813358" y="326910"/>
                </a:lnTo>
                <a:lnTo>
                  <a:pt x="792962" y="326910"/>
                </a:lnTo>
                <a:lnTo>
                  <a:pt x="792962" y="367969"/>
                </a:lnTo>
                <a:lnTo>
                  <a:pt x="916686" y="367969"/>
                </a:lnTo>
                <a:lnTo>
                  <a:pt x="916686" y="326910"/>
                </a:lnTo>
                <a:close/>
              </a:path>
              <a:path w="1527810" h="368300">
                <a:moveTo>
                  <a:pt x="1527352" y="326910"/>
                </a:moveTo>
                <a:lnTo>
                  <a:pt x="1499082" y="326910"/>
                </a:lnTo>
                <a:lnTo>
                  <a:pt x="1492770" y="317182"/>
                </a:lnTo>
                <a:lnTo>
                  <a:pt x="1472425" y="283184"/>
                </a:lnTo>
                <a:lnTo>
                  <a:pt x="1451775" y="244678"/>
                </a:lnTo>
                <a:lnTo>
                  <a:pt x="1432763" y="204647"/>
                </a:lnTo>
                <a:lnTo>
                  <a:pt x="1425448" y="187858"/>
                </a:lnTo>
                <a:lnTo>
                  <a:pt x="1421231" y="177850"/>
                </a:lnTo>
                <a:lnTo>
                  <a:pt x="1405445" y="134607"/>
                </a:lnTo>
                <a:lnTo>
                  <a:pt x="1401203" y="120980"/>
                </a:lnTo>
                <a:lnTo>
                  <a:pt x="1403604" y="118922"/>
                </a:lnTo>
                <a:lnTo>
                  <a:pt x="1406677" y="116293"/>
                </a:lnTo>
                <a:lnTo>
                  <a:pt x="1418094" y="105625"/>
                </a:lnTo>
                <a:lnTo>
                  <a:pt x="1428813" y="94640"/>
                </a:lnTo>
                <a:lnTo>
                  <a:pt x="1438821" y="83324"/>
                </a:lnTo>
                <a:lnTo>
                  <a:pt x="1448460" y="71996"/>
                </a:lnTo>
                <a:lnTo>
                  <a:pt x="1458023" y="61099"/>
                </a:lnTo>
                <a:lnTo>
                  <a:pt x="1467523" y="50609"/>
                </a:lnTo>
                <a:lnTo>
                  <a:pt x="1476959" y="40525"/>
                </a:lnTo>
                <a:lnTo>
                  <a:pt x="1507617" y="40525"/>
                </a:lnTo>
                <a:lnTo>
                  <a:pt x="1507617" y="0"/>
                </a:lnTo>
                <a:lnTo>
                  <a:pt x="1383893" y="0"/>
                </a:lnTo>
                <a:lnTo>
                  <a:pt x="1383893" y="40525"/>
                </a:lnTo>
                <a:lnTo>
                  <a:pt x="1396428" y="40525"/>
                </a:lnTo>
                <a:lnTo>
                  <a:pt x="1388808" y="52730"/>
                </a:lnTo>
                <a:lnTo>
                  <a:pt x="1357757" y="96520"/>
                </a:lnTo>
                <a:lnTo>
                  <a:pt x="1324698" y="139052"/>
                </a:lnTo>
                <a:lnTo>
                  <a:pt x="1321295" y="143700"/>
                </a:lnTo>
                <a:lnTo>
                  <a:pt x="1322184" y="128663"/>
                </a:lnTo>
                <a:lnTo>
                  <a:pt x="1323632" y="100660"/>
                </a:lnTo>
                <a:lnTo>
                  <a:pt x="1324762" y="83731"/>
                </a:lnTo>
                <a:lnTo>
                  <a:pt x="1327962" y="45669"/>
                </a:lnTo>
                <a:lnTo>
                  <a:pt x="1328559" y="40525"/>
                </a:lnTo>
                <a:lnTo>
                  <a:pt x="1355636" y="40525"/>
                </a:lnTo>
                <a:lnTo>
                  <a:pt x="1355636" y="0"/>
                </a:lnTo>
                <a:lnTo>
                  <a:pt x="1265936" y="0"/>
                </a:lnTo>
                <a:lnTo>
                  <a:pt x="1265936" y="158762"/>
                </a:lnTo>
                <a:lnTo>
                  <a:pt x="1265821" y="202082"/>
                </a:lnTo>
                <a:lnTo>
                  <a:pt x="1264170" y="255587"/>
                </a:lnTo>
                <a:lnTo>
                  <a:pt x="1260513" y="310083"/>
                </a:lnTo>
                <a:lnTo>
                  <a:pt x="1258836" y="326910"/>
                </a:lnTo>
                <a:lnTo>
                  <a:pt x="1238021" y="326910"/>
                </a:lnTo>
                <a:lnTo>
                  <a:pt x="1231900" y="326910"/>
                </a:lnTo>
                <a:lnTo>
                  <a:pt x="1196949" y="326910"/>
                </a:lnTo>
                <a:lnTo>
                  <a:pt x="1196949" y="40525"/>
                </a:lnTo>
                <a:lnTo>
                  <a:pt x="1231900" y="40525"/>
                </a:lnTo>
                <a:lnTo>
                  <a:pt x="1238021" y="40525"/>
                </a:lnTo>
                <a:lnTo>
                  <a:pt x="1259103" y="40525"/>
                </a:lnTo>
                <a:lnTo>
                  <a:pt x="1260830" y="54965"/>
                </a:lnTo>
                <a:lnTo>
                  <a:pt x="1264437" y="104394"/>
                </a:lnTo>
                <a:lnTo>
                  <a:pt x="1265936" y="158762"/>
                </a:lnTo>
                <a:lnTo>
                  <a:pt x="1265936" y="0"/>
                </a:lnTo>
                <a:lnTo>
                  <a:pt x="1238021" y="0"/>
                </a:lnTo>
                <a:lnTo>
                  <a:pt x="1231900" y="0"/>
                </a:lnTo>
                <a:lnTo>
                  <a:pt x="1113764" y="0"/>
                </a:lnTo>
                <a:lnTo>
                  <a:pt x="1113764" y="40525"/>
                </a:lnTo>
                <a:lnTo>
                  <a:pt x="1155357" y="40525"/>
                </a:lnTo>
                <a:lnTo>
                  <a:pt x="1155357" y="254914"/>
                </a:lnTo>
                <a:lnTo>
                  <a:pt x="1128687" y="212013"/>
                </a:lnTo>
                <a:lnTo>
                  <a:pt x="1096962" y="156654"/>
                </a:lnTo>
                <a:lnTo>
                  <a:pt x="1065428" y="96824"/>
                </a:lnTo>
                <a:lnTo>
                  <a:pt x="1039101" y="40525"/>
                </a:lnTo>
                <a:lnTo>
                  <a:pt x="1050836" y="40525"/>
                </a:lnTo>
                <a:lnTo>
                  <a:pt x="1050836" y="0"/>
                </a:lnTo>
                <a:lnTo>
                  <a:pt x="927100" y="0"/>
                </a:lnTo>
                <a:lnTo>
                  <a:pt x="927100" y="40525"/>
                </a:lnTo>
                <a:lnTo>
                  <a:pt x="968171" y="40525"/>
                </a:lnTo>
                <a:lnTo>
                  <a:pt x="968171" y="326910"/>
                </a:lnTo>
                <a:lnTo>
                  <a:pt x="927100" y="326910"/>
                </a:lnTo>
                <a:lnTo>
                  <a:pt x="927100" y="367969"/>
                </a:lnTo>
                <a:lnTo>
                  <a:pt x="1050836" y="367969"/>
                </a:lnTo>
                <a:lnTo>
                  <a:pt x="1050836" y="326910"/>
                </a:lnTo>
                <a:lnTo>
                  <a:pt x="1009764" y="326910"/>
                </a:lnTo>
                <a:lnTo>
                  <a:pt x="1009764" y="118389"/>
                </a:lnTo>
                <a:lnTo>
                  <a:pt x="1035799" y="160083"/>
                </a:lnTo>
                <a:lnTo>
                  <a:pt x="1066698" y="213982"/>
                </a:lnTo>
                <a:lnTo>
                  <a:pt x="1097724" y="272211"/>
                </a:lnTo>
                <a:lnTo>
                  <a:pt x="1123886" y="326910"/>
                </a:lnTo>
                <a:lnTo>
                  <a:pt x="1113764" y="326910"/>
                </a:lnTo>
                <a:lnTo>
                  <a:pt x="1113764" y="367969"/>
                </a:lnTo>
                <a:lnTo>
                  <a:pt x="1231900" y="367969"/>
                </a:lnTo>
                <a:lnTo>
                  <a:pt x="1238021" y="367969"/>
                </a:lnTo>
                <a:lnTo>
                  <a:pt x="1355636" y="367969"/>
                </a:lnTo>
                <a:lnTo>
                  <a:pt x="1355636" y="326910"/>
                </a:lnTo>
                <a:lnTo>
                  <a:pt x="1329093" y="326910"/>
                </a:lnTo>
                <a:lnTo>
                  <a:pt x="1328216" y="318909"/>
                </a:lnTo>
                <a:lnTo>
                  <a:pt x="1324584" y="278612"/>
                </a:lnTo>
                <a:lnTo>
                  <a:pt x="1322209" y="239128"/>
                </a:lnTo>
                <a:lnTo>
                  <a:pt x="1323009" y="238379"/>
                </a:lnTo>
                <a:lnTo>
                  <a:pt x="1330502" y="230390"/>
                </a:lnTo>
                <a:lnTo>
                  <a:pt x="1337310" y="221818"/>
                </a:lnTo>
                <a:lnTo>
                  <a:pt x="1343367" y="212788"/>
                </a:lnTo>
                <a:lnTo>
                  <a:pt x="1348663" y="204279"/>
                </a:lnTo>
                <a:lnTo>
                  <a:pt x="1353096" y="197281"/>
                </a:lnTo>
                <a:lnTo>
                  <a:pt x="1356664" y="191808"/>
                </a:lnTo>
                <a:lnTo>
                  <a:pt x="1359357" y="187858"/>
                </a:lnTo>
                <a:lnTo>
                  <a:pt x="1367790" y="202082"/>
                </a:lnTo>
                <a:lnTo>
                  <a:pt x="1385963" y="235775"/>
                </a:lnTo>
                <a:lnTo>
                  <a:pt x="1405458" y="275386"/>
                </a:lnTo>
                <a:lnTo>
                  <a:pt x="1421587" y="311048"/>
                </a:lnTo>
                <a:lnTo>
                  <a:pt x="1428153" y="326910"/>
                </a:lnTo>
                <a:lnTo>
                  <a:pt x="1403629" y="326910"/>
                </a:lnTo>
                <a:lnTo>
                  <a:pt x="1403629" y="367969"/>
                </a:lnTo>
                <a:lnTo>
                  <a:pt x="1527352" y="367969"/>
                </a:lnTo>
                <a:lnTo>
                  <a:pt x="1527352" y="32691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134189" y="3810329"/>
            <a:ext cx="872490" cy="368300"/>
          </a:xfrm>
          <a:custGeom>
            <a:avLst/>
            <a:gdLst/>
            <a:ahLst/>
            <a:cxnLst/>
            <a:rect l="l" t="t" r="r" b="b"/>
            <a:pathLst>
              <a:path w="872490" h="368300">
                <a:moveTo>
                  <a:pt x="281584" y="0"/>
                </a:moveTo>
                <a:lnTo>
                  <a:pt x="156794" y="0"/>
                </a:lnTo>
                <a:lnTo>
                  <a:pt x="156794" y="40525"/>
                </a:lnTo>
                <a:lnTo>
                  <a:pt x="187731" y="40525"/>
                </a:lnTo>
                <a:lnTo>
                  <a:pt x="145059" y="128257"/>
                </a:lnTo>
                <a:lnTo>
                  <a:pt x="141452" y="120535"/>
                </a:lnTo>
                <a:lnTo>
                  <a:pt x="120865" y="74028"/>
                </a:lnTo>
                <a:lnTo>
                  <a:pt x="107061" y="40525"/>
                </a:lnTo>
                <a:lnTo>
                  <a:pt x="123736" y="40525"/>
                </a:lnTo>
                <a:lnTo>
                  <a:pt x="123736" y="0"/>
                </a:lnTo>
                <a:lnTo>
                  <a:pt x="0" y="0"/>
                </a:lnTo>
                <a:lnTo>
                  <a:pt x="0" y="40525"/>
                </a:lnTo>
                <a:lnTo>
                  <a:pt x="30797" y="40525"/>
                </a:lnTo>
                <a:lnTo>
                  <a:pt x="41071" y="57353"/>
                </a:lnTo>
                <a:lnTo>
                  <a:pt x="62001" y="93548"/>
                </a:lnTo>
                <a:lnTo>
                  <a:pt x="83286" y="132613"/>
                </a:lnTo>
                <a:lnTo>
                  <a:pt x="103492" y="171665"/>
                </a:lnTo>
                <a:lnTo>
                  <a:pt x="113068" y="191058"/>
                </a:lnTo>
                <a:lnTo>
                  <a:pt x="109842" y="279184"/>
                </a:lnTo>
                <a:lnTo>
                  <a:pt x="108699" y="295884"/>
                </a:lnTo>
                <a:lnTo>
                  <a:pt x="107238" y="311785"/>
                </a:lnTo>
                <a:lnTo>
                  <a:pt x="105460" y="326910"/>
                </a:lnTo>
                <a:lnTo>
                  <a:pt x="78397" y="326910"/>
                </a:lnTo>
                <a:lnTo>
                  <a:pt x="78397" y="367969"/>
                </a:lnTo>
                <a:lnTo>
                  <a:pt x="202653" y="367969"/>
                </a:lnTo>
                <a:lnTo>
                  <a:pt x="202653" y="326910"/>
                </a:lnTo>
                <a:lnTo>
                  <a:pt x="175729" y="326910"/>
                </a:lnTo>
                <a:lnTo>
                  <a:pt x="174307" y="311454"/>
                </a:lnTo>
                <a:lnTo>
                  <a:pt x="169722" y="240804"/>
                </a:lnTo>
                <a:lnTo>
                  <a:pt x="168529" y="165315"/>
                </a:lnTo>
                <a:lnTo>
                  <a:pt x="160528" y="172923"/>
                </a:lnTo>
                <a:lnTo>
                  <a:pt x="233324" y="40525"/>
                </a:lnTo>
                <a:lnTo>
                  <a:pt x="281584" y="40525"/>
                </a:lnTo>
                <a:lnTo>
                  <a:pt x="281584" y="0"/>
                </a:lnTo>
                <a:close/>
              </a:path>
              <a:path w="872490" h="368300">
                <a:moveTo>
                  <a:pt x="547560" y="183984"/>
                </a:moveTo>
                <a:lnTo>
                  <a:pt x="543801" y="135013"/>
                </a:lnTo>
                <a:lnTo>
                  <a:pt x="532257" y="87795"/>
                </a:lnTo>
                <a:lnTo>
                  <a:pt x="511340" y="47218"/>
                </a:lnTo>
                <a:lnTo>
                  <a:pt x="483450" y="19519"/>
                </a:lnTo>
                <a:lnTo>
                  <a:pt x="483450" y="177507"/>
                </a:lnTo>
                <a:lnTo>
                  <a:pt x="483387" y="193789"/>
                </a:lnTo>
                <a:lnTo>
                  <a:pt x="479361" y="240411"/>
                </a:lnTo>
                <a:lnTo>
                  <a:pt x="467423" y="286232"/>
                </a:lnTo>
                <a:lnTo>
                  <a:pt x="445033" y="318731"/>
                </a:lnTo>
                <a:lnTo>
                  <a:pt x="419557" y="326910"/>
                </a:lnTo>
                <a:lnTo>
                  <a:pt x="410616" y="326009"/>
                </a:lnTo>
                <a:lnTo>
                  <a:pt x="377164" y="295910"/>
                </a:lnTo>
                <a:lnTo>
                  <a:pt x="362026" y="252577"/>
                </a:lnTo>
                <a:lnTo>
                  <a:pt x="356196" y="204419"/>
                </a:lnTo>
                <a:lnTo>
                  <a:pt x="355561" y="183984"/>
                </a:lnTo>
                <a:lnTo>
                  <a:pt x="355638" y="177507"/>
                </a:lnTo>
                <a:lnTo>
                  <a:pt x="359206" y="131445"/>
                </a:lnTo>
                <a:lnTo>
                  <a:pt x="368058" y="91859"/>
                </a:lnTo>
                <a:lnTo>
                  <a:pt x="385114" y="57416"/>
                </a:lnTo>
                <a:lnTo>
                  <a:pt x="410946" y="40525"/>
                </a:lnTo>
                <a:lnTo>
                  <a:pt x="419557" y="40525"/>
                </a:lnTo>
                <a:lnTo>
                  <a:pt x="457619" y="62814"/>
                </a:lnTo>
                <a:lnTo>
                  <a:pt x="474548" y="103200"/>
                </a:lnTo>
                <a:lnTo>
                  <a:pt x="482066" y="152095"/>
                </a:lnTo>
                <a:lnTo>
                  <a:pt x="483450" y="177507"/>
                </a:lnTo>
                <a:lnTo>
                  <a:pt x="483450" y="19519"/>
                </a:lnTo>
                <a:lnTo>
                  <a:pt x="436626" y="1041"/>
                </a:lnTo>
                <a:lnTo>
                  <a:pt x="419557" y="0"/>
                </a:lnTo>
                <a:lnTo>
                  <a:pt x="402209" y="1079"/>
                </a:lnTo>
                <a:lnTo>
                  <a:pt x="358635" y="17335"/>
                </a:lnTo>
                <a:lnTo>
                  <a:pt x="327266" y="48298"/>
                </a:lnTo>
                <a:lnTo>
                  <a:pt x="306806" y="88861"/>
                </a:lnTo>
                <a:lnTo>
                  <a:pt x="295630" y="136017"/>
                </a:lnTo>
                <a:lnTo>
                  <a:pt x="292100" y="183984"/>
                </a:lnTo>
                <a:lnTo>
                  <a:pt x="292493" y="199885"/>
                </a:lnTo>
                <a:lnTo>
                  <a:pt x="298373" y="248246"/>
                </a:lnTo>
                <a:lnTo>
                  <a:pt x="312547" y="293624"/>
                </a:lnTo>
                <a:lnTo>
                  <a:pt x="336473" y="331584"/>
                </a:lnTo>
                <a:lnTo>
                  <a:pt x="371741" y="358457"/>
                </a:lnTo>
                <a:lnTo>
                  <a:pt x="419557" y="367969"/>
                </a:lnTo>
                <a:lnTo>
                  <a:pt x="436930" y="366903"/>
                </a:lnTo>
                <a:lnTo>
                  <a:pt x="480631" y="350774"/>
                </a:lnTo>
                <a:lnTo>
                  <a:pt x="512292" y="319532"/>
                </a:lnTo>
                <a:lnTo>
                  <a:pt x="532790" y="278752"/>
                </a:lnTo>
                <a:lnTo>
                  <a:pt x="543928" y="232029"/>
                </a:lnTo>
                <a:lnTo>
                  <a:pt x="547154" y="199898"/>
                </a:lnTo>
                <a:lnTo>
                  <a:pt x="547560" y="183984"/>
                </a:lnTo>
                <a:close/>
              </a:path>
              <a:path w="872490" h="368300">
                <a:moveTo>
                  <a:pt x="872490" y="0"/>
                </a:moveTo>
                <a:lnTo>
                  <a:pt x="747687" y="0"/>
                </a:lnTo>
                <a:lnTo>
                  <a:pt x="747687" y="40525"/>
                </a:lnTo>
                <a:lnTo>
                  <a:pt x="789292" y="40525"/>
                </a:lnTo>
                <a:lnTo>
                  <a:pt x="789292" y="183984"/>
                </a:lnTo>
                <a:lnTo>
                  <a:pt x="784885" y="234111"/>
                </a:lnTo>
                <a:lnTo>
                  <a:pt x="770229" y="280644"/>
                </a:lnTo>
                <a:lnTo>
                  <a:pt x="743419" y="314248"/>
                </a:lnTo>
                <a:lnTo>
                  <a:pt x="702360" y="326910"/>
                </a:lnTo>
                <a:lnTo>
                  <a:pt x="694093" y="326910"/>
                </a:lnTo>
                <a:lnTo>
                  <a:pt x="663829" y="302374"/>
                </a:lnTo>
                <a:lnTo>
                  <a:pt x="647192" y="260146"/>
                </a:lnTo>
                <a:lnTo>
                  <a:pt x="639965" y="212255"/>
                </a:lnTo>
                <a:lnTo>
                  <a:pt x="638898" y="40525"/>
                </a:lnTo>
                <a:lnTo>
                  <a:pt x="669836" y="40525"/>
                </a:lnTo>
                <a:lnTo>
                  <a:pt x="669836" y="0"/>
                </a:lnTo>
                <a:lnTo>
                  <a:pt x="546100" y="0"/>
                </a:lnTo>
                <a:lnTo>
                  <a:pt x="546100" y="40525"/>
                </a:lnTo>
                <a:lnTo>
                  <a:pt x="574903" y="40525"/>
                </a:lnTo>
                <a:lnTo>
                  <a:pt x="574903" y="183984"/>
                </a:lnTo>
                <a:lnTo>
                  <a:pt x="578421" y="231889"/>
                </a:lnTo>
                <a:lnTo>
                  <a:pt x="589673" y="278752"/>
                </a:lnTo>
                <a:lnTo>
                  <a:pt x="610438" y="319532"/>
                </a:lnTo>
                <a:lnTo>
                  <a:pt x="641959" y="350774"/>
                </a:lnTo>
                <a:lnTo>
                  <a:pt x="685241" y="366903"/>
                </a:lnTo>
                <a:lnTo>
                  <a:pt x="702360" y="367969"/>
                </a:lnTo>
                <a:lnTo>
                  <a:pt x="719721" y="366903"/>
                </a:lnTo>
                <a:lnTo>
                  <a:pt x="763422" y="350774"/>
                </a:lnTo>
                <a:lnTo>
                  <a:pt x="795248" y="319532"/>
                </a:lnTo>
                <a:lnTo>
                  <a:pt x="816051" y="278752"/>
                </a:lnTo>
                <a:lnTo>
                  <a:pt x="827290" y="231889"/>
                </a:lnTo>
                <a:lnTo>
                  <a:pt x="830884" y="183984"/>
                </a:lnTo>
                <a:lnTo>
                  <a:pt x="830884" y="40525"/>
                </a:lnTo>
                <a:lnTo>
                  <a:pt x="872490" y="40525"/>
                </a:lnTo>
                <a:lnTo>
                  <a:pt x="87249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06911" y="1232775"/>
            <a:ext cx="1610360" cy="316865"/>
          </a:xfrm>
          <a:custGeom>
            <a:avLst/>
            <a:gdLst/>
            <a:ahLst/>
            <a:cxnLst/>
            <a:rect l="l" t="t" r="r" b="b"/>
            <a:pathLst>
              <a:path w="1610359" h="316865">
                <a:moveTo>
                  <a:pt x="219798" y="158318"/>
                </a:moveTo>
                <a:lnTo>
                  <a:pt x="216573" y="116179"/>
                </a:lnTo>
                <a:lnTo>
                  <a:pt x="206641" y="75539"/>
                </a:lnTo>
                <a:lnTo>
                  <a:pt x="188645" y="40627"/>
                </a:lnTo>
                <a:lnTo>
                  <a:pt x="183946" y="34874"/>
                </a:lnTo>
                <a:lnTo>
                  <a:pt x="180619" y="30797"/>
                </a:lnTo>
                <a:lnTo>
                  <a:pt x="171551" y="22034"/>
                </a:lnTo>
                <a:lnTo>
                  <a:pt x="164617" y="16776"/>
                </a:lnTo>
                <a:lnTo>
                  <a:pt x="164617" y="151130"/>
                </a:lnTo>
                <a:lnTo>
                  <a:pt x="164592" y="166751"/>
                </a:lnTo>
                <a:lnTo>
                  <a:pt x="161124" y="206857"/>
                </a:lnTo>
                <a:lnTo>
                  <a:pt x="150850" y="246291"/>
                </a:lnTo>
                <a:lnTo>
                  <a:pt x="125069" y="278168"/>
                </a:lnTo>
                <a:lnTo>
                  <a:pt x="109664" y="281292"/>
                </a:lnTo>
                <a:lnTo>
                  <a:pt x="101968" y="280517"/>
                </a:lnTo>
                <a:lnTo>
                  <a:pt x="73190" y="254622"/>
                </a:lnTo>
                <a:lnTo>
                  <a:pt x="60159" y="217335"/>
                </a:lnTo>
                <a:lnTo>
                  <a:pt x="55156" y="175895"/>
                </a:lnTo>
                <a:lnTo>
                  <a:pt x="54597" y="158318"/>
                </a:lnTo>
                <a:lnTo>
                  <a:pt x="54648" y="149872"/>
                </a:lnTo>
                <a:lnTo>
                  <a:pt x="58851" y="106121"/>
                </a:lnTo>
                <a:lnTo>
                  <a:pt x="71691" y="62560"/>
                </a:lnTo>
                <a:lnTo>
                  <a:pt x="102247" y="34874"/>
                </a:lnTo>
                <a:lnTo>
                  <a:pt x="109664" y="34874"/>
                </a:lnTo>
                <a:lnTo>
                  <a:pt x="146926" y="61544"/>
                </a:lnTo>
                <a:lnTo>
                  <a:pt x="159283" y="98920"/>
                </a:lnTo>
                <a:lnTo>
                  <a:pt x="164160" y="140703"/>
                </a:lnTo>
                <a:lnTo>
                  <a:pt x="164617" y="151130"/>
                </a:lnTo>
                <a:lnTo>
                  <a:pt x="164617" y="16776"/>
                </a:lnTo>
                <a:lnTo>
                  <a:pt x="124345" y="889"/>
                </a:lnTo>
                <a:lnTo>
                  <a:pt x="109664" y="0"/>
                </a:lnTo>
                <a:lnTo>
                  <a:pt x="94729" y="927"/>
                </a:lnTo>
                <a:lnTo>
                  <a:pt x="57238" y="14909"/>
                </a:lnTo>
                <a:lnTo>
                  <a:pt x="23393" y="52425"/>
                </a:lnTo>
                <a:lnTo>
                  <a:pt x="8572" y="89471"/>
                </a:lnTo>
                <a:lnTo>
                  <a:pt x="1346" y="130860"/>
                </a:lnTo>
                <a:lnTo>
                  <a:pt x="0" y="158318"/>
                </a:lnTo>
                <a:lnTo>
                  <a:pt x="330" y="171996"/>
                </a:lnTo>
                <a:lnTo>
                  <a:pt x="5384" y="213614"/>
                </a:lnTo>
                <a:lnTo>
                  <a:pt x="17589" y="252653"/>
                </a:lnTo>
                <a:lnTo>
                  <a:pt x="38163" y="285305"/>
                </a:lnTo>
                <a:lnTo>
                  <a:pt x="68516" y="308432"/>
                </a:lnTo>
                <a:lnTo>
                  <a:pt x="109664" y="316623"/>
                </a:lnTo>
                <a:lnTo>
                  <a:pt x="124612" y="315709"/>
                </a:lnTo>
                <a:lnTo>
                  <a:pt x="162217" y="301828"/>
                </a:lnTo>
                <a:lnTo>
                  <a:pt x="189471" y="274942"/>
                </a:lnTo>
                <a:lnTo>
                  <a:pt x="207098" y="239852"/>
                </a:lnTo>
                <a:lnTo>
                  <a:pt x="216687" y="199656"/>
                </a:lnTo>
                <a:lnTo>
                  <a:pt x="219456" y="172008"/>
                </a:lnTo>
                <a:lnTo>
                  <a:pt x="219798" y="158318"/>
                </a:lnTo>
                <a:close/>
              </a:path>
              <a:path w="1610359" h="316865">
                <a:moveTo>
                  <a:pt x="496735" y="0"/>
                </a:moveTo>
                <a:lnTo>
                  <a:pt x="389356" y="0"/>
                </a:lnTo>
                <a:lnTo>
                  <a:pt x="389356" y="34874"/>
                </a:lnTo>
                <a:lnTo>
                  <a:pt x="425145" y="34874"/>
                </a:lnTo>
                <a:lnTo>
                  <a:pt x="425145" y="158318"/>
                </a:lnTo>
                <a:lnTo>
                  <a:pt x="421360" y="201447"/>
                </a:lnTo>
                <a:lnTo>
                  <a:pt x="408749" y="241490"/>
                </a:lnTo>
                <a:lnTo>
                  <a:pt x="378142" y="275170"/>
                </a:lnTo>
                <a:lnTo>
                  <a:pt x="350354" y="281292"/>
                </a:lnTo>
                <a:lnTo>
                  <a:pt x="343242" y="281292"/>
                </a:lnTo>
                <a:lnTo>
                  <a:pt x="313220" y="253606"/>
                </a:lnTo>
                <a:lnTo>
                  <a:pt x="301307" y="217004"/>
                </a:lnTo>
                <a:lnTo>
                  <a:pt x="296049" y="173609"/>
                </a:lnTo>
                <a:lnTo>
                  <a:pt x="295744" y="165506"/>
                </a:lnTo>
                <a:lnTo>
                  <a:pt x="295744" y="34874"/>
                </a:lnTo>
                <a:lnTo>
                  <a:pt x="322364" y="34874"/>
                </a:lnTo>
                <a:lnTo>
                  <a:pt x="322364" y="0"/>
                </a:lnTo>
                <a:lnTo>
                  <a:pt x="215900" y="0"/>
                </a:lnTo>
                <a:lnTo>
                  <a:pt x="215900" y="34874"/>
                </a:lnTo>
                <a:lnTo>
                  <a:pt x="240677" y="34874"/>
                </a:lnTo>
                <a:lnTo>
                  <a:pt x="240677" y="158318"/>
                </a:lnTo>
                <a:lnTo>
                  <a:pt x="243713" y="199529"/>
                </a:lnTo>
                <a:lnTo>
                  <a:pt x="253377" y="239852"/>
                </a:lnTo>
                <a:lnTo>
                  <a:pt x="271259" y="274942"/>
                </a:lnTo>
                <a:lnTo>
                  <a:pt x="298386" y="301828"/>
                </a:lnTo>
                <a:lnTo>
                  <a:pt x="335610" y="315709"/>
                </a:lnTo>
                <a:lnTo>
                  <a:pt x="350354" y="316623"/>
                </a:lnTo>
                <a:lnTo>
                  <a:pt x="365290" y="315709"/>
                </a:lnTo>
                <a:lnTo>
                  <a:pt x="402894" y="301828"/>
                </a:lnTo>
                <a:lnTo>
                  <a:pt x="430276" y="274942"/>
                </a:lnTo>
                <a:lnTo>
                  <a:pt x="448183" y="239852"/>
                </a:lnTo>
                <a:lnTo>
                  <a:pt x="457847" y="199529"/>
                </a:lnTo>
                <a:lnTo>
                  <a:pt x="460946" y="158318"/>
                </a:lnTo>
                <a:lnTo>
                  <a:pt x="460946" y="34874"/>
                </a:lnTo>
                <a:lnTo>
                  <a:pt x="496735" y="34874"/>
                </a:lnTo>
                <a:lnTo>
                  <a:pt x="496735" y="0"/>
                </a:lnTo>
                <a:close/>
              </a:path>
              <a:path w="1610359" h="316865">
                <a:moveTo>
                  <a:pt x="803516" y="0"/>
                </a:moveTo>
                <a:lnTo>
                  <a:pt x="508000" y="0"/>
                </a:lnTo>
                <a:lnTo>
                  <a:pt x="508000" y="79616"/>
                </a:lnTo>
                <a:lnTo>
                  <a:pt x="543445" y="80987"/>
                </a:lnTo>
                <a:lnTo>
                  <a:pt x="545287" y="69481"/>
                </a:lnTo>
                <a:lnTo>
                  <a:pt x="547941" y="59740"/>
                </a:lnTo>
                <a:lnTo>
                  <a:pt x="580504" y="34874"/>
                </a:lnTo>
                <a:lnTo>
                  <a:pt x="625703" y="34874"/>
                </a:lnTo>
                <a:lnTo>
                  <a:pt x="626922" y="47218"/>
                </a:lnTo>
                <a:lnTo>
                  <a:pt x="629094" y="74066"/>
                </a:lnTo>
                <a:lnTo>
                  <a:pt x="630859" y="103390"/>
                </a:lnTo>
                <a:lnTo>
                  <a:pt x="631786" y="133223"/>
                </a:lnTo>
                <a:lnTo>
                  <a:pt x="631761" y="165557"/>
                </a:lnTo>
                <a:lnTo>
                  <a:pt x="629831" y="217855"/>
                </a:lnTo>
                <a:lnTo>
                  <a:pt x="625132" y="281292"/>
                </a:lnTo>
                <a:lnTo>
                  <a:pt x="603440" y="281292"/>
                </a:lnTo>
                <a:lnTo>
                  <a:pt x="603440" y="316623"/>
                </a:lnTo>
                <a:lnTo>
                  <a:pt x="707148" y="316623"/>
                </a:lnTo>
                <a:lnTo>
                  <a:pt x="707148" y="281292"/>
                </a:lnTo>
                <a:lnTo>
                  <a:pt x="685698" y="281292"/>
                </a:lnTo>
                <a:lnTo>
                  <a:pt x="684161" y="267995"/>
                </a:lnTo>
                <a:lnTo>
                  <a:pt x="682866" y="253911"/>
                </a:lnTo>
                <a:lnTo>
                  <a:pt x="681812" y="239026"/>
                </a:lnTo>
                <a:lnTo>
                  <a:pt x="680389" y="207251"/>
                </a:lnTo>
                <a:lnTo>
                  <a:pt x="679704" y="174726"/>
                </a:lnTo>
                <a:lnTo>
                  <a:pt x="679704" y="141884"/>
                </a:lnTo>
                <a:lnTo>
                  <a:pt x="681812" y="77266"/>
                </a:lnTo>
                <a:lnTo>
                  <a:pt x="685698" y="34874"/>
                </a:lnTo>
                <a:lnTo>
                  <a:pt x="731469" y="34874"/>
                </a:lnTo>
                <a:lnTo>
                  <a:pt x="763993" y="59740"/>
                </a:lnTo>
                <a:lnTo>
                  <a:pt x="768527" y="80987"/>
                </a:lnTo>
                <a:lnTo>
                  <a:pt x="803516" y="79616"/>
                </a:lnTo>
                <a:lnTo>
                  <a:pt x="803516" y="0"/>
                </a:lnTo>
                <a:close/>
              </a:path>
              <a:path w="1610359" h="316865">
                <a:moveTo>
                  <a:pt x="1013333" y="236550"/>
                </a:moveTo>
                <a:lnTo>
                  <a:pt x="977074" y="235178"/>
                </a:lnTo>
                <a:lnTo>
                  <a:pt x="977074" y="245656"/>
                </a:lnTo>
                <a:lnTo>
                  <a:pt x="975969" y="253301"/>
                </a:lnTo>
                <a:lnTo>
                  <a:pt x="948855" y="280339"/>
                </a:lnTo>
                <a:lnTo>
                  <a:pt x="944575" y="281292"/>
                </a:lnTo>
                <a:lnTo>
                  <a:pt x="895286" y="281292"/>
                </a:lnTo>
                <a:lnTo>
                  <a:pt x="891298" y="242722"/>
                </a:lnTo>
                <a:lnTo>
                  <a:pt x="889711" y="198094"/>
                </a:lnTo>
                <a:lnTo>
                  <a:pt x="889431" y="167944"/>
                </a:lnTo>
                <a:lnTo>
                  <a:pt x="889774" y="132524"/>
                </a:lnTo>
                <a:lnTo>
                  <a:pt x="891641" y="80708"/>
                </a:lnTo>
                <a:lnTo>
                  <a:pt x="895972" y="34874"/>
                </a:lnTo>
                <a:lnTo>
                  <a:pt x="917422" y="34874"/>
                </a:lnTo>
                <a:lnTo>
                  <a:pt x="917422" y="0"/>
                </a:lnTo>
                <a:lnTo>
                  <a:pt x="813257" y="0"/>
                </a:lnTo>
                <a:lnTo>
                  <a:pt x="813257" y="34874"/>
                </a:lnTo>
                <a:lnTo>
                  <a:pt x="834707" y="34874"/>
                </a:lnTo>
                <a:lnTo>
                  <a:pt x="836269" y="49517"/>
                </a:lnTo>
                <a:lnTo>
                  <a:pt x="839635" y="97853"/>
                </a:lnTo>
                <a:lnTo>
                  <a:pt x="841248" y="167944"/>
                </a:lnTo>
                <a:lnTo>
                  <a:pt x="840841" y="198183"/>
                </a:lnTo>
                <a:lnTo>
                  <a:pt x="839635" y="227838"/>
                </a:lnTo>
                <a:lnTo>
                  <a:pt x="837628" y="255879"/>
                </a:lnTo>
                <a:lnTo>
                  <a:pt x="836333" y="268922"/>
                </a:lnTo>
                <a:lnTo>
                  <a:pt x="834821" y="281292"/>
                </a:lnTo>
                <a:lnTo>
                  <a:pt x="812800" y="281292"/>
                </a:lnTo>
                <a:lnTo>
                  <a:pt x="812800" y="316623"/>
                </a:lnTo>
                <a:lnTo>
                  <a:pt x="1013333" y="316623"/>
                </a:lnTo>
                <a:lnTo>
                  <a:pt x="1013333" y="236550"/>
                </a:lnTo>
                <a:close/>
              </a:path>
              <a:path w="1610359" h="316865">
                <a:moveTo>
                  <a:pt x="1122464" y="0"/>
                </a:moveTo>
                <a:lnTo>
                  <a:pt x="1016000" y="0"/>
                </a:lnTo>
                <a:lnTo>
                  <a:pt x="1016000" y="34874"/>
                </a:lnTo>
                <a:lnTo>
                  <a:pt x="1039393" y="34874"/>
                </a:lnTo>
                <a:lnTo>
                  <a:pt x="1040892" y="47294"/>
                </a:lnTo>
                <a:lnTo>
                  <a:pt x="1043990" y="89827"/>
                </a:lnTo>
                <a:lnTo>
                  <a:pt x="1045362" y="152349"/>
                </a:lnTo>
                <a:lnTo>
                  <a:pt x="1044968" y="186512"/>
                </a:lnTo>
                <a:lnTo>
                  <a:pt x="1043762" y="220383"/>
                </a:lnTo>
                <a:lnTo>
                  <a:pt x="1041806" y="252476"/>
                </a:lnTo>
                <a:lnTo>
                  <a:pt x="1039164" y="281292"/>
                </a:lnTo>
                <a:lnTo>
                  <a:pt x="1016000" y="281292"/>
                </a:lnTo>
                <a:lnTo>
                  <a:pt x="1016000" y="316623"/>
                </a:lnTo>
                <a:lnTo>
                  <a:pt x="1122464" y="316623"/>
                </a:lnTo>
                <a:lnTo>
                  <a:pt x="1122464" y="281292"/>
                </a:lnTo>
                <a:lnTo>
                  <a:pt x="1099629" y="281292"/>
                </a:lnTo>
                <a:lnTo>
                  <a:pt x="1098092" y="267296"/>
                </a:lnTo>
                <a:lnTo>
                  <a:pt x="1094930" y="220383"/>
                </a:lnTo>
                <a:lnTo>
                  <a:pt x="1093546" y="152349"/>
                </a:lnTo>
                <a:lnTo>
                  <a:pt x="1094066" y="105473"/>
                </a:lnTo>
                <a:lnTo>
                  <a:pt x="1095095" y="75082"/>
                </a:lnTo>
                <a:lnTo>
                  <a:pt x="1096073" y="60883"/>
                </a:lnTo>
                <a:lnTo>
                  <a:pt x="1097394" y="47485"/>
                </a:lnTo>
                <a:lnTo>
                  <a:pt x="1099058" y="34874"/>
                </a:lnTo>
                <a:lnTo>
                  <a:pt x="1122464" y="34874"/>
                </a:lnTo>
                <a:lnTo>
                  <a:pt x="1122464" y="0"/>
                </a:lnTo>
                <a:close/>
              </a:path>
              <a:path w="1610359" h="316865">
                <a:moveTo>
                  <a:pt x="1397825" y="0"/>
                </a:moveTo>
                <a:lnTo>
                  <a:pt x="1290904" y="0"/>
                </a:lnTo>
                <a:lnTo>
                  <a:pt x="1290904" y="34874"/>
                </a:lnTo>
                <a:lnTo>
                  <a:pt x="1326705" y="34874"/>
                </a:lnTo>
                <a:lnTo>
                  <a:pt x="1326705" y="219341"/>
                </a:lnTo>
                <a:lnTo>
                  <a:pt x="1303756" y="182435"/>
                </a:lnTo>
                <a:lnTo>
                  <a:pt x="1276451" y="134797"/>
                </a:lnTo>
                <a:lnTo>
                  <a:pt x="1249324" y="83312"/>
                </a:lnTo>
                <a:lnTo>
                  <a:pt x="1226667" y="34874"/>
                </a:lnTo>
                <a:lnTo>
                  <a:pt x="1236764" y="34874"/>
                </a:lnTo>
                <a:lnTo>
                  <a:pt x="1236764" y="0"/>
                </a:lnTo>
                <a:lnTo>
                  <a:pt x="1130300" y="0"/>
                </a:lnTo>
                <a:lnTo>
                  <a:pt x="1130300" y="34874"/>
                </a:lnTo>
                <a:lnTo>
                  <a:pt x="1165631" y="34874"/>
                </a:lnTo>
                <a:lnTo>
                  <a:pt x="1165631" y="281292"/>
                </a:lnTo>
                <a:lnTo>
                  <a:pt x="1130300" y="281292"/>
                </a:lnTo>
                <a:lnTo>
                  <a:pt x="1130300" y="316623"/>
                </a:lnTo>
                <a:lnTo>
                  <a:pt x="1236764" y="316623"/>
                </a:lnTo>
                <a:lnTo>
                  <a:pt x="1236764" y="281292"/>
                </a:lnTo>
                <a:lnTo>
                  <a:pt x="1201420" y="281292"/>
                </a:lnTo>
                <a:lnTo>
                  <a:pt x="1201420" y="101866"/>
                </a:lnTo>
                <a:lnTo>
                  <a:pt x="1223822" y="137744"/>
                </a:lnTo>
                <a:lnTo>
                  <a:pt x="1250403" y="184124"/>
                </a:lnTo>
                <a:lnTo>
                  <a:pt x="1277112" y="234226"/>
                </a:lnTo>
                <a:lnTo>
                  <a:pt x="1299629" y="281292"/>
                </a:lnTo>
                <a:lnTo>
                  <a:pt x="1290904" y="281292"/>
                </a:lnTo>
                <a:lnTo>
                  <a:pt x="1290904" y="316623"/>
                </a:lnTo>
                <a:lnTo>
                  <a:pt x="1397825" y="316623"/>
                </a:lnTo>
                <a:lnTo>
                  <a:pt x="1397825" y="281292"/>
                </a:lnTo>
                <a:lnTo>
                  <a:pt x="1362494" y="281292"/>
                </a:lnTo>
                <a:lnTo>
                  <a:pt x="1362494" y="34874"/>
                </a:lnTo>
                <a:lnTo>
                  <a:pt x="1397825" y="34874"/>
                </a:lnTo>
                <a:lnTo>
                  <a:pt x="1397825" y="0"/>
                </a:lnTo>
                <a:close/>
              </a:path>
              <a:path w="1610359" h="316865">
                <a:moveTo>
                  <a:pt x="1610233" y="0"/>
                </a:moveTo>
                <a:lnTo>
                  <a:pt x="1409700" y="0"/>
                </a:lnTo>
                <a:lnTo>
                  <a:pt x="1409700" y="34874"/>
                </a:lnTo>
                <a:lnTo>
                  <a:pt x="1433093" y="34874"/>
                </a:lnTo>
                <a:lnTo>
                  <a:pt x="1434592" y="47294"/>
                </a:lnTo>
                <a:lnTo>
                  <a:pt x="1437690" y="89827"/>
                </a:lnTo>
                <a:lnTo>
                  <a:pt x="1438973" y="136613"/>
                </a:lnTo>
                <a:lnTo>
                  <a:pt x="1438859" y="175374"/>
                </a:lnTo>
                <a:lnTo>
                  <a:pt x="1437462" y="220383"/>
                </a:lnTo>
                <a:lnTo>
                  <a:pt x="1434274" y="267296"/>
                </a:lnTo>
                <a:lnTo>
                  <a:pt x="1432864" y="281292"/>
                </a:lnTo>
                <a:lnTo>
                  <a:pt x="1409700" y="281292"/>
                </a:lnTo>
                <a:lnTo>
                  <a:pt x="1409700" y="316623"/>
                </a:lnTo>
                <a:lnTo>
                  <a:pt x="1610233" y="316623"/>
                </a:lnTo>
                <a:lnTo>
                  <a:pt x="1610233" y="236550"/>
                </a:lnTo>
                <a:lnTo>
                  <a:pt x="1573974" y="235178"/>
                </a:lnTo>
                <a:lnTo>
                  <a:pt x="1573974" y="242138"/>
                </a:lnTo>
                <a:lnTo>
                  <a:pt x="1573669" y="246837"/>
                </a:lnTo>
                <a:lnTo>
                  <a:pt x="1572450" y="251739"/>
                </a:lnTo>
                <a:lnTo>
                  <a:pt x="1571574" y="253949"/>
                </a:lnTo>
                <a:lnTo>
                  <a:pt x="1570418" y="255943"/>
                </a:lnTo>
                <a:lnTo>
                  <a:pt x="1567434" y="264731"/>
                </a:lnTo>
                <a:lnTo>
                  <a:pt x="1563001" y="271157"/>
                </a:lnTo>
                <a:lnTo>
                  <a:pt x="1551305" y="279273"/>
                </a:lnTo>
                <a:lnTo>
                  <a:pt x="1544688" y="281292"/>
                </a:lnTo>
                <a:lnTo>
                  <a:pt x="1493329" y="281292"/>
                </a:lnTo>
                <a:lnTo>
                  <a:pt x="1489430" y="238506"/>
                </a:lnTo>
                <a:lnTo>
                  <a:pt x="1487589" y="189433"/>
                </a:lnTo>
                <a:lnTo>
                  <a:pt x="1487246" y="156845"/>
                </a:lnTo>
                <a:lnTo>
                  <a:pt x="1520748" y="160147"/>
                </a:lnTo>
                <a:lnTo>
                  <a:pt x="1527975" y="161836"/>
                </a:lnTo>
                <a:lnTo>
                  <a:pt x="1533131" y="166916"/>
                </a:lnTo>
                <a:lnTo>
                  <a:pt x="1536230" y="175374"/>
                </a:lnTo>
                <a:lnTo>
                  <a:pt x="1537271" y="187223"/>
                </a:lnTo>
                <a:lnTo>
                  <a:pt x="1573517" y="187223"/>
                </a:lnTo>
                <a:lnTo>
                  <a:pt x="1573517" y="156476"/>
                </a:lnTo>
                <a:lnTo>
                  <a:pt x="1573517" y="125272"/>
                </a:lnTo>
                <a:lnTo>
                  <a:pt x="1573517" y="97739"/>
                </a:lnTo>
                <a:lnTo>
                  <a:pt x="1537271" y="97739"/>
                </a:lnTo>
                <a:lnTo>
                  <a:pt x="1536230" y="109791"/>
                </a:lnTo>
                <a:lnTo>
                  <a:pt x="1533131" y="118389"/>
                </a:lnTo>
                <a:lnTo>
                  <a:pt x="1527975" y="123558"/>
                </a:lnTo>
                <a:lnTo>
                  <a:pt x="1520748" y="125272"/>
                </a:lnTo>
                <a:lnTo>
                  <a:pt x="1487246" y="125272"/>
                </a:lnTo>
                <a:lnTo>
                  <a:pt x="1488808" y="80987"/>
                </a:lnTo>
                <a:lnTo>
                  <a:pt x="1492872" y="34874"/>
                </a:lnTo>
                <a:lnTo>
                  <a:pt x="1537271" y="34874"/>
                </a:lnTo>
                <a:lnTo>
                  <a:pt x="1570532" y="59397"/>
                </a:lnTo>
                <a:lnTo>
                  <a:pt x="1574546" y="80987"/>
                </a:lnTo>
                <a:lnTo>
                  <a:pt x="1610233" y="79616"/>
                </a:lnTo>
                <a:lnTo>
                  <a:pt x="1610233" y="0"/>
                </a:lnTo>
                <a:close/>
              </a:path>
            </a:pathLst>
          </a:custGeom>
          <a:solidFill>
            <a:srgbClr val="6F2F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04800" y="2583179"/>
            <a:ext cx="6669405" cy="37973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560"/>
              </a:spcBef>
              <a:buChar char="•"/>
              <a:tabLst>
                <a:tab pos="418465" algn="l"/>
              </a:tabLst>
            </a:pPr>
            <a:r>
              <a:rPr dirty="0" sz="2700" spc="-200">
                <a:solidFill>
                  <a:srgbClr val="2E2A20"/>
                </a:solidFill>
                <a:latin typeface="Calibri"/>
                <a:cs typeface="Calibri"/>
              </a:rPr>
              <a:t>Problem</a:t>
            </a:r>
            <a:r>
              <a:rPr dirty="0" sz="27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55">
                <a:solidFill>
                  <a:srgbClr val="2E2A20"/>
                </a:solidFill>
                <a:latin typeface="Calibri"/>
                <a:cs typeface="Calibri"/>
              </a:rPr>
              <a:t>Statement</a:t>
            </a:r>
            <a:r>
              <a:rPr dirty="0" sz="27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4">
                <a:solidFill>
                  <a:srgbClr val="2E2A20"/>
                </a:solidFill>
                <a:latin typeface="Calibri"/>
                <a:cs typeface="Calibri"/>
              </a:rPr>
              <a:t>(Should</a:t>
            </a:r>
            <a:r>
              <a:rPr dirty="0" sz="27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65">
                <a:solidFill>
                  <a:srgbClr val="2E2A20"/>
                </a:solidFill>
                <a:latin typeface="Calibri"/>
                <a:cs typeface="Calibri"/>
              </a:rPr>
              <a:t>not</a:t>
            </a:r>
            <a:r>
              <a:rPr dirty="0" sz="27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30">
                <a:solidFill>
                  <a:srgbClr val="2E2A20"/>
                </a:solidFill>
                <a:latin typeface="Calibri"/>
                <a:cs typeface="Calibri"/>
              </a:rPr>
              <a:t>include</a:t>
            </a:r>
            <a:r>
              <a:rPr dirty="0" sz="27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2E2A20"/>
                </a:solidFill>
                <a:latin typeface="Calibri"/>
                <a:cs typeface="Calibri"/>
              </a:rPr>
              <a:t>solution)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254">
                <a:solidFill>
                  <a:srgbClr val="2E2A20"/>
                </a:solidFill>
                <a:latin typeface="Calibri"/>
                <a:cs typeface="Calibri"/>
              </a:rPr>
              <a:t>Proposed</a:t>
            </a:r>
            <a:r>
              <a:rPr dirty="0" sz="27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2E2A20"/>
                </a:solidFill>
                <a:latin typeface="Calibri"/>
                <a:cs typeface="Calibri"/>
              </a:rPr>
              <a:t>System/Solution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System</a:t>
            </a:r>
            <a:r>
              <a:rPr dirty="0" sz="27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240">
                <a:solidFill>
                  <a:srgbClr val="2E2A20"/>
                </a:solidFill>
                <a:latin typeface="Calibri"/>
                <a:cs typeface="Calibri"/>
              </a:rPr>
              <a:t>Development</a:t>
            </a:r>
            <a:r>
              <a:rPr dirty="0" sz="27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90">
                <a:solidFill>
                  <a:srgbClr val="2E2A20"/>
                </a:solidFill>
                <a:latin typeface="Calibri"/>
                <a:cs typeface="Calibri"/>
              </a:rPr>
              <a:t>Approach</a:t>
            </a:r>
            <a:r>
              <a:rPr dirty="0" sz="2700" spc="11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(Technology</a:t>
            </a:r>
            <a:r>
              <a:rPr dirty="0" sz="27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4">
                <a:solidFill>
                  <a:srgbClr val="2E2A20"/>
                </a:solidFill>
                <a:latin typeface="Calibri"/>
                <a:cs typeface="Calibri"/>
              </a:rPr>
              <a:t>Used)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8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700" spc="-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70">
                <a:solidFill>
                  <a:srgbClr val="2E2A20"/>
                </a:solidFill>
                <a:latin typeface="Calibri"/>
                <a:cs typeface="Calibri"/>
              </a:rPr>
              <a:t>&amp;</a:t>
            </a:r>
            <a:r>
              <a:rPr dirty="0" sz="27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4">
                <a:solidFill>
                  <a:srgbClr val="2E2A20"/>
                </a:solidFill>
                <a:latin typeface="Calibri"/>
                <a:cs typeface="Calibri"/>
              </a:rPr>
              <a:t>Deployment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560"/>
              </a:spcBef>
              <a:buChar char="•"/>
              <a:tabLst>
                <a:tab pos="418465" algn="l"/>
              </a:tabLst>
            </a:pPr>
            <a:r>
              <a:rPr dirty="0" sz="2700" spc="-120">
                <a:solidFill>
                  <a:srgbClr val="2E2A20"/>
                </a:solidFill>
                <a:latin typeface="Calibri"/>
                <a:cs typeface="Calibri"/>
              </a:rPr>
              <a:t>Result</a:t>
            </a:r>
            <a:r>
              <a:rPr dirty="0" sz="27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(Output</a:t>
            </a:r>
            <a:r>
              <a:rPr dirty="0" sz="27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2E2A20"/>
                </a:solidFill>
                <a:latin typeface="Calibri"/>
                <a:cs typeface="Calibri"/>
              </a:rPr>
              <a:t>Image)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70">
                <a:solidFill>
                  <a:srgbClr val="2E2A20"/>
                </a:solidFill>
                <a:latin typeface="Calibri"/>
                <a:cs typeface="Calibri"/>
              </a:rPr>
              <a:t>Conclusion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75">
                <a:solidFill>
                  <a:srgbClr val="2E2A20"/>
                </a:solidFill>
                <a:latin typeface="Calibri"/>
                <a:cs typeface="Calibri"/>
              </a:rPr>
              <a:t>Future</a:t>
            </a:r>
            <a:r>
              <a:rPr dirty="0" sz="27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700" spc="-290">
                <a:solidFill>
                  <a:srgbClr val="2E2A20"/>
                </a:solidFill>
                <a:latin typeface="Calibri"/>
                <a:cs typeface="Calibri"/>
              </a:rPr>
              <a:t>Scope</a:t>
            </a:r>
            <a:endParaRPr sz="2700">
              <a:latin typeface="Calibri"/>
              <a:cs typeface="Calibri"/>
            </a:endParaRPr>
          </a:p>
          <a:p>
            <a:pPr marL="418465" indent="-405765">
              <a:lnSpc>
                <a:spcPct val="100000"/>
              </a:lnSpc>
              <a:spcBef>
                <a:spcPts val="459"/>
              </a:spcBef>
              <a:buChar char="•"/>
              <a:tabLst>
                <a:tab pos="418465" algn="l"/>
              </a:tabLst>
            </a:pPr>
            <a:r>
              <a:rPr dirty="0" sz="2700" spc="-110">
                <a:solidFill>
                  <a:srgbClr val="2E2A20"/>
                </a:solidFill>
                <a:latin typeface="Calibri"/>
                <a:cs typeface="Calibri"/>
              </a:rPr>
              <a:t>References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2387600"/>
            <a:ext cx="178435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300">
                <a:solidFill>
                  <a:srgbClr val="002060"/>
                </a:solidFill>
              </a:rPr>
              <a:t>Example:</a:t>
            </a:r>
            <a:endParaRPr sz="43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319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Currently</a:t>
            </a:r>
            <a:r>
              <a:rPr dirty="0" spc="35"/>
              <a:t>  </a:t>
            </a:r>
            <a:r>
              <a:rPr dirty="0" spc="-40"/>
              <a:t>Rental</a:t>
            </a:r>
            <a:r>
              <a:rPr dirty="0" spc="45"/>
              <a:t>  </a:t>
            </a:r>
            <a:r>
              <a:rPr dirty="0" spc="-30"/>
              <a:t>bikes</a:t>
            </a:r>
            <a:r>
              <a:rPr dirty="0" spc="45"/>
              <a:t>  </a:t>
            </a:r>
            <a:r>
              <a:rPr dirty="0"/>
              <a:t>are</a:t>
            </a:r>
            <a:r>
              <a:rPr dirty="0" spc="50"/>
              <a:t>  </a:t>
            </a:r>
            <a:r>
              <a:rPr dirty="0" spc="-95"/>
              <a:t>introduced</a:t>
            </a:r>
            <a:r>
              <a:rPr dirty="0" spc="30"/>
              <a:t>  </a:t>
            </a:r>
            <a:r>
              <a:rPr dirty="0"/>
              <a:t>in</a:t>
            </a:r>
            <a:r>
              <a:rPr dirty="0" spc="595"/>
              <a:t> </a:t>
            </a:r>
            <a:r>
              <a:rPr dirty="0"/>
              <a:t>many</a:t>
            </a:r>
            <a:r>
              <a:rPr dirty="0" spc="40"/>
              <a:t>  </a:t>
            </a:r>
            <a:r>
              <a:rPr dirty="0" spc="-10"/>
              <a:t>urban</a:t>
            </a:r>
            <a:r>
              <a:rPr dirty="0" spc="595"/>
              <a:t> </a:t>
            </a:r>
            <a:r>
              <a:rPr dirty="0" spc="-10"/>
              <a:t>cities</a:t>
            </a:r>
            <a:r>
              <a:rPr dirty="0" spc="40"/>
              <a:t>  </a:t>
            </a:r>
            <a:r>
              <a:rPr dirty="0"/>
              <a:t>for</a:t>
            </a:r>
            <a:r>
              <a:rPr dirty="0" spc="35"/>
              <a:t>  </a:t>
            </a:r>
            <a:r>
              <a:rPr dirty="0" spc="-25"/>
              <a:t>the</a:t>
            </a:r>
          </a:p>
          <a:p>
            <a:pPr algn="just" marL="12700" marR="5080">
              <a:lnSpc>
                <a:spcPct val="145800"/>
              </a:lnSpc>
              <a:spcBef>
                <a:spcPts val="600"/>
              </a:spcBef>
            </a:pPr>
            <a:r>
              <a:rPr dirty="0" spc="-180"/>
              <a:t>enhancement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40"/>
              <a:t>mobility</a:t>
            </a:r>
            <a:r>
              <a:rPr dirty="0" spc="-5"/>
              <a:t> </a:t>
            </a:r>
            <a:r>
              <a:rPr dirty="0" spc="-105"/>
              <a:t>comfort.</a:t>
            </a:r>
            <a:r>
              <a:rPr dirty="0" spc="5"/>
              <a:t> </a:t>
            </a:r>
            <a:r>
              <a:rPr dirty="0"/>
              <a:t>It</a:t>
            </a:r>
            <a:r>
              <a:rPr dirty="0" spc="-10"/>
              <a:t> </a:t>
            </a:r>
            <a:r>
              <a:rPr dirty="0"/>
              <a:t>is </a:t>
            </a:r>
            <a:r>
              <a:rPr dirty="0" spc="-85"/>
              <a:t>important</a:t>
            </a:r>
            <a:r>
              <a:rPr dirty="0" spc="70"/>
              <a:t> </a:t>
            </a:r>
            <a:r>
              <a:rPr dirty="0" spc="-90"/>
              <a:t>to</a:t>
            </a:r>
            <a:r>
              <a:rPr dirty="0" spc="-45"/>
              <a:t> </a:t>
            </a:r>
            <a:r>
              <a:rPr dirty="0" spc="-110"/>
              <a:t>make</a:t>
            </a:r>
            <a:r>
              <a:rPr dirty="0" spc="20"/>
              <a:t> </a:t>
            </a:r>
            <a:r>
              <a:rPr dirty="0" spc="-50"/>
              <a:t>the</a:t>
            </a:r>
            <a:r>
              <a:rPr dirty="0" spc="20"/>
              <a:t> </a:t>
            </a:r>
            <a:r>
              <a:rPr dirty="0" spc="-60"/>
              <a:t>rental</a:t>
            </a:r>
            <a:r>
              <a:rPr dirty="0" spc="10"/>
              <a:t> </a:t>
            </a:r>
            <a:r>
              <a:rPr dirty="0" spc="-85"/>
              <a:t>bike</a:t>
            </a:r>
            <a:r>
              <a:rPr dirty="0" spc="20"/>
              <a:t> </a:t>
            </a:r>
            <a:r>
              <a:rPr dirty="0" spc="-110"/>
              <a:t>available</a:t>
            </a:r>
            <a:r>
              <a:rPr dirty="0" spc="20"/>
              <a:t> </a:t>
            </a:r>
            <a:r>
              <a:rPr dirty="0" spc="-25"/>
              <a:t>and </a:t>
            </a:r>
            <a:r>
              <a:rPr dirty="0" spc="-130"/>
              <a:t>accessible</a:t>
            </a:r>
            <a:r>
              <a:rPr dirty="0" spc="95"/>
              <a:t> </a:t>
            </a:r>
            <a:r>
              <a:rPr dirty="0"/>
              <a:t>to</a:t>
            </a:r>
            <a:r>
              <a:rPr dirty="0" spc="11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20"/>
              <a:t>public</a:t>
            </a:r>
            <a:r>
              <a:rPr dirty="0" spc="95"/>
              <a:t> </a:t>
            </a:r>
            <a:r>
              <a:rPr dirty="0"/>
              <a:t>at</a:t>
            </a:r>
            <a:r>
              <a:rPr dirty="0" spc="70"/>
              <a:t>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/>
              <a:t>right</a:t>
            </a:r>
            <a:r>
              <a:rPr dirty="0" spc="70"/>
              <a:t> </a:t>
            </a:r>
            <a:r>
              <a:rPr dirty="0"/>
              <a:t>time</a:t>
            </a:r>
            <a:r>
              <a:rPr dirty="0" spc="95"/>
              <a:t> </a:t>
            </a:r>
            <a:r>
              <a:rPr dirty="0"/>
              <a:t>as</a:t>
            </a:r>
            <a:r>
              <a:rPr dirty="0" spc="145"/>
              <a:t> </a:t>
            </a:r>
            <a:r>
              <a:rPr dirty="0"/>
              <a:t>it</a:t>
            </a:r>
            <a:r>
              <a:rPr dirty="0" spc="130"/>
              <a:t> </a:t>
            </a:r>
            <a:r>
              <a:rPr dirty="0" spc="-105"/>
              <a:t>lessens</a:t>
            </a:r>
            <a:r>
              <a:rPr dirty="0" spc="80"/>
              <a:t> </a:t>
            </a:r>
            <a:r>
              <a:rPr dirty="0"/>
              <a:t>the</a:t>
            </a:r>
            <a:r>
              <a:rPr dirty="0" spc="100"/>
              <a:t> </a:t>
            </a:r>
            <a:r>
              <a:rPr dirty="0"/>
              <a:t>waiting</a:t>
            </a:r>
            <a:r>
              <a:rPr dirty="0" spc="100"/>
              <a:t> </a:t>
            </a:r>
            <a:r>
              <a:rPr dirty="0" spc="-30"/>
              <a:t>time.</a:t>
            </a:r>
            <a:r>
              <a:rPr dirty="0" spc="80"/>
              <a:t> </a:t>
            </a:r>
            <a:r>
              <a:rPr dirty="0" spc="-25"/>
              <a:t>Eventually, </a:t>
            </a:r>
            <a:r>
              <a:rPr dirty="0" spc="-80"/>
              <a:t>providing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city</a:t>
            </a:r>
            <a:r>
              <a:rPr dirty="0" spc="-5"/>
              <a:t> </a:t>
            </a:r>
            <a:r>
              <a:rPr dirty="0"/>
              <a:t>with</a:t>
            </a:r>
            <a:r>
              <a:rPr dirty="0" spc="15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95"/>
              <a:t>stable</a:t>
            </a:r>
            <a:r>
              <a:rPr dirty="0" spc="80"/>
              <a:t> </a:t>
            </a:r>
            <a:r>
              <a:rPr dirty="0" spc="-45"/>
              <a:t>supply</a:t>
            </a:r>
            <a:r>
              <a:rPr dirty="0"/>
              <a:t> of</a:t>
            </a:r>
            <a:r>
              <a:rPr dirty="0" spc="65"/>
              <a:t> </a:t>
            </a:r>
            <a:r>
              <a:rPr dirty="0" spc="-35"/>
              <a:t>rental</a:t>
            </a:r>
            <a:r>
              <a:rPr dirty="0" spc="5"/>
              <a:t> </a:t>
            </a:r>
            <a:r>
              <a:rPr dirty="0" spc="-55"/>
              <a:t>bikes</a:t>
            </a:r>
            <a:r>
              <a:rPr dirty="0" spc="65"/>
              <a:t> </a:t>
            </a:r>
            <a:r>
              <a:rPr dirty="0" spc="-210"/>
              <a:t>becomes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25"/>
              <a:t>major</a:t>
            </a:r>
            <a:r>
              <a:rPr dirty="0" spc="55"/>
              <a:t> </a:t>
            </a:r>
            <a:r>
              <a:rPr dirty="0" spc="-135"/>
              <a:t>concern.</a:t>
            </a:r>
            <a:r>
              <a:rPr dirty="0" spc="65"/>
              <a:t> </a:t>
            </a:r>
            <a:r>
              <a:rPr dirty="0" spc="-25"/>
              <a:t>The crucial </a:t>
            </a:r>
            <a:r>
              <a:rPr dirty="0" spc="-40"/>
              <a:t>part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14"/>
              <a:t>prediction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5"/>
              <a:t>bike</a:t>
            </a:r>
            <a:r>
              <a:rPr dirty="0" spc="-60"/>
              <a:t> </a:t>
            </a:r>
            <a:r>
              <a:rPr dirty="0" spc="-65"/>
              <a:t>count</a:t>
            </a:r>
            <a:r>
              <a:rPr dirty="0" spc="-15"/>
              <a:t> </a:t>
            </a:r>
            <a:r>
              <a:rPr dirty="0" spc="-120"/>
              <a:t>required</a:t>
            </a:r>
            <a:r>
              <a:rPr dirty="0" spc="-15"/>
              <a:t> </a:t>
            </a:r>
            <a:r>
              <a:rPr dirty="0"/>
              <a:t>at</a:t>
            </a:r>
            <a:r>
              <a:rPr dirty="0" spc="-15"/>
              <a:t> </a:t>
            </a:r>
            <a:r>
              <a:rPr dirty="0" spc="-130"/>
              <a:t>each</a:t>
            </a:r>
            <a:r>
              <a:rPr dirty="0" spc="5"/>
              <a:t> </a:t>
            </a:r>
            <a:r>
              <a:rPr dirty="0" spc="-25"/>
              <a:t>hour</a:t>
            </a:r>
            <a:r>
              <a:rPr dirty="0" spc="-8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14"/>
              <a:t>stable</a:t>
            </a:r>
            <a:r>
              <a:rPr dirty="0" spc="15"/>
              <a:t> </a:t>
            </a:r>
            <a:r>
              <a:rPr dirty="0" spc="-10"/>
              <a:t>supply </a:t>
            </a:r>
            <a:r>
              <a:rPr dirty="0" spc="-35"/>
              <a:t>of</a:t>
            </a:r>
            <a:r>
              <a:rPr dirty="0" spc="-60"/>
              <a:t> </a:t>
            </a:r>
            <a:r>
              <a:rPr dirty="0" spc="-75"/>
              <a:t>rental</a:t>
            </a:r>
            <a:r>
              <a:rPr dirty="0" spc="-60"/>
              <a:t> </a:t>
            </a:r>
            <a:r>
              <a:rPr dirty="0" spc="-10"/>
              <a:t>bikes.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613" y="661268"/>
            <a:ext cx="1711761" cy="3166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7195" y="661268"/>
            <a:ext cx="1830548" cy="3166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93700" y="1524000"/>
            <a:ext cx="10474960" cy="6111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419100" marR="27940" indent="-406400">
              <a:lnSpc>
                <a:spcPts val="1900"/>
              </a:lnSpc>
              <a:spcBef>
                <a:spcPts val="180"/>
              </a:spcBef>
              <a:buChar char="•"/>
              <a:tabLst>
                <a:tab pos="419100" algn="l"/>
              </a:tabLst>
            </a:pP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5">
                <a:solidFill>
                  <a:srgbClr val="2E2A20"/>
                </a:solidFill>
                <a:latin typeface="Calibri"/>
                <a:cs typeface="Calibri"/>
              </a:rPr>
              <a:t>proposed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system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aims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to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address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challenge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predicting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required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count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at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each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hour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ensure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stable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supply of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rental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bikes.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This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involves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leveraging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analytics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techniques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forecast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4">
                <a:solidFill>
                  <a:srgbClr val="2E2A20"/>
                </a:solidFill>
                <a:latin typeface="Calibri"/>
                <a:cs typeface="Calibri"/>
              </a:rPr>
              <a:t>demand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patterns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accurately.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The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solution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will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consist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following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 components: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20"/>
              </a:spcBef>
              <a:buChar char="•"/>
              <a:tabLst>
                <a:tab pos="419100" algn="l"/>
              </a:tabLst>
            </a:pPr>
            <a:r>
              <a:rPr dirty="0" sz="1600" spc="-12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Collection: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280"/>
              </a:spcBef>
              <a:buChar char="–"/>
              <a:tabLst>
                <a:tab pos="850900" algn="l"/>
              </a:tabLst>
            </a:pP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Gather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historical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rentals,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including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time,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5">
                <a:solidFill>
                  <a:srgbClr val="2E2A20"/>
                </a:solidFill>
                <a:latin typeface="Calibri"/>
                <a:cs typeface="Calibri"/>
              </a:rPr>
              <a:t>date,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location,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factors.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Utilize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real-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time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sources,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weather</a:t>
            </a:r>
            <a:r>
              <a:rPr dirty="0" sz="1600" spc="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conditions,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events,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holidays,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0">
                <a:solidFill>
                  <a:srgbClr val="2E2A20"/>
                </a:solidFill>
                <a:latin typeface="Calibri"/>
                <a:cs typeface="Calibri"/>
              </a:rPr>
              <a:t>enhance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80"/>
              </a:spcBef>
              <a:buChar char="•"/>
              <a:tabLst>
                <a:tab pos="419100" algn="l"/>
              </a:tabLst>
            </a:pPr>
            <a:r>
              <a:rPr dirty="0" sz="1600" spc="-12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Preprocessing: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Clean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preprocess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collected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handle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missing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values,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outliers,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inconsistencies.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Feature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engineering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extract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features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from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that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might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impact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demand.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280"/>
              </a:spcBef>
              <a:buChar char="•"/>
              <a:tabLst>
                <a:tab pos="419100" algn="l"/>
              </a:tabLst>
            </a:pP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Algorithm:</a:t>
            </a:r>
            <a:endParaRPr sz="1600">
              <a:latin typeface="Calibri"/>
              <a:cs typeface="Calibri"/>
            </a:endParaRPr>
          </a:p>
          <a:p>
            <a:pPr algn="just" lvl="1" marL="850900" marR="27940" indent="-406400">
              <a:lnSpc>
                <a:spcPts val="1900"/>
              </a:lnSpc>
              <a:spcBef>
                <a:spcPts val="459"/>
              </a:spcBef>
              <a:buChar char="–"/>
              <a:tabLst>
                <a:tab pos="850900" algn="l"/>
              </a:tabLst>
            </a:pP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Implement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algorithm,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2E2A20"/>
                </a:solidFill>
                <a:latin typeface="Calibri"/>
                <a:cs typeface="Calibri"/>
              </a:rPr>
              <a:t>time-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series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forecasting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0">
                <a:solidFill>
                  <a:srgbClr val="2E2A20"/>
                </a:solidFill>
                <a:latin typeface="Calibri"/>
                <a:cs typeface="Calibri"/>
              </a:rPr>
              <a:t>model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30">
                <a:solidFill>
                  <a:srgbClr val="2E2A20"/>
                </a:solidFill>
                <a:latin typeface="Calibri"/>
                <a:cs typeface="Calibri"/>
              </a:rPr>
              <a:t>(e.g.,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ARIMA,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SARIMA,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LSTM),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predict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bike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counts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65">
                <a:solidFill>
                  <a:srgbClr val="2E2A20"/>
                </a:solidFill>
                <a:latin typeface="Calibri"/>
                <a:cs typeface="Calibri"/>
              </a:rPr>
              <a:t>based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 historical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patterns.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20"/>
              </a:spcBef>
              <a:buChar char="–"/>
              <a:tabLst>
                <a:tab pos="850900" algn="l"/>
              </a:tabLst>
            </a:pP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Consider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incorporating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factors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like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weather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conditions,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day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week,</a:t>
            </a:r>
            <a:r>
              <a:rPr dirty="0" sz="16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special</a:t>
            </a:r>
            <a:r>
              <a:rPr dirty="0" sz="16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events</a:t>
            </a:r>
            <a:r>
              <a:rPr dirty="0" sz="16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improve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80"/>
              </a:spcBef>
              <a:buChar char="•"/>
              <a:tabLst>
                <a:tab pos="419100" algn="l"/>
              </a:tabLst>
            </a:pP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Deployment:</a:t>
            </a:r>
            <a:endParaRPr sz="1600">
              <a:latin typeface="Calibri"/>
              <a:cs typeface="Calibri"/>
            </a:endParaRPr>
          </a:p>
          <a:p>
            <a:pPr algn="just" lvl="1" marL="850900" indent="-406400">
              <a:lnSpc>
                <a:spcPct val="100000"/>
              </a:lnSpc>
              <a:spcBef>
                <a:spcPts val="380"/>
              </a:spcBef>
              <a:buChar char="–"/>
              <a:tabLst>
                <a:tab pos="850900" algn="l"/>
              </a:tabLst>
            </a:pPr>
            <a:r>
              <a:rPr dirty="0" sz="1600" spc="-170">
                <a:solidFill>
                  <a:srgbClr val="2E2A20"/>
                </a:solidFill>
                <a:latin typeface="Calibri"/>
                <a:cs typeface="Calibri"/>
              </a:rPr>
              <a:t>Develop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 user-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friendly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interface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application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that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provides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real-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time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predictions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counts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at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different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hours.</a:t>
            </a:r>
            <a:endParaRPr sz="1600">
              <a:latin typeface="Calibri"/>
              <a:cs typeface="Calibri"/>
            </a:endParaRPr>
          </a:p>
          <a:p>
            <a:pPr algn="just" lvl="1" marL="850900" marR="24130" indent="-406400">
              <a:lnSpc>
                <a:spcPts val="1900"/>
              </a:lnSpc>
              <a:spcBef>
                <a:spcPts val="359"/>
              </a:spcBef>
              <a:buChar char="–"/>
              <a:tabLst>
                <a:tab pos="850900" algn="l"/>
              </a:tabLst>
            </a:pP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Deploy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solution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scalable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reliable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2E2A20"/>
                </a:solidFill>
                <a:latin typeface="Calibri"/>
                <a:cs typeface="Calibri"/>
              </a:rPr>
              <a:t>platform,</a:t>
            </a:r>
            <a:r>
              <a:rPr dirty="0" sz="16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considering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factors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like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server</a:t>
            </a:r>
            <a:r>
              <a:rPr dirty="0" sz="16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infrastructure,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4">
                <a:solidFill>
                  <a:srgbClr val="2E2A20"/>
                </a:solidFill>
                <a:latin typeface="Calibri"/>
                <a:cs typeface="Calibri"/>
              </a:rPr>
              <a:t>response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time,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user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accessibility.</a:t>
            </a:r>
            <a:endParaRPr sz="1600">
              <a:latin typeface="Calibri"/>
              <a:cs typeface="Calibri"/>
            </a:endParaRPr>
          </a:p>
          <a:p>
            <a:pPr algn="just" marL="419100" indent="-406400">
              <a:lnSpc>
                <a:spcPct val="100000"/>
              </a:lnSpc>
              <a:spcBef>
                <a:spcPts val="320"/>
              </a:spcBef>
              <a:buChar char="•"/>
              <a:tabLst>
                <a:tab pos="419100" algn="l"/>
              </a:tabLst>
            </a:pP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Evaluation:</a:t>
            </a:r>
            <a:endParaRPr sz="1600">
              <a:latin typeface="Calibri"/>
              <a:cs typeface="Calibri"/>
            </a:endParaRPr>
          </a:p>
          <a:p>
            <a:pPr lvl="1" marL="850900" marR="30480" indent="-406400">
              <a:lnSpc>
                <a:spcPts val="1900"/>
              </a:lnSpc>
              <a:spcBef>
                <a:spcPts val="459"/>
              </a:spcBef>
              <a:buChar char="–"/>
              <a:tabLst>
                <a:tab pos="850900" algn="l"/>
              </a:tabLst>
            </a:pP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Assess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0">
                <a:solidFill>
                  <a:srgbClr val="2E2A20"/>
                </a:solidFill>
                <a:latin typeface="Calibri"/>
                <a:cs typeface="Calibri"/>
              </a:rPr>
              <a:t>model's</a:t>
            </a:r>
            <a:r>
              <a:rPr dirty="0" sz="1600" spc="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performance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using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appropriate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metrics</a:t>
            </a:r>
            <a:r>
              <a:rPr dirty="0" sz="16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15">
                <a:solidFill>
                  <a:srgbClr val="2E2A20"/>
                </a:solidFill>
                <a:latin typeface="Calibri"/>
                <a:cs typeface="Calibri"/>
              </a:rPr>
              <a:t>Mean</a:t>
            </a:r>
            <a:r>
              <a:rPr dirty="0" sz="16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0">
                <a:solidFill>
                  <a:srgbClr val="2E2A20"/>
                </a:solidFill>
                <a:latin typeface="Calibri"/>
                <a:cs typeface="Calibri"/>
              </a:rPr>
              <a:t>Absolute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E2A20"/>
                </a:solidFill>
                <a:latin typeface="Calibri"/>
                <a:cs typeface="Calibri"/>
              </a:rPr>
              <a:t>Error</a:t>
            </a:r>
            <a:r>
              <a:rPr dirty="0" sz="16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14">
                <a:solidFill>
                  <a:srgbClr val="2E2A20"/>
                </a:solidFill>
                <a:latin typeface="Calibri"/>
                <a:cs typeface="Calibri"/>
              </a:rPr>
              <a:t>(MAE),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5">
                <a:solidFill>
                  <a:srgbClr val="2E2A20"/>
                </a:solidFill>
                <a:latin typeface="Calibri"/>
                <a:cs typeface="Calibri"/>
              </a:rPr>
              <a:t>Root</a:t>
            </a:r>
            <a:r>
              <a:rPr dirty="0" sz="16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40">
                <a:solidFill>
                  <a:srgbClr val="2E2A20"/>
                </a:solidFill>
                <a:latin typeface="Calibri"/>
                <a:cs typeface="Calibri"/>
              </a:rPr>
              <a:t>Mean</a:t>
            </a:r>
            <a:r>
              <a:rPr dirty="0" sz="16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2E2A20"/>
                </a:solidFill>
                <a:latin typeface="Calibri"/>
                <a:cs typeface="Calibri"/>
              </a:rPr>
              <a:t>Squared</a:t>
            </a:r>
            <a:r>
              <a:rPr dirty="0" sz="16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Error</a:t>
            </a:r>
            <a:r>
              <a:rPr dirty="0" sz="16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2E2A20"/>
                </a:solidFill>
                <a:latin typeface="Calibri"/>
                <a:cs typeface="Calibri"/>
              </a:rPr>
              <a:t>(RMSE), </a:t>
            </a:r>
            <a:r>
              <a:rPr dirty="0" sz="16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80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16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 metrics.</a:t>
            </a:r>
            <a:endParaRPr sz="1600">
              <a:latin typeface="Calibri"/>
              <a:cs typeface="Calibri"/>
            </a:endParaRPr>
          </a:p>
          <a:p>
            <a:pPr lvl="1" marL="850265" indent="-405765">
              <a:lnSpc>
                <a:spcPct val="100000"/>
              </a:lnSpc>
              <a:spcBef>
                <a:spcPts val="320"/>
              </a:spcBef>
              <a:buChar char="–"/>
              <a:tabLst>
                <a:tab pos="850265" algn="l"/>
              </a:tabLst>
            </a:pPr>
            <a:r>
              <a:rPr dirty="0" sz="1600" spc="-60">
                <a:solidFill>
                  <a:srgbClr val="2E2A20"/>
                </a:solidFill>
                <a:latin typeface="Calibri"/>
                <a:cs typeface="Calibri"/>
              </a:rPr>
              <a:t>Fine-</a:t>
            </a:r>
            <a:r>
              <a:rPr dirty="0" sz="1600" spc="-70">
                <a:solidFill>
                  <a:srgbClr val="2E2A20"/>
                </a:solidFill>
                <a:latin typeface="Calibri"/>
                <a:cs typeface="Calibri"/>
              </a:rPr>
              <a:t>tune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1600" spc="-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55">
                <a:solidFill>
                  <a:srgbClr val="2E2A20"/>
                </a:solidFill>
                <a:latin typeface="Calibri"/>
                <a:cs typeface="Calibri"/>
              </a:rPr>
              <a:t>model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45">
                <a:solidFill>
                  <a:srgbClr val="2E2A20"/>
                </a:solidFill>
                <a:latin typeface="Calibri"/>
                <a:cs typeface="Calibri"/>
              </a:rPr>
              <a:t>based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65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16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5">
                <a:solidFill>
                  <a:srgbClr val="2E2A20"/>
                </a:solidFill>
                <a:latin typeface="Calibri"/>
                <a:cs typeface="Calibri"/>
              </a:rPr>
              <a:t>feedback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2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75">
                <a:solidFill>
                  <a:srgbClr val="2E2A20"/>
                </a:solidFill>
                <a:latin typeface="Calibri"/>
                <a:cs typeface="Calibri"/>
              </a:rPr>
              <a:t>continuous</a:t>
            </a:r>
            <a:r>
              <a:rPr dirty="0" sz="16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65">
                <a:solidFill>
                  <a:srgbClr val="2E2A20"/>
                </a:solidFill>
                <a:latin typeface="Calibri"/>
                <a:cs typeface="Calibri"/>
              </a:rPr>
              <a:t>monitoring</a:t>
            </a:r>
            <a:r>
              <a:rPr dirty="0" sz="16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16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95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16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accuracy.</a:t>
            </a:r>
            <a:endParaRPr sz="1600">
              <a:latin typeface="Calibri"/>
              <a:cs typeface="Calibri"/>
            </a:endParaRPr>
          </a:p>
          <a:p>
            <a:pPr lvl="1" marL="850265" indent="-405765">
              <a:lnSpc>
                <a:spcPct val="100000"/>
              </a:lnSpc>
              <a:spcBef>
                <a:spcPts val="380"/>
              </a:spcBef>
              <a:buChar char="–"/>
              <a:tabLst>
                <a:tab pos="850265" algn="l"/>
              </a:tabLst>
            </a:pPr>
            <a:r>
              <a:rPr dirty="0" sz="1600" spc="-10">
                <a:solidFill>
                  <a:srgbClr val="2E2A20"/>
                </a:solidFill>
                <a:latin typeface="Calibri"/>
                <a:cs typeface="Calibri"/>
              </a:rPr>
              <a:t>Result: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5395" y="915268"/>
            <a:ext cx="1424148" cy="3166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8071" y="915268"/>
            <a:ext cx="1848457" cy="3166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74700" y="2181860"/>
            <a:ext cx="9785350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219200">
              <a:lnSpc>
                <a:spcPct val="145800"/>
              </a:lnSpc>
              <a:spcBef>
                <a:spcPts val="100"/>
              </a:spcBef>
            </a:pP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4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"System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Approach"</a:t>
            </a:r>
            <a:r>
              <a:rPr dirty="0" sz="2400" spc="8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section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outlines</a:t>
            </a:r>
            <a:r>
              <a:rPr dirty="0" sz="2400" spc="90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 spc="-175">
                <a:solidFill>
                  <a:srgbClr val="0E0E0E"/>
                </a:solidFill>
                <a:latin typeface="Calibri"/>
                <a:cs typeface="Calibri"/>
              </a:rPr>
              <a:t>overa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l</a:t>
            </a:r>
            <a:r>
              <a:rPr dirty="0" sz="2400" spc="90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strategy</a:t>
            </a:r>
            <a:r>
              <a:rPr dirty="0" sz="2400" spc="85">
                <a:solidFill>
                  <a:srgbClr val="0E0E0E"/>
                </a:solidFill>
                <a:latin typeface="Calibri"/>
                <a:cs typeface="Calibri"/>
              </a:rPr>
              <a:t>  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and </a:t>
            </a:r>
            <a:r>
              <a:rPr dirty="0" sz="2400" spc="-165">
                <a:solidFill>
                  <a:srgbClr val="0E0E0E"/>
                </a:solidFill>
                <a:latin typeface="Calibri"/>
                <a:cs typeface="Calibri"/>
              </a:rPr>
              <a:t>methodology</a:t>
            </a:r>
            <a:r>
              <a:rPr dirty="0" sz="2400" spc="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for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5">
                <a:solidFill>
                  <a:srgbClr val="0E0E0E"/>
                </a:solidFill>
                <a:latin typeface="Calibri"/>
                <a:cs typeface="Calibri"/>
              </a:rPr>
              <a:t>developing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1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implementing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5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0E0E0E"/>
                </a:solidFill>
                <a:latin typeface="Calibri"/>
                <a:cs typeface="Calibri"/>
              </a:rPr>
              <a:t>rental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bike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prediction</a:t>
            </a:r>
            <a:r>
              <a:rPr dirty="0" sz="240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system.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Here's </a:t>
            </a:r>
            <a:r>
              <a:rPr dirty="0" sz="2400" spc="-190">
                <a:solidFill>
                  <a:srgbClr val="0E0E0E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5">
                <a:solidFill>
                  <a:srgbClr val="0E0E0E"/>
                </a:solidFill>
                <a:latin typeface="Calibri"/>
                <a:cs typeface="Calibri"/>
              </a:rPr>
              <a:t>suggested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0E0E0E"/>
                </a:solidFill>
                <a:latin typeface="Calibri"/>
                <a:cs typeface="Calibri"/>
              </a:rPr>
              <a:t>structure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for</a:t>
            </a:r>
            <a:r>
              <a:rPr dirty="0" sz="2400" spc="-10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this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section:</a:t>
            </a:r>
            <a:endParaRPr sz="2400">
              <a:latin typeface="Calibri"/>
              <a:cs typeface="Calibri"/>
            </a:endParaRPr>
          </a:p>
          <a:p>
            <a:pPr algn="just" marL="415290" indent="-402590">
              <a:lnSpc>
                <a:spcPct val="100000"/>
              </a:lnSpc>
              <a:spcBef>
                <a:spcPts val="1920"/>
              </a:spcBef>
              <a:buChar char="•"/>
              <a:tabLst>
                <a:tab pos="415290" algn="l"/>
              </a:tabLst>
            </a:pP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System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0E0E0E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algn="just" marL="415290" indent="-402590">
              <a:lnSpc>
                <a:spcPct val="100000"/>
              </a:lnSpc>
              <a:spcBef>
                <a:spcPts val="1920"/>
              </a:spcBef>
              <a:buChar char="•"/>
              <a:tabLst>
                <a:tab pos="415290" algn="l"/>
              </a:tabLst>
            </a:pP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Library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0">
                <a:solidFill>
                  <a:srgbClr val="0E0E0E"/>
                </a:solidFill>
                <a:latin typeface="Calibri"/>
                <a:cs typeface="Calibri"/>
              </a:rPr>
              <a:t>required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build</a:t>
            </a:r>
            <a:r>
              <a:rPr dirty="0" sz="24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5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071" y="915268"/>
            <a:ext cx="2103673" cy="31663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815831" y="959780"/>
            <a:ext cx="282575" cy="285115"/>
          </a:xfrm>
          <a:custGeom>
            <a:avLst/>
            <a:gdLst/>
            <a:ahLst/>
            <a:cxnLst/>
            <a:rect l="l" t="t" r="r" b="b"/>
            <a:pathLst>
              <a:path w="282575" h="285115">
                <a:moveTo>
                  <a:pt x="49051" y="111627"/>
                </a:moveTo>
                <a:lnTo>
                  <a:pt x="42504" y="107020"/>
                </a:lnTo>
                <a:lnTo>
                  <a:pt x="31892" y="94588"/>
                </a:lnTo>
                <a:lnTo>
                  <a:pt x="25525" y="80176"/>
                </a:lnTo>
                <a:lnTo>
                  <a:pt x="23403" y="63785"/>
                </a:lnTo>
                <a:lnTo>
                  <a:pt x="23840" y="55790"/>
                </a:lnTo>
                <a:lnTo>
                  <a:pt x="43522" y="19223"/>
                </a:lnTo>
                <a:lnTo>
                  <a:pt x="81215" y="2129"/>
                </a:lnTo>
                <a:lnTo>
                  <a:pt x="102790" y="0"/>
                </a:lnTo>
                <a:lnTo>
                  <a:pt x="109874" y="236"/>
                </a:lnTo>
                <a:lnTo>
                  <a:pt x="150120" y="11551"/>
                </a:lnTo>
                <a:lnTo>
                  <a:pt x="171117" y="30286"/>
                </a:lnTo>
                <a:lnTo>
                  <a:pt x="92312" y="30286"/>
                </a:lnTo>
                <a:lnTo>
                  <a:pt x="84855" y="33345"/>
                </a:lnTo>
                <a:lnTo>
                  <a:pt x="71586" y="63785"/>
                </a:lnTo>
                <a:lnTo>
                  <a:pt x="72095" y="71220"/>
                </a:lnTo>
                <a:lnTo>
                  <a:pt x="92848" y="97283"/>
                </a:lnTo>
                <a:lnTo>
                  <a:pt x="171645" y="97283"/>
                </a:lnTo>
                <a:lnTo>
                  <a:pt x="169085" y="100739"/>
                </a:lnTo>
                <a:lnTo>
                  <a:pt x="164224" y="105830"/>
                </a:lnTo>
                <a:lnTo>
                  <a:pt x="158760" y="110261"/>
                </a:lnTo>
                <a:lnTo>
                  <a:pt x="158230" y="110591"/>
                </a:lnTo>
                <a:lnTo>
                  <a:pt x="59655" y="110591"/>
                </a:lnTo>
                <a:lnTo>
                  <a:pt x="49051" y="111627"/>
                </a:lnTo>
                <a:close/>
              </a:path>
              <a:path w="282575" h="285115">
                <a:moveTo>
                  <a:pt x="171645" y="97283"/>
                </a:moveTo>
                <a:lnTo>
                  <a:pt x="112656" y="97283"/>
                </a:lnTo>
                <a:lnTo>
                  <a:pt x="120228" y="94339"/>
                </a:lnTo>
                <a:lnTo>
                  <a:pt x="125560" y="88373"/>
                </a:lnTo>
                <a:lnTo>
                  <a:pt x="129018" y="83553"/>
                </a:lnTo>
                <a:lnTo>
                  <a:pt x="131528" y="77809"/>
                </a:lnTo>
                <a:lnTo>
                  <a:pt x="133034" y="71220"/>
                </a:lnTo>
                <a:lnTo>
                  <a:pt x="133536" y="63785"/>
                </a:lnTo>
                <a:lnTo>
                  <a:pt x="133047" y="56543"/>
                </a:lnTo>
                <a:lnTo>
                  <a:pt x="111892" y="30286"/>
                </a:lnTo>
                <a:lnTo>
                  <a:pt x="171117" y="30286"/>
                </a:lnTo>
                <a:lnTo>
                  <a:pt x="181260" y="63785"/>
                </a:lnTo>
                <a:lnTo>
                  <a:pt x="180765" y="72876"/>
                </a:lnTo>
                <a:lnTo>
                  <a:pt x="179281" y="81108"/>
                </a:lnTo>
                <a:lnTo>
                  <a:pt x="176807" y="88479"/>
                </a:lnTo>
                <a:lnTo>
                  <a:pt x="173344" y="94989"/>
                </a:lnTo>
                <a:lnTo>
                  <a:pt x="171645" y="97283"/>
                </a:lnTo>
                <a:close/>
              </a:path>
              <a:path w="282575" h="285115">
                <a:moveTo>
                  <a:pt x="125276" y="210170"/>
                </a:moveTo>
                <a:lnTo>
                  <a:pt x="77093" y="210170"/>
                </a:lnTo>
                <a:lnTo>
                  <a:pt x="77171" y="193688"/>
                </a:lnTo>
                <a:lnTo>
                  <a:pt x="90873" y="153662"/>
                </a:lnTo>
                <a:lnTo>
                  <a:pt x="125304" y="128861"/>
                </a:lnTo>
                <a:lnTo>
                  <a:pt x="170110" y="119568"/>
                </a:lnTo>
                <a:lnTo>
                  <a:pt x="179424" y="119310"/>
                </a:lnTo>
                <a:lnTo>
                  <a:pt x="186766" y="119310"/>
                </a:lnTo>
                <a:lnTo>
                  <a:pt x="193803" y="118354"/>
                </a:lnTo>
                <a:lnTo>
                  <a:pt x="227302" y="99540"/>
                </a:lnTo>
                <a:lnTo>
                  <a:pt x="230131" y="93957"/>
                </a:lnTo>
                <a:lnTo>
                  <a:pt x="233038" y="88373"/>
                </a:lnTo>
                <a:lnTo>
                  <a:pt x="234491" y="81528"/>
                </a:lnTo>
                <a:lnTo>
                  <a:pt x="234491" y="58278"/>
                </a:lnTo>
                <a:lnTo>
                  <a:pt x="282215" y="58278"/>
                </a:lnTo>
                <a:lnTo>
                  <a:pt x="282215" y="73421"/>
                </a:lnTo>
                <a:lnTo>
                  <a:pt x="281734" y="82492"/>
                </a:lnTo>
                <a:lnTo>
                  <a:pt x="265752" y="117847"/>
                </a:lnTo>
                <a:lnTo>
                  <a:pt x="243195" y="134912"/>
                </a:lnTo>
                <a:lnTo>
                  <a:pt x="205351" y="134912"/>
                </a:lnTo>
                <a:lnTo>
                  <a:pt x="196403" y="141795"/>
                </a:lnTo>
                <a:lnTo>
                  <a:pt x="204469" y="143452"/>
                </a:lnTo>
                <a:lnTo>
                  <a:pt x="204935" y="143481"/>
                </a:lnTo>
                <a:lnTo>
                  <a:pt x="204742" y="147467"/>
                </a:lnTo>
                <a:lnTo>
                  <a:pt x="204260" y="152235"/>
                </a:lnTo>
                <a:lnTo>
                  <a:pt x="156595" y="152235"/>
                </a:lnTo>
                <a:lnTo>
                  <a:pt x="150476" y="153459"/>
                </a:lnTo>
                <a:lnTo>
                  <a:pt x="126051" y="185433"/>
                </a:lnTo>
                <a:lnTo>
                  <a:pt x="125375" y="193688"/>
                </a:lnTo>
                <a:lnTo>
                  <a:pt x="125276" y="210170"/>
                </a:lnTo>
                <a:close/>
              </a:path>
              <a:path w="282575" h="285115">
                <a:moveTo>
                  <a:pt x="57360" y="117474"/>
                </a:moveTo>
                <a:lnTo>
                  <a:pt x="49051" y="111627"/>
                </a:lnTo>
                <a:lnTo>
                  <a:pt x="59655" y="110591"/>
                </a:lnTo>
                <a:lnTo>
                  <a:pt x="57360" y="117474"/>
                </a:lnTo>
                <a:close/>
              </a:path>
              <a:path w="282575" h="285115">
                <a:moveTo>
                  <a:pt x="145383" y="117474"/>
                </a:moveTo>
                <a:lnTo>
                  <a:pt x="57360" y="117474"/>
                </a:lnTo>
                <a:lnTo>
                  <a:pt x="59655" y="110591"/>
                </a:lnTo>
                <a:lnTo>
                  <a:pt x="158230" y="110591"/>
                </a:lnTo>
                <a:lnTo>
                  <a:pt x="152694" y="114033"/>
                </a:lnTo>
                <a:lnTo>
                  <a:pt x="146162" y="117173"/>
                </a:lnTo>
                <a:lnTo>
                  <a:pt x="145383" y="117474"/>
                </a:lnTo>
                <a:close/>
              </a:path>
              <a:path w="282575" h="285115">
                <a:moveTo>
                  <a:pt x="92695" y="247798"/>
                </a:moveTo>
                <a:lnTo>
                  <a:pt x="52205" y="240578"/>
                </a:lnTo>
                <a:lnTo>
                  <a:pt x="18097" y="218774"/>
                </a:lnTo>
                <a:lnTo>
                  <a:pt x="523" y="181927"/>
                </a:lnTo>
                <a:lnTo>
                  <a:pt x="0" y="173000"/>
                </a:lnTo>
                <a:lnTo>
                  <a:pt x="1010" y="160294"/>
                </a:lnTo>
                <a:lnTo>
                  <a:pt x="25002" y="120916"/>
                </a:lnTo>
                <a:lnTo>
                  <a:pt x="49051" y="111627"/>
                </a:lnTo>
                <a:lnTo>
                  <a:pt x="57360" y="117474"/>
                </a:lnTo>
                <a:lnTo>
                  <a:pt x="145383" y="117474"/>
                </a:lnTo>
                <a:lnTo>
                  <a:pt x="101378" y="127455"/>
                </a:lnTo>
                <a:lnTo>
                  <a:pt x="93498" y="128488"/>
                </a:lnTo>
                <a:lnTo>
                  <a:pt x="83926" y="130044"/>
                </a:lnTo>
                <a:lnTo>
                  <a:pt x="51337" y="154214"/>
                </a:lnTo>
                <a:lnTo>
                  <a:pt x="48183" y="173000"/>
                </a:lnTo>
                <a:lnTo>
                  <a:pt x="48224" y="180686"/>
                </a:lnTo>
                <a:lnTo>
                  <a:pt x="74339" y="213267"/>
                </a:lnTo>
                <a:lnTo>
                  <a:pt x="93995" y="218430"/>
                </a:lnTo>
                <a:lnTo>
                  <a:pt x="211333" y="218430"/>
                </a:lnTo>
                <a:lnTo>
                  <a:pt x="213485" y="221412"/>
                </a:lnTo>
                <a:lnTo>
                  <a:pt x="173000" y="221412"/>
                </a:lnTo>
                <a:lnTo>
                  <a:pt x="167565" y="226761"/>
                </a:lnTo>
                <a:lnTo>
                  <a:pt x="160553" y="231680"/>
                </a:lnTo>
                <a:lnTo>
                  <a:pt x="118622" y="245905"/>
                </a:lnTo>
                <a:lnTo>
                  <a:pt x="106002" y="247325"/>
                </a:lnTo>
                <a:lnTo>
                  <a:pt x="92695" y="247798"/>
                </a:lnTo>
                <a:close/>
              </a:path>
              <a:path w="282575" h="285115">
                <a:moveTo>
                  <a:pt x="204935" y="143481"/>
                </a:moveTo>
                <a:lnTo>
                  <a:pt x="204469" y="143452"/>
                </a:lnTo>
                <a:lnTo>
                  <a:pt x="196403" y="141795"/>
                </a:lnTo>
                <a:lnTo>
                  <a:pt x="205351" y="134912"/>
                </a:lnTo>
                <a:lnTo>
                  <a:pt x="204935" y="143481"/>
                </a:lnTo>
                <a:close/>
              </a:path>
              <a:path w="282575" h="285115">
                <a:moveTo>
                  <a:pt x="212378" y="143947"/>
                </a:moveTo>
                <a:lnTo>
                  <a:pt x="204935" y="143481"/>
                </a:lnTo>
                <a:lnTo>
                  <a:pt x="205351" y="134912"/>
                </a:lnTo>
                <a:lnTo>
                  <a:pt x="243195" y="134912"/>
                </a:lnTo>
                <a:lnTo>
                  <a:pt x="212378" y="143947"/>
                </a:lnTo>
                <a:close/>
              </a:path>
              <a:path w="282575" h="285115">
                <a:moveTo>
                  <a:pt x="211333" y="218430"/>
                </a:moveTo>
                <a:lnTo>
                  <a:pt x="100955" y="218430"/>
                </a:lnTo>
                <a:lnTo>
                  <a:pt x="108225" y="217791"/>
                </a:lnTo>
                <a:lnTo>
                  <a:pt x="115352" y="215877"/>
                </a:lnTo>
                <a:lnTo>
                  <a:pt x="122336" y="212686"/>
                </a:lnTo>
                <a:lnTo>
                  <a:pt x="129176" y="208219"/>
                </a:lnTo>
                <a:lnTo>
                  <a:pt x="134377" y="204931"/>
                </a:lnTo>
                <a:lnTo>
                  <a:pt x="138660" y="200915"/>
                </a:lnTo>
                <a:lnTo>
                  <a:pt x="142025" y="196174"/>
                </a:lnTo>
                <a:lnTo>
                  <a:pt x="145467" y="191432"/>
                </a:lnTo>
                <a:lnTo>
                  <a:pt x="148220" y="186269"/>
                </a:lnTo>
                <a:lnTo>
                  <a:pt x="150357" y="180495"/>
                </a:lnTo>
                <a:lnTo>
                  <a:pt x="152426" y="175027"/>
                </a:lnTo>
                <a:lnTo>
                  <a:pt x="153994" y="169023"/>
                </a:lnTo>
                <a:lnTo>
                  <a:pt x="156595" y="152235"/>
                </a:lnTo>
                <a:lnTo>
                  <a:pt x="204260" y="152235"/>
                </a:lnTo>
                <a:lnTo>
                  <a:pt x="203602" y="158746"/>
                </a:lnTo>
                <a:lnTo>
                  <a:pt x="201931" y="168748"/>
                </a:lnTo>
                <a:lnTo>
                  <a:pt x="199730" y="177474"/>
                </a:lnTo>
                <a:lnTo>
                  <a:pt x="200180" y="185433"/>
                </a:lnTo>
                <a:lnTo>
                  <a:pt x="210284" y="216976"/>
                </a:lnTo>
                <a:lnTo>
                  <a:pt x="211333" y="218430"/>
                </a:lnTo>
                <a:close/>
              </a:path>
              <a:path w="282575" h="285115">
                <a:moveTo>
                  <a:pt x="273955" y="285083"/>
                </a:moveTo>
                <a:lnTo>
                  <a:pt x="233946" y="275963"/>
                </a:lnTo>
                <a:lnTo>
                  <a:pt x="193542" y="252495"/>
                </a:lnTo>
                <a:lnTo>
                  <a:pt x="173000" y="221412"/>
                </a:lnTo>
                <a:lnTo>
                  <a:pt x="213485" y="221412"/>
                </a:lnTo>
                <a:lnTo>
                  <a:pt x="214644" y="223018"/>
                </a:lnTo>
                <a:lnTo>
                  <a:pt x="219080" y="228984"/>
                </a:lnTo>
                <a:lnTo>
                  <a:pt x="224471" y="233764"/>
                </a:lnTo>
                <a:lnTo>
                  <a:pt x="230871" y="237387"/>
                </a:lnTo>
                <a:lnTo>
                  <a:pt x="237244" y="240953"/>
                </a:lnTo>
                <a:lnTo>
                  <a:pt x="244739" y="242751"/>
                </a:lnTo>
                <a:lnTo>
                  <a:pt x="273955" y="242751"/>
                </a:lnTo>
                <a:lnTo>
                  <a:pt x="273955" y="285083"/>
                </a:lnTo>
                <a:close/>
              </a:path>
              <a:path w="282575" h="285115">
                <a:moveTo>
                  <a:pt x="273955" y="242751"/>
                </a:moveTo>
                <a:lnTo>
                  <a:pt x="254605" y="242751"/>
                </a:lnTo>
                <a:lnTo>
                  <a:pt x="255944" y="242674"/>
                </a:lnTo>
                <a:lnTo>
                  <a:pt x="258697" y="242368"/>
                </a:lnTo>
                <a:lnTo>
                  <a:pt x="260112" y="242292"/>
                </a:lnTo>
                <a:lnTo>
                  <a:pt x="262636" y="242292"/>
                </a:lnTo>
                <a:lnTo>
                  <a:pt x="266766" y="241106"/>
                </a:lnTo>
                <a:lnTo>
                  <a:pt x="273955" y="238735"/>
                </a:lnTo>
                <a:lnTo>
                  <a:pt x="273955" y="242751"/>
                </a:lnTo>
                <a:close/>
              </a:path>
            </a:pathLst>
          </a:custGeom>
          <a:solidFill>
            <a:srgbClr val="6F2FA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4013" y="915268"/>
            <a:ext cx="2365623" cy="3166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84200" y="1562100"/>
            <a:ext cx="9980295" cy="52984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419100" marR="5080" indent="-406400">
              <a:lnSpc>
                <a:spcPts val="2500"/>
              </a:lnSpc>
              <a:spcBef>
                <a:spcPts val="200"/>
              </a:spcBef>
              <a:buChar char="•"/>
              <a:tabLst>
                <a:tab pos="419100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In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section,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describe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the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2E2A20"/>
                </a:solidFill>
                <a:latin typeface="Calibri"/>
                <a:cs typeface="Calibri"/>
              </a:rPr>
              <a:t>machine</a:t>
            </a:r>
            <a:r>
              <a:rPr dirty="0" sz="21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chosen</a:t>
            </a:r>
            <a:r>
              <a:rPr dirty="0" sz="21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predicting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bike </a:t>
            </a:r>
            <a:r>
              <a:rPr dirty="0" sz="2100" spc="-95">
                <a:solidFill>
                  <a:srgbClr val="2E2A20"/>
                </a:solidFill>
                <a:latin typeface="Calibri"/>
                <a:cs typeface="Calibri"/>
              </a:rPr>
              <a:t>counts.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65">
                <a:solidFill>
                  <a:srgbClr val="2E2A20"/>
                </a:solidFill>
                <a:latin typeface="Calibri"/>
                <a:cs typeface="Calibri"/>
              </a:rPr>
              <a:t>Here's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</a:t>
            </a:r>
            <a:r>
              <a:rPr dirty="0" sz="2100" spc="-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35">
                <a:solidFill>
                  <a:srgbClr val="2E2A20"/>
                </a:solidFill>
                <a:latin typeface="Calibri"/>
                <a:cs typeface="Calibri"/>
              </a:rPr>
              <a:t>example</a:t>
            </a:r>
            <a:r>
              <a:rPr dirty="0" sz="21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structure</a:t>
            </a:r>
            <a:r>
              <a:rPr dirty="0" sz="21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this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section: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Selection:</a:t>
            </a:r>
            <a:endParaRPr sz="2100">
              <a:latin typeface="Calibri"/>
              <a:cs typeface="Calibri"/>
            </a:endParaRPr>
          </a:p>
          <a:p>
            <a:pPr algn="just" lvl="1" marL="850900" marR="5080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 spc="-80">
                <a:solidFill>
                  <a:srgbClr val="2E2A20"/>
                </a:solidFill>
                <a:latin typeface="Calibri"/>
                <a:cs typeface="Calibri"/>
              </a:rPr>
              <a:t>Provide</a:t>
            </a:r>
            <a:r>
              <a:rPr dirty="0" sz="21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</a:t>
            </a:r>
            <a:r>
              <a:rPr dirty="0" sz="21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brief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overview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21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chosen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(e.g.,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time-</a:t>
            </a:r>
            <a:r>
              <a:rPr dirty="0" sz="2100" spc="-80">
                <a:solidFill>
                  <a:srgbClr val="2E2A20"/>
                </a:solidFill>
                <a:latin typeface="Calibri"/>
                <a:cs typeface="Calibri"/>
              </a:rPr>
              <a:t>series</a:t>
            </a:r>
            <a:r>
              <a:rPr dirty="0" sz="21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forecasting</a:t>
            </a: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35">
                <a:solidFill>
                  <a:srgbClr val="2E2A20"/>
                </a:solidFill>
                <a:latin typeface="Calibri"/>
                <a:cs typeface="Calibri"/>
              </a:rPr>
              <a:t>model,</a:t>
            </a:r>
            <a:r>
              <a:rPr dirty="0" sz="21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like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ARIMA</a:t>
            </a:r>
            <a:r>
              <a:rPr dirty="0" sz="2100" spc="2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LSTM)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justify</a:t>
            </a:r>
            <a:r>
              <a:rPr dirty="0" sz="2100" spc="2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its</a:t>
            </a:r>
            <a:r>
              <a:rPr dirty="0" sz="2100" spc="2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selection</a:t>
            </a:r>
            <a:r>
              <a:rPr dirty="0" sz="2100" spc="2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based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on</a:t>
            </a:r>
            <a:r>
              <a:rPr dirty="0" sz="2100" spc="2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16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problem</a:t>
            </a:r>
            <a:r>
              <a:rPr dirty="0" sz="2100" spc="2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statement</a:t>
            </a:r>
            <a:r>
              <a:rPr dirty="0" sz="2100" spc="1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100" spc="20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data characteristics.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 spc="-16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21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Input:</a:t>
            </a:r>
            <a:endParaRPr sz="2100">
              <a:latin typeface="Calibri"/>
              <a:cs typeface="Calibri"/>
            </a:endParaRPr>
          </a:p>
          <a:p>
            <a:pPr algn="just" lvl="1" marL="850900" marR="6985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Specify</a:t>
            </a:r>
            <a:r>
              <a:rPr dirty="0" sz="2100" spc="7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1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input</a:t>
            </a:r>
            <a:r>
              <a:rPr dirty="0" sz="21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features</a:t>
            </a:r>
            <a:r>
              <a:rPr dirty="0" sz="2100" spc="1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used</a:t>
            </a:r>
            <a:r>
              <a:rPr dirty="0" sz="2100" spc="10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by</a:t>
            </a:r>
            <a:r>
              <a:rPr dirty="0" sz="21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1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algorithm,</a:t>
            </a:r>
            <a:r>
              <a:rPr dirty="0" sz="2100" spc="1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2100" spc="1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2100" spc="10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historical</a:t>
            </a:r>
            <a:r>
              <a:rPr dirty="0" sz="21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2100" spc="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rental</a:t>
            </a:r>
            <a:r>
              <a:rPr dirty="0" sz="21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data,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weather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4">
                <a:solidFill>
                  <a:srgbClr val="2E2A20"/>
                </a:solidFill>
                <a:latin typeface="Calibri"/>
                <a:cs typeface="Calibri"/>
              </a:rPr>
              <a:t>conditions,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day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45">
                <a:solidFill>
                  <a:srgbClr val="2E2A20"/>
                </a:solidFill>
                <a:latin typeface="Calibri"/>
                <a:cs typeface="Calibri"/>
              </a:rPr>
              <a:t>week,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1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any</a:t>
            </a:r>
            <a:r>
              <a:rPr dirty="0" sz="21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other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80">
                <a:solidFill>
                  <a:srgbClr val="2E2A20"/>
                </a:solidFill>
                <a:latin typeface="Calibri"/>
                <a:cs typeface="Calibri"/>
              </a:rPr>
              <a:t>relevant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factors.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Training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Process:</a:t>
            </a:r>
            <a:endParaRPr sz="2100">
              <a:latin typeface="Calibri"/>
              <a:cs typeface="Calibri"/>
            </a:endParaRPr>
          </a:p>
          <a:p>
            <a:pPr algn="just" lvl="1" marL="850900" marR="5080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Explain</a:t>
            </a:r>
            <a:r>
              <a:rPr dirty="0" sz="2100" spc="47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how</a:t>
            </a:r>
            <a:r>
              <a:rPr dirty="0" sz="2100" spc="4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3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 spc="4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is</a:t>
            </a:r>
            <a:r>
              <a:rPr dirty="0" sz="2100" spc="46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trained</a:t>
            </a:r>
            <a:r>
              <a:rPr dirty="0" sz="2100" spc="3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using</a:t>
            </a:r>
            <a:r>
              <a:rPr dirty="0" sz="2100" spc="43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historical</a:t>
            </a:r>
            <a:r>
              <a:rPr dirty="0" sz="2100" spc="38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data.</a:t>
            </a:r>
            <a:r>
              <a:rPr dirty="0" sz="2100" spc="434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Highlight</a:t>
            </a:r>
            <a:r>
              <a:rPr dirty="0" sz="2100" spc="38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any</a:t>
            </a:r>
            <a:r>
              <a:rPr dirty="0" sz="2100" spc="4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specific </a:t>
            </a:r>
            <a:r>
              <a:rPr dirty="0" sz="2100" spc="-110">
                <a:solidFill>
                  <a:srgbClr val="2E2A20"/>
                </a:solidFill>
                <a:latin typeface="Calibri"/>
                <a:cs typeface="Calibri"/>
              </a:rPr>
              <a:t>considerations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10">
                <a:solidFill>
                  <a:srgbClr val="2E2A20"/>
                </a:solidFill>
                <a:latin typeface="Calibri"/>
                <a:cs typeface="Calibri"/>
              </a:rPr>
              <a:t>techniques</a:t>
            </a:r>
            <a:r>
              <a:rPr dirty="0" sz="21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60">
                <a:solidFill>
                  <a:srgbClr val="2E2A20"/>
                </a:solidFill>
                <a:latin typeface="Calibri"/>
                <a:cs typeface="Calibri"/>
              </a:rPr>
              <a:t>employed,</a:t>
            </a:r>
            <a:r>
              <a:rPr dirty="0" sz="21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2100" spc="-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cross-</a:t>
            </a:r>
            <a:r>
              <a:rPr dirty="0" sz="2100" spc="-75">
                <a:solidFill>
                  <a:srgbClr val="2E2A20"/>
                </a:solidFill>
                <a:latin typeface="Calibri"/>
                <a:cs typeface="Calibri"/>
              </a:rPr>
              <a:t>validation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hyperparameter</a:t>
            </a:r>
            <a:r>
              <a:rPr dirty="0" sz="21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tuning.</a:t>
            </a:r>
            <a:endParaRPr sz="2100">
              <a:latin typeface="Calibri"/>
              <a:cs typeface="Calibri"/>
            </a:endParaRPr>
          </a:p>
          <a:p>
            <a:pPr algn="just" marL="418465" indent="-405765">
              <a:lnSpc>
                <a:spcPct val="100000"/>
              </a:lnSpc>
              <a:spcBef>
                <a:spcPts val="400"/>
              </a:spcBef>
              <a:buChar char="•"/>
              <a:tabLst>
                <a:tab pos="418465" algn="l"/>
              </a:tabLst>
            </a:pPr>
            <a:r>
              <a:rPr dirty="0" sz="2100" spc="-90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Process:</a:t>
            </a:r>
            <a:endParaRPr sz="2100">
              <a:latin typeface="Calibri"/>
              <a:cs typeface="Calibri"/>
            </a:endParaRPr>
          </a:p>
          <a:p>
            <a:pPr algn="just" lvl="1" marL="850900" marR="6350" indent="-406400">
              <a:lnSpc>
                <a:spcPts val="2500"/>
              </a:lnSpc>
              <a:spcBef>
                <a:spcPts val="580"/>
              </a:spcBef>
              <a:buChar char="–"/>
              <a:tabLst>
                <a:tab pos="850900" algn="l"/>
              </a:tabLst>
            </a:pP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Detail</a:t>
            </a:r>
            <a:r>
              <a:rPr dirty="0" sz="21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how</a:t>
            </a:r>
            <a:r>
              <a:rPr dirty="0" sz="21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trained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makes</a:t>
            </a:r>
            <a:r>
              <a:rPr dirty="0" sz="2100" spc="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75">
                <a:solidFill>
                  <a:srgbClr val="2E2A20"/>
                </a:solidFill>
                <a:latin typeface="Calibri"/>
                <a:cs typeface="Calibri"/>
              </a:rPr>
              <a:t>predictions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1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future</a:t>
            </a:r>
            <a:r>
              <a:rPr dirty="0" sz="2100" spc="-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bike</a:t>
            </a:r>
            <a:r>
              <a:rPr dirty="0" sz="21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counts.</a:t>
            </a:r>
            <a:r>
              <a:rPr dirty="0" sz="2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2E2A20"/>
                </a:solidFill>
                <a:latin typeface="Calibri"/>
                <a:cs typeface="Calibri"/>
              </a:rPr>
              <a:t>Discuss</a:t>
            </a:r>
            <a:r>
              <a:rPr dirty="0" sz="21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any 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real-</a:t>
            </a:r>
            <a:r>
              <a:rPr dirty="0" sz="2100" spc="-70">
                <a:solidFill>
                  <a:srgbClr val="2E2A20"/>
                </a:solidFill>
                <a:latin typeface="Calibri"/>
                <a:cs typeface="Calibri"/>
              </a:rPr>
              <a:t>time</a:t>
            </a:r>
            <a:r>
              <a:rPr dirty="0" sz="21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95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21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inputs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50">
                <a:solidFill>
                  <a:srgbClr val="2E2A20"/>
                </a:solidFill>
                <a:latin typeface="Calibri"/>
                <a:cs typeface="Calibri"/>
              </a:rPr>
              <a:t>considered</a:t>
            </a:r>
            <a:r>
              <a:rPr dirty="0" sz="2100" spc="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during</a:t>
            </a:r>
            <a:r>
              <a:rPr dirty="0" sz="2100" spc="-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100" spc="-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2E2A20"/>
                </a:solidFill>
                <a:latin typeface="Calibri"/>
                <a:cs typeface="Calibri"/>
              </a:rPr>
              <a:t>prediction</a:t>
            </a:r>
            <a:r>
              <a:rPr dirty="0" sz="21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E2A20"/>
                </a:solidFill>
                <a:latin typeface="Calibri"/>
                <a:cs typeface="Calibri"/>
              </a:rPr>
              <a:t>phase.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 indent="1219200">
              <a:lnSpc>
                <a:spcPct val="144000"/>
              </a:lnSpc>
              <a:spcBef>
                <a:spcPts val="135"/>
              </a:spcBef>
            </a:pPr>
            <a:r>
              <a:rPr dirty="0" spc="-85"/>
              <a:t>Present</a:t>
            </a:r>
            <a:r>
              <a:rPr dirty="0" spc="130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results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145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 spc="-70"/>
              <a:t>machine</a:t>
            </a:r>
            <a:r>
              <a:rPr dirty="0" spc="95"/>
              <a:t> </a:t>
            </a:r>
            <a:r>
              <a:rPr dirty="0" spc="-35"/>
              <a:t>learning</a:t>
            </a:r>
            <a:r>
              <a:rPr dirty="0" spc="90"/>
              <a:t> </a:t>
            </a:r>
            <a:r>
              <a:rPr dirty="0" spc="-90"/>
              <a:t>model</a:t>
            </a:r>
            <a:r>
              <a:rPr dirty="0" spc="105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/>
              <a:t>terms</a:t>
            </a:r>
            <a:r>
              <a:rPr dirty="0" spc="145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 spc="-25"/>
              <a:t>its </a:t>
            </a:r>
            <a:r>
              <a:rPr dirty="0" spc="-75"/>
              <a:t>accuracy</a:t>
            </a:r>
            <a:r>
              <a:rPr dirty="0" spc="-15"/>
              <a:t> </a:t>
            </a:r>
            <a:r>
              <a:rPr dirty="0" spc="-60"/>
              <a:t>and</a:t>
            </a:r>
            <a:r>
              <a:rPr dirty="0" spc="-15"/>
              <a:t> </a:t>
            </a:r>
            <a:r>
              <a:rPr dirty="0" spc="-135"/>
              <a:t>effectiveness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40"/>
              <a:t> </a:t>
            </a:r>
            <a:r>
              <a:rPr dirty="0" spc="-105"/>
              <a:t>predicting</a:t>
            </a:r>
            <a:r>
              <a:rPr dirty="0" spc="30"/>
              <a:t> </a:t>
            </a:r>
            <a:r>
              <a:rPr dirty="0" spc="-65"/>
              <a:t>bike</a:t>
            </a:r>
            <a:r>
              <a:rPr dirty="0" spc="-30"/>
              <a:t> </a:t>
            </a:r>
            <a:r>
              <a:rPr dirty="0" spc="-110"/>
              <a:t>counts.</a:t>
            </a:r>
            <a:r>
              <a:rPr dirty="0" spc="-10"/>
              <a:t> </a:t>
            </a:r>
            <a:r>
              <a:rPr dirty="0" spc="-105"/>
              <a:t>Include</a:t>
            </a:r>
            <a:r>
              <a:rPr dirty="0" spc="-25"/>
              <a:t> </a:t>
            </a:r>
            <a:r>
              <a:rPr dirty="0" spc="-55"/>
              <a:t>visualizations</a:t>
            </a:r>
            <a:r>
              <a:rPr dirty="0" spc="20"/>
              <a:t> </a:t>
            </a:r>
            <a:r>
              <a:rPr dirty="0" spc="-50"/>
              <a:t>and </a:t>
            </a:r>
            <a:r>
              <a:rPr dirty="0" spc="-105"/>
              <a:t>comparisons</a:t>
            </a:r>
            <a:r>
              <a:rPr dirty="0" spc="240"/>
              <a:t> </a:t>
            </a:r>
            <a:r>
              <a:rPr dirty="0" spc="-114"/>
              <a:t>between</a:t>
            </a:r>
            <a:r>
              <a:rPr dirty="0" spc="195"/>
              <a:t> </a:t>
            </a:r>
            <a:r>
              <a:rPr dirty="0" spc="-85"/>
              <a:t>predicted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204"/>
              <a:t> </a:t>
            </a:r>
            <a:r>
              <a:rPr dirty="0"/>
              <a:t>actual</a:t>
            </a:r>
            <a:r>
              <a:rPr dirty="0" spc="200"/>
              <a:t> </a:t>
            </a:r>
            <a:r>
              <a:rPr dirty="0"/>
              <a:t>counts</a:t>
            </a:r>
            <a:r>
              <a:rPr dirty="0" spc="185"/>
              <a:t> </a:t>
            </a:r>
            <a:r>
              <a:rPr dirty="0"/>
              <a:t>to</a:t>
            </a:r>
            <a:r>
              <a:rPr dirty="0" spc="200"/>
              <a:t> </a:t>
            </a:r>
            <a:r>
              <a:rPr dirty="0"/>
              <a:t>highlight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195"/>
              <a:t> </a:t>
            </a:r>
            <a:r>
              <a:rPr dirty="0" spc="-165"/>
              <a:t>model's </a:t>
            </a:r>
            <a:r>
              <a:rPr dirty="0" spc="-110"/>
              <a:t>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6415" y="1266725"/>
            <a:ext cx="2152600" cy="3080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63600" y="2181860"/>
            <a:ext cx="979360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5290" marR="5080" indent="-402590">
              <a:lnSpc>
                <a:spcPct val="1458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dirty="0" sz="2400" spc="-30">
                <a:solidFill>
                  <a:srgbClr val="0E0E0E"/>
                </a:solidFill>
                <a:latin typeface="Calibri"/>
                <a:cs typeface="Calibri"/>
              </a:rPr>
              <a:t>Summarize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findings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discuss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effectiveness</a:t>
            </a:r>
            <a:r>
              <a:rPr dirty="0" sz="2400" spc="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70">
                <a:solidFill>
                  <a:srgbClr val="0E0E0E"/>
                </a:solidFill>
                <a:latin typeface="Calibri"/>
                <a:cs typeface="Calibri"/>
              </a:rPr>
              <a:t>proposed</a:t>
            </a:r>
            <a:r>
              <a:rPr dirty="0" sz="240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E0E0E"/>
                </a:solidFill>
                <a:latin typeface="Calibri"/>
                <a:cs typeface="Calibri"/>
              </a:rPr>
              <a:t>solution. </a:t>
            </a:r>
            <a:r>
              <a:rPr dirty="0" sz="2400" spc="-5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Highlight</a:t>
            </a:r>
            <a:r>
              <a:rPr dirty="0" sz="2400" spc="1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any</a:t>
            </a:r>
            <a:r>
              <a:rPr dirty="0" sz="2400" spc="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challenges</a:t>
            </a:r>
            <a:r>
              <a:rPr dirty="0" sz="2400" spc="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0">
                <a:solidFill>
                  <a:srgbClr val="0E0E0E"/>
                </a:solidFill>
                <a:latin typeface="Calibri"/>
                <a:cs typeface="Calibri"/>
              </a:rPr>
              <a:t>encountered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during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400" spc="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5">
                <a:solidFill>
                  <a:srgbClr val="0E0E0E"/>
                </a:solidFill>
                <a:latin typeface="Calibri"/>
                <a:cs typeface="Calibri"/>
              </a:rPr>
              <a:t>implementation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dirty="0" sz="2400" spc="9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0E0E0E"/>
                </a:solidFill>
                <a:latin typeface="Calibri"/>
                <a:cs typeface="Calibri"/>
              </a:rPr>
              <a:t>potential </a:t>
            </a:r>
            <a:r>
              <a:rPr dirty="0" sz="2400" spc="-65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120">
                <a:solidFill>
                  <a:srgbClr val="0E0E0E"/>
                </a:solidFill>
                <a:latin typeface="Calibri"/>
                <a:cs typeface="Calibri"/>
              </a:rPr>
              <a:t>improvements.</a:t>
            </a:r>
            <a:r>
              <a:rPr dirty="0" sz="24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Emphasize</a:t>
            </a:r>
            <a:r>
              <a:rPr dirty="0" sz="240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the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importance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of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0E0E0E"/>
                </a:solidFill>
                <a:latin typeface="Calibri"/>
                <a:cs typeface="Calibri"/>
              </a:rPr>
              <a:t>accurate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bike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count</a:t>
            </a:r>
            <a:r>
              <a:rPr dirty="0" sz="2400" spc="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0E0E0E"/>
                </a:solidFill>
                <a:latin typeface="Calibri"/>
                <a:cs typeface="Calibri"/>
              </a:rPr>
              <a:t>predictions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for </a:t>
            </a:r>
            <a:r>
              <a:rPr dirty="0" sz="2400" spc="-25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400" spc="-95">
                <a:solidFill>
                  <a:srgbClr val="0E0E0E"/>
                </a:solidFill>
                <a:latin typeface="Calibri"/>
                <a:cs typeface="Calibri"/>
              </a:rPr>
              <a:t>ensuring</a:t>
            </a:r>
            <a:r>
              <a:rPr dirty="0" sz="2400" spc="-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90">
                <a:solidFill>
                  <a:srgbClr val="0E0E0E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0E0E0E"/>
                </a:solidFill>
                <a:latin typeface="Calibri"/>
                <a:cs typeface="Calibri"/>
              </a:rPr>
              <a:t>stable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0E0E0E"/>
                </a:solidFill>
                <a:latin typeface="Calibri"/>
                <a:cs typeface="Calibri"/>
              </a:rPr>
              <a:t>supply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dirty="0" sz="2400" spc="-114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0E0E0E"/>
                </a:solidFill>
                <a:latin typeface="Calibri"/>
                <a:cs typeface="Calibri"/>
              </a:rPr>
              <a:t>rental</a:t>
            </a:r>
            <a:r>
              <a:rPr dirty="0" sz="2400" spc="-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0E0E0E"/>
                </a:solidFill>
                <a:latin typeface="Calibri"/>
                <a:cs typeface="Calibri"/>
              </a:rPr>
              <a:t>bikes</a:t>
            </a:r>
            <a:r>
              <a:rPr dirty="0" sz="240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E0E0E"/>
                </a:solidFill>
                <a:latin typeface="Calibri"/>
                <a:cs typeface="Calibri"/>
              </a:rPr>
              <a:t>in</a:t>
            </a:r>
            <a:r>
              <a:rPr dirty="0" sz="2400" spc="-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0E0E0E"/>
                </a:solidFill>
                <a:latin typeface="Calibri"/>
                <a:cs typeface="Calibri"/>
              </a:rPr>
              <a:t>urban</a:t>
            </a:r>
            <a:r>
              <a:rPr dirty="0" sz="24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E0E0E"/>
                </a:solidFill>
                <a:latin typeface="Calibri"/>
                <a:cs typeface="Calibri"/>
              </a:rPr>
              <a:t>areas.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600" y="2054860"/>
            <a:ext cx="10172065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5290" marR="5080" indent="-402590">
              <a:lnSpc>
                <a:spcPct val="1458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dirty="0" sz="2400" spc="-70">
                <a:solidFill>
                  <a:srgbClr val="2E2A20"/>
                </a:solidFill>
                <a:latin typeface="Calibri"/>
                <a:cs typeface="Calibri"/>
              </a:rPr>
              <a:t>Discuss</a:t>
            </a:r>
            <a:r>
              <a:rPr dirty="0" sz="2400" spc="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2E2A20"/>
                </a:solidFill>
                <a:latin typeface="Calibri"/>
                <a:cs typeface="Calibri"/>
              </a:rPr>
              <a:t>potential</a:t>
            </a:r>
            <a:r>
              <a:rPr dirty="0" sz="2400" spc="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40">
                <a:solidFill>
                  <a:srgbClr val="2E2A20"/>
                </a:solidFill>
                <a:latin typeface="Calibri"/>
                <a:cs typeface="Calibri"/>
              </a:rPr>
              <a:t>enhancements</a:t>
            </a:r>
            <a:r>
              <a:rPr dirty="0" sz="2400" spc="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4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00">
                <a:solidFill>
                  <a:srgbClr val="2E2A20"/>
                </a:solidFill>
                <a:latin typeface="Calibri"/>
                <a:cs typeface="Calibri"/>
              </a:rPr>
              <a:t>expansions</a:t>
            </a:r>
            <a:r>
              <a:rPr dirty="0" sz="2400" spc="9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4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5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2E2A20"/>
                </a:solidFill>
                <a:latin typeface="Calibri"/>
                <a:cs typeface="Calibri"/>
              </a:rPr>
              <a:t>system.</a:t>
            </a:r>
            <a:r>
              <a:rPr dirty="0" sz="2400" spc="1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This</a:t>
            </a:r>
            <a:r>
              <a:rPr dirty="0" sz="2400" spc="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A20"/>
                </a:solidFill>
                <a:latin typeface="Calibri"/>
                <a:cs typeface="Calibri"/>
              </a:rPr>
              <a:t>could</a:t>
            </a:r>
            <a:r>
              <a:rPr dirty="0" sz="2400" spc="8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include 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incorporating</a:t>
            </a:r>
            <a:r>
              <a:rPr dirty="0" sz="2400" spc="4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additional</a:t>
            </a:r>
            <a:r>
              <a:rPr dirty="0" sz="2400" spc="6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data</a:t>
            </a:r>
            <a:r>
              <a:rPr dirty="0" sz="2400" spc="80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sources,</a:t>
            </a:r>
            <a:r>
              <a:rPr dirty="0" sz="2400" spc="6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optimizing</a:t>
            </a:r>
            <a:r>
              <a:rPr dirty="0" sz="2400" spc="4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7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algorithm</a:t>
            </a:r>
            <a:r>
              <a:rPr dirty="0" sz="2400" spc="75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for</a:t>
            </a:r>
            <a:r>
              <a:rPr dirty="0" sz="2400" spc="60">
                <a:solidFill>
                  <a:srgbClr val="2E2A20"/>
                </a:solidFill>
                <a:latin typeface="Calibri"/>
                <a:cs typeface="Calibri"/>
              </a:rPr>
              <a:t>  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better 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 spc="-135">
                <a:solidFill>
                  <a:srgbClr val="2E2A20"/>
                </a:solidFill>
                <a:latin typeface="Calibri"/>
                <a:cs typeface="Calibri"/>
              </a:rPr>
              <a:t>performance,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2E2A20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14">
                <a:solidFill>
                  <a:srgbClr val="2E2A20"/>
                </a:solidFill>
                <a:latin typeface="Calibri"/>
                <a:cs typeface="Calibri"/>
              </a:rPr>
              <a:t>expanding</a:t>
            </a:r>
            <a:r>
              <a:rPr dirty="0" sz="24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2E2A20"/>
                </a:solidFill>
                <a:latin typeface="Calibri"/>
                <a:cs typeface="Calibri"/>
              </a:rPr>
              <a:t>system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2E2A20"/>
                </a:solidFill>
                <a:latin typeface="Calibri"/>
                <a:cs typeface="Calibri"/>
              </a:rPr>
              <a:t>cover</a:t>
            </a:r>
            <a:r>
              <a:rPr dirty="0" sz="24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2E2A20"/>
                </a:solidFill>
                <a:latin typeface="Calibri"/>
                <a:cs typeface="Calibri"/>
              </a:rPr>
              <a:t>multiple</a:t>
            </a:r>
            <a:r>
              <a:rPr dirty="0" sz="24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2E2A20"/>
                </a:solidFill>
                <a:latin typeface="Calibri"/>
                <a:cs typeface="Calibri"/>
              </a:rPr>
              <a:t>cities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 or</a:t>
            </a:r>
            <a:r>
              <a:rPr dirty="0" sz="24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2E2A20"/>
                </a:solidFill>
                <a:latin typeface="Calibri"/>
                <a:cs typeface="Calibri"/>
              </a:rPr>
              <a:t>regions.</a:t>
            </a:r>
            <a:r>
              <a:rPr dirty="0" sz="2400" spc="-2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2E2A20"/>
                </a:solidFill>
                <a:latin typeface="Calibri"/>
                <a:cs typeface="Calibri"/>
              </a:rPr>
              <a:t>Consider </a:t>
            </a:r>
            <a:r>
              <a:rPr dirty="0" sz="2400" spc="-75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 spc="-50">
                <a:solidFill>
                  <a:srgbClr val="2E2A20"/>
                </a:solidFill>
                <a:latin typeface="Calibri"/>
                <a:cs typeface="Calibri"/>
              </a:rPr>
              <a:t>the</a:t>
            </a:r>
            <a:r>
              <a:rPr dirty="0" sz="2400" spc="-8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90">
                <a:solidFill>
                  <a:srgbClr val="2E2A20"/>
                </a:solidFill>
                <a:latin typeface="Calibri"/>
                <a:cs typeface="Calibri"/>
              </a:rPr>
              <a:t>integration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of</a:t>
            </a:r>
            <a:r>
              <a:rPr dirty="0" sz="2400" spc="-13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45">
                <a:solidFill>
                  <a:srgbClr val="2E2A20"/>
                </a:solidFill>
                <a:latin typeface="Calibri"/>
                <a:cs typeface="Calibri"/>
              </a:rPr>
              <a:t>emerging</a:t>
            </a:r>
            <a:r>
              <a:rPr dirty="0" sz="2400" spc="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50">
                <a:solidFill>
                  <a:srgbClr val="2E2A20"/>
                </a:solidFill>
                <a:latin typeface="Calibri"/>
                <a:cs typeface="Calibri"/>
              </a:rPr>
              <a:t>technologies</a:t>
            </a:r>
            <a:r>
              <a:rPr dirty="0" sz="24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2E2A20"/>
                </a:solidFill>
                <a:latin typeface="Calibri"/>
                <a:cs typeface="Calibri"/>
              </a:rPr>
              <a:t>such</a:t>
            </a:r>
            <a:r>
              <a:rPr dirty="0" sz="2400" spc="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14">
                <a:solidFill>
                  <a:srgbClr val="2E2A20"/>
                </a:solidFill>
                <a:latin typeface="Calibri"/>
                <a:cs typeface="Calibri"/>
              </a:rPr>
              <a:t>as</a:t>
            </a:r>
            <a:r>
              <a:rPr dirty="0" sz="240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80">
                <a:solidFill>
                  <a:srgbClr val="2E2A20"/>
                </a:solidFill>
                <a:latin typeface="Calibri"/>
                <a:cs typeface="Calibri"/>
              </a:rPr>
              <a:t>edge</a:t>
            </a:r>
            <a:r>
              <a:rPr dirty="0" sz="2400" spc="14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20">
                <a:solidFill>
                  <a:srgbClr val="2E2A20"/>
                </a:solidFill>
                <a:latin typeface="Calibri"/>
                <a:cs typeface="Calibri"/>
              </a:rPr>
              <a:t>computing</a:t>
            </a:r>
            <a:r>
              <a:rPr dirty="0" sz="2400" spc="3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E2A20"/>
                </a:solidFill>
                <a:latin typeface="Calibri"/>
                <a:cs typeface="Calibri"/>
              </a:rPr>
              <a:t>or</a:t>
            </a:r>
            <a:r>
              <a:rPr dirty="0" sz="2400" spc="-1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185">
                <a:solidFill>
                  <a:srgbClr val="2E2A20"/>
                </a:solidFill>
                <a:latin typeface="Calibri"/>
                <a:cs typeface="Calibri"/>
              </a:rPr>
              <a:t>advanced</a:t>
            </a:r>
            <a:r>
              <a:rPr dirty="0" sz="2400" spc="50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2E2A20"/>
                </a:solidFill>
                <a:latin typeface="Calibri"/>
                <a:cs typeface="Calibri"/>
              </a:rPr>
              <a:t>machine </a:t>
            </a:r>
            <a:r>
              <a:rPr dirty="0" sz="2400" spc="-55">
                <a:solidFill>
                  <a:srgbClr val="2E2A20"/>
                </a:solidFill>
                <a:latin typeface="Calibri"/>
                <a:cs typeface="Calibri"/>
              </a:rPr>
              <a:t>	</a:t>
            </a:r>
            <a:r>
              <a:rPr dirty="0" sz="2400" spc="-95">
                <a:solidFill>
                  <a:srgbClr val="2E2A20"/>
                </a:solidFill>
                <a:latin typeface="Calibri"/>
                <a:cs typeface="Calibri"/>
              </a:rPr>
              <a:t>learning</a:t>
            </a:r>
            <a:r>
              <a:rPr dirty="0" sz="2400" spc="15">
                <a:solidFill>
                  <a:srgbClr val="2E2A20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2E2A20"/>
                </a:solidFill>
                <a:latin typeface="Calibri"/>
                <a:cs typeface="Calibri"/>
              </a:rPr>
              <a:t>techniques.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20706" y="1190535"/>
            <a:ext cx="1452880" cy="308610"/>
          </a:xfrm>
          <a:custGeom>
            <a:avLst/>
            <a:gdLst/>
            <a:ahLst/>
            <a:cxnLst/>
            <a:rect l="l" t="t" r="r" b="b"/>
            <a:pathLst>
              <a:path w="1452879" h="308609">
                <a:moveTo>
                  <a:pt x="463753" y="0"/>
                </a:moveTo>
                <a:lnTo>
                  <a:pt x="359270" y="0"/>
                </a:lnTo>
                <a:lnTo>
                  <a:pt x="359270" y="33934"/>
                </a:lnTo>
                <a:lnTo>
                  <a:pt x="394106" y="33934"/>
                </a:lnTo>
                <a:lnTo>
                  <a:pt x="394106" y="154038"/>
                </a:lnTo>
                <a:lnTo>
                  <a:pt x="390410" y="195999"/>
                </a:lnTo>
                <a:lnTo>
                  <a:pt x="378142" y="234962"/>
                </a:lnTo>
                <a:lnTo>
                  <a:pt x="348361" y="267728"/>
                </a:lnTo>
                <a:lnTo>
                  <a:pt x="321322" y="273685"/>
                </a:lnTo>
                <a:lnTo>
                  <a:pt x="314401" y="273685"/>
                </a:lnTo>
                <a:lnTo>
                  <a:pt x="285191" y="246748"/>
                </a:lnTo>
                <a:lnTo>
                  <a:pt x="272326" y="204368"/>
                </a:lnTo>
                <a:lnTo>
                  <a:pt x="268185" y="161023"/>
                </a:lnTo>
                <a:lnTo>
                  <a:pt x="268185" y="33934"/>
                </a:lnTo>
                <a:lnTo>
                  <a:pt x="294093" y="33934"/>
                </a:lnTo>
                <a:lnTo>
                  <a:pt x="294093" y="0"/>
                </a:lnTo>
                <a:lnTo>
                  <a:pt x="195122" y="0"/>
                </a:lnTo>
                <a:lnTo>
                  <a:pt x="190500" y="0"/>
                </a:lnTo>
                <a:lnTo>
                  <a:pt x="0" y="0"/>
                </a:lnTo>
                <a:lnTo>
                  <a:pt x="0" y="33934"/>
                </a:lnTo>
                <a:lnTo>
                  <a:pt x="22212" y="33934"/>
                </a:lnTo>
                <a:lnTo>
                  <a:pt x="23520" y="46024"/>
                </a:lnTo>
                <a:lnTo>
                  <a:pt x="24638" y="58966"/>
                </a:lnTo>
                <a:lnTo>
                  <a:pt x="26339" y="87401"/>
                </a:lnTo>
                <a:lnTo>
                  <a:pt x="27355" y="117678"/>
                </a:lnTo>
                <a:lnTo>
                  <a:pt x="27686" y="148234"/>
                </a:lnTo>
                <a:lnTo>
                  <a:pt x="27292" y="181470"/>
                </a:lnTo>
                <a:lnTo>
                  <a:pt x="26123" y="214414"/>
                </a:lnTo>
                <a:lnTo>
                  <a:pt x="24218" y="245643"/>
                </a:lnTo>
                <a:lnTo>
                  <a:pt x="21653" y="273685"/>
                </a:lnTo>
                <a:lnTo>
                  <a:pt x="444" y="273685"/>
                </a:lnTo>
                <a:lnTo>
                  <a:pt x="444" y="308063"/>
                </a:lnTo>
                <a:lnTo>
                  <a:pt x="101358" y="308063"/>
                </a:lnTo>
                <a:lnTo>
                  <a:pt x="101358" y="273685"/>
                </a:lnTo>
                <a:lnTo>
                  <a:pt x="80822" y="273685"/>
                </a:lnTo>
                <a:lnTo>
                  <a:pt x="79171" y="260096"/>
                </a:lnTo>
                <a:lnTo>
                  <a:pt x="75907" y="214871"/>
                </a:lnTo>
                <a:lnTo>
                  <a:pt x="74561" y="155816"/>
                </a:lnTo>
                <a:lnTo>
                  <a:pt x="108496" y="155816"/>
                </a:lnTo>
                <a:lnTo>
                  <a:pt x="115341" y="157467"/>
                </a:lnTo>
                <a:lnTo>
                  <a:pt x="120218" y="162407"/>
                </a:lnTo>
                <a:lnTo>
                  <a:pt x="123151" y="170637"/>
                </a:lnTo>
                <a:lnTo>
                  <a:pt x="124129" y="182156"/>
                </a:lnTo>
                <a:lnTo>
                  <a:pt x="159397" y="182156"/>
                </a:lnTo>
                <a:lnTo>
                  <a:pt x="159397" y="95097"/>
                </a:lnTo>
                <a:lnTo>
                  <a:pt x="124129" y="95097"/>
                </a:lnTo>
                <a:lnTo>
                  <a:pt x="123151" y="106819"/>
                </a:lnTo>
                <a:lnTo>
                  <a:pt x="120218" y="115189"/>
                </a:lnTo>
                <a:lnTo>
                  <a:pt x="115341" y="120218"/>
                </a:lnTo>
                <a:lnTo>
                  <a:pt x="108496" y="121881"/>
                </a:lnTo>
                <a:lnTo>
                  <a:pt x="75120" y="121881"/>
                </a:lnTo>
                <a:lnTo>
                  <a:pt x="75349" y="112191"/>
                </a:lnTo>
                <a:lnTo>
                  <a:pt x="76796" y="77901"/>
                </a:lnTo>
                <a:lnTo>
                  <a:pt x="78384" y="54127"/>
                </a:lnTo>
                <a:lnTo>
                  <a:pt x="80479" y="33934"/>
                </a:lnTo>
                <a:lnTo>
                  <a:pt x="124129" y="33934"/>
                </a:lnTo>
                <a:lnTo>
                  <a:pt x="156883" y="58064"/>
                </a:lnTo>
                <a:lnTo>
                  <a:pt x="160845" y="78803"/>
                </a:lnTo>
                <a:lnTo>
                  <a:pt x="195122" y="77457"/>
                </a:lnTo>
                <a:lnTo>
                  <a:pt x="195122" y="33934"/>
                </a:lnTo>
                <a:lnTo>
                  <a:pt x="214617" y="33934"/>
                </a:lnTo>
                <a:lnTo>
                  <a:pt x="214617" y="154038"/>
                </a:lnTo>
                <a:lnTo>
                  <a:pt x="214947" y="167347"/>
                </a:lnTo>
                <a:lnTo>
                  <a:pt x="219862" y="207606"/>
                </a:lnTo>
                <a:lnTo>
                  <a:pt x="231851" y="245389"/>
                </a:lnTo>
                <a:lnTo>
                  <a:pt x="260946" y="285927"/>
                </a:lnTo>
                <a:lnTo>
                  <a:pt x="306984" y="307174"/>
                </a:lnTo>
                <a:lnTo>
                  <a:pt x="321322" y="308063"/>
                </a:lnTo>
                <a:lnTo>
                  <a:pt x="335864" y="307174"/>
                </a:lnTo>
                <a:lnTo>
                  <a:pt x="372440" y="293674"/>
                </a:lnTo>
                <a:lnTo>
                  <a:pt x="405815" y="256832"/>
                </a:lnTo>
                <a:lnTo>
                  <a:pt x="420497" y="220776"/>
                </a:lnTo>
                <a:lnTo>
                  <a:pt x="427583" y="180708"/>
                </a:lnTo>
                <a:lnTo>
                  <a:pt x="428929" y="154038"/>
                </a:lnTo>
                <a:lnTo>
                  <a:pt x="428929" y="33934"/>
                </a:lnTo>
                <a:lnTo>
                  <a:pt x="463753" y="33934"/>
                </a:lnTo>
                <a:lnTo>
                  <a:pt x="463753" y="0"/>
                </a:lnTo>
                <a:close/>
              </a:path>
              <a:path w="1452879" h="308609">
                <a:moveTo>
                  <a:pt x="757440" y="0"/>
                </a:moveTo>
                <a:lnTo>
                  <a:pt x="469900" y="0"/>
                </a:lnTo>
                <a:lnTo>
                  <a:pt x="469900" y="77457"/>
                </a:lnTo>
                <a:lnTo>
                  <a:pt x="504393" y="78803"/>
                </a:lnTo>
                <a:lnTo>
                  <a:pt x="506183" y="67602"/>
                </a:lnTo>
                <a:lnTo>
                  <a:pt x="508774" y="58127"/>
                </a:lnTo>
                <a:lnTo>
                  <a:pt x="540448" y="33934"/>
                </a:lnTo>
                <a:lnTo>
                  <a:pt x="584428" y="33934"/>
                </a:lnTo>
                <a:lnTo>
                  <a:pt x="586714" y="58648"/>
                </a:lnTo>
                <a:lnTo>
                  <a:pt x="588670" y="86169"/>
                </a:lnTo>
                <a:lnTo>
                  <a:pt x="590003" y="115074"/>
                </a:lnTo>
                <a:lnTo>
                  <a:pt x="590448" y="144208"/>
                </a:lnTo>
                <a:lnTo>
                  <a:pt x="589953" y="178003"/>
                </a:lnTo>
                <a:lnTo>
                  <a:pt x="588441" y="211963"/>
                </a:lnTo>
                <a:lnTo>
                  <a:pt x="586295" y="244360"/>
                </a:lnTo>
                <a:lnTo>
                  <a:pt x="583869" y="273685"/>
                </a:lnTo>
                <a:lnTo>
                  <a:pt x="562775" y="273685"/>
                </a:lnTo>
                <a:lnTo>
                  <a:pt x="562775" y="308063"/>
                </a:lnTo>
                <a:lnTo>
                  <a:pt x="663676" y="308063"/>
                </a:lnTo>
                <a:lnTo>
                  <a:pt x="663676" y="273685"/>
                </a:lnTo>
                <a:lnTo>
                  <a:pt x="642810" y="273685"/>
                </a:lnTo>
                <a:lnTo>
                  <a:pt x="641299" y="260743"/>
                </a:lnTo>
                <a:lnTo>
                  <a:pt x="640041" y="247040"/>
                </a:lnTo>
                <a:lnTo>
                  <a:pt x="639013" y="232562"/>
                </a:lnTo>
                <a:lnTo>
                  <a:pt x="637641" y="201650"/>
                </a:lnTo>
                <a:lnTo>
                  <a:pt x="636968" y="170002"/>
                </a:lnTo>
                <a:lnTo>
                  <a:pt x="636968" y="138049"/>
                </a:lnTo>
                <a:lnTo>
                  <a:pt x="639013" y="75184"/>
                </a:lnTo>
                <a:lnTo>
                  <a:pt x="642810" y="33934"/>
                </a:lnTo>
                <a:lnTo>
                  <a:pt x="687336" y="33934"/>
                </a:lnTo>
                <a:lnTo>
                  <a:pt x="718985" y="58127"/>
                </a:lnTo>
                <a:lnTo>
                  <a:pt x="723392" y="78803"/>
                </a:lnTo>
                <a:lnTo>
                  <a:pt x="757440" y="77457"/>
                </a:lnTo>
                <a:lnTo>
                  <a:pt x="757440" y="0"/>
                </a:lnTo>
                <a:close/>
              </a:path>
              <a:path w="1452879" h="308609">
                <a:moveTo>
                  <a:pt x="1242568" y="273685"/>
                </a:moveTo>
                <a:lnTo>
                  <a:pt x="1236091" y="273685"/>
                </a:lnTo>
                <a:lnTo>
                  <a:pt x="1231887" y="273138"/>
                </a:lnTo>
                <a:lnTo>
                  <a:pt x="1229956" y="272021"/>
                </a:lnTo>
                <a:lnTo>
                  <a:pt x="1228026" y="270827"/>
                </a:lnTo>
                <a:lnTo>
                  <a:pt x="1226159" y="269303"/>
                </a:lnTo>
                <a:lnTo>
                  <a:pt x="1224368" y="267436"/>
                </a:lnTo>
                <a:lnTo>
                  <a:pt x="1219466" y="263055"/>
                </a:lnTo>
                <a:lnTo>
                  <a:pt x="1212202" y="225577"/>
                </a:lnTo>
                <a:lnTo>
                  <a:pt x="1211910" y="219557"/>
                </a:lnTo>
                <a:lnTo>
                  <a:pt x="1211503" y="213525"/>
                </a:lnTo>
                <a:lnTo>
                  <a:pt x="1211072" y="208572"/>
                </a:lnTo>
                <a:lnTo>
                  <a:pt x="1210538" y="201396"/>
                </a:lnTo>
                <a:lnTo>
                  <a:pt x="1209357" y="195249"/>
                </a:lnTo>
                <a:lnTo>
                  <a:pt x="1205471" y="182537"/>
                </a:lnTo>
                <a:lnTo>
                  <a:pt x="1202613" y="176314"/>
                </a:lnTo>
                <a:lnTo>
                  <a:pt x="1199299" y="171005"/>
                </a:lnTo>
                <a:lnTo>
                  <a:pt x="1198816" y="170218"/>
                </a:lnTo>
                <a:lnTo>
                  <a:pt x="1186205" y="156083"/>
                </a:lnTo>
                <a:lnTo>
                  <a:pt x="1190561" y="154749"/>
                </a:lnTo>
                <a:lnTo>
                  <a:pt x="1195666" y="151803"/>
                </a:lnTo>
                <a:lnTo>
                  <a:pt x="1200404" y="149059"/>
                </a:lnTo>
                <a:lnTo>
                  <a:pt x="1208252" y="141351"/>
                </a:lnTo>
                <a:lnTo>
                  <a:pt x="1210818" y="137071"/>
                </a:lnTo>
                <a:lnTo>
                  <a:pt x="1214107" y="131597"/>
                </a:lnTo>
                <a:lnTo>
                  <a:pt x="1218349" y="120611"/>
                </a:lnTo>
                <a:lnTo>
                  <a:pt x="1221384" y="109296"/>
                </a:lnTo>
                <a:lnTo>
                  <a:pt x="1223213" y="97675"/>
                </a:lnTo>
                <a:lnTo>
                  <a:pt x="1223822" y="85725"/>
                </a:lnTo>
                <a:lnTo>
                  <a:pt x="1223175" y="73545"/>
                </a:lnTo>
                <a:lnTo>
                  <a:pt x="1207643" y="28587"/>
                </a:lnTo>
                <a:lnTo>
                  <a:pt x="1175778" y="4724"/>
                </a:lnTo>
                <a:lnTo>
                  <a:pt x="1172921" y="3797"/>
                </a:lnTo>
                <a:lnTo>
                  <a:pt x="1172921" y="85725"/>
                </a:lnTo>
                <a:lnTo>
                  <a:pt x="1172616" y="93230"/>
                </a:lnTo>
                <a:lnTo>
                  <a:pt x="1150480" y="132270"/>
                </a:lnTo>
                <a:lnTo>
                  <a:pt x="1148168" y="133451"/>
                </a:lnTo>
                <a:lnTo>
                  <a:pt x="1145679" y="134569"/>
                </a:lnTo>
                <a:lnTo>
                  <a:pt x="1143000" y="135610"/>
                </a:lnTo>
                <a:lnTo>
                  <a:pt x="1140396" y="136588"/>
                </a:lnTo>
                <a:lnTo>
                  <a:pt x="1138161" y="137071"/>
                </a:lnTo>
                <a:lnTo>
                  <a:pt x="1104163" y="137071"/>
                </a:lnTo>
                <a:lnTo>
                  <a:pt x="1105712" y="85725"/>
                </a:lnTo>
                <a:lnTo>
                  <a:pt x="1108760" y="45567"/>
                </a:lnTo>
                <a:lnTo>
                  <a:pt x="1110068" y="33934"/>
                </a:lnTo>
                <a:lnTo>
                  <a:pt x="1142479" y="33934"/>
                </a:lnTo>
                <a:lnTo>
                  <a:pt x="1147762" y="35267"/>
                </a:lnTo>
                <a:lnTo>
                  <a:pt x="1156550" y="40627"/>
                </a:lnTo>
                <a:lnTo>
                  <a:pt x="1160272" y="44348"/>
                </a:lnTo>
                <a:lnTo>
                  <a:pt x="1163320" y="49110"/>
                </a:lnTo>
                <a:lnTo>
                  <a:pt x="1166444" y="53873"/>
                </a:lnTo>
                <a:lnTo>
                  <a:pt x="1168819" y="59448"/>
                </a:lnTo>
                <a:lnTo>
                  <a:pt x="1172095" y="72250"/>
                </a:lnTo>
                <a:lnTo>
                  <a:pt x="1172870" y="78524"/>
                </a:lnTo>
                <a:lnTo>
                  <a:pt x="1172921" y="85725"/>
                </a:lnTo>
                <a:lnTo>
                  <a:pt x="1172921" y="3797"/>
                </a:lnTo>
                <a:lnTo>
                  <a:pt x="1171321" y="3263"/>
                </a:lnTo>
                <a:lnTo>
                  <a:pt x="1166558" y="2006"/>
                </a:lnTo>
                <a:lnTo>
                  <a:pt x="1161872" y="660"/>
                </a:lnTo>
                <a:lnTo>
                  <a:pt x="1156995" y="0"/>
                </a:lnTo>
                <a:lnTo>
                  <a:pt x="1035253" y="0"/>
                </a:lnTo>
                <a:lnTo>
                  <a:pt x="1028700" y="0"/>
                </a:lnTo>
                <a:lnTo>
                  <a:pt x="930770" y="0"/>
                </a:lnTo>
                <a:lnTo>
                  <a:pt x="930770" y="33934"/>
                </a:lnTo>
                <a:lnTo>
                  <a:pt x="965606" y="33934"/>
                </a:lnTo>
                <a:lnTo>
                  <a:pt x="965606" y="154038"/>
                </a:lnTo>
                <a:lnTo>
                  <a:pt x="961910" y="195999"/>
                </a:lnTo>
                <a:lnTo>
                  <a:pt x="949642" y="234962"/>
                </a:lnTo>
                <a:lnTo>
                  <a:pt x="919861" y="267728"/>
                </a:lnTo>
                <a:lnTo>
                  <a:pt x="892822" y="273685"/>
                </a:lnTo>
                <a:lnTo>
                  <a:pt x="885901" y="273685"/>
                </a:lnTo>
                <a:lnTo>
                  <a:pt x="856691" y="246748"/>
                </a:lnTo>
                <a:lnTo>
                  <a:pt x="843826" y="204368"/>
                </a:lnTo>
                <a:lnTo>
                  <a:pt x="839685" y="161023"/>
                </a:lnTo>
                <a:lnTo>
                  <a:pt x="839685" y="33934"/>
                </a:lnTo>
                <a:lnTo>
                  <a:pt x="865593" y="33934"/>
                </a:lnTo>
                <a:lnTo>
                  <a:pt x="865593" y="0"/>
                </a:lnTo>
                <a:lnTo>
                  <a:pt x="762000" y="0"/>
                </a:lnTo>
                <a:lnTo>
                  <a:pt x="762000" y="33934"/>
                </a:lnTo>
                <a:lnTo>
                  <a:pt x="786117" y="33934"/>
                </a:lnTo>
                <a:lnTo>
                  <a:pt x="786117" y="154038"/>
                </a:lnTo>
                <a:lnTo>
                  <a:pt x="789063" y="194132"/>
                </a:lnTo>
                <a:lnTo>
                  <a:pt x="798474" y="233362"/>
                </a:lnTo>
                <a:lnTo>
                  <a:pt x="815873" y="267512"/>
                </a:lnTo>
                <a:lnTo>
                  <a:pt x="853198" y="299974"/>
                </a:lnTo>
                <a:lnTo>
                  <a:pt x="892822" y="308063"/>
                </a:lnTo>
                <a:lnTo>
                  <a:pt x="907364" y="307174"/>
                </a:lnTo>
                <a:lnTo>
                  <a:pt x="943940" y="293674"/>
                </a:lnTo>
                <a:lnTo>
                  <a:pt x="977315" y="256832"/>
                </a:lnTo>
                <a:lnTo>
                  <a:pt x="991997" y="220776"/>
                </a:lnTo>
                <a:lnTo>
                  <a:pt x="999083" y="180708"/>
                </a:lnTo>
                <a:lnTo>
                  <a:pt x="1000429" y="154038"/>
                </a:lnTo>
                <a:lnTo>
                  <a:pt x="1000429" y="33934"/>
                </a:lnTo>
                <a:lnTo>
                  <a:pt x="1028700" y="33934"/>
                </a:lnTo>
                <a:lnTo>
                  <a:pt x="1035253" y="33934"/>
                </a:lnTo>
                <a:lnTo>
                  <a:pt x="1050912" y="33934"/>
                </a:lnTo>
                <a:lnTo>
                  <a:pt x="1052423" y="48006"/>
                </a:lnTo>
                <a:lnTo>
                  <a:pt x="1055712" y="94983"/>
                </a:lnTo>
                <a:lnTo>
                  <a:pt x="1057097" y="141351"/>
                </a:lnTo>
                <a:lnTo>
                  <a:pt x="1057211" y="151803"/>
                </a:lnTo>
                <a:lnTo>
                  <a:pt x="1057097" y="183756"/>
                </a:lnTo>
                <a:lnTo>
                  <a:pt x="1055890" y="222338"/>
                </a:lnTo>
                <a:lnTo>
                  <a:pt x="1052918" y="261683"/>
                </a:lnTo>
                <a:lnTo>
                  <a:pt x="1051471" y="273685"/>
                </a:lnTo>
                <a:lnTo>
                  <a:pt x="1028700" y="273685"/>
                </a:lnTo>
                <a:lnTo>
                  <a:pt x="1028700" y="308063"/>
                </a:lnTo>
                <a:lnTo>
                  <a:pt x="1132738" y="308063"/>
                </a:lnTo>
                <a:lnTo>
                  <a:pt x="1132738" y="273685"/>
                </a:lnTo>
                <a:lnTo>
                  <a:pt x="1109967" y="273685"/>
                </a:lnTo>
                <a:lnTo>
                  <a:pt x="1108506" y="262216"/>
                </a:lnTo>
                <a:lnTo>
                  <a:pt x="1105496" y="222681"/>
                </a:lnTo>
                <a:lnTo>
                  <a:pt x="1104265" y="183756"/>
                </a:lnTo>
                <a:lnTo>
                  <a:pt x="1104163" y="171005"/>
                </a:lnTo>
                <a:lnTo>
                  <a:pt x="1138466" y="171005"/>
                </a:lnTo>
                <a:lnTo>
                  <a:pt x="1140663" y="171780"/>
                </a:lnTo>
                <a:lnTo>
                  <a:pt x="1142885" y="173342"/>
                </a:lnTo>
                <a:lnTo>
                  <a:pt x="1146543" y="174828"/>
                </a:lnTo>
                <a:lnTo>
                  <a:pt x="1149400" y="177215"/>
                </a:lnTo>
                <a:lnTo>
                  <a:pt x="1151483" y="180492"/>
                </a:lnTo>
                <a:lnTo>
                  <a:pt x="1153642" y="183756"/>
                </a:lnTo>
                <a:lnTo>
                  <a:pt x="1155395" y="187744"/>
                </a:lnTo>
                <a:lnTo>
                  <a:pt x="1158074" y="197116"/>
                </a:lnTo>
                <a:lnTo>
                  <a:pt x="1159002" y="202145"/>
                </a:lnTo>
                <a:lnTo>
                  <a:pt x="1159484" y="207124"/>
                </a:lnTo>
                <a:lnTo>
                  <a:pt x="1160119" y="212852"/>
                </a:lnTo>
                <a:lnTo>
                  <a:pt x="1160411" y="217805"/>
                </a:lnTo>
                <a:lnTo>
                  <a:pt x="1160538" y="225577"/>
                </a:lnTo>
                <a:lnTo>
                  <a:pt x="1160703" y="230187"/>
                </a:lnTo>
                <a:lnTo>
                  <a:pt x="1170686" y="267855"/>
                </a:lnTo>
                <a:lnTo>
                  <a:pt x="1201712" y="300482"/>
                </a:lnTo>
                <a:lnTo>
                  <a:pt x="1234084" y="308063"/>
                </a:lnTo>
                <a:lnTo>
                  <a:pt x="1242568" y="308063"/>
                </a:lnTo>
                <a:lnTo>
                  <a:pt x="1242568" y="273685"/>
                </a:lnTo>
                <a:close/>
              </a:path>
              <a:path w="1452879" h="308609">
                <a:moveTo>
                  <a:pt x="1452422" y="0"/>
                </a:moveTo>
                <a:lnTo>
                  <a:pt x="1257300" y="0"/>
                </a:lnTo>
                <a:lnTo>
                  <a:pt x="1257300" y="33934"/>
                </a:lnTo>
                <a:lnTo>
                  <a:pt x="1280071" y="33934"/>
                </a:lnTo>
                <a:lnTo>
                  <a:pt x="1281518" y="46024"/>
                </a:lnTo>
                <a:lnTo>
                  <a:pt x="1284541" y="87401"/>
                </a:lnTo>
                <a:lnTo>
                  <a:pt x="1285798" y="132918"/>
                </a:lnTo>
                <a:lnTo>
                  <a:pt x="1285684" y="170637"/>
                </a:lnTo>
                <a:lnTo>
                  <a:pt x="1284312" y="214414"/>
                </a:lnTo>
                <a:lnTo>
                  <a:pt x="1281214" y="260070"/>
                </a:lnTo>
                <a:lnTo>
                  <a:pt x="1279855" y="273685"/>
                </a:lnTo>
                <a:lnTo>
                  <a:pt x="1257300" y="273685"/>
                </a:lnTo>
                <a:lnTo>
                  <a:pt x="1257300" y="308063"/>
                </a:lnTo>
                <a:lnTo>
                  <a:pt x="1452422" y="308063"/>
                </a:lnTo>
                <a:lnTo>
                  <a:pt x="1452422" y="230162"/>
                </a:lnTo>
                <a:lnTo>
                  <a:pt x="1417142" y="228815"/>
                </a:lnTo>
                <a:lnTo>
                  <a:pt x="1417142" y="235585"/>
                </a:lnTo>
                <a:lnTo>
                  <a:pt x="1416850" y="240169"/>
                </a:lnTo>
                <a:lnTo>
                  <a:pt x="1415656" y="244932"/>
                </a:lnTo>
                <a:lnTo>
                  <a:pt x="1414805" y="247091"/>
                </a:lnTo>
                <a:lnTo>
                  <a:pt x="1413687" y="249021"/>
                </a:lnTo>
                <a:lnTo>
                  <a:pt x="1410779" y="257581"/>
                </a:lnTo>
                <a:lnTo>
                  <a:pt x="1406461" y="263829"/>
                </a:lnTo>
                <a:lnTo>
                  <a:pt x="1395082" y="271716"/>
                </a:lnTo>
                <a:lnTo>
                  <a:pt x="1388643" y="273685"/>
                </a:lnTo>
                <a:lnTo>
                  <a:pt x="1338668" y="273685"/>
                </a:lnTo>
                <a:lnTo>
                  <a:pt x="1334884" y="232067"/>
                </a:lnTo>
                <a:lnTo>
                  <a:pt x="1333093" y="184315"/>
                </a:lnTo>
                <a:lnTo>
                  <a:pt x="1332763" y="152603"/>
                </a:lnTo>
                <a:lnTo>
                  <a:pt x="1365351" y="155816"/>
                </a:lnTo>
                <a:lnTo>
                  <a:pt x="1372387" y="157467"/>
                </a:lnTo>
                <a:lnTo>
                  <a:pt x="1377403" y="162407"/>
                </a:lnTo>
                <a:lnTo>
                  <a:pt x="1380426" y="170637"/>
                </a:lnTo>
                <a:lnTo>
                  <a:pt x="1381429" y="182156"/>
                </a:lnTo>
                <a:lnTo>
                  <a:pt x="1416697" y="182156"/>
                </a:lnTo>
                <a:lnTo>
                  <a:pt x="1416697" y="152247"/>
                </a:lnTo>
                <a:lnTo>
                  <a:pt x="1416697" y="121881"/>
                </a:lnTo>
                <a:lnTo>
                  <a:pt x="1416697" y="95097"/>
                </a:lnTo>
                <a:lnTo>
                  <a:pt x="1381429" y="95097"/>
                </a:lnTo>
                <a:lnTo>
                  <a:pt x="1380426" y="106819"/>
                </a:lnTo>
                <a:lnTo>
                  <a:pt x="1377403" y="115189"/>
                </a:lnTo>
                <a:lnTo>
                  <a:pt x="1372387" y="120218"/>
                </a:lnTo>
                <a:lnTo>
                  <a:pt x="1365351" y="121881"/>
                </a:lnTo>
                <a:lnTo>
                  <a:pt x="1332763" y="121881"/>
                </a:lnTo>
                <a:lnTo>
                  <a:pt x="1334274" y="78803"/>
                </a:lnTo>
                <a:lnTo>
                  <a:pt x="1338224" y="33934"/>
                </a:lnTo>
                <a:lnTo>
                  <a:pt x="1381429" y="33934"/>
                </a:lnTo>
                <a:lnTo>
                  <a:pt x="1413802" y="57785"/>
                </a:lnTo>
                <a:lnTo>
                  <a:pt x="1417701" y="78803"/>
                </a:lnTo>
                <a:lnTo>
                  <a:pt x="1452422" y="77457"/>
                </a:lnTo>
                <a:lnTo>
                  <a:pt x="1452422" y="0"/>
                </a:lnTo>
                <a:close/>
              </a:path>
            </a:pathLst>
          </a:custGeom>
          <a:solidFill>
            <a:srgbClr val="6F2FA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622" y="1190525"/>
            <a:ext cx="1021506" cy="308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2024-04-04T09:15:13Z</dcterms:created>
  <dcterms:modified xsi:type="dcterms:W3CDTF">2024-04-04T09:15:13Z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m92</vt:lpwstr>
  </property>
</Properties>
</file>