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A8GyfKe0lVUD7xXC1B9OO7sfI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4A672A-27BD-425A-9910-6773DA5DB9FF}">
  <a:tblStyle styleId="{034A672A-27BD-425A-9910-6773DA5DB9F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72E1405-2BE2-47DE-B51F-E0AC4252D7B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9c7e9aca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a9c7e9aca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844475" y="1596805"/>
            <a:ext cx="10363200" cy="876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880"/>
              <a:buFont typeface="Verdana"/>
              <a:buNone/>
            </a:pPr>
            <a:r>
              <a:rPr lang="en-GB" sz="2580" b="1">
                <a:latin typeface="Verdana"/>
                <a:ea typeface="Verdana"/>
                <a:cs typeface="Verdana"/>
                <a:sym typeface="Verdana"/>
              </a:rPr>
              <a:t>Leveraging Machine Learning for Early Prediction of Lifestyle Diseases: A Data-Driven Approach</a:t>
            </a:r>
            <a:endParaRPr sz="2580" b="1">
              <a:latin typeface="Verdana"/>
              <a:ea typeface="Verdana"/>
              <a:cs typeface="Verdana"/>
              <a:sym typeface="Verdana"/>
            </a:endParaRPr>
          </a:p>
        </p:txBody>
      </p:sp>
      <p:sp>
        <p:nvSpPr>
          <p:cNvPr id="85" name="Google Shape;85;p1"/>
          <p:cNvSpPr txBox="1">
            <a:spLocks noGrp="1"/>
          </p:cNvSpPr>
          <p:nvPr>
            <p:ph type="subTitle" idx="1"/>
          </p:nvPr>
        </p:nvSpPr>
        <p:spPr>
          <a:xfrm>
            <a:off x="790469" y="2721956"/>
            <a:ext cx="3970594" cy="552184"/>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600"/>
              <a:buNone/>
            </a:pPr>
            <a:r>
              <a:rPr lang="en-GB" sz="2449" b="1"/>
              <a:t>Batch Number: CBC-G03</a:t>
            </a:r>
            <a:endParaRPr sz="2449"/>
          </a:p>
          <a:p>
            <a:pPr marL="0" lvl="0" indent="0" algn="l" rtl="0">
              <a:lnSpc>
                <a:spcPct val="80000"/>
              </a:lnSpc>
              <a:spcBef>
                <a:spcPts val="1000"/>
              </a:spcBef>
              <a:spcAft>
                <a:spcPts val="0"/>
              </a:spcAft>
              <a:buClr>
                <a:schemeClr val="dk1"/>
              </a:buClr>
              <a:buSzPts val="600"/>
              <a:buNone/>
            </a:pPr>
            <a:endParaRPr sz="600"/>
          </a:p>
        </p:txBody>
      </p:sp>
      <p:graphicFrame>
        <p:nvGraphicFramePr>
          <p:cNvPr id="86" name="Google Shape;86;p1"/>
          <p:cNvGraphicFramePr/>
          <p:nvPr/>
        </p:nvGraphicFramePr>
        <p:xfrm>
          <a:off x="630904" y="3274141"/>
          <a:ext cx="5418675" cy="2433380"/>
        </p:xfrm>
        <a:graphic>
          <a:graphicData uri="http://schemas.openxmlformats.org/drawingml/2006/table">
            <a:tbl>
              <a:tblPr firstRow="1" bandRow="1">
                <a:noFill/>
                <a:tableStyleId>{034A672A-27BD-425A-9910-6773DA5DB9FF}</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GB" sz="2400" b="1" u="none" strike="noStrike" cap="none">
                          <a:solidFill>
                            <a:schemeClr val="dk1"/>
                          </a:solidFill>
                        </a:rPr>
                        <a:t>Roll Number</a:t>
                      </a:r>
                      <a:endParaRPr sz="24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b="1" u="none" strike="noStrike" cap="none">
                          <a:solidFill>
                            <a:schemeClr val="dk1"/>
                          </a:solidFill>
                        </a:rPr>
                        <a:t>Student Name</a:t>
                      </a:r>
                      <a:endParaRPr sz="2400" b="1"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GB" sz="2100"/>
                        <a:t>20201CBC0004</a:t>
                      </a:r>
                      <a:endParaRPr sz="21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100"/>
                        <a:t>SUKRUTHI RAO</a:t>
                      </a:r>
                      <a:endParaRPr sz="21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GB" sz="2100"/>
                        <a:t>20201CBC0008</a:t>
                      </a:r>
                      <a:endParaRPr sz="21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100"/>
                        <a:t>S HARISH</a:t>
                      </a:r>
                      <a:endParaRPr sz="21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GB" sz="2100"/>
                        <a:t>20201CBD0024</a:t>
                      </a:r>
                      <a:endParaRPr sz="21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100"/>
                        <a:t>R SAISARAN</a:t>
                      </a:r>
                      <a:endParaRPr sz="21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7" name="Google Shape;87;p1"/>
          <p:cNvSpPr txBox="1"/>
          <p:nvPr/>
        </p:nvSpPr>
        <p:spPr>
          <a:xfrm>
            <a:off x="6454795" y="3274140"/>
            <a:ext cx="5514292" cy="2433485"/>
          </a:xfrm>
          <a:prstGeom prst="rect">
            <a:avLst/>
          </a:prstGeom>
          <a:noFill/>
          <a:ln>
            <a:noFill/>
          </a:ln>
        </p:spPr>
        <p:txBody>
          <a:bodyPr spcFirstLastPara="1" wrap="square" lIns="91425" tIns="45700" rIns="91425" bIns="45700" anchor="t" anchorCtr="0">
            <a:normAutofit fontScale="32500" lnSpcReduction="20000"/>
          </a:bodyPr>
          <a:lstStyle/>
          <a:p>
            <a:pPr marL="0" marR="0" lvl="0" indent="0" algn="ctr" rtl="0">
              <a:spcBef>
                <a:spcPts val="0"/>
              </a:spcBef>
              <a:spcAft>
                <a:spcPts val="0"/>
              </a:spcAft>
              <a:buClr>
                <a:schemeClr val="dk1"/>
              </a:buClr>
              <a:buSzPct val="31707"/>
              <a:buFont typeface="Arial"/>
              <a:buNone/>
            </a:pPr>
            <a:r>
              <a:rPr lang="en-GB" sz="6307" b="1" i="0" u="none" strike="noStrike" cap="none">
                <a:solidFill>
                  <a:schemeClr val="dk1"/>
                </a:solidFill>
                <a:latin typeface="Verdana"/>
                <a:ea typeface="Verdana"/>
                <a:cs typeface="Verdana"/>
                <a:sym typeface="Verdana"/>
              </a:rPr>
              <a:t>Under the Supervision of,</a:t>
            </a:r>
            <a:endParaRPr sz="5707"/>
          </a:p>
          <a:p>
            <a:pPr marL="0" marR="0" lvl="0" indent="0" algn="ctr" rtl="0">
              <a:spcBef>
                <a:spcPts val="400"/>
              </a:spcBef>
              <a:spcAft>
                <a:spcPts val="0"/>
              </a:spcAft>
              <a:buClr>
                <a:srgbClr val="323F4F"/>
              </a:buClr>
              <a:buSzPct val="100000"/>
              <a:buFont typeface="Arial"/>
              <a:buNone/>
            </a:pPr>
            <a:endParaRPr sz="2000" b="1" i="0" u="none" strike="noStrike" cap="none">
              <a:solidFill>
                <a:schemeClr val="dk1"/>
              </a:solidFill>
              <a:latin typeface="Verdana"/>
              <a:ea typeface="Verdana"/>
              <a:cs typeface="Verdana"/>
              <a:sym typeface="Verdana"/>
            </a:endParaRPr>
          </a:p>
          <a:p>
            <a:pPr marL="0" lvl="0" indent="0" algn="l" rtl="0">
              <a:spcBef>
                <a:spcPts val="340"/>
              </a:spcBef>
              <a:spcAft>
                <a:spcPts val="0"/>
              </a:spcAft>
              <a:buClr>
                <a:schemeClr val="dk1"/>
              </a:buClr>
              <a:buSzPts val="358"/>
              <a:buFont typeface="Arial"/>
              <a:buNone/>
            </a:pPr>
            <a:r>
              <a:rPr lang="en-GB" sz="4455" b="1">
                <a:solidFill>
                  <a:schemeClr val="dk1"/>
                </a:solidFill>
                <a:latin typeface="Verdana"/>
                <a:ea typeface="Verdana"/>
                <a:cs typeface="Verdana"/>
                <a:sym typeface="Verdana"/>
              </a:rPr>
              <a:t>Dr.Srinivasan T R - Professor </a:t>
            </a:r>
            <a:endParaRPr sz="4455" b="1">
              <a:solidFill>
                <a:schemeClr val="dk1"/>
              </a:solidFill>
              <a:latin typeface="Verdana"/>
              <a:ea typeface="Verdana"/>
              <a:cs typeface="Verdana"/>
              <a:sym typeface="Verdana"/>
            </a:endParaRPr>
          </a:p>
          <a:p>
            <a:pPr marL="0" lvl="0" indent="0" algn="l" rtl="0">
              <a:spcBef>
                <a:spcPts val="340"/>
              </a:spcBef>
              <a:spcAft>
                <a:spcPts val="0"/>
              </a:spcAft>
              <a:buClr>
                <a:schemeClr val="dk1"/>
              </a:buClr>
              <a:buSzPts val="358"/>
              <a:buFont typeface="Arial"/>
              <a:buNone/>
            </a:pPr>
            <a:r>
              <a:rPr lang="en-GB" sz="4455" b="1">
                <a:solidFill>
                  <a:schemeClr val="dk1"/>
                </a:solidFill>
                <a:latin typeface="Verdana"/>
                <a:ea typeface="Verdana"/>
                <a:cs typeface="Verdana"/>
                <a:sym typeface="Verdana"/>
              </a:rPr>
              <a:t>School of Computer Science &amp; Engineering</a:t>
            </a:r>
            <a:endParaRPr sz="4455" b="1">
              <a:solidFill>
                <a:schemeClr val="dk1"/>
              </a:solidFill>
              <a:latin typeface="Verdana"/>
              <a:ea typeface="Verdana"/>
              <a:cs typeface="Verdana"/>
              <a:sym typeface="Verdana"/>
            </a:endParaRPr>
          </a:p>
          <a:p>
            <a:pPr marL="0" lvl="0" indent="0" algn="l" rtl="0">
              <a:spcBef>
                <a:spcPts val="340"/>
              </a:spcBef>
              <a:spcAft>
                <a:spcPts val="0"/>
              </a:spcAft>
              <a:buClr>
                <a:schemeClr val="dk1"/>
              </a:buClr>
              <a:buSzPts val="358"/>
              <a:buFont typeface="Arial"/>
              <a:buNone/>
            </a:pPr>
            <a:r>
              <a:rPr lang="en-GB" sz="4455" b="1">
                <a:solidFill>
                  <a:schemeClr val="dk1"/>
                </a:solidFill>
                <a:latin typeface="Verdana"/>
                <a:ea typeface="Verdana"/>
                <a:cs typeface="Verdana"/>
                <a:sym typeface="Verdana"/>
              </a:rPr>
              <a:t>Presidency University</a:t>
            </a:r>
            <a:endParaRPr sz="4455" b="1">
              <a:solidFill>
                <a:schemeClr val="dk1"/>
              </a:solidFill>
              <a:latin typeface="Verdana"/>
              <a:ea typeface="Verdana"/>
              <a:cs typeface="Verdana"/>
              <a:sym typeface="Verdana"/>
            </a:endParaRPr>
          </a:p>
          <a:p>
            <a:pPr marL="0" lvl="0" indent="0" algn="l" rtl="0">
              <a:spcBef>
                <a:spcPts val="340"/>
              </a:spcBef>
              <a:spcAft>
                <a:spcPts val="0"/>
              </a:spcAft>
              <a:buClr>
                <a:schemeClr val="dk1"/>
              </a:buClr>
              <a:buSzPts val="358"/>
              <a:buFont typeface="Arial"/>
              <a:buNone/>
            </a:pPr>
            <a:endParaRPr sz="4455" b="1">
              <a:solidFill>
                <a:schemeClr val="dk1"/>
              </a:solidFill>
              <a:latin typeface="Verdana"/>
              <a:ea typeface="Verdana"/>
              <a:cs typeface="Verdana"/>
              <a:sym typeface="Verdana"/>
            </a:endParaRPr>
          </a:p>
          <a:p>
            <a:pPr marL="0" lvl="0" indent="0" algn="l" rtl="0">
              <a:spcBef>
                <a:spcPts val="340"/>
              </a:spcBef>
              <a:spcAft>
                <a:spcPts val="0"/>
              </a:spcAft>
              <a:buClr>
                <a:schemeClr val="dk1"/>
              </a:buClr>
              <a:buSzPts val="358"/>
              <a:buFont typeface="Arial"/>
              <a:buNone/>
            </a:pPr>
            <a:r>
              <a:rPr lang="en-GB" sz="4455" b="1">
                <a:solidFill>
                  <a:schemeClr val="dk1"/>
                </a:solidFill>
                <a:latin typeface="Verdana"/>
                <a:ea typeface="Verdana"/>
                <a:cs typeface="Verdana"/>
                <a:sym typeface="Verdana"/>
              </a:rPr>
              <a:t>Project Guide : B.Pakruddin - Assistant Professor</a:t>
            </a:r>
            <a:endParaRPr sz="4455" b="1">
              <a:solidFill>
                <a:schemeClr val="dk1"/>
              </a:solidFill>
              <a:latin typeface="Verdana"/>
              <a:ea typeface="Verdana"/>
              <a:cs typeface="Verdana"/>
              <a:sym typeface="Verdana"/>
            </a:endParaRPr>
          </a:p>
          <a:p>
            <a:pPr marL="0" lvl="0" indent="0" algn="l" rtl="0">
              <a:spcBef>
                <a:spcPts val="340"/>
              </a:spcBef>
              <a:spcAft>
                <a:spcPts val="0"/>
              </a:spcAft>
              <a:buClr>
                <a:schemeClr val="dk1"/>
              </a:buClr>
              <a:buSzPts val="358"/>
              <a:buFont typeface="Arial"/>
              <a:buNone/>
            </a:pPr>
            <a:r>
              <a:rPr lang="en-GB" sz="4455" b="1">
                <a:solidFill>
                  <a:schemeClr val="dk1"/>
                </a:solidFill>
                <a:latin typeface="Verdana"/>
                <a:ea typeface="Verdana"/>
                <a:cs typeface="Verdana"/>
                <a:sym typeface="Verdana"/>
              </a:rPr>
              <a:t>School of Computer Science &amp; Engineering</a:t>
            </a:r>
            <a:endParaRPr sz="4455" b="1">
              <a:solidFill>
                <a:schemeClr val="dk1"/>
              </a:solidFill>
              <a:latin typeface="Verdana"/>
              <a:ea typeface="Verdana"/>
              <a:cs typeface="Verdana"/>
              <a:sym typeface="Verdana"/>
            </a:endParaRPr>
          </a:p>
          <a:p>
            <a:pPr marL="0" lvl="0" indent="0" algn="l" rtl="0">
              <a:spcBef>
                <a:spcPts val="340"/>
              </a:spcBef>
              <a:spcAft>
                <a:spcPts val="0"/>
              </a:spcAft>
              <a:buClr>
                <a:schemeClr val="dk1"/>
              </a:buClr>
              <a:buSzPts val="358"/>
              <a:buFont typeface="Arial"/>
              <a:buNone/>
            </a:pPr>
            <a:r>
              <a:rPr lang="en-GB" sz="4455" b="1">
                <a:solidFill>
                  <a:schemeClr val="dk1"/>
                </a:solidFill>
                <a:latin typeface="Verdana"/>
                <a:ea typeface="Verdana"/>
                <a:cs typeface="Verdana"/>
                <a:sym typeface="Verdana"/>
              </a:rPr>
              <a:t>Presidency University</a:t>
            </a:r>
            <a:endParaRPr sz="4455" b="1">
              <a:solidFill>
                <a:schemeClr val="dk1"/>
              </a:solidFill>
              <a:latin typeface="Verdana"/>
              <a:ea typeface="Verdana"/>
              <a:cs typeface="Verdana"/>
              <a:sym typeface="Verdana"/>
            </a:endParaRPr>
          </a:p>
          <a:p>
            <a:pPr marL="0" lvl="0" indent="0" algn="l" rtl="0">
              <a:spcBef>
                <a:spcPts val="340"/>
              </a:spcBef>
              <a:spcAft>
                <a:spcPts val="0"/>
              </a:spcAft>
              <a:buClr>
                <a:schemeClr val="dk1"/>
              </a:buClr>
              <a:buSzPct val="64705"/>
              <a:buFont typeface="Arial"/>
              <a:buNone/>
            </a:pPr>
            <a:endParaRPr sz="1700" b="1">
              <a:solidFill>
                <a:schemeClr val="dk1"/>
              </a:solidFill>
              <a:latin typeface="Verdana"/>
              <a:ea typeface="Verdana"/>
              <a:cs typeface="Verdana"/>
              <a:sym typeface="Verdana"/>
            </a:endParaRPr>
          </a:p>
          <a:p>
            <a:pPr marL="0" marR="0" lvl="0" indent="0" algn="l" rtl="0">
              <a:spcBef>
                <a:spcPts val="340"/>
              </a:spcBef>
              <a:spcAft>
                <a:spcPts val="0"/>
              </a:spcAft>
              <a:buClr>
                <a:schemeClr val="dk1"/>
              </a:buClr>
              <a:buSzPct val="100000"/>
              <a:buFont typeface="Arial"/>
              <a:buNone/>
            </a:pPr>
            <a:endParaRPr sz="1700" b="1">
              <a:solidFill>
                <a:schemeClr val="dk1"/>
              </a:solidFill>
              <a:latin typeface="Verdana"/>
              <a:ea typeface="Verdana"/>
              <a:cs typeface="Verdana"/>
              <a:sym typeface="Verdana"/>
            </a:endParaRPr>
          </a:p>
          <a:p>
            <a:pPr marL="0" marR="0" lvl="0" indent="0" algn="l" rtl="0">
              <a:spcBef>
                <a:spcPts val="400"/>
              </a:spcBef>
              <a:spcAft>
                <a:spcPts val="0"/>
              </a:spcAft>
              <a:buClr>
                <a:srgbClr val="323F4F"/>
              </a:buClr>
              <a:buSzPct val="100000"/>
              <a:buFont typeface="Arial"/>
              <a:buNone/>
            </a:pPr>
            <a:endParaRPr sz="2000" b="1" i="0" u="none" strike="noStrike" cap="none">
              <a:solidFill>
                <a:srgbClr val="323F4F"/>
              </a:solidFill>
              <a:latin typeface="Verdana"/>
              <a:ea typeface="Verdana"/>
              <a:cs typeface="Verdana"/>
              <a:sym typeface="Verdana"/>
            </a:endParaRPr>
          </a:p>
        </p:txBody>
      </p:sp>
      <p:sp>
        <p:nvSpPr>
          <p:cNvPr id="88" name="Google Shape;88;p1"/>
          <p:cNvSpPr txBox="1"/>
          <p:nvPr/>
        </p:nvSpPr>
        <p:spPr>
          <a:xfrm>
            <a:off x="790469" y="334088"/>
            <a:ext cx="10700946" cy="10306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GB" sz="2800" b="1" i="0" u="none" strike="noStrike" cap="none">
                <a:solidFill>
                  <a:schemeClr val="dk1"/>
                </a:solidFill>
                <a:latin typeface="Verdana"/>
                <a:ea typeface="Verdana"/>
                <a:cs typeface="Verdana"/>
                <a:sym typeface="Verdana"/>
              </a:rPr>
              <a:t>PIP104 PROFESSIONAL PRACTICE-II</a:t>
            </a:r>
            <a:endParaRPr/>
          </a:p>
          <a:p>
            <a:pPr marL="0" marR="0" lvl="0" indent="0" algn="ctr" rtl="0">
              <a:spcBef>
                <a:spcPts val="560"/>
              </a:spcBef>
              <a:spcAft>
                <a:spcPts val="0"/>
              </a:spcAft>
              <a:buClr>
                <a:schemeClr val="dk1"/>
              </a:buClr>
              <a:buSzPts val="2800"/>
              <a:buFont typeface="Arial"/>
              <a:buNone/>
            </a:pPr>
            <a:r>
              <a:rPr lang="en-GB" sz="2800" b="1" i="0" u="none" strike="noStrike" cap="none">
                <a:solidFill>
                  <a:schemeClr val="dk1"/>
                </a:solidFill>
                <a:latin typeface="Verdana"/>
                <a:ea typeface="Verdana"/>
                <a:cs typeface="Verdana"/>
                <a:sym typeface="Verdana"/>
              </a:rPr>
              <a:t>VIVA-VOCE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Outcomes </a:t>
            </a:r>
            <a:endParaRPr b="1"/>
          </a:p>
        </p:txBody>
      </p:sp>
      <p:sp>
        <p:nvSpPr>
          <p:cNvPr id="142" name="Google Shape;142;p9"/>
          <p:cNvSpPr txBox="1">
            <a:spLocks noGrp="1"/>
          </p:cNvSpPr>
          <p:nvPr>
            <p:ph type="body" idx="1"/>
          </p:nvPr>
        </p:nvSpPr>
        <p:spPr>
          <a:xfrm>
            <a:off x="838200" y="1528201"/>
            <a:ext cx="10515600" cy="4648800"/>
          </a:xfrm>
          <a:prstGeom prst="rect">
            <a:avLst/>
          </a:prstGeom>
          <a:noFill/>
          <a:ln>
            <a:noFill/>
          </a:ln>
        </p:spPr>
        <p:txBody>
          <a:bodyPr spcFirstLastPara="1" wrap="square" lIns="91425" tIns="45700" rIns="91425" bIns="45700" anchor="t" anchorCtr="0">
            <a:normAutofit/>
          </a:bodyPr>
          <a:lstStyle/>
          <a:p>
            <a:pPr marL="228600" lvl="0" indent="-50800" algn="l" rtl="0">
              <a:spcBef>
                <a:spcPts val="0"/>
              </a:spcBef>
              <a:spcAft>
                <a:spcPts val="0"/>
              </a:spcAft>
              <a:buClr>
                <a:schemeClr val="dk1"/>
              </a:buClr>
              <a:buSzPts val="1100"/>
              <a:buFont typeface="Arial"/>
              <a:buNone/>
            </a:pPr>
            <a:r>
              <a:rPr lang="en-GB"/>
              <a:t>This project will yield a highly accurate and scalable predictive model for lifestyle diseases. The outcomes include:</a:t>
            </a:r>
            <a:endParaRPr/>
          </a:p>
          <a:p>
            <a:pPr marL="228600" lvl="0" indent="-5080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GB"/>
              <a:t>Early identification of individuals at high risk of lifestyle diseases.</a:t>
            </a:r>
            <a:endParaRPr/>
          </a:p>
          <a:p>
            <a:pPr marL="457200" lvl="0" indent="-342900" algn="l" rtl="0">
              <a:spcBef>
                <a:spcPts val="0"/>
              </a:spcBef>
              <a:spcAft>
                <a:spcPts val="0"/>
              </a:spcAft>
              <a:buSzPts val="1800"/>
              <a:buChar char="•"/>
            </a:pPr>
            <a:r>
              <a:rPr lang="en-GB"/>
              <a:t>Personalized recommendations for lifestyle modifications and preventive measures.</a:t>
            </a:r>
            <a:endParaRPr/>
          </a:p>
          <a:p>
            <a:pPr marL="457200" lvl="0" indent="-342900" algn="l" rtl="0">
              <a:spcBef>
                <a:spcPts val="0"/>
              </a:spcBef>
              <a:spcAft>
                <a:spcPts val="0"/>
              </a:spcAft>
              <a:buSzPts val="1800"/>
              <a:buChar char="•"/>
            </a:pPr>
            <a:r>
              <a:rPr lang="en-GB"/>
              <a:t>Reduction in healthcare costs by preventing disease onset and progression.</a:t>
            </a:r>
            <a:endParaRPr/>
          </a:p>
          <a:p>
            <a:pPr marL="457200" lvl="0" indent="-342900" algn="l" rtl="0">
              <a:spcBef>
                <a:spcPts val="0"/>
              </a:spcBef>
              <a:spcAft>
                <a:spcPts val="0"/>
              </a:spcAft>
              <a:buSzPts val="1800"/>
              <a:buChar char="•"/>
            </a:pPr>
            <a:r>
              <a:rPr lang="en-GB"/>
              <a:t>Improved overall health and quality of life for individuals.</a:t>
            </a:r>
            <a:endParaRPr/>
          </a:p>
          <a:p>
            <a:pPr marL="228600" lvl="0" indent="-50800" algn="l" rtl="0">
              <a:spcBef>
                <a:spcPts val="0"/>
              </a:spcBef>
              <a:spcAft>
                <a:spcPts val="0"/>
              </a:spcAft>
              <a:buClr>
                <a:schemeClr val="dk1"/>
              </a:buClr>
              <a:buSzPts val="1100"/>
              <a:buFont typeface="Arial"/>
              <a:buNone/>
            </a:pPr>
            <a:endParaRPr/>
          </a:p>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Conclusion</a:t>
            </a:r>
            <a:endParaRPr/>
          </a:p>
        </p:txBody>
      </p:sp>
      <p:sp>
        <p:nvSpPr>
          <p:cNvPr id="148" name="Google Shape;14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100"/>
              <a:buFont typeface="Arial"/>
              <a:buNone/>
            </a:pPr>
            <a:r>
              <a:rPr lang="en-GB"/>
              <a:t>Early prediction of lifestyle diseases through advanced predictive modeling and real-time health monitoring is a promising approach to reduce healthcare costs and improve public health. By leveraging diverse data sources and cutting-edge machine learning techniques, we aim to create a powerful tool for preventive healthcare.</a:t>
            </a:r>
            <a:endParaRPr/>
          </a:p>
          <a:p>
            <a:pPr marL="0" lvl="0" indent="0" algn="just" rtl="0">
              <a:spcBef>
                <a:spcPts val="0"/>
              </a:spcBef>
              <a:spcAft>
                <a:spcPts val="0"/>
              </a:spcAft>
              <a:buClr>
                <a:schemeClr val="dk1"/>
              </a:buClr>
              <a:buSzPts val="1100"/>
              <a:buFont typeface="Arial"/>
              <a:buNone/>
            </a:pPr>
            <a:endParaRPr/>
          </a:p>
          <a:p>
            <a:pPr marL="0" lvl="0" indent="0" algn="just" rtl="0">
              <a:lnSpc>
                <a:spcPct val="90000"/>
              </a:lnSpc>
              <a:spcBef>
                <a:spcPts val="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References</a:t>
            </a:r>
            <a:endParaRPr/>
          </a:p>
        </p:txBody>
      </p:sp>
      <p:sp>
        <p:nvSpPr>
          <p:cNvPr id="154" name="Google Shape;154;p11"/>
          <p:cNvSpPr txBox="1">
            <a:spLocks noGrp="1"/>
          </p:cNvSpPr>
          <p:nvPr>
            <p:ph type="body" idx="1"/>
          </p:nvPr>
        </p:nvSpPr>
        <p:spPr>
          <a:xfrm>
            <a:off x="838200" y="1600676"/>
            <a:ext cx="10515600" cy="45762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chemeClr val="dk1"/>
              </a:buClr>
              <a:buSzPct val="39285"/>
              <a:buNone/>
            </a:pPr>
            <a:r>
              <a:rPr lang="en-GB"/>
              <a:t>[1] A. Chanchal, A. S. Singh and K. Anandhan, "A Modern Comparison of ML Algorithms for Cardiovascular Disease Prediction," 2021 9th   International Conference on Reliability, Infocom Technologies and Optimization (Trends and Future Directions) (ICRITO), Noida, India, 2021, pp. 1-5, doi: 10.1109/ICRITO51393.2021.9596228.</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None/>
            </a:pPr>
            <a:r>
              <a:rPr lang="en-GB"/>
              <a:t>[2] G. G. Warsi, S. Saini and K. Khatri, "Ensemble Learning on Diabetes Data Set and Early Diabetes Prediction," 2019 International Conference on Computing, Power and Communication Technologies (GUCON), New Delhi, India, 2019, pp. 182-187.</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None/>
            </a:pPr>
            <a:r>
              <a:rPr lang="en-GB"/>
              <a:t>[3] A. H. Neehal, M. N. Azam, M. S. Islam, M. I. Hossain and M. Z. Parvez, "Prediction of Parkinson's Disease by Analyzing fMRI Data and using Supervised Learning," 2020 IEEE Region 10 Symposium (TENSYMP), Dhaka, Bangladesh, 2020, pp. 362-365, doi: 10.1109/TENSYMP50017.2020.9230918.</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None/>
            </a:pPr>
            <a:r>
              <a:rPr lang="en-GB"/>
              <a:t>[4] M. A. Shaik, R. Sreeja, S. Zainab, P. S. Sowmya, T. Akshay and S. Sindhu, "Improving Accuracy of Heart Disease Prediction through Machine Learning Algorithms," 2023 International Conference on Innovative Data Communication Technologies and Application (ICIDCA), Uttarakhand, India, 2023, pp. 41-46, doi: 10.1109/ICIDCA56705.2023.10100244.</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Clr>
                <a:schemeClr val="dk1"/>
              </a:buClr>
              <a:buSzPct val="39285"/>
              <a:buFont typeface="Arial"/>
              <a:buNone/>
            </a:pPr>
            <a:r>
              <a:rPr lang="en-GB"/>
              <a:t>[5] S. Samet, M. R. Laouar and I. Bendib, "Use of Machine Learning Techniques to Predict Diabetes at an Early Stage," 2021 International Conference on Networking and Advanced Systems (ICNAS), Annaba, Algeria, 2021, pp. 1-6, doi: 10.1109/ICNAS53565.2021.9628903.</a:t>
            </a:r>
            <a:endParaRPr/>
          </a:p>
          <a:p>
            <a:pPr marL="0" lvl="0" indent="0" algn="l" rtl="0">
              <a:spcBef>
                <a:spcPts val="0"/>
              </a:spcBef>
              <a:spcAft>
                <a:spcPts val="0"/>
              </a:spcAft>
              <a:buClr>
                <a:schemeClr val="dk1"/>
              </a:buClr>
              <a:buSzPct val="39285"/>
              <a:buFont typeface="Arial"/>
              <a:buNone/>
            </a:pPr>
            <a:endParaRPr/>
          </a:p>
          <a:p>
            <a:pPr marL="0" lvl="0" indent="0" algn="l" rtl="0">
              <a:lnSpc>
                <a:spcPct val="90000"/>
              </a:lnSpc>
              <a:spcBef>
                <a:spcPts val="0"/>
              </a:spcBef>
              <a:spcAft>
                <a:spcPts val="0"/>
              </a:spcAft>
              <a:buClr>
                <a:schemeClr val="dk1"/>
              </a:buClr>
              <a:buSzPct val="1000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Publication Details</a:t>
            </a:r>
            <a:endParaRPr b="1"/>
          </a:p>
        </p:txBody>
      </p:sp>
      <p:sp>
        <p:nvSpPr>
          <p:cNvPr id="160" name="Google Shape;160;p12"/>
          <p:cNvSpPr txBox="1">
            <a:spLocks noGrp="1"/>
          </p:cNvSpPr>
          <p:nvPr>
            <p:ph type="body" idx="1"/>
          </p:nvPr>
        </p:nvSpPr>
        <p:spPr>
          <a:xfrm>
            <a:off x="838200" y="1446245"/>
            <a:ext cx="10515600" cy="473071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sz="1800" dirty="0"/>
              <a:t>UGC CARE GROUP - 2 JOURNAL - Journal of </a:t>
            </a:r>
            <a:r>
              <a:rPr lang="en-US" sz="1800" dirty="0" err="1"/>
              <a:t>Xidian</a:t>
            </a:r>
            <a:r>
              <a:rPr lang="en-US" sz="1800" dirty="0"/>
              <a:t> University: Volume 18, Issue 1, 2024</a:t>
            </a:r>
            <a:br>
              <a:rPr lang="en-US" sz="1800" dirty="0"/>
            </a:br>
            <a:endParaRPr lang="en-US" sz="1800" dirty="0"/>
          </a:p>
          <a:p>
            <a:pPr marL="228600" lvl="0" indent="-50800">
              <a:spcBef>
                <a:spcPts val="0"/>
              </a:spcBef>
              <a:buSzPts val="2800"/>
              <a:buNone/>
            </a:pPr>
            <a:r>
              <a:rPr lang="en-IN" sz="1800" dirty="0"/>
              <a:t>Manuscript ID(s) : JXU-R10025</a:t>
            </a:r>
          </a:p>
          <a:p>
            <a:pPr marL="228600" lvl="0" indent="-50800">
              <a:spcBef>
                <a:spcPts val="0"/>
              </a:spcBef>
              <a:buSzPts val="2800"/>
              <a:buNone/>
            </a:pPr>
            <a:endParaRPr lang="en-IN" sz="1800" dirty="0"/>
          </a:p>
          <a:p>
            <a:pPr marL="228600" lvl="0" indent="-50800">
              <a:spcBef>
                <a:spcPts val="0"/>
              </a:spcBef>
              <a:buSzPts val="2800"/>
              <a:buNone/>
            </a:pPr>
            <a:endParaRPr lang="en-IN" sz="1800" dirty="0"/>
          </a:p>
          <a:p>
            <a:pPr marL="228600" lvl="0" indent="-50800">
              <a:spcBef>
                <a:spcPts val="0"/>
              </a:spcBef>
              <a:buSzPts val="2800"/>
              <a:buNone/>
            </a:pPr>
            <a:endParaRPr lang="en-US" dirty="0"/>
          </a:p>
          <a:p>
            <a:pPr marL="228600" lvl="0" indent="-50800">
              <a:spcBef>
                <a:spcPts val="0"/>
              </a:spcBef>
              <a:buSzPts val="2800"/>
              <a:buNone/>
            </a:pPr>
            <a:endParaRPr dirty="0"/>
          </a:p>
        </p:txBody>
      </p:sp>
      <p:pic>
        <p:nvPicPr>
          <p:cNvPr id="2" name="Picture 1"/>
          <p:cNvPicPr>
            <a:picLocks noChangeAspect="1"/>
          </p:cNvPicPr>
          <p:nvPr/>
        </p:nvPicPr>
        <p:blipFill>
          <a:blip r:embed="rId3"/>
          <a:stretch>
            <a:fillRect/>
          </a:stretch>
        </p:blipFill>
        <p:spPr>
          <a:xfrm>
            <a:off x="838200" y="2435291"/>
            <a:ext cx="6066453" cy="26498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4"/>
          <p:cNvSpPr txBox="1">
            <a:spLocks noGrp="1"/>
          </p:cNvSpPr>
          <p:nvPr>
            <p:ph type="body" idx="1"/>
          </p:nvPr>
        </p:nvSpPr>
        <p:spPr>
          <a:xfrm>
            <a:off x="5749120" y="2076401"/>
            <a:ext cx="5468203" cy="94169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9600"/>
              <a:buNone/>
            </a:pPr>
            <a:r>
              <a:rPr lang="en-GB" sz="9600"/>
              <a:t>Thank You</a:t>
            </a:r>
            <a:endParaRPr sz="9600"/>
          </a:p>
        </p:txBody>
      </p:sp>
      <p:pic>
        <p:nvPicPr>
          <p:cNvPr id="166" name="Google Shape;166;p14" descr="http://cdn.worldofflowers.eu/media/productphotos/1146.jpg"/>
          <p:cNvPicPr preferRelativeResize="0"/>
          <p:nvPr/>
        </p:nvPicPr>
        <p:blipFill rotWithShape="1">
          <a:blip r:embed="rId3">
            <a:alphaModFix/>
          </a:blip>
          <a:srcRect t="5981" b="8088"/>
          <a:stretch/>
        </p:blipFill>
        <p:spPr>
          <a:xfrm>
            <a:off x="694805" y="1025204"/>
            <a:ext cx="4493025" cy="38610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Introduction</a:t>
            </a:r>
            <a:endParaRPr b="1"/>
          </a:p>
        </p:txBody>
      </p:sp>
      <p:sp>
        <p:nvSpPr>
          <p:cNvPr id="94" name="Google Shape;94;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50800" algn="just" rtl="0">
              <a:spcBef>
                <a:spcPts val="0"/>
              </a:spcBef>
              <a:spcAft>
                <a:spcPts val="0"/>
              </a:spcAft>
              <a:buClr>
                <a:schemeClr val="dk1"/>
              </a:buClr>
              <a:buSzPct val="39285"/>
              <a:buFont typeface="Arial"/>
              <a:buNone/>
            </a:pPr>
            <a:r>
              <a:rPr lang="en-GB"/>
              <a:t>Problem Statement-MHRD – IIC</a:t>
            </a:r>
            <a:endParaRPr/>
          </a:p>
          <a:p>
            <a:pPr marL="228600" lvl="0" indent="-50800" algn="just" rtl="0">
              <a:spcBef>
                <a:spcPts val="0"/>
              </a:spcBef>
              <a:spcAft>
                <a:spcPts val="0"/>
              </a:spcAft>
              <a:buClr>
                <a:schemeClr val="dk1"/>
              </a:buClr>
              <a:buSzPct val="39285"/>
              <a:buFont typeface="Arial"/>
              <a:buNone/>
            </a:pPr>
            <a:endParaRPr/>
          </a:p>
          <a:p>
            <a:pPr marL="228600" lvl="0" indent="-50800" algn="just" rtl="0">
              <a:spcBef>
                <a:spcPts val="0"/>
              </a:spcBef>
              <a:spcAft>
                <a:spcPts val="0"/>
              </a:spcAft>
              <a:buClr>
                <a:schemeClr val="dk1"/>
              </a:buClr>
              <a:buSzPct val="39285"/>
              <a:buNone/>
            </a:pPr>
            <a:r>
              <a:rPr lang="en-GB"/>
              <a:t>Early prediction of lifestyle diseases - How can we predict the likelihood of lifestyle</a:t>
            </a:r>
            <a:endParaRPr/>
          </a:p>
          <a:p>
            <a:pPr marL="228600" lvl="0" indent="-50800" algn="just" rtl="0">
              <a:spcBef>
                <a:spcPts val="0"/>
              </a:spcBef>
              <a:spcAft>
                <a:spcPts val="0"/>
              </a:spcAft>
              <a:buClr>
                <a:schemeClr val="dk1"/>
              </a:buClr>
              <a:buSzPct val="39285"/>
              <a:buFont typeface="Arial"/>
              <a:buNone/>
            </a:pPr>
            <a:r>
              <a:rPr lang="en-GB"/>
              <a:t>diseases early to enable preventive healthcare. This can reduce the cost of treatment significantly.</a:t>
            </a:r>
            <a:endParaRPr/>
          </a:p>
          <a:p>
            <a:pPr marL="228600" lvl="0" indent="-50800" algn="just" rtl="0">
              <a:spcBef>
                <a:spcPts val="0"/>
              </a:spcBef>
              <a:spcAft>
                <a:spcPts val="0"/>
              </a:spcAft>
              <a:buClr>
                <a:schemeClr val="dk1"/>
              </a:buClr>
              <a:buSzPct val="39285"/>
              <a:buNone/>
            </a:pPr>
            <a:r>
              <a:rPr lang="en-GB"/>
              <a:t>                                                        </a:t>
            </a:r>
            <a:endParaRPr/>
          </a:p>
          <a:p>
            <a:pPr marL="177800" lvl="0" indent="0" algn="just" rtl="0">
              <a:spcBef>
                <a:spcPts val="0"/>
              </a:spcBef>
              <a:spcAft>
                <a:spcPts val="0"/>
              </a:spcAft>
              <a:buClr>
                <a:schemeClr val="dk1"/>
              </a:buClr>
              <a:buSzPct val="39285"/>
              <a:buFont typeface="Arial"/>
              <a:buNone/>
            </a:pPr>
            <a:r>
              <a:rPr lang="en-GB"/>
              <a:t>Lifestyle diseases, such as diabetes, cardiovascular diseases, and obesity, have become a global health concern due to their increasing prevalence and the associated healthcare costs. Early prediction of these diseases is crucial for enabling preventive healthcare measures, which can substantially reduce treatment expenses. This project aims to develop a predictive model that leverages various data sources to estimate an individual's likelihood of developing lifestyle diseases in the future. By identifying high-risk individuals early, we can empower them with personalized interventions and lifestyle modifications to mitigate disease onset and progression.</a:t>
            </a:r>
            <a:endParaRPr/>
          </a:p>
          <a:p>
            <a:pPr marL="228600" lvl="0" indent="-50800" algn="just" rtl="0">
              <a:spcBef>
                <a:spcPts val="0"/>
              </a:spcBef>
              <a:spcAft>
                <a:spcPts val="0"/>
              </a:spcAft>
              <a:buClr>
                <a:schemeClr val="dk1"/>
              </a:buClr>
              <a:buSzPct val="39285"/>
              <a:buFont typeface="Arial"/>
              <a:buNone/>
            </a:pPr>
            <a:endParaRPr/>
          </a:p>
          <a:p>
            <a:pPr marL="228600" lvl="0" indent="-50800" algn="just" rtl="0">
              <a:lnSpc>
                <a:spcPct val="90000"/>
              </a:lnSpc>
              <a:spcBef>
                <a:spcPts val="0"/>
              </a:spcBef>
              <a:spcAft>
                <a:spcPts val="0"/>
              </a:spcAft>
              <a:buClr>
                <a:schemeClr val="dk1"/>
              </a:buClr>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727850" y="-124700"/>
            <a:ext cx="10626000" cy="826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Literature Review</a:t>
            </a:r>
            <a:endParaRPr/>
          </a:p>
        </p:txBody>
      </p:sp>
      <p:graphicFrame>
        <p:nvGraphicFramePr>
          <p:cNvPr id="100" name="Google Shape;100;p3"/>
          <p:cNvGraphicFramePr/>
          <p:nvPr/>
        </p:nvGraphicFramePr>
        <p:xfrm>
          <a:off x="727850" y="617850"/>
          <a:ext cx="10287000" cy="5303340"/>
        </p:xfrm>
        <a:graphic>
          <a:graphicData uri="http://schemas.openxmlformats.org/drawingml/2006/table">
            <a:tbl>
              <a:tblPr>
                <a:noFill/>
                <a:tableStyleId>{B72E1405-2BE2-47DE-B51F-E0AC4252D7BA}</a:tableStyleId>
              </a:tblPr>
              <a:tblGrid>
                <a:gridCol w="1960975">
                  <a:extLst>
                    <a:ext uri="{9D8B030D-6E8A-4147-A177-3AD203B41FA5}">
                      <a16:colId xmlns:a16="http://schemas.microsoft.com/office/drawing/2014/main" val="20000"/>
                    </a:ext>
                  </a:extLst>
                </a:gridCol>
                <a:gridCol w="1468025">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613000">
                  <a:extLst>
                    <a:ext uri="{9D8B030D-6E8A-4147-A177-3AD203B41FA5}">
                      <a16:colId xmlns:a16="http://schemas.microsoft.com/office/drawing/2014/main" val="20003"/>
                    </a:ext>
                  </a:extLst>
                </a:gridCol>
                <a:gridCol w="1845000">
                  <a:extLst>
                    <a:ext uri="{9D8B030D-6E8A-4147-A177-3AD203B41FA5}">
                      <a16:colId xmlns:a16="http://schemas.microsoft.com/office/drawing/2014/main" val="20004"/>
                    </a:ext>
                  </a:extLst>
                </a:gridCol>
                <a:gridCol w="1685500">
                  <a:extLst>
                    <a:ext uri="{9D8B030D-6E8A-4147-A177-3AD203B41FA5}">
                      <a16:colId xmlns:a16="http://schemas.microsoft.com/office/drawing/2014/main" val="20005"/>
                    </a:ext>
                  </a:extLst>
                </a:gridCol>
              </a:tblGrid>
              <a:tr h="653700">
                <a:tc>
                  <a:txBody>
                    <a:bodyPr/>
                    <a:lstStyle/>
                    <a:p>
                      <a:pPr marL="0" lvl="0" indent="0" algn="l" rtl="0">
                        <a:spcBef>
                          <a:spcPts val="0"/>
                        </a:spcBef>
                        <a:spcAft>
                          <a:spcPts val="0"/>
                        </a:spcAft>
                        <a:buNone/>
                      </a:pPr>
                      <a:r>
                        <a:rPr lang="en-GB" sz="1100" b="1"/>
                        <a:t>Year, Name of the Journal/Conference</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lvl="0" indent="0" algn="l" rtl="0">
                        <a:spcBef>
                          <a:spcPts val="0"/>
                        </a:spcBef>
                        <a:spcAft>
                          <a:spcPts val="0"/>
                        </a:spcAft>
                        <a:buClr>
                          <a:schemeClr val="dk1"/>
                        </a:buClr>
                        <a:buSzPts val="1100"/>
                        <a:buFont typeface="Arial"/>
                        <a:buNone/>
                      </a:pPr>
                      <a:r>
                        <a:rPr lang="en-GB" sz="1100" b="1"/>
                        <a:t>Title of the paper</a:t>
                      </a:r>
                      <a:endParaRPr sz="1100" b="1"/>
                    </a:p>
                    <a:p>
                      <a:pPr marL="0" lvl="0" indent="0" algn="l" rtl="0">
                        <a:spcBef>
                          <a:spcPts val="0"/>
                        </a:spcBef>
                        <a:spcAft>
                          <a:spcPts val="0"/>
                        </a:spcAft>
                        <a:buClr>
                          <a:schemeClr val="dk1"/>
                        </a:buClr>
                        <a:buSzPts val="1100"/>
                        <a:buFont typeface="Arial"/>
                        <a:buNone/>
                      </a:pPr>
                      <a:endParaRPr sz="1100" b="1"/>
                    </a:p>
                    <a:p>
                      <a:pPr marL="0" lvl="0" indent="0" algn="l" rtl="0">
                        <a:spcBef>
                          <a:spcPts val="0"/>
                        </a:spcBef>
                        <a:spcAft>
                          <a:spcPts val="0"/>
                        </a:spcAft>
                        <a:buNone/>
                      </a:pP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lvl="0" indent="0" algn="l" rtl="0">
                        <a:spcBef>
                          <a:spcPts val="0"/>
                        </a:spcBef>
                        <a:spcAft>
                          <a:spcPts val="0"/>
                        </a:spcAft>
                        <a:buClr>
                          <a:schemeClr val="dk1"/>
                        </a:buClr>
                        <a:buSzPts val="1100"/>
                        <a:buFont typeface="Arial"/>
                        <a:buNone/>
                      </a:pPr>
                      <a:r>
                        <a:rPr lang="en-GB" sz="1100" b="1"/>
                        <a:t>Authors of the paper</a:t>
                      </a:r>
                      <a:endParaRPr sz="1100" b="1"/>
                    </a:p>
                    <a:p>
                      <a:pPr marL="0" lvl="0" indent="0" algn="l" rtl="0">
                        <a:spcBef>
                          <a:spcPts val="0"/>
                        </a:spcBef>
                        <a:spcAft>
                          <a:spcPts val="0"/>
                        </a:spcAft>
                        <a:buClr>
                          <a:schemeClr val="dk1"/>
                        </a:buClr>
                        <a:buSzPts val="1100"/>
                        <a:buFont typeface="Arial"/>
                        <a:buNone/>
                      </a:pPr>
                      <a:endParaRPr sz="1100" b="1"/>
                    </a:p>
                    <a:p>
                      <a:pPr marL="0" lvl="0" indent="0" algn="l" rtl="0">
                        <a:spcBef>
                          <a:spcPts val="0"/>
                        </a:spcBef>
                        <a:spcAft>
                          <a:spcPts val="0"/>
                        </a:spcAft>
                        <a:buNone/>
                      </a:pP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lvl="0" indent="0" algn="l" rtl="0">
                        <a:spcBef>
                          <a:spcPts val="0"/>
                        </a:spcBef>
                        <a:spcAft>
                          <a:spcPts val="0"/>
                        </a:spcAft>
                        <a:buClr>
                          <a:schemeClr val="dk1"/>
                        </a:buClr>
                        <a:buSzPts val="1100"/>
                        <a:buFont typeface="Arial"/>
                        <a:buNone/>
                      </a:pPr>
                      <a:r>
                        <a:rPr lang="en-GB" sz="1100" b="1"/>
                        <a:t>Methods/Algorithms/</a:t>
                      </a:r>
                      <a:endParaRPr sz="1100" b="1"/>
                    </a:p>
                    <a:p>
                      <a:pPr marL="0" lvl="0" indent="0" algn="l" rtl="0">
                        <a:spcBef>
                          <a:spcPts val="0"/>
                        </a:spcBef>
                        <a:spcAft>
                          <a:spcPts val="0"/>
                        </a:spcAft>
                        <a:buNone/>
                      </a:pPr>
                      <a:r>
                        <a:rPr lang="en-GB" sz="1100" b="1"/>
                        <a:t>Techniques used</a:t>
                      </a: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lvl="0" indent="0" algn="l" rtl="0">
                        <a:spcBef>
                          <a:spcPts val="0"/>
                        </a:spcBef>
                        <a:spcAft>
                          <a:spcPts val="0"/>
                        </a:spcAft>
                        <a:buClr>
                          <a:schemeClr val="dk1"/>
                        </a:buClr>
                        <a:buSzPts val="1100"/>
                        <a:buFont typeface="Arial"/>
                        <a:buNone/>
                      </a:pPr>
                      <a:r>
                        <a:rPr lang="en-GB" sz="1100" b="1"/>
                        <a:t>Merits</a:t>
                      </a:r>
                      <a:endParaRPr sz="1100" b="1"/>
                    </a:p>
                    <a:p>
                      <a:pPr marL="0" lvl="0" indent="0" algn="l" rtl="0">
                        <a:spcBef>
                          <a:spcPts val="0"/>
                        </a:spcBef>
                        <a:spcAft>
                          <a:spcPts val="0"/>
                        </a:spcAft>
                        <a:buClr>
                          <a:schemeClr val="dk1"/>
                        </a:buClr>
                        <a:buSzPts val="1100"/>
                        <a:buFont typeface="Arial"/>
                        <a:buNone/>
                      </a:pPr>
                      <a:endParaRPr sz="1100" b="1"/>
                    </a:p>
                    <a:p>
                      <a:pPr marL="0" lvl="0" indent="0" algn="l" rtl="0">
                        <a:spcBef>
                          <a:spcPts val="0"/>
                        </a:spcBef>
                        <a:spcAft>
                          <a:spcPts val="0"/>
                        </a:spcAft>
                        <a:buNone/>
                      </a:pP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tc>
                  <a:txBody>
                    <a:bodyPr/>
                    <a:lstStyle/>
                    <a:p>
                      <a:pPr marL="0" lvl="0" indent="0" algn="l" rtl="0">
                        <a:spcBef>
                          <a:spcPts val="0"/>
                        </a:spcBef>
                        <a:spcAft>
                          <a:spcPts val="0"/>
                        </a:spcAft>
                        <a:buClr>
                          <a:schemeClr val="dk1"/>
                        </a:buClr>
                        <a:buSzPts val="1100"/>
                        <a:buFont typeface="Arial"/>
                        <a:buNone/>
                      </a:pPr>
                      <a:r>
                        <a:rPr lang="en-GB" sz="1100" b="1"/>
                        <a:t>Demerits</a:t>
                      </a:r>
                      <a:endParaRPr sz="1100" b="1"/>
                    </a:p>
                    <a:p>
                      <a:pPr marL="0" lvl="0" indent="0" algn="l" rtl="0">
                        <a:spcBef>
                          <a:spcPts val="0"/>
                        </a:spcBef>
                        <a:spcAft>
                          <a:spcPts val="0"/>
                        </a:spcAft>
                        <a:buClr>
                          <a:schemeClr val="dk1"/>
                        </a:buClr>
                        <a:buSzPts val="1100"/>
                        <a:buFont typeface="Arial"/>
                        <a:buNone/>
                      </a:pPr>
                      <a:endParaRPr sz="1100" b="1"/>
                    </a:p>
                    <a:p>
                      <a:pPr marL="0" lvl="0" indent="0" algn="l" rtl="0">
                        <a:spcBef>
                          <a:spcPts val="0"/>
                        </a:spcBef>
                        <a:spcAft>
                          <a:spcPts val="0"/>
                        </a:spcAft>
                        <a:buNone/>
                      </a:pPr>
                      <a:endParaRPr sz="1100" b="1"/>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9FC5E8"/>
                    </a:solidFill>
                  </a:tcPr>
                </a:tc>
                <a:extLst>
                  <a:ext uri="{0D108BD9-81ED-4DB2-BD59-A6C34878D82A}">
                    <a16:rowId xmlns:a16="http://schemas.microsoft.com/office/drawing/2014/main" val="10000"/>
                  </a:ext>
                </a:extLst>
              </a:tr>
              <a:tr h="828025">
                <a:tc>
                  <a:txBody>
                    <a:bodyPr/>
                    <a:lstStyle/>
                    <a:p>
                      <a:pPr marL="0" lvl="0" indent="0" algn="l" rtl="0">
                        <a:spcBef>
                          <a:spcPts val="0"/>
                        </a:spcBef>
                        <a:spcAft>
                          <a:spcPts val="0"/>
                        </a:spcAft>
                        <a:buNone/>
                      </a:pPr>
                      <a:r>
                        <a:rPr lang="en-GB" sz="900"/>
                        <a:t>2023 7th International Conference on Computing Methodologies and Communication (ICCMC)</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Comparison and Analysis of Various Machine Learning Algorithms for Disease Prediction</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S. Kanamarlapudi, V. S. Yakkala, B. Gayathri, K. V. Nusimala, S. S. Aravinth and S. S</a:t>
                      </a: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Decision Tree,K-Nearest Neighbors (KNN),Logistic Regression</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Simple and interpretable models for non-linear relationships in classification and regression.</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Sensitive to the choice of hyperparameters and overfit the data</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58775">
                <a:tc>
                  <a:txBody>
                    <a:bodyPr/>
                    <a:lstStyle/>
                    <a:p>
                      <a:pPr marL="0" lvl="0" indent="0" algn="l" rtl="0">
                        <a:spcBef>
                          <a:spcPts val="0"/>
                        </a:spcBef>
                        <a:spcAft>
                          <a:spcPts val="0"/>
                        </a:spcAft>
                        <a:buClr>
                          <a:schemeClr val="dk1"/>
                        </a:buClr>
                        <a:buSzPts val="1100"/>
                        <a:buFont typeface="Arial"/>
                        <a:buNone/>
                      </a:pPr>
                      <a:r>
                        <a:rPr lang="en-GB" sz="900"/>
                        <a:t>2018 International Conference on Smart City and Emerging Technology (ICSCET)</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Analysis and Prediction of health issues for teaching profession using Semantic Techniques</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C. I. Arthi, R. L. Priya and R. Rautela</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First Order Logic,Description Logic</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The proposed method can predict many health problems, both common and those caused by work.</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The proposed method needs a lot of data to train the models, and it is complex and requires expertise in semantic technologies.</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28025">
                <a:tc>
                  <a:txBody>
                    <a:bodyPr/>
                    <a:lstStyle/>
                    <a:p>
                      <a:pPr marL="0" lvl="0" indent="0" algn="l" rtl="0">
                        <a:spcBef>
                          <a:spcPts val="0"/>
                        </a:spcBef>
                        <a:spcAft>
                          <a:spcPts val="0"/>
                        </a:spcAft>
                        <a:buClr>
                          <a:schemeClr val="dk1"/>
                        </a:buClr>
                        <a:buSzPts val="1100"/>
                        <a:buFont typeface="Arial"/>
                        <a:buNone/>
                      </a:pPr>
                      <a:r>
                        <a:rPr lang="en-GB" sz="900"/>
                        <a:t>2022 5th International Conference on Advances in Science and Technology (ICAST)</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DiseaseLens: A Lifestyle related Disease Predictor</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A. Parab, P. Gholap and V. Patankar</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Decision tree algorithm</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Decision trees can predict lifestyle-related diseases accurately because they are good at learning complex relationships.</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Decision trees can memorize the training data, but pruning and cross-validation can help them generalize to new data</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28025">
                <a:tc>
                  <a:txBody>
                    <a:bodyPr/>
                    <a:lstStyle/>
                    <a:p>
                      <a:pPr marL="0" lvl="0" indent="0" algn="l" rtl="0">
                        <a:spcBef>
                          <a:spcPts val="0"/>
                        </a:spcBef>
                        <a:spcAft>
                          <a:spcPts val="0"/>
                        </a:spcAft>
                        <a:buClr>
                          <a:schemeClr val="dk1"/>
                        </a:buClr>
                        <a:buSzPts val="1100"/>
                        <a:buFont typeface="Arial"/>
                        <a:buNone/>
                      </a:pPr>
                      <a:r>
                        <a:rPr lang="en-GB" sz="900"/>
                        <a:t>2021 International Conference on Computing, Communication and Green Engineering (CCGE)</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A Machine Learning based Model for Disease Prediction</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M. Gulhane and T. Sajana</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Naive Bayes, K-Nearest Neighbors (KNN), Decision Trees, Random Forest, and Support Vector Machines (SVM).</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The AI model can predict diseases with over 90% accuracy and can handle large sets of medical records.</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The model is hard to understand, so it's hard to know what causes the model to predict disease.</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958775">
                <a:tc>
                  <a:txBody>
                    <a:bodyPr/>
                    <a:lstStyle/>
                    <a:p>
                      <a:pPr marL="0" lvl="0" indent="0" algn="l" rtl="0">
                        <a:spcBef>
                          <a:spcPts val="0"/>
                        </a:spcBef>
                        <a:spcAft>
                          <a:spcPts val="0"/>
                        </a:spcAft>
                        <a:buClr>
                          <a:schemeClr val="dk1"/>
                        </a:buClr>
                        <a:buSzPts val="1100"/>
                        <a:buFont typeface="Arial"/>
                        <a:buNone/>
                      </a:pPr>
                      <a:r>
                        <a:rPr lang="en-GB" sz="900"/>
                        <a:t>2023 5th International Conference on Smart Systems and Inventive Technology (ICSSIT)</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Machine Learning Algorithms for Disease Prediction Analysis</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M. Govindaraj, V. Asha, B. Saju, M. Sagar and Rahul</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Decision Tree,Random Forest,Logistic Regression</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900"/>
                        <a:t>More accurate and robust than individual decision trees, and can handle high-dimensional data.</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900"/>
                        <a:t>Machine learning algorithms can be difficult to use, as they require careful selection of features and may not be accurate for complex problems.</a:t>
                      </a:r>
                      <a:endParaRPr sz="9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Research Gaps Identified</a:t>
            </a:r>
            <a:endParaRPr b="1"/>
          </a:p>
        </p:txBody>
      </p:sp>
      <p:sp>
        <p:nvSpPr>
          <p:cNvPr id="106" name="Google Shape;106;p4"/>
          <p:cNvSpPr txBox="1">
            <a:spLocks noGrp="1"/>
          </p:cNvSpPr>
          <p:nvPr>
            <p:ph type="body" idx="1"/>
          </p:nvPr>
        </p:nvSpPr>
        <p:spPr>
          <a:xfrm>
            <a:off x="838200" y="1615176"/>
            <a:ext cx="10515600" cy="4561800"/>
          </a:xfrm>
          <a:prstGeom prst="rect">
            <a:avLst/>
          </a:prstGeom>
          <a:noFill/>
          <a:ln>
            <a:noFill/>
          </a:ln>
        </p:spPr>
        <p:txBody>
          <a:bodyPr spcFirstLastPara="1" wrap="square" lIns="91425" tIns="45700" rIns="91425" bIns="45700" anchor="t" anchorCtr="0">
            <a:normAutofit lnSpcReduction="10000"/>
          </a:bodyPr>
          <a:lstStyle/>
          <a:p>
            <a:pPr marL="457200" lvl="0" indent="-342900" algn="l" rtl="0">
              <a:spcBef>
                <a:spcPts val="0"/>
              </a:spcBef>
              <a:spcAft>
                <a:spcPts val="0"/>
              </a:spcAft>
              <a:buSzPts val="1800"/>
              <a:buChar char="•"/>
            </a:pPr>
            <a:r>
              <a:rPr lang="en-GB"/>
              <a:t>Feature Set Enhancement: Limited input features for disease   prediction models.</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a:t>Advanced Model Exploration:Investigate deep learning architectures to capture intricate    nonlinear relationships in medical data, addressing challenges of complexity and data size is difficult.</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a:t>Rigorous Model Evaluation: Lack of detailed model evaluation.</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GB"/>
              <a:t>Model Interpretability Integration: Absence of features providing insights into predictions.</a:t>
            </a:r>
            <a:endParaRPr/>
          </a:p>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Proposed Methodology</a:t>
            </a:r>
            <a:endParaRPr b="1"/>
          </a:p>
        </p:txBody>
      </p:sp>
      <p:sp>
        <p:nvSpPr>
          <p:cNvPr id="112" name="Google Shape;112;p5"/>
          <p:cNvSpPr txBox="1">
            <a:spLocks noGrp="1"/>
          </p:cNvSpPr>
          <p:nvPr>
            <p:ph type="body" idx="1"/>
          </p:nvPr>
        </p:nvSpPr>
        <p:spPr>
          <a:xfrm>
            <a:off x="838200" y="1530220"/>
            <a:ext cx="10515600" cy="464674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100"/>
              <a:buFont typeface="Arial"/>
              <a:buNone/>
            </a:pPr>
            <a:r>
              <a:rPr lang="en-GB" dirty="0"/>
              <a:t>Our approach involves developing a comprehensive predictive model that combines medical history, genetic information, lifestyle choices, and real-time health monitoring. The model will employ artificial intelligence and advanced machine learning techniques, such as deep learning and ensemble methods, to </a:t>
            </a:r>
            <a:r>
              <a:rPr lang="en-GB" dirty="0" err="1"/>
              <a:t>analyze</a:t>
            </a:r>
            <a:r>
              <a:rPr lang="en-GB" dirty="0"/>
              <a:t> large datasets. Artificial intelligence can be used to interpret the predictions and provide personalized recommendations for risk reduction. We will also incorporate data from wearable devices and mobile applications to provide continuous health monitoring and early warning alerts. Additionally, a user-friendly interface will be created to facilitate easy access to health information and personalized recommendations.</a:t>
            </a:r>
            <a:endParaRPr dirty="0"/>
          </a:p>
          <a:p>
            <a:pPr marL="228600" lvl="0" indent="-50800" algn="just" rtl="0">
              <a:spcBef>
                <a:spcPts val="0"/>
              </a:spcBef>
              <a:spcAft>
                <a:spcPts val="0"/>
              </a:spcAft>
              <a:buClr>
                <a:schemeClr val="dk1"/>
              </a:buClr>
              <a:buSzPts val="1100"/>
              <a:buFont typeface="Arial"/>
              <a:buNone/>
            </a:pPr>
            <a:endParaRPr dirty="0"/>
          </a:p>
          <a:p>
            <a:pPr marL="228600" lvl="0" indent="-50800" algn="just" rtl="0">
              <a:spcBef>
                <a:spcPts val="0"/>
              </a:spcBef>
              <a:spcAft>
                <a:spcPts val="0"/>
              </a:spcAft>
              <a:buClr>
                <a:schemeClr val="dk1"/>
              </a:buClr>
              <a:buSzPts val="1100"/>
              <a:buFont typeface="Arial"/>
              <a:buNone/>
            </a:pPr>
            <a:endParaRPr dirty="0"/>
          </a:p>
          <a:p>
            <a:pPr marL="228600" lvl="0" indent="-50800" algn="just" rtl="0">
              <a:lnSpc>
                <a:spcPct val="90000"/>
              </a:lnSpc>
              <a:spcBef>
                <a:spcPts val="0"/>
              </a:spcBef>
              <a:spcAft>
                <a:spcPts val="0"/>
              </a:spcAft>
              <a:buClr>
                <a:schemeClr val="dk1"/>
              </a:buClr>
              <a:buSzPts val="2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Objectives</a:t>
            </a:r>
            <a:endParaRPr/>
          </a:p>
        </p:txBody>
      </p:sp>
      <p:sp>
        <p:nvSpPr>
          <p:cNvPr id="118" name="Google Shape;11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just" rtl="0">
              <a:spcBef>
                <a:spcPts val="0"/>
              </a:spcBef>
              <a:spcAft>
                <a:spcPts val="0"/>
              </a:spcAft>
              <a:buSzPts val="1800"/>
              <a:buChar char="•"/>
            </a:pPr>
            <a:r>
              <a:rPr lang="en-GB"/>
              <a:t>The objective of early prediction of lifestyle diseases is to identify individuals who are at high risk of developing a particular disease, so that preventive measures can be taken to reduce their risk. </a:t>
            </a:r>
            <a:endParaRPr/>
          </a:p>
          <a:p>
            <a:pPr marL="457200" lvl="0" indent="-342900" algn="just" rtl="0">
              <a:spcBef>
                <a:spcPts val="0"/>
              </a:spcBef>
              <a:spcAft>
                <a:spcPts val="0"/>
              </a:spcAft>
              <a:buSzPts val="1800"/>
              <a:buChar char="•"/>
            </a:pPr>
            <a:r>
              <a:rPr lang="en-GB"/>
              <a:t>To develop a machine learning-based model for early prediction of lifestyle diseases using demographic and vital statistics.</a:t>
            </a:r>
            <a:endParaRPr/>
          </a:p>
          <a:p>
            <a:pPr marL="457200" lvl="0" indent="-342900" algn="just" rtl="0">
              <a:spcBef>
                <a:spcPts val="0"/>
              </a:spcBef>
              <a:spcAft>
                <a:spcPts val="0"/>
              </a:spcAft>
              <a:buSzPts val="1800"/>
              <a:buChar char="•"/>
            </a:pPr>
            <a:r>
              <a:rPr lang="en-GB"/>
              <a:t>To evaluate the effectiveness of the model in terms of accuracy, sensitivity, and specificity.</a:t>
            </a:r>
            <a:endParaRPr/>
          </a:p>
          <a:p>
            <a:pPr marL="457200" lvl="0" indent="-342900" algn="just" rtl="0">
              <a:spcBef>
                <a:spcPts val="0"/>
              </a:spcBef>
              <a:spcAft>
                <a:spcPts val="0"/>
              </a:spcAft>
              <a:buSzPts val="1800"/>
              <a:buChar char="•"/>
            </a:pPr>
            <a:r>
              <a:rPr lang="en-GB"/>
              <a:t>To explore the potential impact of early disease prediction on healthcare costs and patient outcomes.</a:t>
            </a:r>
            <a:endParaRPr/>
          </a:p>
          <a:p>
            <a:pPr marL="0" lvl="0" indent="0" algn="just" rtl="0">
              <a:spcBef>
                <a:spcPts val="0"/>
              </a:spcBef>
              <a:spcAft>
                <a:spcPts val="0"/>
              </a:spcAft>
              <a:buClr>
                <a:schemeClr val="dk1"/>
              </a:buClr>
              <a:buSzPts val="1100"/>
              <a:buFont typeface="Arial"/>
              <a:buNone/>
            </a:pPr>
            <a:endParaRPr/>
          </a:p>
          <a:p>
            <a:pPr marL="0" lvl="0" indent="0" algn="just" rtl="0">
              <a:lnSpc>
                <a:spcPct val="90000"/>
              </a:lnSpc>
              <a:spcBef>
                <a:spcPts val="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System Design </a:t>
            </a:r>
            <a:endParaRPr b="1"/>
          </a:p>
        </p:txBody>
      </p:sp>
      <p:pic>
        <p:nvPicPr>
          <p:cNvPr id="3" name="Picture 2">
            <a:extLst>
              <a:ext uri="{FF2B5EF4-FFF2-40B4-BE49-F238E27FC236}">
                <a16:creationId xmlns:a16="http://schemas.microsoft.com/office/drawing/2014/main" id="{C7206A60-F0A4-E858-04FC-EC7352753A0B}"/>
              </a:ext>
            </a:extLst>
          </p:cNvPr>
          <p:cNvPicPr>
            <a:picLocks noChangeAspect="1"/>
          </p:cNvPicPr>
          <p:nvPr/>
        </p:nvPicPr>
        <p:blipFill rotWithShape="1">
          <a:blip r:embed="rId3"/>
          <a:srcRect l="19097" t="8848" r="20140" b="8025"/>
          <a:stretch/>
        </p:blipFill>
        <p:spPr>
          <a:xfrm>
            <a:off x="2809187" y="1253766"/>
            <a:ext cx="6579909" cy="4779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a9c7e9aca6_0_44"/>
          <p:cNvSpPr txBox="1">
            <a:spLocks noGrp="1"/>
          </p:cNvSpPr>
          <p:nvPr>
            <p:ph type="title"/>
          </p:nvPr>
        </p:nvSpPr>
        <p:spPr>
          <a:xfrm>
            <a:off x="838200" y="165300"/>
            <a:ext cx="10515600" cy="91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GB" b="1"/>
              <a:t>Implementation</a:t>
            </a:r>
            <a:endParaRPr/>
          </a:p>
        </p:txBody>
      </p:sp>
      <p:sp>
        <p:nvSpPr>
          <p:cNvPr id="130" name="Google Shape;130;g2a9c7e9aca6_0_44"/>
          <p:cNvSpPr txBox="1">
            <a:spLocks noGrp="1"/>
          </p:cNvSpPr>
          <p:nvPr>
            <p:ph type="body" idx="1"/>
          </p:nvPr>
        </p:nvSpPr>
        <p:spPr>
          <a:xfrm>
            <a:off x="838200" y="1281700"/>
            <a:ext cx="10515600" cy="4494600"/>
          </a:xfrm>
          <a:prstGeom prst="rect">
            <a:avLst/>
          </a:prstGeom>
        </p:spPr>
        <p:txBody>
          <a:bodyPr spcFirstLastPara="1" wrap="square" lIns="91425" tIns="45700" rIns="91425" bIns="45700" anchor="t" anchorCtr="0">
            <a:noAutofit/>
          </a:bodyPr>
          <a:lstStyle/>
          <a:p>
            <a:pPr marL="0" lvl="0" indent="0" algn="l" rtl="0">
              <a:lnSpc>
                <a:spcPct val="70000"/>
              </a:lnSpc>
              <a:spcBef>
                <a:spcPts val="1000"/>
              </a:spcBef>
              <a:spcAft>
                <a:spcPts val="0"/>
              </a:spcAft>
              <a:buSzPts val="275"/>
              <a:buNone/>
            </a:pPr>
            <a:r>
              <a:rPr lang="en-GB" sz="2076" b="1"/>
              <a:t>Objective:</a:t>
            </a:r>
            <a:endParaRPr sz="2076" b="1"/>
          </a:p>
          <a:p>
            <a:pPr marL="457200" lvl="0" indent="-360484" algn="l" rtl="0">
              <a:lnSpc>
                <a:spcPct val="70000"/>
              </a:lnSpc>
              <a:spcBef>
                <a:spcPts val="1000"/>
              </a:spcBef>
              <a:spcAft>
                <a:spcPts val="0"/>
              </a:spcAft>
              <a:buSzPts val="2077"/>
              <a:buFont typeface="Calibri"/>
              <a:buChar char="•"/>
            </a:pPr>
            <a:r>
              <a:rPr lang="en-GB" sz="2076"/>
              <a:t>Predict diabetes, heart disease, and Parkinson's disease using machine learning.</a:t>
            </a:r>
            <a:endParaRPr sz="2076"/>
          </a:p>
          <a:p>
            <a:pPr marL="0" lvl="0" indent="0" algn="l" rtl="0">
              <a:lnSpc>
                <a:spcPct val="70000"/>
              </a:lnSpc>
              <a:spcBef>
                <a:spcPts val="1000"/>
              </a:spcBef>
              <a:spcAft>
                <a:spcPts val="0"/>
              </a:spcAft>
              <a:buClr>
                <a:schemeClr val="dk1"/>
              </a:buClr>
              <a:buSzPts val="275"/>
              <a:buFont typeface="Arial"/>
              <a:buNone/>
            </a:pPr>
            <a:r>
              <a:rPr lang="en-GB" sz="2076" b="1"/>
              <a:t>Technology Stack:</a:t>
            </a:r>
            <a:endParaRPr sz="2076" b="1"/>
          </a:p>
          <a:p>
            <a:pPr marL="457200" lvl="0" indent="-360484" algn="l" rtl="0">
              <a:lnSpc>
                <a:spcPct val="70000"/>
              </a:lnSpc>
              <a:spcBef>
                <a:spcPts val="1000"/>
              </a:spcBef>
              <a:spcAft>
                <a:spcPts val="0"/>
              </a:spcAft>
              <a:buSzPts val="2077"/>
              <a:buFont typeface="Calibri"/>
              <a:buChar char="•"/>
            </a:pPr>
            <a:r>
              <a:rPr lang="en-GB" sz="2076"/>
              <a:t>Streamlit (Python web application framework)</a:t>
            </a:r>
            <a:endParaRPr sz="2076"/>
          </a:p>
          <a:p>
            <a:pPr marL="457200" lvl="0" indent="-360484" algn="l" rtl="0">
              <a:lnSpc>
                <a:spcPct val="70000"/>
              </a:lnSpc>
              <a:spcBef>
                <a:spcPts val="0"/>
              </a:spcBef>
              <a:spcAft>
                <a:spcPts val="0"/>
              </a:spcAft>
              <a:buSzPts val="2077"/>
              <a:buFont typeface="Calibri"/>
              <a:buChar char="•"/>
            </a:pPr>
            <a:r>
              <a:rPr lang="en-GB" sz="2076"/>
              <a:t>Machine learning models loaded using pickle</a:t>
            </a:r>
            <a:endParaRPr sz="2076"/>
          </a:p>
          <a:p>
            <a:pPr marL="0" lvl="0" indent="0" algn="l" rtl="0">
              <a:lnSpc>
                <a:spcPct val="70000"/>
              </a:lnSpc>
              <a:spcBef>
                <a:spcPts val="1000"/>
              </a:spcBef>
              <a:spcAft>
                <a:spcPts val="0"/>
              </a:spcAft>
              <a:buClr>
                <a:schemeClr val="dk1"/>
              </a:buClr>
              <a:buSzPts val="275"/>
              <a:buFont typeface="Arial"/>
              <a:buNone/>
            </a:pPr>
            <a:r>
              <a:rPr lang="en-GB" sz="2076" b="1"/>
              <a:t>Application Flow:</a:t>
            </a:r>
            <a:endParaRPr sz="2076" b="1"/>
          </a:p>
          <a:p>
            <a:pPr marL="457200" lvl="0" indent="-360484" algn="l" rtl="0">
              <a:lnSpc>
                <a:spcPct val="70000"/>
              </a:lnSpc>
              <a:spcBef>
                <a:spcPts val="1000"/>
              </a:spcBef>
              <a:spcAft>
                <a:spcPts val="0"/>
              </a:spcAft>
              <a:buSzPts val="2077"/>
              <a:buFont typeface="Calibri"/>
              <a:buChar char="•"/>
            </a:pPr>
            <a:r>
              <a:rPr lang="en-GB" sz="2076"/>
              <a:t>Sidebar navigation for disease selection</a:t>
            </a:r>
            <a:endParaRPr sz="2076"/>
          </a:p>
          <a:p>
            <a:pPr marL="457200" lvl="0" indent="-360484" algn="l" rtl="0">
              <a:lnSpc>
                <a:spcPct val="70000"/>
              </a:lnSpc>
              <a:spcBef>
                <a:spcPts val="0"/>
              </a:spcBef>
              <a:spcAft>
                <a:spcPts val="0"/>
              </a:spcAft>
              <a:buSzPts val="2077"/>
              <a:buFont typeface="Calibri"/>
              <a:buChar char="•"/>
            </a:pPr>
            <a:r>
              <a:rPr lang="en-GB" sz="2076"/>
              <a:t>Input forms for user data</a:t>
            </a:r>
            <a:endParaRPr sz="2076"/>
          </a:p>
          <a:p>
            <a:pPr marL="457200" lvl="0" indent="-360484" algn="l" rtl="0">
              <a:lnSpc>
                <a:spcPct val="70000"/>
              </a:lnSpc>
              <a:spcBef>
                <a:spcPts val="0"/>
              </a:spcBef>
              <a:spcAft>
                <a:spcPts val="0"/>
              </a:spcAft>
              <a:buSzPts val="2077"/>
              <a:buFont typeface="Calibri"/>
              <a:buChar char="•"/>
            </a:pPr>
            <a:r>
              <a:rPr lang="en-GB" sz="2076"/>
              <a:t>Integration with pre-trained ML models</a:t>
            </a:r>
            <a:endParaRPr sz="2076"/>
          </a:p>
          <a:p>
            <a:pPr marL="457200" lvl="0" indent="-360484" algn="l" rtl="0">
              <a:lnSpc>
                <a:spcPct val="70000"/>
              </a:lnSpc>
              <a:spcBef>
                <a:spcPts val="0"/>
              </a:spcBef>
              <a:spcAft>
                <a:spcPts val="0"/>
              </a:spcAft>
              <a:buSzPts val="2077"/>
              <a:buFont typeface="Calibri"/>
              <a:buChar char="•"/>
            </a:pPr>
            <a:r>
              <a:rPr lang="en-GB" sz="2076"/>
              <a:t>Display of prediction results using st.success</a:t>
            </a:r>
            <a:endParaRPr sz="2076"/>
          </a:p>
          <a:p>
            <a:pPr marL="0" lvl="0" indent="0" algn="l" rtl="0">
              <a:lnSpc>
                <a:spcPct val="70000"/>
              </a:lnSpc>
              <a:spcBef>
                <a:spcPts val="1000"/>
              </a:spcBef>
              <a:spcAft>
                <a:spcPts val="0"/>
              </a:spcAft>
              <a:buClr>
                <a:schemeClr val="dk1"/>
              </a:buClr>
              <a:buSzPts val="275"/>
              <a:buFont typeface="Arial"/>
              <a:buNone/>
            </a:pPr>
            <a:r>
              <a:rPr lang="en-GB" sz="2076" b="1"/>
              <a:t>Models:</a:t>
            </a:r>
            <a:endParaRPr sz="2076" b="1"/>
          </a:p>
          <a:p>
            <a:pPr marL="457200" lvl="0" indent="-360484" algn="l" rtl="0">
              <a:lnSpc>
                <a:spcPct val="70000"/>
              </a:lnSpc>
              <a:spcBef>
                <a:spcPts val="1000"/>
              </a:spcBef>
              <a:spcAft>
                <a:spcPts val="0"/>
              </a:spcAft>
              <a:buSzPts val="2077"/>
              <a:buFont typeface="Calibri"/>
              <a:buChar char="•"/>
            </a:pPr>
            <a:r>
              <a:rPr lang="en-GB" sz="2076"/>
              <a:t>Three models loaded: Diabetes, Heart Disease, Parkinson's Disease</a:t>
            </a:r>
            <a:endParaRPr sz="2076"/>
          </a:p>
          <a:p>
            <a:pPr marL="0" lvl="0" indent="0" algn="l" rtl="0">
              <a:lnSpc>
                <a:spcPct val="70000"/>
              </a:lnSpc>
              <a:spcBef>
                <a:spcPts val="1000"/>
              </a:spcBef>
              <a:spcAft>
                <a:spcPts val="0"/>
              </a:spcAft>
              <a:buClr>
                <a:schemeClr val="dk1"/>
              </a:buClr>
              <a:buSzPts val="275"/>
              <a:buFont typeface="Arial"/>
              <a:buNone/>
            </a:pPr>
            <a:r>
              <a:rPr lang="en-GB" sz="2076" b="1"/>
              <a:t>Input Validation:</a:t>
            </a:r>
            <a:endParaRPr sz="2076" b="1"/>
          </a:p>
          <a:p>
            <a:pPr marL="457200" lvl="0" indent="-360484" algn="l" rtl="0">
              <a:lnSpc>
                <a:spcPct val="70000"/>
              </a:lnSpc>
              <a:spcBef>
                <a:spcPts val="1000"/>
              </a:spcBef>
              <a:spcAft>
                <a:spcPts val="0"/>
              </a:spcAft>
              <a:buSzPts val="2077"/>
              <a:buFont typeface="Calibri"/>
              <a:buChar char="•"/>
            </a:pPr>
            <a:r>
              <a:rPr lang="en-GB" sz="2076"/>
              <a:t>Assumes valid input; minimal validation for brevity</a:t>
            </a:r>
            <a:endParaRPr sz="2076"/>
          </a:p>
          <a:p>
            <a:pPr marL="0" lvl="0" indent="0" algn="l" rtl="0">
              <a:lnSpc>
                <a:spcPct val="70000"/>
              </a:lnSpc>
              <a:spcBef>
                <a:spcPts val="1000"/>
              </a:spcBef>
              <a:spcAft>
                <a:spcPts val="0"/>
              </a:spcAft>
              <a:buSzPts val="275"/>
              <a:buNone/>
            </a:pP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Timeline of Project</a:t>
            </a:r>
            <a:endParaRPr/>
          </a:p>
        </p:txBody>
      </p:sp>
      <p:graphicFrame>
        <p:nvGraphicFramePr>
          <p:cNvPr id="136" name="Google Shape;136;p8"/>
          <p:cNvGraphicFramePr/>
          <p:nvPr/>
        </p:nvGraphicFramePr>
        <p:xfrm>
          <a:off x="838200" y="1542438"/>
          <a:ext cx="10287000" cy="4175520"/>
        </p:xfrm>
        <a:graphic>
          <a:graphicData uri="http://schemas.openxmlformats.org/drawingml/2006/table">
            <a:tbl>
              <a:tblPr>
                <a:noFill/>
                <a:tableStyleId>{B72E1405-2BE2-47DE-B51F-E0AC4252D7BA}</a:tableStyleId>
              </a:tblPr>
              <a:tblGrid>
                <a:gridCol w="2571750">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2571750">
                  <a:extLst>
                    <a:ext uri="{9D8B030D-6E8A-4147-A177-3AD203B41FA5}">
                      <a16:colId xmlns:a16="http://schemas.microsoft.com/office/drawing/2014/main" val="20002"/>
                    </a:ext>
                  </a:extLst>
                </a:gridCol>
                <a:gridCol w="2571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sz="1800" b="1"/>
                        <a:t>TASK</a:t>
                      </a:r>
                      <a:endParaRPr sz="18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800" b="1"/>
                        <a:t>START DATE</a:t>
                      </a:r>
                      <a:endParaRPr sz="18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800" b="1"/>
                        <a:t>END DATE</a:t>
                      </a:r>
                      <a:endParaRPr sz="18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800" b="1"/>
                        <a:t>DURATION</a:t>
                      </a:r>
                      <a:endParaRPr sz="18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5"/>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1600"/>
                        <a:t>Project Initiation</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Oct 1,2023​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Oct 14,2023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14 days​</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sz="1600"/>
                        <a:t>Planning</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Oct 15,2023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Oct 31,2023​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17 days​</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sz="1600"/>
                        <a:t>Data Collection &amp; Preprocessing</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Nov 1,2023​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Nov 15,2023​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15 days​</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sz="1600"/>
                        <a:t>Feature Engineering &amp; Model Development</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Nov 16,2023​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Nov 30,2023​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15 days​</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sz="1600"/>
                        <a:t>Continuous Monitoring​</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Dec 1,2023​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Dec 14,2023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14 days​</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sz="1600"/>
                        <a:t>UI Development, Validation &amp; Testing</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Dec 15,2023​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Dec 30,2023​</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16 days​</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sz="1600"/>
                        <a:t>Closure</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Jan 1,2024​</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Jan 8,2024​</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600"/>
                        <a:t>8 days​</a:t>
                      </a:r>
                      <a:endParaRPr sz="1600"/>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1540</Words>
  <Application>Microsoft Office PowerPoint</Application>
  <PresentationFormat>Widescreen</PresentationFormat>
  <Paragraphs>157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Verdana</vt:lpstr>
      <vt:lpstr>Presidency University 45 Yrs</vt:lpstr>
      <vt:lpstr>Leveraging Machine Learning for Early Prediction of Lifestyle Diseases: A Data-Driven Approach</vt:lpstr>
      <vt:lpstr>Introduction</vt:lpstr>
      <vt:lpstr>Literature Review</vt:lpstr>
      <vt:lpstr>Research Gaps Identified</vt:lpstr>
      <vt:lpstr>Proposed Methodology</vt:lpstr>
      <vt:lpstr>Objectives</vt:lpstr>
      <vt:lpstr>System Design </vt:lpstr>
      <vt:lpstr>Implementation</vt:lpstr>
      <vt:lpstr>Timeline of Project</vt:lpstr>
      <vt:lpstr>Outcomes </vt:lpstr>
      <vt:lpstr>Conclusion</vt:lpstr>
      <vt:lpstr>References</vt:lpstr>
      <vt:lpstr>Publication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Machine Learning for Early Prediction of Lifestyle Diseases: A Data-Driven Approach</dc:title>
  <dc:creator>Sanjeev P Kaulgud-Asst. Prof-CSE</dc:creator>
  <cp:lastModifiedBy>S HARISH</cp:lastModifiedBy>
  <cp:revision>2</cp:revision>
  <dcterms:created xsi:type="dcterms:W3CDTF">2023-03-16T03:26:27Z</dcterms:created>
  <dcterms:modified xsi:type="dcterms:W3CDTF">2024-01-10T07:16:23Z</dcterms:modified>
</cp:coreProperties>
</file>