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317" r:id="rId5"/>
    <p:sldId id="312" r:id="rId6"/>
    <p:sldId id="263" r:id="rId7"/>
    <p:sldId id="318" r:id="rId8"/>
    <p:sldId id="320" r:id="rId9"/>
    <p:sldId id="321" r:id="rId10"/>
    <p:sldId id="322" r:id="rId11"/>
    <p:sldId id="323" r:id="rId12"/>
    <p:sldId id="309" r:id="rId13"/>
    <p:sldId id="324" r:id="rId14"/>
    <p:sldId id="278" r:id="rId15"/>
    <p:sldId id="316" r:id="rId16"/>
    <p:sldId id="325" r:id="rId17"/>
    <p:sldId id="310" r:id="rId18"/>
    <p:sldId id="326" r:id="rId19"/>
    <p:sldId id="319" r:id="rId20"/>
    <p:sldId id="308" r:id="rId21"/>
    <p:sldId id="30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4ED"/>
    <a:srgbClr val="636A58"/>
    <a:srgbClr val="505A47"/>
    <a:srgbClr val="D1D8B7"/>
    <a:srgbClr val="A09D79"/>
    <a:srgbClr val="AD5C4D"/>
    <a:srgbClr val="543E35"/>
    <a:srgbClr val="637700"/>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81" d="100"/>
          <a:sy n="81" d="100"/>
        </p:scale>
        <p:origin x="754" y="4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6/29/2025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6/29/2025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F1763-BD18-861F-0853-878AB51BAE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4054B0-EA1D-2B7C-32B6-AF82F88264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B396B3-531E-6456-11DC-EA9A9B2438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45587D-B4E2-8B67-F581-7D3610D16355}"/>
              </a:ext>
            </a:extLst>
          </p:cNvPr>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2822144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F5974-5E52-C29C-424C-073D529FEE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365A9D-13BB-C895-8C10-4E6CA5A87A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AA4A13-A160-9DC8-8258-40369361C3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36984F-4398-3B8D-F134-4CE8D11C85CC}"/>
              </a:ext>
            </a:extLst>
          </p:cNvPr>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2908133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17</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18</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496641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47FF1-2D70-6624-AF87-F260CB09BD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B3A602-97FB-C2C1-E5A9-A3C146526E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A34561-307C-5FCC-5494-B37051A1A7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FAA3185-84F5-67EB-E0DA-16B841D7685E}"/>
              </a:ext>
            </a:extLst>
          </p:cNvPr>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9401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4EA58-3DD1-5010-CFFA-F16CD75ACF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B1ED0D-6BFF-7025-D02A-4DF650F619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C01FCA-71D7-109A-9C35-7921F98C8A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D3A1B2-D9A0-352F-7512-04338FCDAC05}"/>
              </a:ext>
            </a:extLst>
          </p:cNvPr>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151653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8CD7FA-37AF-EB38-2444-981E42B598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8B3844-EEFF-E7B1-D92C-1E82899C8F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202A1F-7E92-C712-89EA-6759889CAF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7E5B8B-E652-71E4-F484-A492150FD827}"/>
              </a:ext>
            </a:extLst>
          </p:cNvPr>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636741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E9919-799A-1C3F-4E5E-94C89CDEFF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29E6C5-A0D3-03C7-5589-6B97C74BB3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69F2CC-DE07-522A-3BFC-2E2A611FA4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EFBD29-6182-585B-7492-EDD40BAFFB3C}"/>
              </a:ext>
            </a:extLst>
          </p:cNvPr>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677375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9.jp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pPr>
              <a:lnSpc>
                <a:spcPct val="107000"/>
              </a:lnSpc>
              <a:spcAft>
                <a:spcPts val="800"/>
              </a:spcAft>
            </a:pPr>
            <a:r>
              <a:rPr lang="en-IN" sz="32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Integrated Temperature and Humidity </a:t>
            </a:r>
            <a:br>
              <a:rPr lang="en-IN" sz="32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32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Management System for Sericulture Sheds.</a:t>
            </a:r>
            <a:br>
              <a:rPr lang="en-IN" sz="32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32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BY </a:t>
            </a:r>
            <a:br>
              <a:rPr lang="en-IN" sz="16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HARISH S </a:t>
            </a:r>
            <a:br>
              <a:rPr lang="en-IN" sz="16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16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Guide:</a:t>
            </a:r>
            <a:br>
              <a:rPr lang="en-IN" sz="16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Dr. Devi K</a:t>
            </a:r>
            <a:br>
              <a:rPr lang="en-IN" sz="16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32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ECE4C-CECD-FEC5-D4B8-96F5958A5DBF}"/>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563552A9-5DD3-9404-0D3E-3AC8E18C306F}"/>
              </a:ext>
            </a:extLst>
          </p:cNvPr>
          <p:cNvSpPr>
            <a:spLocks noGrp="1"/>
          </p:cNvSpPr>
          <p:nvPr>
            <p:ph type="title"/>
          </p:nvPr>
        </p:nvSpPr>
        <p:spPr/>
        <p:txBody>
          <a:bodyPr/>
          <a:lstStyle/>
          <a:p>
            <a:r>
              <a:rPr lang="en-IN" dirty="0"/>
              <a:t>Research Objective</a:t>
            </a:r>
            <a:endParaRPr lang="en-US" dirty="0"/>
          </a:p>
        </p:txBody>
      </p:sp>
      <p:sp>
        <p:nvSpPr>
          <p:cNvPr id="3" name="Slide Number Placeholder 2">
            <a:extLst>
              <a:ext uri="{FF2B5EF4-FFF2-40B4-BE49-F238E27FC236}">
                <a16:creationId xmlns:a16="http://schemas.microsoft.com/office/drawing/2014/main" id="{F4EA6693-507E-36F6-3B71-E00EA0F0D69F}"/>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
        <p:nvSpPr>
          <p:cNvPr id="4" name="Rectangle 2">
            <a:extLst>
              <a:ext uri="{FF2B5EF4-FFF2-40B4-BE49-F238E27FC236}">
                <a16:creationId xmlns:a16="http://schemas.microsoft.com/office/drawing/2014/main" id="{2BCB038B-6A03-2C1A-C011-3EC431232FBA}"/>
              </a:ext>
            </a:extLst>
          </p:cNvPr>
          <p:cNvSpPr>
            <a:spLocks noGrp="1" noChangeArrowheads="1"/>
          </p:cNvSpPr>
          <p:nvPr>
            <p:ph sz="quarter" idx="10"/>
          </p:nvPr>
        </p:nvSpPr>
        <p:spPr bwMode="auto">
          <a:xfrm>
            <a:off x="914400" y="2157288"/>
            <a:ext cx="8634952"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rPr>
              <a:t>Design and develop an </a:t>
            </a:r>
            <a:r>
              <a:rPr kumimoji="0" lang="en-US" altLang="en-US" sz="1800" b="1" i="0" u="none" strike="noStrike" cap="none" normalizeH="0" baseline="0" dirty="0">
                <a:ln>
                  <a:noFill/>
                </a:ln>
                <a:solidFill>
                  <a:schemeClr val="tx1"/>
                </a:solidFill>
                <a:effectLst/>
              </a:rPr>
              <a:t>Integrated Temperature and Humidity Management System</a:t>
            </a:r>
            <a:r>
              <a:rPr kumimoji="0" lang="en-US" altLang="en-US" sz="1800" b="0" i="0" u="none" strike="noStrike" cap="none" normalizeH="0" baseline="0" dirty="0">
                <a:ln>
                  <a:noFill/>
                </a:ln>
                <a:solidFill>
                  <a:schemeClr val="tx1"/>
                </a:solidFill>
                <a:effectLst/>
              </a:rPr>
              <a:t> for sericulture sheds.</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rPr>
              <a:t>Employ </a:t>
            </a:r>
            <a:r>
              <a:rPr kumimoji="0" lang="en-US" altLang="en-US" b="0" i="0" u="none" strike="noStrike" cap="none" normalizeH="0" baseline="0" dirty="0">
                <a:ln>
                  <a:noFill/>
                </a:ln>
                <a:solidFill>
                  <a:schemeClr val="tx1"/>
                </a:solidFill>
                <a:effectLst/>
              </a:rPr>
              <a:t>reinforcement</a:t>
            </a:r>
            <a:r>
              <a:rPr kumimoji="0" lang="en-US" altLang="en-US" sz="1800" b="0" i="0" u="none" strike="noStrike" cap="none" normalizeH="0" baseline="0" dirty="0">
                <a:ln>
                  <a:noFill/>
                </a:ln>
                <a:solidFill>
                  <a:schemeClr val="tx1"/>
                </a:solidFill>
                <a:effectLst/>
              </a:rPr>
              <a:t> learning for predictive analytics and federated learning for decentralized actuator control.</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rPr>
              <a:t>Optimize energy consumption and ensure real-time monitoring and control using IoT.</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rPr>
              <a:t>Improve silk yield and reduce operational complexities. </a:t>
            </a:r>
          </a:p>
        </p:txBody>
      </p:sp>
    </p:spTree>
    <p:extLst>
      <p:ext uri="{BB962C8B-B14F-4D97-AF65-F5344CB8AC3E}">
        <p14:creationId xmlns:p14="http://schemas.microsoft.com/office/powerpoint/2010/main" val="198095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289877" y="2449649"/>
            <a:ext cx="5449824" cy="1024128"/>
          </a:xfrm>
        </p:spPr>
        <p:txBody>
          <a:bodyPr anchor="b"/>
          <a:lstStyle/>
          <a:p>
            <a:r>
              <a:rPr lang="en-IN" dirty="0"/>
              <a:t>Methodology</a:t>
            </a:r>
            <a:endParaRPr lang="en-US" dirty="0"/>
          </a:p>
        </p:txBody>
      </p:sp>
      <p:pic>
        <p:nvPicPr>
          <p:cNvPr id="16" name="Picture Placeholder 15">
            <a:extLst>
              <a:ext uri="{FF2B5EF4-FFF2-40B4-BE49-F238E27FC236}">
                <a16:creationId xmlns:a16="http://schemas.microsoft.com/office/drawing/2014/main" id="{69E70CCE-4B29-2633-73F6-243EE145FC6D}"/>
              </a:ext>
            </a:extLst>
          </p:cNvPr>
          <p:cNvPicPr>
            <a:picLocks noGrp="1" noChangeAspect="1"/>
          </p:cNvPicPr>
          <p:nvPr>
            <p:ph type="pic" sz="quarter" idx="11"/>
          </p:nvPr>
        </p:nvPicPr>
        <p:blipFill>
          <a:blip r:embed="rId3"/>
          <a:srcRect l="24497" r="24497"/>
          <a:stretch>
            <a:fillRect/>
          </a:stretch>
        </p:blipFill>
        <p:spPr/>
      </p:pic>
    </p:spTree>
    <p:extLst>
      <p:ext uri="{BB962C8B-B14F-4D97-AF65-F5344CB8AC3E}">
        <p14:creationId xmlns:p14="http://schemas.microsoft.com/office/powerpoint/2010/main" val="52000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915924" y="1404594"/>
            <a:ext cx="10360152" cy="914400"/>
          </a:xfrm>
        </p:spPr>
        <p:txBody>
          <a:bodyPr/>
          <a:lstStyle/>
          <a:p>
            <a:r>
              <a:rPr lang="en-US" sz="3200" dirty="0"/>
              <a:t>Methodology</a:t>
            </a:r>
            <a:endParaRPr lang="en-US" dirty="0"/>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914398" y="2658359"/>
            <a:ext cx="10784265" cy="3221232"/>
          </a:xfrm>
        </p:spPr>
        <p:txBody>
          <a:bodyPr/>
          <a:lstStyle/>
          <a:p>
            <a:r>
              <a:rPr lang="en-IN" b="1" dirty="0"/>
              <a:t>System Design:</a:t>
            </a:r>
            <a:endParaRPr lang="en-IN" dirty="0"/>
          </a:p>
          <a:p>
            <a:pPr>
              <a:buFont typeface="Arial" panose="020B0604020202020204" pitchFamily="34" charset="0"/>
              <a:buChar char="•"/>
            </a:pPr>
            <a:r>
              <a:rPr lang="en-IN" dirty="0"/>
              <a:t>Sensors (DHT22, SHT31) collect temperature and humidity data.</a:t>
            </a:r>
          </a:p>
          <a:p>
            <a:pPr>
              <a:buFont typeface="Arial" panose="020B0604020202020204" pitchFamily="34" charset="0"/>
              <a:buChar char="•"/>
            </a:pPr>
            <a:r>
              <a:rPr lang="en-IN" dirty="0"/>
              <a:t>Central Control Unit (Raspberry Pi) processes sensor data using ML models.</a:t>
            </a:r>
          </a:p>
          <a:p>
            <a:pPr>
              <a:buFont typeface="Arial" panose="020B0604020202020204" pitchFamily="34" charset="0"/>
              <a:buChar char="•"/>
            </a:pPr>
            <a:r>
              <a:rPr lang="en-IN" dirty="0"/>
              <a:t>Actuators (heater, cooler, humidifier, dehumidifier) controlled via Node-RED.</a:t>
            </a:r>
          </a:p>
        </p:txBody>
      </p:sp>
    </p:spTree>
    <p:extLst>
      <p:ext uri="{BB962C8B-B14F-4D97-AF65-F5344CB8AC3E}">
        <p14:creationId xmlns:p14="http://schemas.microsoft.com/office/powerpoint/2010/main" val="537809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F4CE7-82D8-E662-3418-5263824F1AA2}"/>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A314642B-2E93-10EC-8C25-C62A88CEF131}"/>
              </a:ext>
            </a:extLst>
          </p:cNvPr>
          <p:cNvSpPr>
            <a:spLocks noGrp="1"/>
          </p:cNvSpPr>
          <p:nvPr>
            <p:ph type="title"/>
          </p:nvPr>
        </p:nvSpPr>
        <p:spPr>
          <a:xfrm>
            <a:off x="915924" y="1404594"/>
            <a:ext cx="10360152" cy="914400"/>
          </a:xfrm>
        </p:spPr>
        <p:txBody>
          <a:bodyPr/>
          <a:lstStyle/>
          <a:p>
            <a:r>
              <a:rPr lang="en-US" sz="3200" dirty="0"/>
              <a:t>Methodology (cont.)</a:t>
            </a:r>
            <a:endParaRPr lang="en-US" dirty="0"/>
          </a:p>
        </p:txBody>
      </p:sp>
      <p:sp>
        <p:nvSpPr>
          <p:cNvPr id="3" name="Content Placeholder 2">
            <a:extLst>
              <a:ext uri="{FF2B5EF4-FFF2-40B4-BE49-F238E27FC236}">
                <a16:creationId xmlns:a16="http://schemas.microsoft.com/office/drawing/2014/main" id="{07DD814C-91F3-EA67-9F81-F00C271DB40A}"/>
              </a:ext>
            </a:extLst>
          </p:cNvPr>
          <p:cNvSpPr>
            <a:spLocks noGrp="1"/>
          </p:cNvSpPr>
          <p:nvPr>
            <p:ph sz="quarter" idx="12"/>
          </p:nvPr>
        </p:nvSpPr>
        <p:spPr>
          <a:xfrm>
            <a:off x="914398" y="2658359"/>
            <a:ext cx="10784265" cy="3221232"/>
          </a:xfrm>
        </p:spPr>
        <p:txBody>
          <a:bodyPr/>
          <a:lstStyle/>
          <a:p>
            <a:r>
              <a:rPr lang="en-US" b="1" dirty="0"/>
              <a:t>Implementation Progress:</a:t>
            </a:r>
            <a:endParaRPr lang="en-US" dirty="0"/>
          </a:p>
          <a:p>
            <a:pPr>
              <a:buFont typeface="Arial" panose="020B0604020202020204" pitchFamily="34" charset="0"/>
              <a:buChar char="•"/>
            </a:pPr>
            <a:r>
              <a:rPr lang="en-US" dirty="0"/>
              <a:t>Developed Python-based reinforcement learning algorithm for temperature and humidity prediction.</a:t>
            </a:r>
          </a:p>
          <a:p>
            <a:pPr>
              <a:buFont typeface="Arial" panose="020B0604020202020204" pitchFamily="34" charset="0"/>
              <a:buChar char="•"/>
            </a:pPr>
            <a:r>
              <a:rPr lang="en-US" dirty="0"/>
              <a:t>Integrated federated learning model for actuator control in Node-RED.</a:t>
            </a:r>
          </a:p>
          <a:p>
            <a:pPr>
              <a:buFont typeface="Arial" panose="020B0604020202020204" pitchFamily="34" charset="0"/>
              <a:buChar char="•"/>
            </a:pPr>
            <a:r>
              <a:rPr lang="en-US" dirty="0"/>
              <a:t>Initial testing with sensors and actuators completed; real-time adjustments verified.</a:t>
            </a:r>
          </a:p>
          <a:p>
            <a:endParaRPr lang="en-IN" dirty="0"/>
          </a:p>
        </p:txBody>
      </p:sp>
    </p:spTree>
    <p:extLst>
      <p:ext uri="{BB962C8B-B14F-4D97-AF65-F5344CB8AC3E}">
        <p14:creationId xmlns:p14="http://schemas.microsoft.com/office/powerpoint/2010/main" val="3728771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b="1" dirty="0"/>
              <a:t>Results &amp; Discussions</a:t>
            </a:r>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14</a:t>
            </a:fld>
            <a:endParaRPr lang="en-US" dirty="0"/>
          </a:p>
        </p:txBody>
      </p:sp>
      <p:sp>
        <p:nvSpPr>
          <p:cNvPr id="3" name="Rectangle 1">
            <a:extLst>
              <a:ext uri="{FF2B5EF4-FFF2-40B4-BE49-F238E27FC236}">
                <a16:creationId xmlns:a16="http://schemas.microsoft.com/office/drawing/2014/main" id="{1F06FDC3-19D9-55FC-A604-E6AD22DA974C}"/>
              </a:ext>
            </a:extLst>
          </p:cNvPr>
          <p:cNvSpPr>
            <a:spLocks noGrp="1" noChangeArrowheads="1"/>
          </p:cNvSpPr>
          <p:nvPr>
            <p:ph sz="quarter" idx="11"/>
          </p:nvPr>
        </p:nvSpPr>
        <p:spPr bwMode="auto">
          <a:xfrm>
            <a:off x="914400" y="2305085"/>
            <a:ext cx="7616316" cy="308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Results: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.Adaptive learning model predicted the optimal temperature and humidity.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Automated Actuator adjustments were functioning without any fluctuations.</a:t>
            </a:r>
          </a:p>
          <a:p>
            <a:pPr lvl="0" eaLnBrk="0" fontAlgn="base" hangingPunct="0">
              <a:lnSpc>
                <a:spcPct val="100000"/>
              </a:lnSpc>
              <a:spcBef>
                <a:spcPct val="0"/>
              </a:spcBef>
              <a:spcAft>
                <a:spcPct val="0"/>
              </a:spcAft>
              <a:buFontTx/>
              <a:buChar char="•"/>
            </a:pPr>
            <a:r>
              <a:rPr lang="en-US" altLang="en-US" sz="1800" dirty="0"/>
              <a:t>System maintained temperature and humidity within optimal ranges for initial tests</a:t>
            </a:r>
          </a:p>
          <a:p>
            <a:pPr lvl="0" eaLnBrk="0" fontAlgn="base" hangingPunct="0">
              <a:lnSpc>
                <a:spcPct val="100000"/>
              </a:lnSpc>
              <a:spcBef>
                <a:spcPct val="0"/>
              </a:spcBef>
              <a:spcAft>
                <a:spcPct val="0"/>
              </a:spcAft>
              <a:buFontTx/>
              <a:buChar char="•"/>
            </a:pPr>
            <a:endParaRPr lang="en-US" altLang="en-US" sz="1800" dirty="0"/>
          </a:p>
          <a:p>
            <a:r>
              <a:rPr lang="en-US" sz="1600" b="1" dirty="0"/>
              <a:t>Discussion:</a:t>
            </a:r>
            <a:endParaRPr lang="en-US" sz="1600" dirty="0"/>
          </a:p>
          <a:p>
            <a:pPr>
              <a:buFont typeface="Arial" panose="020B0604020202020204" pitchFamily="34" charset="0"/>
              <a:buChar char="•"/>
            </a:pPr>
            <a:r>
              <a:rPr lang="en-US" sz="1600" dirty="0"/>
              <a:t>Early results demonstrate the system’s potential to improve sericulture productivity.</a:t>
            </a:r>
          </a:p>
          <a:p>
            <a:pPr>
              <a:buFont typeface="Arial" panose="020B0604020202020204" pitchFamily="34" charset="0"/>
              <a:buChar char="•"/>
            </a:pPr>
            <a:r>
              <a:rPr lang="en-US" sz="1600" dirty="0"/>
              <a:t>Further testing required under diverse environmental conditions.</a:t>
            </a:r>
          </a:p>
          <a:p>
            <a:pPr lvl="0" eaLnBrk="0" fontAlgn="base" hangingPunct="0">
              <a:lnSpc>
                <a:spcPct val="100000"/>
              </a:lnSpc>
              <a:spcBef>
                <a:spcPct val="0"/>
              </a:spcBef>
              <a:spcAft>
                <a:spcPct val="0"/>
              </a:spcAft>
            </a:pPr>
            <a:endParaRPr lang="en-US" altLang="en-US" sz="1800" dirty="0"/>
          </a:p>
        </p:txBody>
      </p:sp>
    </p:spTree>
    <p:extLst>
      <p:ext uri="{BB962C8B-B14F-4D97-AF65-F5344CB8AC3E}">
        <p14:creationId xmlns:p14="http://schemas.microsoft.com/office/powerpoint/2010/main" val="4230106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829559" y="0"/>
            <a:ext cx="10360152" cy="914400"/>
          </a:xfrm>
        </p:spPr>
        <p:txBody>
          <a:bodyPr/>
          <a:lstStyle/>
          <a:p>
            <a:r>
              <a:rPr lang="en-US" sz="3200" dirty="0"/>
              <a:t>Output </a:t>
            </a:r>
            <a:endParaRPr lang="en-US" dirty="0"/>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273376" y="1209553"/>
            <a:ext cx="3906337" cy="3904488"/>
          </a:xfrm>
        </p:spPr>
        <p:txBody>
          <a:bodyPr/>
          <a:lstStyle/>
          <a:p>
            <a:pPr marL="0" indent="0">
              <a:buNone/>
            </a:pPr>
            <a:r>
              <a:rPr lang="en-US" dirty="0"/>
              <a:t>The reinforcement learning model predicts the optimum condition for the silkworm growth stages.</a:t>
            </a:r>
          </a:p>
          <a:p>
            <a:pPr marL="0" indent="0">
              <a:buNone/>
            </a:pPr>
            <a:r>
              <a:rPr lang="en-US" dirty="0"/>
              <a:t>Fig.: Python execution output</a:t>
            </a:r>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4425429" y="1209553"/>
            <a:ext cx="7589787" cy="1382818"/>
          </a:xfrm>
        </p:spPr>
        <p:txBody>
          <a:bodyPr>
            <a:normAutofit lnSpcReduction="10000"/>
          </a:bodyPr>
          <a:lstStyle/>
          <a:p>
            <a:r>
              <a:rPr lang="en-US" dirty="0"/>
              <a:t>The federated learning model adjusts the frequencies of the climate control devices using node-red(platform) to obtain the optimum condition</a:t>
            </a:r>
          </a:p>
          <a:p>
            <a:endParaRPr lang="en-US" dirty="0"/>
          </a:p>
          <a:p>
            <a:r>
              <a:rPr lang="en-US" dirty="0"/>
              <a:t>Fig.: Web &amp; mobile Application Output</a:t>
            </a: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15</a:t>
            </a:fld>
            <a:endParaRPr lang="en-US" dirty="0"/>
          </a:p>
        </p:txBody>
      </p:sp>
      <p:pic>
        <p:nvPicPr>
          <p:cNvPr id="3" name="Picture 2" descr="A screenshot of a computer program&#10;&#10;Description automatically generated">
            <a:extLst>
              <a:ext uri="{FF2B5EF4-FFF2-40B4-BE49-F238E27FC236}">
                <a16:creationId xmlns:a16="http://schemas.microsoft.com/office/drawing/2014/main" id="{A5FE5E67-BC50-374C-265A-B52DFCAF4ECC}"/>
              </a:ext>
            </a:extLst>
          </p:cNvPr>
          <p:cNvPicPr>
            <a:picLocks noChangeAspect="1"/>
          </p:cNvPicPr>
          <p:nvPr/>
        </p:nvPicPr>
        <p:blipFill>
          <a:blip r:embed="rId3"/>
          <a:stretch>
            <a:fillRect/>
          </a:stretch>
        </p:blipFill>
        <p:spPr>
          <a:xfrm>
            <a:off x="273375" y="2735687"/>
            <a:ext cx="3850668" cy="2378354"/>
          </a:xfrm>
          <a:prstGeom prst="rect">
            <a:avLst/>
          </a:prstGeom>
        </p:spPr>
      </p:pic>
      <p:pic>
        <p:nvPicPr>
          <p:cNvPr id="6" name="Picture 5">
            <a:extLst>
              <a:ext uri="{FF2B5EF4-FFF2-40B4-BE49-F238E27FC236}">
                <a16:creationId xmlns:a16="http://schemas.microsoft.com/office/drawing/2014/main" id="{BB3AECA8-FE14-A8AD-13A8-55F95D999A41}"/>
              </a:ext>
            </a:extLst>
          </p:cNvPr>
          <p:cNvPicPr>
            <a:picLocks noChangeAspect="1"/>
          </p:cNvPicPr>
          <p:nvPr/>
        </p:nvPicPr>
        <p:blipFill>
          <a:blip r:embed="rId4"/>
          <a:stretch>
            <a:fillRect/>
          </a:stretch>
        </p:blipFill>
        <p:spPr>
          <a:xfrm>
            <a:off x="4425430" y="2735687"/>
            <a:ext cx="6117831" cy="3226288"/>
          </a:xfrm>
          <a:prstGeom prst="rect">
            <a:avLst/>
          </a:prstGeom>
        </p:spPr>
      </p:pic>
      <p:pic>
        <p:nvPicPr>
          <p:cNvPr id="8" name="Picture 7" descr="A screenshot of a device&#10;&#10;Description automatically generated">
            <a:extLst>
              <a:ext uri="{FF2B5EF4-FFF2-40B4-BE49-F238E27FC236}">
                <a16:creationId xmlns:a16="http://schemas.microsoft.com/office/drawing/2014/main" id="{98B747C4-44C2-C03B-7A7B-4BA2C6D6E502}"/>
              </a:ext>
            </a:extLst>
          </p:cNvPr>
          <p:cNvPicPr>
            <a:picLocks noChangeAspect="1"/>
          </p:cNvPicPr>
          <p:nvPr/>
        </p:nvPicPr>
        <p:blipFill>
          <a:blip r:embed="rId5"/>
          <a:stretch>
            <a:fillRect/>
          </a:stretch>
        </p:blipFill>
        <p:spPr>
          <a:xfrm>
            <a:off x="10627885" y="2735687"/>
            <a:ext cx="1451830" cy="3226288"/>
          </a:xfrm>
          <a:prstGeom prst="rect">
            <a:avLst/>
          </a:prstGeom>
        </p:spPr>
      </p:pic>
    </p:spTree>
    <p:extLst>
      <p:ext uri="{BB962C8B-B14F-4D97-AF65-F5344CB8AC3E}">
        <p14:creationId xmlns:p14="http://schemas.microsoft.com/office/powerpoint/2010/main" val="4242119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374BB-3240-20EB-87DA-865CCB810AA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D07363C2-A69C-A92F-65F0-462CF21CF2E0}"/>
              </a:ext>
            </a:extLst>
          </p:cNvPr>
          <p:cNvSpPr>
            <a:spLocks noGrp="1"/>
          </p:cNvSpPr>
          <p:nvPr>
            <p:ph type="title"/>
          </p:nvPr>
        </p:nvSpPr>
        <p:spPr>
          <a:xfrm>
            <a:off x="235670" y="122548"/>
            <a:ext cx="10360152" cy="914400"/>
          </a:xfrm>
        </p:spPr>
        <p:txBody>
          <a:bodyPr/>
          <a:lstStyle/>
          <a:p>
            <a:r>
              <a:rPr lang="en-IN" dirty="0"/>
              <a:t>System Architecture / Data Acquisition &amp; Data Set</a:t>
            </a:r>
            <a:endParaRPr lang="en-US" dirty="0"/>
          </a:p>
        </p:txBody>
      </p:sp>
      <p:sp>
        <p:nvSpPr>
          <p:cNvPr id="3" name="Content Placeholder 2">
            <a:extLst>
              <a:ext uri="{FF2B5EF4-FFF2-40B4-BE49-F238E27FC236}">
                <a16:creationId xmlns:a16="http://schemas.microsoft.com/office/drawing/2014/main" id="{9FE99419-4959-1108-7908-DC6750CFB61B}"/>
              </a:ext>
            </a:extLst>
          </p:cNvPr>
          <p:cNvSpPr>
            <a:spLocks noGrp="1"/>
          </p:cNvSpPr>
          <p:nvPr>
            <p:ph sz="quarter" idx="13"/>
          </p:nvPr>
        </p:nvSpPr>
        <p:spPr>
          <a:xfrm>
            <a:off x="914398" y="1357460"/>
            <a:ext cx="10360151" cy="4873658"/>
          </a:xfrm>
        </p:spPr>
        <p:txBody>
          <a:bodyPr>
            <a:normAutofit fontScale="92500" lnSpcReduction="20000"/>
          </a:bodyPr>
          <a:lstStyle/>
          <a:p>
            <a:pPr marL="0" indent="0">
              <a:buNone/>
            </a:pPr>
            <a:r>
              <a:rPr lang="en-IN" dirty="0"/>
              <a:t>System Architecture: </a:t>
            </a:r>
          </a:p>
          <a:p>
            <a:pPr marL="342900" indent="-342900">
              <a:buFont typeface="Arial" panose="020B0604020202020204" pitchFamily="34" charset="0"/>
              <a:buChar char="•"/>
            </a:pPr>
            <a:r>
              <a:rPr lang="en-IN" dirty="0"/>
              <a:t>Sensors: Temperature and humidity sensors (e.g., DHT22, SHT31) placed strategically around the sericulture shed.</a:t>
            </a:r>
          </a:p>
          <a:p>
            <a:pPr marL="342900" indent="-342900">
              <a:buFont typeface="Arial" panose="020B0604020202020204" pitchFamily="34" charset="0"/>
              <a:buChar char="•"/>
            </a:pPr>
            <a:r>
              <a:rPr lang="en-IN" dirty="0"/>
              <a:t>Central Control Unit (CCU): A PLC or microcontroller (e.g., Arduino or Raspberry Pi) for real-time data processing and control.</a:t>
            </a:r>
          </a:p>
          <a:p>
            <a:pPr marL="342900" indent="-342900">
              <a:buFont typeface="Arial" panose="020B0604020202020204" pitchFamily="34" charset="0"/>
              <a:buChar char="•"/>
            </a:pPr>
            <a:r>
              <a:rPr lang="en-IN" dirty="0"/>
              <a:t>Climate Control: Automated HVAC units, humidifiers, and dehumidifiers to adjust the environment based on sensor readings.</a:t>
            </a:r>
          </a:p>
          <a:p>
            <a:pPr marL="342900" indent="-342900">
              <a:buFont typeface="Arial" panose="020B0604020202020204" pitchFamily="34" charset="0"/>
              <a:buChar char="•"/>
            </a:pPr>
            <a:r>
              <a:rPr lang="en-IN" dirty="0"/>
              <a:t>Remote Monitoring: A mobile app interface to allow caretakers to monitor and control conditions remotely​.</a:t>
            </a:r>
          </a:p>
          <a:p>
            <a:pPr marL="342900" indent="-342900">
              <a:buFont typeface="Arial" panose="020B0604020202020204" pitchFamily="34" charset="0"/>
              <a:buChar char="•"/>
            </a:pPr>
            <a:endParaRPr lang="en-IN" dirty="0"/>
          </a:p>
          <a:p>
            <a:pPr marL="0" indent="0">
              <a:buNone/>
            </a:pPr>
            <a:r>
              <a:rPr lang="en-IN" dirty="0"/>
              <a:t>Data Acquisition: </a:t>
            </a:r>
          </a:p>
          <a:p>
            <a:pPr marL="342900" indent="-342900">
              <a:buFont typeface="Arial" panose="020B0604020202020204" pitchFamily="34" charset="0"/>
              <a:buChar char="•"/>
            </a:pPr>
            <a:r>
              <a:rPr lang="en-IN" dirty="0"/>
              <a:t>Data is continuously logged from sensors, providing real-time and historical data on temperature and humidity variations.</a:t>
            </a:r>
          </a:p>
          <a:p>
            <a:pPr marL="342900" indent="-342900">
              <a:buFont typeface="Arial" panose="020B0604020202020204" pitchFamily="34" charset="0"/>
              <a:buChar char="•"/>
            </a:pPr>
            <a:r>
              <a:rPr lang="en-IN" dirty="0"/>
              <a:t>Data Set: Sensor data from silkworm rearing sheds, including temperature, humidity, and silkworm health metrics. (For real-time implementation only)</a:t>
            </a:r>
          </a:p>
          <a:p>
            <a:pPr marL="342900" indent="-342900">
              <a:buFont typeface="Arial" panose="020B0604020202020204" pitchFamily="34" charset="0"/>
              <a:buChar char="•"/>
            </a:pPr>
            <a:r>
              <a:rPr lang="en-IN" dirty="0"/>
              <a:t>Randomly generated data in node-red inject node is being used for this model, which later can also be integrated with the IoT hardware system for real-time usage.</a:t>
            </a:r>
          </a:p>
        </p:txBody>
      </p:sp>
    </p:spTree>
    <p:extLst>
      <p:ext uri="{BB962C8B-B14F-4D97-AF65-F5344CB8AC3E}">
        <p14:creationId xmlns:p14="http://schemas.microsoft.com/office/powerpoint/2010/main" val="3033664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1593129"/>
            <a:ext cx="5279010" cy="1291473"/>
          </a:xfrm>
        </p:spPr>
        <p:txBody>
          <a:bodyPr/>
          <a:lstStyle/>
          <a:p>
            <a:pPr lvl="0" eaLnBrk="0" fontAlgn="base" hangingPunct="0">
              <a:lnSpc>
                <a:spcPct val="100000"/>
              </a:lnSpc>
              <a:spcAft>
                <a:spcPct val="0"/>
              </a:spcAft>
            </a:pPr>
            <a:r>
              <a:rPr lang="en-US" dirty="0"/>
              <a:t>References</a:t>
            </a:r>
            <a:br>
              <a:rPr lang="en-US" dirty="0"/>
            </a:br>
            <a:br>
              <a:rPr lang="en-US" dirty="0"/>
            </a:br>
            <a:br>
              <a:rPr lang="en-US" altLang="en-US" sz="1200" dirty="0">
                <a:latin typeface="Arial" panose="020B0604020202020204" pitchFamily="34" charset="0"/>
              </a:rPr>
            </a:br>
            <a:br>
              <a:rPr lang="en-US" dirty="0"/>
            </a:br>
            <a:endParaRPr lang="en-US" dirty="0"/>
          </a:p>
        </p:txBody>
      </p:sp>
      <p:pic>
        <p:nvPicPr>
          <p:cNvPr id="7" name="Picture Placeholder 6">
            <a:extLst>
              <a:ext uri="{FF2B5EF4-FFF2-40B4-BE49-F238E27FC236}">
                <a16:creationId xmlns:a16="http://schemas.microsoft.com/office/drawing/2014/main" id="{F79BA019-2FC5-5ABB-0916-B05292505AE9}"/>
              </a:ext>
            </a:extLst>
          </p:cNvPr>
          <p:cNvPicPr>
            <a:picLocks noGrp="1" noChangeAspect="1"/>
          </p:cNvPicPr>
          <p:nvPr>
            <p:ph type="pic" idx="1"/>
          </p:nvPr>
        </p:nvPicPr>
        <p:blipFill>
          <a:blip r:embed="rId3"/>
          <a:srcRect l="25761" r="25761"/>
          <a:stretch>
            <a:fillRect/>
          </a:stretch>
        </p:blipFill>
        <p:spPr/>
      </p:pic>
      <p:sp>
        <p:nvSpPr>
          <p:cNvPr id="4" name="Content Placeholder 2">
            <a:extLst>
              <a:ext uri="{FF2B5EF4-FFF2-40B4-BE49-F238E27FC236}">
                <a16:creationId xmlns:a16="http://schemas.microsoft.com/office/drawing/2014/main" id="{D3198C97-B258-DC89-E80E-F269746C2107}"/>
              </a:ext>
            </a:extLst>
          </p:cNvPr>
          <p:cNvSpPr txBox="1">
            <a:spLocks/>
          </p:cNvSpPr>
          <p:nvPr/>
        </p:nvSpPr>
        <p:spPr>
          <a:xfrm>
            <a:off x="914398" y="1357460"/>
            <a:ext cx="10360151" cy="48736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dirty="0"/>
          </a:p>
        </p:txBody>
      </p:sp>
      <p:sp>
        <p:nvSpPr>
          <p:cNvPr id="5" name="Content Placeholder 2">
            <a:extLst>
              <a:ext uri="{FF2B5EF4-FFF2-40B4-BE49-F238E27FC236}">
                <a16:creationId xmlns:a16="http://schemas.microsoft.com/office/drawing/2014/main" id="{1B1EF32B-7319-7ED0-3F09-8F10E3580915}"/>
              </a:ext>
            </a:extLst>
          </p:cNvPr>
          <p:cNvSpPr txBox="1">
            <a:spLocks/>
          </p:cNvSpPr>
          <p:nvPr/>
        </p:nvSpPr>
        <p:spPr>
          <a:xfrm>
            <a:off x="217766" y="1526356"/>
            <a:ext cx="6579910" cy="487365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nSpc>
                <a:spcPts val="1860"/>
              </a:lnSpc>
              <a:buSzPts val="1000"/>
              <a:buFont typeface="Symbol" panose="05050102010706020507" pitchFamily="18" charset="2"/>
              <a:buChar char=""/>
              <a:tabLst>
                <a:tab pos="457200" algn="l"/>
              </a:tabLst>
            </a:pPr>
            <a:r>
              <a:rPr lang="en-IN" sz="800" dirty="0" err="1">
                <a:effectLst/>
                <a:latin typeface="Times New Roman" panose="02020603050405020304" pitchFamily="18" charset="0"/>
                <a:ea typeface="Times New Roman" panose="02020603050405020304" pitchFamily="18" charset="0"/>
                <a:cs typeface="Arial" panose="020B0604020202020204" pitchFamily="34" charset="0"/>
              </a:rPr>
              <a:t>Nithin</a:t>
            </a:r>
            <a:r>
              <a:rPr lang="en-IN" sz="800" dirty="0">
                <a:effectLst/>
                <a:latin typeface="Times New Roman" panose="02020603050405020304" pitchFamily="18" charset="0"/>
                <a:ea typeface="Times New Roman" panose="02020603050405020304" pitchFamily="18" charset="0"/>
                <a:cs typeface="Arial" panose="020B0604020202020204" pitchFamily="34" charset="0"/>
              </a:rPr>
              <a:t> H. V., </a:t>
            </a:r>
            <a:r>
              <a:rPr lang="en-IN" sz="800" dirty="0" err="1">
                <a:effectLst/>
                <a:latin typeface="Times New Roman" panose="02020603050405020304" pitchFamily="18" charset="0"/>
                <a:ea typeface="Times New Roman" panose="02020603050405020304" pitchFamily="18" charset="0"/>
                <a:cs typeface="Arial" panose="020B0604020202020204" pitchFamily="34" charset="0"/>
              </a:rPr>
              <a:t>Mubina</a:t>
            </a:r>
            <a:r>
              <a:rPr lang="en-IN" sz="800" dirty="0">
                <a:effectLst/>
                <a:latin typeface="Times New Roman" panose="02020603050405020304" pitchFamily="18" charset="0"/>
                <a:ea typeface="Times New Roman" panose="02020603050405020304" pitchFamily="18" charset="0"/>
                <a:cs typeface="Arial" panose="020B0604020202020204" pitchFamily="34" charset="0"/>
              </a:rPr>
              <a:t> </a:t>
            </a:r>
            <a:r>
              <a:rPr lang="en-IN" sz="800" dirty="0" err="1">
                <a:effectLst/>
                <a:latin typeface="Times New Roman" panose="02020603050405020304" pitchFamily="18" charset="0"/>
                <a:ea typeface="Times New Roman" panose="02020603050405020304" pitchFamily="18" charset="0"/>
                <a:cs typeface="Arial" panose="020B0604020202020204" pitchFamily="34" charset="0"/>
              </a:rPr>
              <a:t>Bapusaheb</a:t>
            </a:r>
            <a:r>
              <a:rPr lang="en-IN" sz="800" dirty="0">
                <a:effectLst/>
                <a:latin typeface="Times New Roman" panose="02020603050405020304" pitchFamily="18" charset="0"/>
                <a:ea typeface="Times New Roman" panose="02020603050405020304" pitchFamily="18" charset="0"/>
                <a:cs typeface="Arial" panose="020B0604020202020204" pitchFamily="34" charset="0"/>
              </a:rPr>
              <a:t> </a:t>
            </a:r>
            <a:r>
              <a:rPr lang="en-IN" sz="800" dirty="0" err="1">
                <a:effectLst/>
                <a:latin typeface="Times New Roman" panose="02020603050405020304" pitchFamily="18" charset="0"/>
                <a:ea typeface="Times New Roman" panose="02020603050405020304" pitchFamily="18" charset="0"/>
                <a:cs typeface="Arial" panose="020B0604020202020204" pitchFamily="34" charset="0"/>
              </a:rPr>
              <a:t>Naikwadi</a:t>
            </a:r>
            <a:r>
              <a:rPr lang="en-IN" sz="800" dirty="0">
                <a:effectLst/>
                <a:latin typeface="Times New Roman" panose="02020603050405020304" pitchFamily="18" charset="0"/>
                <a:ea typeface="Times New Roman" panose="02020603050405020304" pitchFamily="18" charset="0"/>
                <a:cs typeface="Arial" panose="020B0604020202020204" pitchFamily="34" charset="0"/>
              </a:rPr>
              <a:t>, Meghana G. H., Jyothi B. K., Kamala Priya V. L. (2021). "An IoT-based system for real-time sericulture monitoring using temperature and humidity sensors." </a:t>
            </a:r>
            <a:r>
              <a:rPr lang="en-IN" sz="800" i="1" dirty="0">
                <a:effectLst/>
                <a:latin typeface="Times New Roman" panose="02020603050405020304" pitchFamily="18" charset="0"/>
                <a:ea typeface="Times New Roman" panose="02020603050405020304" pitchFamily="18" charset="0"/>
                <a:cs typeface="Arial" panose="020B0604020202020204" pitchFamily="34" charset="0"/>
              </a:rPr>
              <a:t>Automated Smart Sericulture Plant.</a:t>
            </a:r>
            <a:r>
              <a:rPr lang="en-IN" sz="800" dirty="0">
                <a:effectLst/>
                <a:latin typeface="Times New Roman" panose="02020603050405020304" pitchFamily="18" charset="0"/>
                <a:ea typeface="Times New Roman" panose="02020603050405020304" pitchFamily="18" charset="0"/>
                <a:cs typeface="Arial" panose="020B0604020202020204" pitchFamily="34" charset="0"/>
              </a:rPr>
              <a:t> Ensures healthy silkworm development through automated environmental control and disinfection. Provides insights on using IoT for improving sericulture efficiency and productivity.</a:t>
            </a:r>
            <a:endParaRPr lang="en-IN" sz="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ts val="1860"/>
              </a:lnSpc>
              <a:buSzPts val="1000"/>
              <a:buFont typeface="Symbol" panose="05050102010706020507" pitchFamily="18" charset="2"/>
              <a:buChar char=""/>
              <a:tabLst>
                <a:tab pos="457200" algn="l"/>
              </a:tabLst>
            </a:pPr>
            <a:r>
              <a:rPr lang="en-IN" sz="800" dirty="0">
                <a:effectLst/>
                <a:latin typeface="Times New Roman" panose="02020603050405020304" pitchFamily="18" charset="0"/>
                <a:ea typeface="Times New Roman" panose="02020603050405020304" pitchFamily="18" charset="0"/>
                <a:cs typeface="Arial" panose="020B0604020202020204" pitchFamily="34" charset="0"/>
              </a:rPr>
              <a:t>V. </a:t>
            </a:r>
            <a:r>
              <a:rPr lang="en-IN" sz="800" dirty="0" err="1">
                <a:effectLst/>
                <a:latin typeface="Times New Roman" panose="02020603050405020304" pitchFamily="18" charset="0"/>
                <a:ea typeface="Times New Roman" panose="02020603050405020304" pitchFamily="18" charset="0"/>
                <a:cs typeface="Arial" panose="020B0604020202020204" pitchFamily="34" charset="0"/>
              </a:rPr>
              <a:t>Kavithamani</a:t>
            </a:r>
            <a:r>
              <a:rPr lang="en-IN" sz="800" dirty="0">
                <a:effectLst/>
                <a:latin typeface="Times New Roman" panose="02020603050405020304" pitchFamily="18" charset="0"/>
                <a:ea typeface="Times New Roman" panose="02020603050405020304" pitchFamily="18" charset="0"/>
                <a:cs typeface="Arial" panose="020B0604020202020204" pitchFamily="34" charset="0"/>
              </a:rPr>
              <a:t>, A. </a:t>
            </a:r>
            <a:r>
              <a:rPr lang="en-IN" sz="800" dirty="0" err="1">
                <a:effectLst/>
                <a:latin typeface="Times New Roman" panose="02020603050405020304" pitchFamily="18" charset="0"/>
                <a:ea typeface="Times New Roman" panose="02020603050405020304" pitchFamily="18" charset="0"/>
                <a:cs typeface="Arial" panose="020B0604020202020204" pitchFamily="34" charset="0"/>
              </a:rPr>
              <a:t>Parameswari</a:t>
            </a:r>
            <a:r>
              <a:rPr lang="en-IN" sz="800" dirty="0">
                <a:effectLst/>
                <a:latin typeface="Times New Roman" panose="02020603050405020304" pitchFamily="18" charset="0"/>
                <a:ea typeface="Times New Roman" panose="02020603050405020304" pitchFamily="18" charset="0"/>
                <a:cs typeface="Arial" panose="020B0604020202020204" pitchFamily="34" charset="0"/>
              </a:rPr>
              <a:t>, S. </a:t>
            </a:r>
            <a:r>
              <a:rPr lang="en-IN" sz="800" dirty="0" err="1">
                <a:effectLst/>
                <a:latin typeface="Times New Roman" panose="02020603050405020304" pitchFamily="18" charset="0"/>
                <a:ea typeface="Times New Roman" panose="02020603050405020304" pitchFamily="18" charset="0"/>
                <a:cs typeface="Arial" panose="020B0604020202020204" pitchFamily="34" charset="0"/>
              </a:rPr>
              <a:t>Kathiresan</a:t>
            </a:r>
            <a:r>
              <a:rPr lang="en-IN" sz="800" dirty="0">
                <a:effectLst/>
                <a:latin typeface="Times New Roman" panose="02020603050405020304" pitchFamily="18" charset="0"/>
                <a:ea typeface="Times New Roman" panose="02020603050405020304" pitchFamily="18" charset="0"/>
                <a:cs typeface="Arial" panose="020B0604020202020204" pitchFamily="34" charset="0"/>
              </a:rPr>
              <a:t>, R. Manikandan, P. Vinoth (2021). "Automatic Sericulture Monitoring Using Image Processing." Supports the development of a comprehensive monitoring system for sericulture using image processing techniques.</a:t>
            </a:r>
            <a:endParaRPr lang="en-IN" sz="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ts val="1860"/>
              </a:lnSpc>
              <a:buSzPts val="1000"/>
              <a:buFont typeface="Symbol" panose="05050102010706020507" pitchFamily="18" charset="2"/>
              <a:buChar char=""/>
              <a:tabLst>
                <a:tab pos="457200" algn="l"/>
              </a:tabLst>
            </a:pPr>
            <a:r>
              <a:rPr lang="en-IN" sz="800" dirty="0">
                <a:effectLst/>
                <a:latin typeface="Times New Roman" panose="02020603050405020304" pitchFamily="18" charset="0"/>
                <a:ea typeface="Times New Roman" panose="02020603050405020304" pitchFamily="18" charset="0"/>
                <a:cs typeface="Arial" panose="020B0604020202020204" pitchFamily="34" charset="0"/>
              </a:rPr>
              <a:t>Srinivas B., Khushi Kumari, </a:t>
            </a:r>
            <a:r>
              <a:rPr lang="en-IN" sz="800" dirty="0" err="1">
                <a:effectLst/>
                <a:latin typeface="Times New Roman" panose="02020603050405020304" pitchFamily="18" charset="0"/>
                <a:ea typeface="Times New Roman" panose="02020603050405020304" pitchFamily="18" charset="0"/>
                <a:cs typeface="Arial" panose="020B0604020202020204" pitchFamily="34" charset="0"/>
              </a:rPr>
              <a:t>Goverdhan</a:t>
            </a:r>
            <a:r>
              <a:rPr lang="en-IN" sz="800" dirty="0">
                <a:effectLst/>
                <a:latin typeface="Times New Roman" panose="02020603050405020304" pitchFamily="18" charset="0"/>
                <a:ea typeface="Times New Roman" panose="02020603050405020304" pitchFamily="18" charset="0"/>
                <a:cs typeface="Arial" panose="020B0604020202020204" pitchFamily="34" charset="0"/>
              </a:rPr>
              <a:t> Reddy H., Niranjan N., </a:t>
            </a:r>
            <a:r>
              <a:rPr lang="en-IN" sz="800" dirty="0" err="1">
                <a:effectLst/>
                <a:latin typeface="Times New Roman" panose="02020603050405020304" pitchFamily="18" charset="0"/>
                <a:ea typeface="Times New Roman" panose="02020603050405020304" pitchFamily="18" charset="0"/>
                <a:cs typeface="Arial" panose="020B0604020202020204" pitchFamily="34" charset="0"/>
              </a:rPr>
              <a:t>Hariprasad</a:t>
            </a:r>
            <a:r>
              <a:rPr lang="en-IN" sz="800" dirty="0">
                <a:effectLst/>
                <a:latin typeface="Times New Roman" panose="02020603050405020304" pitchFamily="18" charset="0"/>
                <a:ea typeface="Times New Roman" panose="02020603050405020304" pitchFamily="18" charset="0"/>
                <a:cs typeface="Arial" panose="020B0604020202020204" pitchFamily="34" charset="0"/>
              </a:rPr>
              <a:t> S. A., Sunil M. P. (2019). "IoT Based Automated Sericulture System." </a:t>
            </a:r>
            <a:r>
              <a:rPr lang="en-IN" sz="800" i="1" dirty="0">
                <a:effectLst/>
                <a:latin typeface="Times New Roman" panose="02020603050405020304" pitchFamily="18" charset="0"/>
                <a:ea typeface="Times New Roman" panose="02020603050405020304" pitchFamily="18" charset="0"/>
                <a:cs typeface="Arial" panose="020B0604020202020204" pitchFamily="34" charset="0"/>
              </a:rPr>
              <a:t>International Journal of Recent Technology and Engineering (IJRTE)</a:t>
            </a:r>
            <a:r>
              <a:rPr lang="en-IN" sz="800" dirty="0">
                <a:effectLst/>
                <a:latin typeface="Times New Roman" panose="02020603050405020304" pitchFamily="18" charset="0"/>
                <a:ea typeface="Times New Roman" panose="02020603050405020304" pitchFamily="18" charset="0"/>
                <a:cs typeface="Arial" panose="020B0604020202020204" pitchFamily="34" charset="0"/>
              </a:rPr>
              <a:t>, ISSN: 2277-3878, Volume-8 Issue-2, July 2019. This paper discusses the development of an automated system using IoT to monitor and control environmental parameters in silkworm rearing houses, enhancing the quality and quantity of silk.</a:t>
            </a:r>
            <a:endParaRPr lang="en-IN" sz="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ts val="1860"/>
              </a:lnSpc>
              <a:buSzPts val="1000"/>
              <a:buFont typeface="Symbol" panose="05050102010706020507" pitchFamily="18" charset="2"/>
              <a:buChar char=""/>
              <a:tabLst>
                <a:tab pos="457200" algn="l"/>
              </a:tabLst>
            </a:pPr>
            <a:r>
              <a:rPr lang="en-IN" sz="800" dirty="0">
                <a:effectLst/>
                <a:latin typeface="Times New Roman" panose="02020603050405020304" pitchFamily="18" charset="0"/>
                <a:ea typeface="Times New Roman" panose="02020603050405020304" pitchFamily="18" charset="0"/>
                <a:cs typeface="Arial" panose="020B0604020202020204" pitchFamily="34" charset="0"/>
              </a:rPr>
              <a:t>(2017). "Energy Consumption and Estimation of Greenhouse Gas Emission from Garment." </a:t>
            </a:r>
            <a:r>
              <a:rPr lang="en-IN" sz="800" dirty="0" err="1">
                <a:effectLst/>
                <a:latin typeface="Times New Roman" panose="02020603050405020304" pitchFamily="18" charset="0"/>
                <a:ea typeface="Times New Roman" panose="02020603050405020304" pitchFamily="18" charset="0"/>
                <a:cs typeface="Arial" panose="020B0604020202020204" pitchFamily="34" charset="0"/>
              </a:rPr>
              <a:t>Analyzes</a:t>
            </a:r>
            <a:r>
              <a:rPr lang="en-IN" sz="800" dirty="0">
                <a:effectLst/>
                <a:latin typeface="Times New Roman" panose="02020603050405020304" pitchFamily="18" charset="0"/>
                <a:ea typeface="Times New Roman" panose="02020603050405020304" pitchFamily="18" charset="0"/>
                <a:cs typeface="Arial" panose="020B0604020202020204" pitchFamily="34" charset="0"/>
              </a:rPr>
              <a:t> energy consumption and greenhouse gas emissions in garment production, providing insights into the environmental impact of sericulture-related industries.</a:t>
            </a:r>
            <a:endParaRPr lang="en-IN" sz="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ts val="1860"/>
              </a:lnSpc>
              <a:buSzPts val="1000"/>
              <a:buFont typeface="Symbol" panose="05050102010706020507" pitchFamily="18" charset="2"/>
              <a:buChar char=""/>
              <a:tabLst>
                <a:tab pos="457200" algn="l"/>
              </a:tabLst>
            </a:pPr>
            <a:r>
              <a:rPr lang="en-IN" sz="800" dirty="0">
                <a:effectLst/>
                <a:latin typeface="Times New Roman" panose="02020603050405020304" pitchFamily="18" charset="0"/>
                <a:ea typeface="Times New Roman" panose="02020603050405020304" pitchFamily="18" charset="0"/>
                <a:cs typeface="Arial" panose="020B0604020202020204" pitchFamily="34" charset="0"/>
              </a:rPr>
              <a:t>Ahmed Farooq, Abul </a:t>
            </a:r>
            <a:r>
              <a:rPr lang="en-IN" sz="800" dirty="0" err="1">
                <a:effectLst/>
                <a:latin typeface="Times New Roman" panose="02020603050405020304" pitchFamily="18" charset="0"/>
                <a:ea typeface="Times New Roman" panose="02020603050405020304" pitchFamily="18" charset="0"/>
                <a:cs typeface="Arial" panose="020B0604020202020204" pitchFamily="34" charset="0"/>
              </a:rPr>
              <a:t>Kashem</a:t>
            </a:r>
            <a:r>
              <a:rPr lang="en-IN" sz="800" dirty="0">
                <a:effectLst/>
                <a:latin typeface="Times New Roman" panose="02020603050405020304" pitchFamily="18" charset="0"/>
                <a:ea typeface="Times New Roman" panose="02020603050405020304" pitchFamily="18" charset="0"/>
                <a:cs typeface="Arial" panose="020B0604020202020204" pitchFamily="34" charset="0"/>
              </a:rPr>
              <a:t> Shahriyar (2023). "Real-time monitoring of silkworm health using IoT devices." This study demonstrates the advanced applications of IoT and image processing in sericulture, including automated cocoon inspection, disease detection, and harvest optimization.</a:t>
            </a:r>
            <a:endParaRPr lang="en-IN" sz="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ts val="1860"/>
              </a:lnSpc>
              <a:buSzPts val="1000"/>
              <a:buFont typeface="Symbol" panose="05050102010706020507" pitchFamily="18" charset="2"/>
              <a:buChar char=""/>
              <a:tabLst>
                <a:tab pos="457200" algn="l"/>
              </a:tabLst>
            </a:pPr>
            <a:r>
              <a:rPr lang="en-IN" sz="800" dirty="0" err="1">
                <a:effectLst/>
                <a:latin typeface="Times New Roman" panose="02020603050405020304" pitchFamily="18" charset="0"/>
                <a:ea typeface="Times New Roman" panose="02020603050405020304" pitchFamily="18" charset="0"/>
                <a:cs typeface="Arial" panose="020B0604020202020204" pitchFamily="34" charset="0"/>
              </a:rPr>
              <a:t>Baddula</a:t>
            </a:r>
            <a:r>
              <a:rPr lang="en-IN" sz="800" dirty="0">
                <a:effectLst/>
                <a:latin typeface="Times New Roman" panose="02020603050405020304" pitchFamily="18" charset="0"/>
                <a:ea typeface="Times New Roman" panose="02020603050405020304" pitchFamily="18" charset="0"/>
                <a:cs typeface="Arial" panose="020B0604020202020204" pitchFamily="34" charset="0"/>
              </a:rPr>
              <a:t> </a:t>
            </a:r>
            <a:r>
              <a:rPr lang="en-IN" sz="800" dirty="0" err="1">
                <a:effectLst/>
                <a:latin typeface="Times New Roman" panose="02020603050405020304" pitchFamily="18" charset="0"/>
                <a:ea typeface="Times New Roman" panose="02020603050405020304" pitchFamily="18" charset="0"/>
                <a:cs typeface="Arial" panose="020B0604020202020204" pitchFamily="34" charset="0"/>
              </a:rPr>
              <a:t>Lakshith</a:t>
            </a:r>
            <a:r>
              <a:rPr lang="en-IN" sz="800" dirty="0">
                <a:effectLst/>
                <a:latin typeface="Times New Roman" panose="02020603050405020304" pitchFamily="18" charset="0"/>
                <a:ea typeface="Times New Roman" panose="02020603050405020304" pitchFamily="18" charset="0"/>
                <a:cs typeface="Arial" panose="020B0604020202020204" pitchFamily="34" charset="0"/>
              </a:rPr>
              <a:t> Reddy, Manjunath Bhaskar (2022). "Smart Sericulture System using Image Processing." This automated system addresses environmental control and disease management through temperature, humidity, and gas monitoring, combined with machine learning algorithms for worm classification.</a:t>
            </a:r>
            <a:endParaRPr lang="en-IN" sz="800" dirty="0">
              <a:effectLst/>
              <a:latin typeface="Calibri" panose="020F0502020204030204" pitchFamily="34" charset="0"/>
              <a:ea typeface="Calibri" panose="020F0502020204030204" pitchFamily="34" charset="0"/>
              <a:cs typeface="Arial" panose="020B0604020202020204" pitchFamily="34" charset="0"/>
            </a:endParaRPr>
          </a:p>
          <a:p>
            <a:pPr indent="0">
              <a:lnSpc>
                <a:spcPts val="1860"/>
              </a:lnSpc>
              <a:buNone/>
            </a:pPr>
            <a:endParaRPr lang="en-IN" sz="800" dirty="0">
              <a:effectLst/>
              <a:latin typeface="Calibri" panose="020F0502020204030204" pitchFamily="34" charset="0"/>
              <a:ea typeface="Calibri" panose="020F0502020204030204" pitchFamily="34" charset="0"/>
              <a:cs typeface="Arial" panose="020B0604020202020204" pitchFamily="34" charset="0"/>
            </a:endParaRPr>
          </a:p>
          <a:p>
            <a:pPr marL="0" indent="0">
              <a:buFont typeface="Arial" panose="020B0604020202020204" pitchFamily="34" charset="0"/>
              <a:buNone/>
            </a:pPr>
            <a:endParaRPr lang="en-IN" sz="700" dirty="0"/>
          </a:p>
        </p:txBody>
      </p:sp>
    </p:spTree>
    <p:extLst>
      <p:ext uri="{BB962C8B-B14F-4D97-AF65-F5344CB8AC3E}">
        <p14:creationId xmlns:p14="http://schemas.microsoft.com/office/powerpoint/2010/main" val="2222324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r>
              <a:rPr lang="en-US" dirty="0"/>
              <a:t>HARISH S - 20MIS1045</a:t>
            </a:r>
          </a:p>
          <a:p>
            <a:r>
              <a:rPr lang="en-US" sz="1800" cap="none" dirty="0"/>
              <a:t>harishs.swe@gmail.com</a:t>
            </a:r>
          </a:p>
          <a:p>
            <a:endParaRPr lang="en-US" dirty="0"/>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p:txBody>
          <a:bodyPr/>
          <a:lstStyle/>
          <a:p>
            <a:r>
              <a:rPr lang="en-US" sz="3200" dirty="0"/>
              <a:t>outline</a:t>
            </a:r>
            <a:endParaRPr lang="en-US" dirty="0"/>
          </a:p>
        </p:txBody>
      </p:sp>
      <p:pic>
        <p:nvPicPr>
          <p:cNvPr id="11" name="Picture Placeholder 10">
            <a:extLst>
              <a:ext uri="{FF2B5EF4-FFF2-40B4-BE49-F238E27FC236}">
                <a16:creationId xmlns:a16="http://schemas.microsoft.com/office/drawing/2014/main" id="{5B148998-C513-DF31-460B-3239058965E3}"/>
              </a:ext>
            </a:extLst>
          </p:cNvPr>
          <p:cNvPicPr>
            <a:picLocks noGrp="1" noChangeAspect="1"/>
          </p:cNvPicPr>
          <p:nvPr>
            <p:ph type="pic" sz="quarter" idx="10"/>
          </p:nvPr>
        </p:nvPicPr>
        <p:blipFill>
          <a:blip r:embed="rId3"/>
          <a:srcRect l="23744" r="23744"/>
          <a:stretch>
            <a:fillRect/>
          </a:stretch>
        </p:blipFill>
        <p:spPr/>
      </p:pic>
      <p:sp>
        <p:nvSpPr>
          <p:cNvPr id="2" name="Content Placeholder 1">
            <a:extLst>
              <a:ext uri="{FF2B5EF4-FFF2-40B4-BE49-F238E27FC236}">
                <a16:creationId xmlns:a16="http://schemas.microsoft.com/office/drawing/2014/main" id="{8B463EDE-9748-9766-EEE3-B65616946287}"/>
              </a:ext>
            </a:extLst>
          </p:cNvPr>
          <p:cNvSpPr>
            <a:spLocks noGrp="1" noChangeArrowheads="1"/>
          </p:cNvSpPr>
          <p:nvPr>
            <p:ph sz="quarter" idx="12"/>
          </p:nvPr>
        </p:nvSpPr>
        <p:spPr bwMode="auto">
          <a:xfrm>
            <a:off x="914400" y="1953985"/>
            <a:ext cx="592946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Introduction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Literature review</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Scope and Problem Statement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Research Challenges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Research Objective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Methodology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System Design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Implementation Progress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Results and Discussion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References </a:t>
            </a:r>
          </a:p>
        </p:txBody>
      </p:sp>
    </p:spTree>
    <p:extLst>
      <p:ext uri="{BB962C8B-B14F-4D97-AF65-F5344CB8AC3E}">
        <p14:creationId xmlns:p14="http://schemas.microsoft.com/office/powerpoint/2010/main" val="859909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399" y="914400"/>
            <a:ext cx="8408709" cy="914400"/>
          </a:xfrm>
        </p:spPr>
        <p:txBody>
          <a:bodyPr anchor="b"/>
          <a:lstStyle/>
          <a:p>
            <a:r>
              <a:rPr lang="en-US" dirty="0"/>
              <a:t>Introduction</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sz="quarter" idx="10"/>
          </p:nvPr>
        </p:nvSpPr>
        <p:spPr/>
        <p:txBody>
          <a:bodyPr/>
          <a:lstStyle/>
          <a:p>
            <a:r>
              <a:rPr lang="en-US" dirty="0"/>
              <a:t>Sericulture is a critical industry requiring precise environmental management for silkworm health and silk production.</a:t>
            </a:r>
          </a:p>
          <a:p>
            <a:r>
              <a:rPr lang="en-US" dirty="0"/>
              <a:t>Manual processes are inefficient and error-prone.</a:t>
            </a:r>
          </a:p>
          <a:p>
            <a:r>
              <a:rPr lang="en-US" dirty="0"/>
              <a:t>Automation using IoT and machine learning provides a robust solution for managing temperature and humidity in silkworm-rearing sheds.</a:t>
            </a:r>
          </a:p>
        </p:txBody>
      </p:sp>
    </p:spTree>
    <p:extLst>
      <p:ext uri="{BB962C8B-B14F-4D97-AF65-F5344CB8AC3E}">
        <p14:creationId xmlns:p14="http://schemas.microsoft.com/office/powerpoint/2010/main" val="1096717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235670" y="122548"/>
            <a:ext cx="10360152" cy="914400"/>
          </a:xfrm>
        </p:spPr>
        <p:txBody>
          <a:bodyPr/>
          <a:lstStyle/>
          <a:p>
            <a:r>
              <a:rPr lang="en-IN" dirty="0"/>
              <a:t>Literature review </a:t>
            </a:r>
            <a:endParaRPr lang="en-US" dirty="0"/>
          </a:p>
        </p:txBody>
      </p:sp>
      <p:graphicFrame>
        <p:nvGraphicFramePr>
          <p:cNvPr id="7" name="Table 6">
            <a:extLst>
              <a:ext uri="{FF2B5EF4-FFF2-40B4-BE49-F238E27FC236}">
                <a16:creationId xmlns:a16="http://schemas.microsoft.com/office/drawing/2014/main" id="{5470D63A-DBF5-4ACA-E881-5D1AEEE42606}"/>
              </a:ext>
            </a:extLst>
          </p:cNvPr>
          <p:cNvGraphicFramePr>
            <a:graphicFrameLocks noGrp="1"/>
          </p:cNvGraphicFramePr>
          <p:nvPr>
            <p:extLst>
              <p:ext uri="{D42A27DB-BD31-4B8C-83A1-F6EECF244321}">
                <p14:modId xmlns:p14="http://schemas.microsoft.com/office/powerpoint/2010/main" val="353819768"/>
              </p:ext>
            </p:extLst>
          </p:nvPr>
        </p:nvGraphicFramePr>
        <p:xfrm>
          <a:off x="235670" y="1282044"/>
          <a:ext cx="11378058" cy="5394486"/>
        </p:xfrm>
        <a:graphic>
          <a:graphicData uri="http://schemas.openxmlformats.org/drawingml/2006/table">
            <a:tbl>
              <a:tblPr firstRow="1" firstCol="1" bandRow="1">
                <a:tableStyleId>{2D5ABB26-0587-4C30-8999-92F81FD0307C}</a:tableStyleId>
              </a:tblPr>
              <a:tblGrid>
                <a:gridCol w="754473">
                  <a:extLst>
                    <a:ext uri="{9D8B030D-6E8A-4147-A177-3AD203B41FA5}">
                      <a16:colId xmlns:a16="http://schemas.microsoft.com/office/drawing/2014/main" val="2834796503"/>
                    </a:ext>
                  </a:extLst>
                </a:gridCol>
                <a:gridCol w="1956634">
                  <a:extLst>
                    <a:ext uri="{9D8B030D-6E8A-4147-A177-3AD203B41FA5}">
                      <a16:colId xmlns:a16="http://schemas.microsoft.com/office/drawing/2014/main" val="1875927947"/>
                    </a:ext>
                  </a:extLst>
                </a:gridCol>
                <a:gridCol w="3532536">
                  <a:extLst>
                    <a:ext uri="{9D8B030D-6E8A-4147-A177-3AD203B41FA5}">
                      <a16:colId xmlns:a16="http://schemas.microsoft.com/office/drawing/2014/main" val="509622104"/>
                    </a:ext>
                  </a:extLst>
                </a:gridCol>
                <a:gridCol w="2764070">
                  <a:extLst>
                    <a:ext uri="{9D8B030D-6E8A-4147-A177-3AD203B41FA5}">
                      <a16:colId xmlns:a16="http://schemas.microsoft.com/office/drawing/2014/main" val="49513218"/>
                    </a:ext>
                  </a:extLst>
                </a:gridCol>
                <a:gridCol w="2370345">
                  <a:extLst>
                    <a:ext uri="{9D8B030D-6E8A-4147-A177-3AD203B41FA5}">
                      <a16:colId xmlns:a16="http://schemas.microsoft.com/office/drawing/2014/main" val="48540947"/>
                    </a:ext>
                  </a:extLst>
                </a:gridCol>
              </a:tblGrid>
              <a:tr h="178765">
                <a:tc>
                  <a:txBody>
                    <a:bodyPr/>
                    <a:lstStyle/>
                    <a:p>
                      <a:pPr>
                        <a:lnSpc>
                          <a:spcPct val="107000"/>
                        </a:lnSpc>
                        <a:spcAft>
                          <a:spcPts val="800"/>
                        </a:spcAft>
                      </a:pPr>
                      <a:r>
                        <a:rPr lang="en-IN" sz="1200" kern="100">
                          <a:effectLst/>
                        </a:rPr>
                        <a:t>S.No.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a:effectLst/>
                        </a:rPr>
                        <a:t>Area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a:effectLst/>
                        </a:rPr>
                        <a:t>Reference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a:effectLst/>
                        </a:rPr>
                        <a:t>Key Findings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a:effectLst/>
                        </a:rPr>
                        <a:t>Relevance to Project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extLst>
                  <a:ext uri="{0D108BD9-81ED-4DB2-BD59-A6C34878D82A}">
                    <a16:rowId xmlns:a16="http://schemas.microsoft.com/office/drawing/2014/main" val="1548618449"/>
                  </a:ext>
                </a:extLst>
              </a:tr>
              <a:tr h="921539">
                <a:tc>
                  <a:txBody>
                    <a:bodyPr/>
                    <a:lstStyle/>
                    <a:p>
                      <a:pPr>
                        <a:lnSpc>
                          <a:spcPct val="107000"/>
                        </a:lnSpc>
                        <a:spcAft>
                          <a:spcPts val="800"/>
                        </a:spcAft>
                      </a:pPr>
                      <a:r>
                        <a:rPr lang="en-IN" sz="1200" kern="10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dirty="0">
                          <a:effectLst/>
                        </a:rPr>
                        <a:t>Automated Smart Sericulture Plant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dirty="0" err="1">
                          <a:effectLst/>
                        </a:rPr>
                        <a:t>Nithin</a:t>
                      </a:r>
                      <a:r>
                        <a:rPr lang="en-IN" sz="1200" kern="100" dirty="0">
                          <a:effectLst/>
                        </a:rPr>
                        <a:t> H V, </a:t>
                      </a:r>
                      <a:r>
                        <a:rPr lang="en-IN" sz="1200" kern="100" dirty="0" err="1">
                          <a:effectLst/>
                        </a:rPr>
                        <a:t>Mubina</a:t>
                      </a:r>
                      <a:r>
                        <a:rPr lang="en-IN" sz="1200" kern="100" dirty="0">
                          <a:effectLst/>
                        </a:rPr>
                        <a:t> </a:t>
                      </a:r>
                      <a:r>
                        <a:rPr lang="en-IN" sz="1200" kern="100" dirty="0" err="1">
                          <a:effectLst/>
                        </a:rPr>
                        <a:t>Bapusaheb</a:t>
                      </a:r>
                      <a:r>
                        <a:rPr lang="en-IN" sz="1200" kern="100" dirty="0">
                          <a:effectLst/>
                        </a:rPr>
                        <a:t> </a:t>
                      </a:r>
                      <a:r>
                        <a:rPr lang="en-IN" sz="1200" kern="100" dirty="0" err="1">
                          <a:effectLst/>
                        </a:rPr>
                        <a:t>Naikwadi</a:t>
                      </a:r>
                      <a:r>
                        <a:rPr lang="en-IN" sz="1200" kern="100" dirty="0">
                          <a:effectLst/>
                        </a:rPr>
                        <a:t>, Meghana G H, Jyothi B K, Kamala Priya V L (2021)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a:effectLst/>
                        </a:rPr>
                        <a:t>An IoT-based system for real-time sericulture monitoring using temperature and humidity sensors. Ensures healthy silkworm development through automated environmental control and disinfection.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a:effectLst/>
                        </a:rPr>
                        <a:t>Provides insights on using IoT for improving sericulture efficiency and productivity.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extLst>
                  <a:ext uri="{0D108BD9-81ED-4DB2-BD59-A6C34878D82A}">
                    <a16:rowId xmlns:a16="http://schemas.microsoft.com/office/drawing/2014/main" val="2097838809"/>
                  </a:ext>
                </a:extLst>
              </a:tr>
              <a:tr h="740204">
                <a:tc>
                  <a:txBody>
                    <a:bodyPr/>
                    <a:lstStyle/>
                    <a:p>
                      <a:pPr>
                        <a:lnSpc>
                          <a:spcPct val="107000"/>
                        </a:lnSpc>
                        <a:spcAft>
                          <a:spcPts val="800"/>
                        </a:spcAft>
                      </a:pPr>
                      <a:r>
                        <a:rPr lang="en-IN" sz="1200" kern="10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a:effectLst/>
                        </a:rPr>
                        <a:t>Sericulture Monitoring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a:effectLst/>
                        </a:rPr>
                        <a:t>Automatic Sericulture Monitoring Using Image Processing by V. Kavithamani, A. Parameswari, S. Kathiresan, R. Manikandan, P. Vinoth (2021)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a:effectLst/>
                        </a:rPr>
                        <a:t>Image processing techniques are used for monitoring various aspects of sericulture automatically.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a:effectLst/>
                        </a:rPr>
                        <a:t>Supports the development of a comprehensive monitoring system for sericulture.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extLst>
                  <a:ext uri="{0D108BD9-81ED-4DB2-BD59-A6C34878D82A}">
                    <a16:rowId xmlns:a16="http://schemas.microsoft.com/office/drawing/2014/main" val="486230571"/>
                  </a:ext>
                </a:extLst>
              </a:tr>
              <a:tr h="921539">
                <a:tc>
                  <a:txBody>
                    <a:bodyPr/>
                    <a:lstStyle/>
                    <a:p>
                      <a:pPr>
                        <a:lnSpc>
                          <a:spcPct val="107000"/>
                        </a:lnSpc>
                        <a:spcAft>
                          <a:spcPts val="800"/>
                        </a:spcAft>
                      </a:pPr>
                      <a:r>
                        <a:rPr lang="en-IN" sz="1200" kern="100">
                          <a:effectLst/>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a:effectLst/>
                        </a:rPr>
                        <a:t>Automated Sericulture System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dirty="0">
                          <a:effectLst/>
                        </a:rPr>
                        <a:t>IoT Based Automated Sericulture System by Srinivas B, Khushi Kumari, </a:t>
                      </a:r>
                      <a:r>
                        <a:rPr lang="en-IN" sz="1200" kern="100" dirty="0" err="1">
                          <a:effectLst/>
                        </a:rPr>
                        <a:t>Goverdhan</a:t>
                      </a:r>
                      <a:r>
                        <a:rPr lang="en-IN" sz="1200" kern="100" dirty="0">
                          <a:effectLst/>
                        </a:rPr>
                        <a:t> Reddy H, Niranjan N, </a:t>
                      </a:r>
                      <a:r>
                        <a:rPr lang="en-IN" sz="1200" kern="100" dirty="0" err="1">
                          <a:effectLst/>
                        </a:rPr>
                        <a:t>Hariprasad</a:t>
                      </a:r>
                      <a:r>
                        <a:rPr lang="en-IN" sz="1200" kern="100" dirty="0">
                          <a:effectLst/>
                        </a:rPr>
                        <a:t> S A, Sunil M P, International Journal of Recent Technology and Engineering (IJRTE), ISSN: 2277-3878, Volume-8 Issue-2, July 2019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a:effectLst/>
                        </a:rPr>
                        <a:t>Development of an automated system using IoT to monitor and control environmental parameters in silkworm rearing houses, leading to improved quality and quantity of silk.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a:effectLst/>
                        </a:rPr>
                        <a:t>Crucial for implementing modern technology in sericulture to enhance silk production and quality through automation and IoT.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extLst>
                  <a:ext uri="{0D108BD9-81ED-4DB2-BD59-A6C34878D82A}">
                    <a16:rowId xmlns:a16="http://schemas.microsoft.com/office/drawing/2014/main" val="1945761003"/>
                  </a:ext>
                </a:extLst>
              </a:tr>
              <a:tr h="673405">
                <a:tc>
                  <a:txBody>
                    <a:bodyPr/>
                    <a:lstStyle/>
                    <a:p>
                      <a:pPr>
                        <a:lnSpc>
                          <a:spcPct val="107000"/>
                        </a:lnSpc>
                        <a:spcAft>
                          <a:spcPts val="800"/>
                        </a:spcAft>
                      </a:pPr>
                      <a:r>
                        <a:rPr lang="en-IN" sz="1200" kern="100">
                          <a:effectLst/>
                        </a:rPr>
                        <a:t>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a:effectLst/>
                        </a:rPr>
                        <a:t>Energy Consumption and GHG Emission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a:effectLst/>
                        </a:rPr>
                        <a:t>(2017) Energy Consumption and Estimation of Greenhouse Gas Emission from Garment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dirty="0">
                          <a:effectLst/>
                        </a:rPr>
                        <a:t>Analyses the energy consumption and greenhouse gas emissions in garment production.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dirty="0">
                          <a:effectLst/>
                        </a:rPr>
                        <a:t>Provides insights into the environmental impact of sericulture-related industries.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extLst>
                  <a:ext uri="{0D108BD9-81ED-4DB2-BD59-A6C34878D82A}">
                    <a16:rowId xmlns:a16="http://schemas.microsoft.com/office/drawing/2014/main" val="780991334"/>
                  </a:ext>
                </a:extLst>
              </a:tr>
              <a:tr h="1850006">
                <a:tc>
                  <a:txBody>
                    <a:bodyPr/>
                    <a:lstStyle/>
                    <a:p>
                      <a:pPr>
                        <a:lnSpc>
                          <a:spcPct val="107000"/>
                        </a:lnSpc>
                        <a:spcAft>
                          <a:spcPts val="800"/>
                        </a:spcAft>
                      </a:pPr>
                      <a:r>
                        <a:rPr lang="en-IN" sz="1200" kern="100">
                          <a:effectLst/>
                        </a:rPr>
                        <a:t>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a:effectLst/>
                        </a:rPr>
                        <a:t>Silkworm Egg Detection and Categorization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a:effectLst/>
                        </a:rPr>
                        <a:t>Pavitra, H.V., &amp; Raghavendra, C.G. (2022). An overview on detection, counting and categorization of silkworm eggs using image analysis approach. Global Transitions Proceedings, 3, 285-288.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IN" sz="1200" kern="100">
                          <a:effectLst/>
                        </a:rPr>
                        <a:t>This review article discusses various algorithms used for counting, detecting, and classifying silkworm eggs using image processing techniques. It highlights the strengths and limitations of these algorithms and suggests that modern tools like computer vision, machine learning, and deep learning are essential for accurate and efficient counting and classification.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7954" marR="27954" marT="0" marB="0"/>
                </a:tc>
                <a:tc>
                  <a:txBody>
                    <a:bodyPr/>
                    <a:lstStyle/>
                    <a:p>
                      <a:pPr>
                        <a:lnSpc>
                          <a:spcPct val="107000"/>
                        </a:lnSpc>
                        <a:spcAft>
                          <a:spcPts val="800"/>
                        </a:spcAft>
                      </a:pPr>
                      <a:r>
                        <a:rPr lang="en-US" sz="1100" kern="100" dirty="0">
                          <a:effectLst/>
                          <a:latin typeface="+mn-lt"/>
                          <a:ea typeface="Calibri" panose="020F0502020204030204" pitchFamily="34" charset="0"/>
                          <a:cs typeface="Times New Roman" panose="02020603050405020304" pitchFamily="18" charset="0"/>
                        </a:rPr>
                        <a:t>This paper explores modern image processing techniques to improve accuracy and efficiency in detecting, counting, and classifying silkworm eggs, highlighting technological advancements and potential research gaps in sericulture.</a:t>
                      </a:r>
                      <a:endParaRPr lang="en-IN" sz="1100" kern="100" dirty="0">
                        <a:effectLst/>
                        <a:latin typeface="+mn-lt"/>
                        <a:ea typeface="Calibri" panose="020F0502020204030204" pitchFamily="34" charset="0"/>
                        <a:cs typeface="Times New Roman" panose="02020603050405020304" pitchFamily="18" charset="0"/>
                      </a:endParaRPr>
                    </a:p>
                  </a:txBody>
                  <a:tcPr marL="27954" marR="27954" marT="0" marB="0"/>
                </a:tc>
                <a:extLst>
                  <a:ext uri="{0D108BD9-81ED-4DB2-BD59-A6C34878D82A}">
                    <a16:rowId xmlns:a16="http://schemas.microsoft.com/office/drawing/2014/main" val="2856274133"/>
                  </a:ext>
                </a:extLst>
              </a:tr>
            </a:tbl>
          </a:graphicData>
        </a:graphic>
      </p:graphicFrame>
    </p:spTree>
    <p:extLst>
      <p:ext uri="{BB962C8B-B14F-4D97-AF65-F5344CB8AC3E}">
        <p14:creationId xmlns:p14="http://schemas.microsoft.com/office/powerpoint/2010/main" val="27465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B9C9D-DC08-D9D2-DB31-E6FF330E73AF}"/>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2F3EB085-CF8A-EF78-0BC5-EA9FECA36B4D}"/>
              </a:ext>
            </a:extLst>
          </p:cNvPr>
          <p:cNvSpPr>
            <a:spLocks noGrp="1"/>
          </p:cNvSpPr>
          <p:nvPr>
            <p:ph type="title"/>
          </p:nvPr>
        </p:nvSpPr>
        <p:spPr>
          <a:xfrm>
            <a:off x="235670" y="122548"/>
            <a:ext cx="10360152" cy="914400"/>
          </a:xfrm>
        </p:spPr>
        <p:txBody>
          <a:bodyPr/>
          <a:lstStyle/>
          <a:p>
            <a:r>
              <a:rPr lang="en-IN" dirty="0"/>
              <a:t>Literature review (Cont.) </a:t>
            </a:r>
            <a:endParaRPr lang="en-US" dirty="0"/>
          </a:p>
        </p:txBody>
      </p:sp>
      <p:graphicFrame>
        <p:nvGraphicFramePr>
          <p:cNvPr id="2" name="Table 1">
            <a:extLst>
              <a:ext uri="{FF2B5EF4-FFF2-40B4-BE49-F238E27FC236}">
                <a16:creationId xmlns:a16="http://schemas.microsoft.com/office/drawing/2014/main" id="{C0EC508A-F69A-96AF-CC9C-AF7530564D18}"/>
              </a:ext>
            </a:extLst>
          </p:cNvPr>
          <p:cNvGraphicFramePr>
            <a:graphicFrameLocks noGrp="1"/>
          </p:cNvGraphicFramePr>
          <p:nvPr>
            <p:extLst>
              <p:ext uri="{D42A27DB-BD31-4B8C-83A1-F6EECF244321}">
                <p14:modId xmlns:p14="http://schemas.microsoft.com/office/powerpoint/2010/main" val="1993701335"/>
              </p:ext>
            </p:extLst>
          </p:nvPr>
        </p:nvGraphicFramePr>
        <p:xfrm>
          <a:off x="235670" y="1300899"/>
          <a:ext cx="11868345" cy="5184744"/>
        </p:xfrm>
        <a:graphic>
          <a:graphicData uri="http://schemas.openxmlformats.org/drawingml/2006/table">
            <a:tbl>
              <a:tblPr firstRow="1" firstCol="1" bandRow="1">
                <a:tableStyleId>{2D5ABB26-0587-4C30-8999-92F81FD0307C}</a:tableStyleId>
              </a:tblPr>
              <a:tblGrid>
                <a:gridCol w="786982">
                  <a:extLst>
                    <a:ext uri="{9D8B030D-6E8A-4147-A177-3AD203B41FA5}">
                      <a16:colId xmlns:a16="http://schemas.microsoft.com/office/drawing/2014/main" val="4069812725"/>
                    </a:ext>
                  </a:extLst>
                </a:gridCol>
                <a:gridCol w="2040945">
                  <a:extLst>
                    <a:ext uri="{9D8B030D-6E8A-4147-A177-3AD203B41FA5}">
                      <a16:colId xmlns:a16="http://schemas.microsoft.com/office/drawing/2014/main" val="1696290505"/>
                    </a:ext>
                  </a:extLst>
                </a:gridCol>
                <a:gridCol w="3684755">
                  <a:extLst>
                    <a:ext uri="{9D8B030D-6E8A-4147-A177-3AD203B41FA5}">
                      <a16:colId xmlns:a16="http://schemas.microsoft.com/office/drawing/2014/main" val="4124738933"/>
                    </a:ext>
                  </a:extLst>
                </a:gridCol>
                <a:gridCol w="2883177">
                  <a:extLst>
                    <a:ext uri="{9D8B030D-6E8A-4147-A177-3AD203B41FA5}">
                      <a16:colId xmlns:a16="http://schemas.microsoft.com/office/drawing/2014/main" val="3744788470"/>
                    </a:ext>
                  </a:extLst>
                </a:gridCol>
                <a:gridCol w="2472486">
                  <a:extLst>
                    <a:ext uri="{9D8B030D-6E8A-4147-A177-3AD203B41FA5}">
                      <a16:colId xmlns:a16="http://schemas.microsoft.com/office/drawing/2014/main" val="1744344367"/>
                    </a:ext>
                  </a:extLst>
                </a:gridCol>
              </a:tblGrid>
              <a:tr h="584009">
                <a:tc>
                  <a:txBody>
                    <a:bodyPr/>
                    <a:lstStyle/>
                    <a:p>
                      <a:pPr>
                        <a:lnSpc>
                          <a:spcPct val="107000"/>
                        </a:lnSpc>
                        <a:spcAft>
                          <a:spcPts val="800"/>
                        </a:spcAft>
                      </a:pPr>
                      <a:r>
                        <a:rPr lang="en-IN" sz="1100" kern="100">
                          <a:effectLst/>
                        </a:rPr>
                        <a:t>6</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tc>
                  <a:txBody>
                    <a:bodyPr/>
                    <a:lstStyle/>
                    <a:p>
                      <a:pPr>
                        <a:lnSpc>
                          <a:spcPct val="107000"/>
                        </a:lnSpc>
                        <a:spcAft>
                          <a:spcPts val="800"/>
                        </a:spcAft>
                      </a:pPr>
                      <a:r>
                        <a:rPr lang="en-IN" sz="1100" kern="100">
                          <a:effectLst/>
                        </a:rPr>
                        <a:t>Dead Cocoon Classification</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tc>
                  <a:txBody>
                    <a:bodyPr/>
                    <a:lstStyle/>
                    <a:p>
                      <a:pPr>
                        <a:lnSpc>
                          <a:spcPct val="107000"/>
                        </a:lnSpc>
                        <a:spcAft>
                          <a:spcPts val="800"/>
                        </a:spcAft>
                      </a:pPr>
                      <a:r>
                        <a:rPr lang="en-IN" sz="1100" kern="100">
                          <a:effectLst/>
                        </a:rPr>
                        <a:t>Classification of Dead Cocoons Using Convolutional Neural Networks and Machine Learning Methods (2023)</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tc>
                  <a:txBody>
                    <a:bodyPr/>
                    <a:lstStyle/>
                    <a:p>
                      <a:pPr>
                        <a:lnSpc>
                          <a:spcPct val="107000"/>
                        </a:lnSpc>
                        <a:spcAft>
                          <a:spcPts val="800"/>
                        </a:spcAft>
                      </a:pPr>
                      <a:r>
                        <a:rPr lang="en-IN" sz="1100" kern="100" dirty="0">
                          <a:effectLst/>
                        </a:rPr>
                        <a:t>Convolutional neural networks and machine learning methods are successful in classifying dead cocoons.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tc>
                  <a:txBody>
                    <a:bodyPr/>
                    <a:lstStyle/>
                    <a:p>
                      <a:pPr>
                        <a:lnSpc>
                          <a:spcPct val="107000"/>
                        </a:lnSpc>
                        <a:spcAft>
                          <a:spcPts val="800"/>
                        </a:spcAft>
                      </a:pPr>
                      <a:r>
                        <a:rPr lang="en-IN" sz="1100" kern="100">
                          <a:effectLst/>
                        </a:rPr>
                        <a:t>Useful for quality control and improving the yield in sericulture by identifying and removing dead cocoons.</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extLst>
                  <a:ext uri="{0D108BD9-81ED-4DB2-BD59-A6C34878D82A}">
                    <a16:rowId xmlns:a16="http://schemas.microsoft.com/office/drawing/2014/main" val="1797085749"/>
                  </a:ext>
                </a:extLst>
              </a:tr>
              <a:tr h="835642">
                <a:tc>
                  <a:txBody>
                    <a:bodyPr/>
                    <a:lstStyle/>
                    <a:p>
                      <a:pPr>
                        <a:lnSpc>
                          <a:spcPct val="107000"/>
                        </a:lnSpc>
                        <a:spcAft>
                          <a:spcPts val="800"/>
                        </a:spcAft>
                      </a:pPr>
                      <a:r>
                        <a:rPr lang="en-IN" sz="1100" kern="100">
                          <a:effectLst/>
                        </a:rPr>
                        <a:t>7</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tc>
                  <a:txBody>
                    <a:bodyPr/>
                    <a:lstStyle/>
                    <a:p>
                      <a:pPr>
                        <a:lnSpc>
                          <a:spcPct val="107000"/>
                        </a:lnSpc>
                        <a:spcAft>
                          <a:spcPts val="800"/>
                        </a:spcAft>
                      </a:pPr>
                      <a:r>
                        <a:rPr lang="en-IN" sz="1100" kern="100">
                          <a:effectLst/>
                        </a:rPr>
                        <a:t>CA-YOLOv5: Detection model for healthy and diseased silkworms in mixed conditions based on improved YOLOv5</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tc>
                  <a:txBody>
                    <a:bodyPr/>
                    <a:lstStyle/>
                    <a:p>
                      <a:pPr>
                        <a:lnSpc>
                          <a:spcPct val="107000"/>
                        </a:lnSpc>
                        <a:spcAft>
                          <a:spcPts val="800"/>
                        </a:spcAft>
                      </a:pPr>
                      <a:r>
                        <a:rPr lang="en-IN" sz="1100" kern="100">
                          <a:effectLst/>
                        </a:rPr>
                        <a:t>CA-YOLOv5: Detection model for healthy and diseased silkworms in mixed conditions based on improved YOLOv5. Int J Agric &amp; Biol Eng, 2023; 16(6): 236–245.</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tc>
                  <a:txBody>
                    <a:bodyPr/>
                    <a:lstStyle/>
                    <a:p>
                      <a:pPr>
                        <a:lnSpc>
                          <a:spcPct val="107000"/>
                        </a:lnSpc>
                        <a:spcAft>
                          <a:spcPts val="800"/>
                        </a:spcAft>
                      </a:pPr>
                      <a:r>
                        <a:rPr lang="en-IN" sz="1100" kern="100">
                          <a:effectLst/>
                        </a:rPr>
                        <a:t>Proposed CA-YOLOv5 model improves detection accuracy for healthy and diseased silkworms in mixed conditions, achieving 96.46% mAP, outperforming existing methods.</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tc>
                  <a:txBody>
                    <a:bodyPr/>
                    <a:lstStyle/>
                    <a:p>
                      <a:pPr>
                        <a:lnSpc>
                          <a:spcPct val="107000"/>
                        </a:lnSpc>
                        <a:spcAft>
                          <a:spcPts val="800"/>
                        </a:spcAft>
                      </a:pPr>
                      <a:r>
                        <a:rPr lang="en-IN" sz="1100" kern="100">
                          <a:effectLst/>
                        </a:rPr>
                        <a:t>Enhances precision in identifying and locating diseased silkworms, aiding in the development of accurate disease control technologies.</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extLst>
                  <a:ext uri="{0D108BD9-81ED-4DB2-BD59-A6C34878D82A}">
                    <a16:rowId xmlns:a16="http://schemas.microsoft.com/office/drawing/2014/main" val="601449370"/>
                  </a:ext>
                </a:extLst>
              </a:tr>
              <a:tr h="1255031">
                <a:tc>
                  <a:txBody>
                    <a:bodyPr/>
                    <a:lstStyle/>
                    <a:p>
                      <a:pPr>
                        <a:lnSpc>
                          <a:spcPct val="107000"/>
                        </a:lnSpc>
                        <a:spcAft>
                          <a:spcPts val="800"/>
                        </a:spcAft>
                      </a:pPr>
                      <a:r>
                        <a:rPr lang="en-IN" sz="1100" kern="100">
                          <a:effectLst/>
                        </a:rPr>
                        <a:t>8</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tc>
                  <a:txBody>
                    <a:bodyPr/>
                    <a:lstStyle/>
                    <a:p>
                      <a:pPr>
                        <a:lnSpc>
                          <a:spcPct val="107000"/>
                        </a:lnSpc>
                        <a:spcAft>
                          <a:spcPts val="800"/>
                        </a:spcAft>
                      </a:pPr>
                      <a:r>
                        <a:rPr lang="en-IN" sz="1100" kern="100">
                          <a:effectLst/>
                        </a:rPr>
                        <a:t>IoT and Image Processing Integration</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tc>
                  <a:txBody>
                    <a:bodyPr/>
                    <a:lstStyle/>
                    <a:p>
                      <a:pPr>
                        <a:lnSpc>
                          <a:spcPct val="107000"/>
                        </a:lnSpc>
                        <a:spcAft>
                          <a:spcPts val="800"/>
                        </a:spcAft>
                      </a:pPr>
                      <a:r>
                        <a:rPr lang="en-IN" sz="1100" kern="100">
                          <a:effectLst/>
                        </a:rPr>
                        <a:t>Ahmed Farooq, Abul Kashem Shahriyar (2023)</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tc>
                  <a:txBody>
                    <a:bodyPr/>
                    <a:lstStyle/>
                    <a:p>
                      <a:pPr>
                        <a:lnSpc>
                          <a:spcPct val="107000"/>
                        </a:lnSpc>
                        <a:spcAft>
                          <a:spcPts val="800"/>
                        </a:spcAft>
                      </a:pPr>
                      <a:r>
                        <a:rPr lang="en-IN" sz="1100" kern="100">
                          <a:effectLst/>
                        </a:rPr>
                        <a:t>Real-time monitoring of silkworm health using IoT devices. Smart silkworm rearing systems for optimal growth conditions. Automated cocoon inspection, disease detection, and harvest optimization through image processing. Predictive analytics for improved resource utilization and productivity.</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tc>
                  <a:txBody>
                    <a:bodyPr/>
                    <a:lstStyle/>
                    <a:p>
                      <a:pPr>
                        <a:lnSpc>
                          <a:spcPct val="107000"/>
                        </a:lnSpc>
                        <a:spcAft>
                          <a:spcPts val="800"/>
                        </a:spcAft>
                      </a:pPr>
                      <a:r>
                        <a:rPr lang="en-IN" sz="1100" kern="100">
                          <a:effectLst/>
                        </a:rPr>
                        <a:t>Demonstrates the advanced applications of IoT and image processing in enhancing sericulture practices, which could be relevant for improving efficiency and productivity in sericulture projects.</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extLst>
                  <a:ext uri="{0D108BD9-81ED-4DB2-BD59-A6C34878D82A}">
                    <a16:rowId xmlns:a16="http://schemas.microsoft.com/office/drawing/2014/main" val="371124924"/>
                  </a:ext>
                </a:extLst>
              </a:tr>
              <a:tr h="1171153">
                <a:tc>
                  <a:txBody>
                    <a:bodyPr/>
                    <a:lstStyle/>
                    <a:p>
                      <a:pPr>
                        <a:lnSpc>
                          <a:spcPct val="107000"/>
                        </a:lnSpc>
                        <a:spcAft>
                          <a:spcPts val="800"/>
                        </a:spcAft>
                      </a:pPr>
                      <a:r>
                        <a:rPr lang="en-IN" sz="1100" kern="100">
                          <a:effectLst/>
                        </a:rPr>
                        <a:t>9</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tc>
                  <a:txBody>
                    <a:bodyPr/>
                    <a:lstStyle/>
                    <a:p>
                      <a:pPr>
                        <a:lnSpc>
                          <a:spcPct val="107000"/>
                        </a:lnSpc>
                        <a:spcAft>
                          <a:spcPts val="800"/>
                        </a:spcAft>
                      </a:pPr>
                      <a:r>
                        <a:rPr lang="en-IN" sz="1100" kern="100">
                          <a:effectLst/>
                        </a:rPr>
                        <a:t>Smart Sericulture System using Image Processing</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tc>
                  <a:txBody>
                    <a:bodyPr/>
                    <a:lstStyle/>
                    <a:p>
                      <a:pPr>
                        <a:lnSpc>
                          <a:spcPct val="107000"/>
                        </a:lnSpc>
                        <a:spcAft>
                          <a:spcPts val="800"/>
                        </a:spcAft>
                      </a:pPr>
                      <a:r>
                        <a:rPr lang="en-IN" sz="1100" kern="100">
                          <a:effectLst/>
                        </a:rPr>
                        <a:t>Baddula Lakshith Reddy, Manjunath Bhaskar (21-01-2022)</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tc>
                  <a:txBody>
                    <a:bodyPr/>
                    <a:lstStyle/>
                    <a:p>
                      <a:pPr>
                        <a:lnSpc>
                          <a:spcPct val="107000"/>
                        </a:lnSpc>
                        <a:spcAft>
                          <a:spcPts val="800"/>
                        </a:spcAft>
                      </a:pPr>
                      <a:r>
                        <a:rPr lang="en-IN" sz="1100" kern="100">
                          <a:effectLst/>
                        </a:rPr>
                        <a:t>Automated monitoring of temperature, humidity, and harmful gases. Image processing for detecting diseased worms. Automated medicine sprayer controlled by Arduino UNO. System includes sensors (temperature, humidity, gas), camera, and machine learning algorithms for worm classification.</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tc>
                  <a:txBody>
                    <a:bodyPr/>
                    <a:lstStyle/>
                    <a:p>
                      <a:pPr>
                        <a:lnSpc>
                          <a:spcPct val="107000"/>
                        </a:lnSpc>
                        <a:spcAft>
                          <a:spcPts val="800"/>
                        </a:spcAft>
                      </a:pPr>
                      <a:r>
                        <a:rPr lang="en-IN" sz="1100" kern="100">
                          <a:effectLst/>
                        </a:rPr>
                        <a:t>Provides a comprehensive automated solution for sericulture, addressing environmental control and disease management, relevant for improving efficiency and accuracy in silk production.</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extLst>
                  <a:ext uri="{0D108BD9-81ED-4DB2-BD59-A6C34878D82A}">
                    <a16:rowId xmlns:a16="http://schemas.microsoft.com/office/drawing/2014/main" val="1261856447"/>
                  </a:ext>
                </a:extLst>
              </a:tr>
              <a:tr h="1338909">
                <a:tc>
                  <a:txBody>
                    <a:bodyPr/>
                    <a:lstStyle/>
                    <a:p>
                      <a:pPr>
                        <a:lnSpc>
                          <a:spcPct val="107000"/>
                        </a:lnSpc>
                        <a:spcAft>
                          <a:spcPts val="800"/>
                        </a:spcAft>
                      </a:pPr>
                      <a:r>
                        <a:rPr lang="en-IN" sz="1100" kern="100">
                          <a:effectLst/>
                        </a:rPr>
                        <a:t>10</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tc>
                  <a:txBody>
                    <a:bodyPr/>
                    <a:lstStyle/>
                    <a:p>
                      <a:pPr>
                        <a:lnSpc>
                          <a:spcPct val="107000"/>
                        </a:lnSpc>
                        <a:spcAft>
                          <a:spcPts val="800"/>
                        </a:spcAft>
                      </a:pPr>
                      <a:r>
                        <a:rPr lang="en-IN" sz="1100" kern="100">
                          <a:effectLst/>
                        </a:rPr>
                        <a:t>Image Processing for Sericulture</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tc>
                  <a:txBody>
                    <a:bodyPr/>
                    <a:lstStyle/>
                    <a:p>
                      <a:pPr>
                        <a:lnSpc>
                          <a:spcPct val="107000"/>
                        </a:lnSpc>
                        <a:spcAft>
                          <a:spcPts val="800"/>
                        </a:spcAft>
                      </a:pPr>
                      <a:r>
                        <a:rPr lang="en-IN" sz="1100" kern="100">
                          <a:effectLst/>
                        </a:rPr>
                        <a:t>Gavina C G, Kavyashree V, Lakshmireddygari.Greeshmalatha, Lakshmithra K, Prakruthi V (2014)</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tc>
                  <a:txBody>
                    <a:bodyPr/>
                    <a:lstStyle/>
                    <a:p>
                      <a:pPr>
                        <a:lnSpc>
                          <a:spcPct val="107000"/>
                        </a:lnSpc>
                        <a:spcAft>
                          <a:spcPts val="800"/>
                        </a:spcAft>
                      </a:pPr>
                      <a:r>
                        <a:rPr lang="en-IN" sz="1100" kern="100">
                          <a:effectLst/>
                        </a:rPr>
                        <a:t>India is a major producer of silk, with significant production in five states. Seasonal variations impact silkworm crop quality. The study uses ResNet50 for image processing to detect healthy/unhealthy silkworms and recommend medicine. The automated system improves silk production with minimal human intervention.</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tc>
                  <a:txBody>
                    <a:bodyPr/>
                    <a:lstStyle/>
                    <a:p>
                      <a:pPr>
                        <a:lnSpc>
                          <a:spcPct val="107000"/>
                        </a:lnSpc>
                        <a:spcAft>
                          <a:spcPts val="800"/>
                        </a:spcAft>
                      </a:pPr>
                      <a:r>
                        <a:rPr lang="en-IN" sz="1100" kern="100" dirty="0">
                          <a:effectLst/>
                        </a:rPr>
                        <a:t>The system enhances sericulture by automating disease detection and management, reducing manual labour and improving the efficiency and quality of silk production.</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5739" marR="25739" marT="0" marB="0"/>
                </a:tc>
                <a:extLst>
                  <a:ext uri="{0D108BD9-81ED-4DB2-BD59-A6C34878D82A}">
                    <a16:rowId xmlns:a16="http://schemas.microsoft.com/office/drawing/2014/main" val="579113278"/>
                  </a:ext>
                </a:extLst>
              </a:tr>
            </a:tbl>
          </a:graphicData>
        </a:graphic>
      </p:graphicFrame>
    </p:spTree>
    <p:extLst>
      <p:ext uri="{BB962C8B-B14F-4D97-AF65-F5344CB8AC3E}">
        <p14:creationId xmlns:p14="http://schemas.microsoft.com/office/powerpoint/2010/main" val="281747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EFCA5-B8F4-AF2D-1488-8DE0D4B12EF3}"/>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9ABD52E6-9665-9C6C-9E24-B56765B611F2}"/>
              </a:ext>
            </a:extLst>
          </p:cNvPr>
          <p:cNvSpPr>
            <a:spLocks noGrp="1"/>
          </p:cNvSpPr>
          <p:nvPr>
            <p:ph type="title"/>
          </p:nvPr>
        </p:nvSpPr>
        <p:spPr>
          <a:xfrm>
            <a:off x="235670" y="122548"/>
            <a:ext cx="10360152" cy="914400"/>
          </a:xfrm>
        </p:spPr>
        <p:txBody>
          <a:bodyPr/>
          <a:lstStyle/>
          <a:p>
            <a:r>
              <a:rPr lang="en-IN" dirty="0"/>
              <a:t>Literature review (Cont.) </a:t>
            </a:r>
            <a:endParaRPr lang="en-US" dirty="0"/>
          </a:p>
        </p:txBody>
      </p:sp>
      <p:graphicFrame>
        <p:nvGraphicFramePr>
          <p:cNvPr id="4" name="Table 3">
            <a:extLst>
              <a:ext uri="{FF2B5EF4-FFF2-40B4-BE49-F238E27FC236}">
                <a16:creationId xmlns:a16="http://schemas.microsoft.com/office/drawing/2014/main" id="{895FD1B2-0490-C908-CFD6-6903D001D8EF}"/>
              </a:ext>
            </a:extLst>
          </p:cNvPr>
          <p:cNvGraphicFramePr>
            <a:graphicFrameLocks noGrp="1"/>
          </p:cNvGraphicFramePr>
          <p:nvPr>
            <p:extLst>
              <p:ext uri="{D42A27DB-BD31-4B8C-83A1-F6EECF244321}">
                <p14:modId xmlns:p14="http://schemas.microsoft.com/office/powerpoint/2010/main" val="1458585834"/>
              </p:ext>
            </p:extLst>
          </p:nvPr>
        </p:nvGraphicFramePr>
        <p:xfrm>
          <a:off x="109979" y="1159497"/>
          <a:ext cx="11972041" cy="5213022"/>
        </p:xfrm>
        <a:graphic>
          <a:graphicData uri="http://schemas.openxmlformats.org/drawingml/2006/table">
            <a:tbl>
              <a:tblPr firstRow="1" firstCol="1" bandRow="1">
                <a:tableStyleId>{2D5ABB26-0587-4C30-8999-92F81FD0307C}</a:tableStyleId>
              </a:tblPr>
              <a:tblGrid>
                <a:gridCol w="793860">
                  <a:extLst>
                    <a:ext uri="{9D8B030D-6E8A-4147-A177-3AD203B41FA5}">
                      <a16:colId xmlns:a16="http://schemas.microsoft.com/office/drawing/2014/main" val="1914751103"/>
                    </a:ext>
                  </a:extLst>
                </a:gridCol>
                <a:gridCol w="2058781">
                  <a:extLst>
                    <a:ext uri="{9D8B030D-6E8A-4147-A177-3AD203B41FA5}">
                      <a16:colId xmlns:a16="http://schemas.microsoft.com/office/drawing/2014/main" val="4018177405"/>
                    </a:ext>
                  </a:extLst>
                </a:gridCol>
                <a:gridCol w="3716947">
                  <a:extLst>
                    <a:ext uri="{9D8B030D-6E8A-4147-A177-3AD203B41FA5}">
                      <a16:colId xmlns:a16="http://schemas.microsoft.com/office/drawing/2014/main" val="3235065781"/>
                    </a:ext>
                  </a:extLst>
                </a:gridCol>
                <a:gridCol w="2908367">
                  <a:extLst>
                    <a:ext uri="{9D8B030D-6E8A-4147-A177-3AD203B41FA5}">
                      <a16:colId xmlns:a16="http://schemas.microsoft.com/office/drawing/2014/main" val="246774113"/>
                    </a:ext>
                  </a:extLst>
                </a:gridCol>
                <a:gridCol w="2494086">
                  <a:extLst>
                    <a:ext uri="{9D8B030D-6E8A-4147-A177-3AD203B41FA5}">
                      <a16:colId xmlns:a16="http://schemas.microsoft.com/office/drawing/2014/main" val="3065808771"/>
                    </a:ext>
                  </a:extLst>
                </a:gridCol>
              </a:tblGrid>
              <a:tr h="778213">
                <a:tc>
                  <a:txBody>
                    <a:bodyPr/>
                    <a:lstStyle/>
                    <a:p>
                      <a:pPr>
                        <a:lnSpc>
                          <a:spcPct val="107000"/>
                        </a:lnSpc>
                        <a:spcAft>
                          <a:spcPts val="800"/>
                        </a:spcAft>
                      </a:pPr>
                      <a:r>
                        <a:rPr lang="en-IN" sz="900" kern="100">
                          <a:effectLst/>
                        </a:rPr>
                        <a:t>11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tc>
                  <a:txBody>
                    <a:bodyPr/>
                    <a:lstStyle/>
                    <a:p>
                      <a:pPr>
                        <a:lnSpc>
                          <a:spcPct val="107000"/>
                        </a:lnSpc>
                        <a:spcAft>
                          <a:spcPts val="800"/>
                        </a:spcAft>
                      </a:pPr>
                      <a:r>
                        <a:rPr lang="en-IN" sz="900" kern="100">
                          <a:effectLst/>
                        </a:rPr>
                        <a:t>Automated Sericulture with Image Processing</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tc>
                  <a:txBody>
                    <a:bodyPr/>
                    <a:lstStyle/>
                    <a:p>
                      <a:pPr>
                        <a:lnSpc>
                          <a:spcPct val="107000"/>
                        </a:lnSpc>
                        <a:spcAft>
                          <a:spcPts val="800"/>
                        </a:spcAft>
                      </a:pPr>
                      <a:r>
                        <a:rPr lang="en-IN" sz="900" kern="100">
                          <a:effectLst/>
                        </a:rPr>
                        <a:t>Yogeshraj N S, Thamilarasi N, Sailaja S, Poonguzhali C, Kannagi S (2022)</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tc>
                  <a:txBody>
                    <a:bodyPr/>
                    <a:lstStyle/>
                    <a:p>
                      <a:pPr>
                        <a:lnSpc>
                          <a:spcPct val="107000"/>
                        </a:lnSpc>
                        <a:spcAft>
                          <a:spcPts val="800"/>
                        </a:spcAft>
                      </a:pPr>
                      <a:r>
                        <a:rPr lang="en-IN" sz="900" kern="100">
                          <a:effectLst/>
                        </a:rPr>
                        <a:t>India is a major silk producer with significant socio-economic impact. - Temperature and humidity are crucial for silkworm health. - Uses image processing and CNN to detect health issues in silkworms based on color changes. - Includes a disinfection system to address biological factors.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tc>
                  <a:txBody>
                    <a:bodyPr/>
                    <a:lstStyle/>
                    <a:p>
                      <a:pPr>
                        <a:lnSpc>
                          <a:spcPct val="107000"/>
                        </a:lnSpc>
                        <a:spcAft>
                          <a:spcPts val="800"/>
                        </a:spcAft>
                      </a:pPr>
                      <a:r>
                        <a:rPr lang="en-IN" sz="900" kern="100">
                          <a:effectLst/>
                        </a:rPr>
                        <a:t>The system enhances sericulture by integrating image processing and embedded systems to monitor silkworm health, manage environmental factors, and automate disease detection and treatment.</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extLst>
                  <a:ext uri="{0D108BD9-81ED-4DB2-BD59-A6C34878D82A}">
                    <a16:rowId xmlns:a16="http://schemas.microsoft.com/office/drawing/2014/main" val="1518892902"/>
                  </a:ext>
                </a:extLst>
              </a:tr>
              <a:tr h="1198836">
                <a:tc>
                  <a:txBody>
                    <a:bodyPr/>
                    <a:lstStyle/>
                    <a:p>
                      <a:pPr>
                        <a:lnSpc>
                          <a:spcPct val="107000"/>
                        </a:lnSpc>
                        <a:spcAft>
                          <a:spcPts val="800"/>
                        </a:spcAft>
                      </a:pPr>
                      <a:r>
                        <a:rPr lang="en-IN" sz="900" kern="100">
                          <a:effectLst/>
                        </a:rPr>
                        <a:t>12</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tc>
                  <a:txBody>
                    <a:bodyPr/>
                    <a:lstStyle/>
                    <a:p>
                      <a:pPr>
                        <a:lnSpc>
                          <a:spcPct val="107000"/>
                        </a:lnSpc>
                        <a:spcAft>
                          <a:spcPts val="800"/>
                        </a:spcAft>
                      </a:pPr>
                      <a:r>
                        <a:rPr lang="en-IN" sz="900" kern="100">
                          <a:effectLst/>
                        </a:rPr>
                        <a:t>Silkworm Cocoon Gender Classification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tc>
                  <a:txBody>
                    <a:bodyPr/>
                    <a:lstStyle/>
                    <a:p>
                      <a:pPr>
                        <a:lnSpc>
                          <a:spcPct val="107000"/>
                        </a:lnSpc>
                        <a:spcAft>
                          <a:spcPts val="800"/>
                        </a:spcAft>
                      </a:pPr>
                      <a:r>
                        <a:rPr lang="en-IN" sz="900" kern="100">
                          <a:effectLst/>
                        </a:rPr>
                        <a:t>Raj, A.N.J., Sundaram, R., Simeone, A., Mahesh, V.G.V., Zhuang, Z. (2019)</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tc>
                  <a:txBody>
                    <a:bodyPr/>
                    <a:lstStyle/>
                    <a:p>
                      <a:pPr>
                        <a:lnSpc>
                          <a:spcPct val="107000"/>
                        </a:lnSpc>
                        <a:spcAft>
                          <a:spcPts val="800"/>
                        </a:spcAft>
                      </a:pPr>
                      <a:r>
                        <a:rPr lang="en-IN" sz="900" kern="100">
                          <a:effectLst/>
                        </a:rPr>
                        <a:t>The paper presents a multi-sensor system for gender classification of silkworm cocoons. It uses a load sensor and a digital camera to capture weight and image data. These features are used with a Support Vector Machine (SVM) classifier for gender separation. The system was tested on CSR2 and Pure Mysore breeds. Key advantages include reduced human intervention, lower misclassification error, and improved speed and repeatability compared to manual methods.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tc>
                  <a:txBody>
                    <a:bodyPr/>
                    <a:lstStyle/>
                    <a:p>
                      <a:pPr>
                        <a:lnSpc>
                          <a:spcPct val="107000"/>
                        </a:lnSpc>
                        <a:spcAft>
                          <a:spcPts val="800"/>
                        </a:spcAft>
                      </a:pPr>
                      <a:r>
                        <a:rPr lang="en-IN" sz="900" kern="100">
                          <a:effectLst/>
                        </a:rPr>
                        <a:t>This system's approach to automating gender classification is highly relevant as it enhances accuracy and efficiency, aligning with the project's goal to improve sericulture processes through advanced technologies.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extLst>
                  <a:ext uri="{0D108BD9-81ED-4DB2-BD59-A6C34878D82A}">
                    <a16:rowId xmlns:a16="http://schemas.microsoft.com/office/drawing/2014/main" val="3116867911"/>
                  </a:ext>
                </a:extLst>
              </a:tr>
              <a:tr h="1198836">
                <a:tc>
                  <a:txBody>
                    <a:bodyPr/>
                    <a:lstStyle/>
                    <a:p>
                      <a:pPr>
                        <a:lnSpc>
                          <a:spcPct val="107000"/>
                        </a:lnSpc>
                        <a:spcAft>
                          <a:spcPts val="800"/>
                        </a:spcAft>
                      </a:pPr>
                      <a:r>
                        <a:rPr lang="en-IN" sz="900" kern="100">
                          <a:effectLst/>
                        </a:rPr>
                        <a:t>13</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tc>
                  <a:txBody>
                    <a:bodyPr/>
                    <a:lstStyle/>
                    <a:p>
                      <a:pPr>
                        <a:lnSpc>
                          <a:spcPct val="107000"/>
                        </a:lnSpc>
                        <a:spcAft>
                          <a:spcPts val="800"/>
                        </a:spcAft>
                      </a:pPr>
                      <a:r>
                        <a:rPr lang="en-IN" sz="900" kern="100">
                          <a:effectLst/>
                        </a:rPr>
                        <a:t>Sericulture Monitoring and Disease Management</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tc>
                  <a:txBody>
                    <a:bodyPr/>
                    <a:lstStyle/>
                    <a:p>
                      <a:pPr>
                        <a:lnSpc>
                          <a:spcPct val="107000"/>
                        </a:lnSpc>
                        <a:spcAft>
                          <a:spcPts val="800"/>
                        </a:spcAft>
                      </a:pPr>
                      <a:r>
                        <a:rPr lang="en-IN" sz="900" kern="100">
                          <a:effectLst/>
                        </a:rPr>
                        <a:t>Harsha R, Prithvi Veera B, Rohan M.N, Hemanth Chandra N, "Survey on Sericulture: An IoT-based Cocoon Worms Monitoring for Disease Identification and Management for Quality Silk Rearing" (2024)</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tc>
                  <a:txBody>
                    <a:bodyPr/>
                    <a:lstStyle/>
                    <a:p>
                      <a:pPr>
                        <a:lnSpc>
                          <a:spcPct val="107000"/>
                        </a:lnSpc>
                        <a:spcAft>
                          <a:spcPts val="800"/>
                        </a:spcAft>
                      </a:pPr>
                      <a:r>
                        <a:rPr lang="en-IN" sz="900" kern="100">
                          <a:effectLst/>
                        </a:rPr>
                        <a:t>The study proposes an IoT-based monitoring system integrating sensors for temperature, humidity, and light with machine learning algorithms for early detection of silkworm diseases such as pebrine, flacherie, grasserie, and muscardine. It aims to minimize production losses and enhance silk yield by ensuring optimal rearing conditions and proactive disease management.</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tc>
                  <a:txBody>
                    <a:bodyPr/>
                    <a:lstStyle/>
                    <a:p>
                      <a:pPr>
                        <a:lnSpc>
                          <a:spcPct val="107000"/>
                        </a:lnSpc>
                        <a:spcAft>
                          <a:spcPts val="800"/>
                        </a:spcAft>
                      </a:pPr>
                      <a:r>
                        <a:rPr lang="en-IN" sz="900" kern="100">
                          <a:effectLst/>
                        </a:rPr>
                        <a:t>The research is highly relevant as it addresses critical challenges in disease management within sericulture. By implementing advanced technologies and monitoring systems, it supports efforts to improve silk production quality and yield, which aligns with the project's goal of enhancing the sericulture sector's sustainability and economic impact.</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extLst>
                  <a:ext uri="{0D108BD9-81ED-4DB2-BD59-A6C34878D82A}">
                    <a16:rowId xmlns:a16="http://schemas.microsoft.com/office/drawing/2014/main" val="1885423343"/>
                  </a:ext>
                </a:extLst>
              </a:tr>
              <a:tr h="1319013">
                <a:tc>
                  <a:txBody>
                    <a:bodyPr/>
                    <a:lstStyle/>
                    <a:p>
                      <a:pPr>
                        <a:lnSpc>
                          <a:spcPct val="107000"/>
                        </a:lnSpc>
                        <a:spcAft>
                          <a:spcPts val="800"/>
                        </a:spcAft>
                      </a:pPr>
                      <a:r>
                        <a:rPr lang="en-IN" sz="900" kern="100">
                          <a:effectLst/>
                        </a:rPr>
                        <a:t>14</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tc>
                  <a:txBody>
                    <a:bodyPr/>
                    <a:lstStyle/>
                    <a:p>
                      <a:pPr>
                        <a:lnSpc>
                          <a:spcPct val="107000"/>
                        </a:lnSpc>
                        <a:spcAft>
                          <a:spcPts val="800"/>
                        </a:spcAft>
                      </a:pPr>
                      <a:r>
                        <a:rPr lang="en-IN" sz="900" kern="100">
                          <a:effectLst/>
                        </a:rPr>
                        <a:t>Integrated Analysis of Machine Learning and Deep Learning in Silkworm Pupae (Bombyx mori) Species and Sex Identification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tc>
                  <a:txBody>
                    <a:bodyPr/>
                    <a:lstStyle/>
                    <a:p>
                      <a:pPr>
                        <a:lnSpc>
                          <a:spcPct val="107000"/>
                        </a:lnSpc>
                        <a:spcAft>
                          <a:spcPts val="800"/>
                        </a:spcAft>
                      </a:pPr>
                      <a:r>
                        <a:rPr lang="en-IN" sz="900" kern="100">
                          <a:effectLst/>
                        </a:rPr>
                        <a:t>He, H., Zhu, S., Shen, L., Chang, X., Wang, Y., Zeng, D., Xiong, B., Dai, F., &amp; Zhao, T. (2023). Integrated Analysis of Machine Learning and Deep Learning in Silkworm Pupae (Bombyx mori) Species and Sex Identification. Animals, 13(23), 3612.</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tc>
                  <a:txBody>
                    <a:bodyPr/>
                    <a:lstStyle/>
                    <a:p>
                      <a:pPr>
                        <a:lnSpc>
                          <a:spcPct val="107000"/>
                        </a:lnSpc>
                        <a:spcAft>
                          <a:spcPts val="800"/>
                        </a:spcAft>
                      </a:pPr>
                      <a:r>
                        <a:rPr lang="en-IN" sz="900" kern="100">
                          <a:effectLst/>
                        </a:rPr>
                        <a:t>This study employs machine learning and deep learning for the automatic identification of silkworm pupae species and sex. A dataset of 3600 images from five species of male and female pupae was used. The study compared traditional feature-based approaches (e.g., HOG, LBP) with deep learning approaches (e.g., ConvNeXt-S) and found that combining HOG, ConvNeXt-S, and MLP achieved the highest accuracy (99.09% for separate recognition, 98.40% for simultaneous recognition).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tc>
                  <a:txBody>
                    <a:bodyPr/>
                    <a:lstStyle/>
                    <a:p>
                      <a:pPr>
                        <a:lnSpc>
                          <a:spcPct val="107000"/>
                        </a:lnSpc>
                        <a:spcAft>
                          <a:spcPts val="800"/>
                        </a:spcAft>
                      </a:pPr>
                      <a:r>
                        <a:rPr lang="en-IN" sz="900" kern="100">
                          <a:effectLst/>
                        </a:rPr>
                        <a:t>The paper provides an advanced approach for identifying silkworm pupae species and sex, addressing posture variability and offering a high accuracy model that could enhance sericulture practices.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extLst>
                  <a:ext uri="{0D108BD9-81ED-4DB2-BD59-A6C34878D82A}">
                    <a16:rowId xmlns:a16="http://schemas.microsoft.com/office/drawing/2014/main" val="916603029"/>
                  </a:ext>
                </a:extLst>
              </a:tr>
              <a:tr h="718124">
                <a:tc>
                  <a:txBody>
                    <a:bodyPr/>
                    <a:lstStyle/>
                    <a:p>
                      <a:pPr>
                        <a:lnSpc>
                          <a:spcPct val="107000"/>
                        </a:lnSpc>
                        <a:spcAft>
                          <a:spcPts val="800"/>
                        </a:spcAft>
                      </a:pPr>
                      <a:r>
                        <a:rPr lang="en-IN" sz="900" kern="100">
                          <a:effectLst/>
                        </a:rPr>
                        <a:t>15</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tc>
                  <a:txBody>
                    <a:bodyPr/>
                    <a:lstStyle/>
                    <a:p>
                      <a:pPr>
                        <a:lnSpc>
                          <a:spcPct val="107000"/>
                        </a:lnSpc>
                        <a:spcAft>
                          <a:spcPts val="800"/>
                        </a:spcAft>
                      </a:pPr>
                      <a:r>
                        <a:rPr lang="en-IN" sz="900" kern="100">
                          <a:effectLst/>
                        </a:rPr>
                        <a:t>sericulture industry</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tc>
                  <a:txBody>
                    <a:bodyPr/>
                    <a:lstStyle/>
                    <a:p>
                      <a:pPr>
                        <a:lnSpc>
                          <a:spcPct val="107000"/>
                        </a:lnSpc>
                        <a:spcAft>
                          <a:spcPts val="800"/>
                        </a:spcAft>
                      </a:pPr>
                      <a:r>
                        <a:rPr lang="en-IN" sz="900" kern="100" dirty="0">
                          <a:effectLst/>
                        </a:rPr>
                        <a:t>S.R. Naphade, C.J. </a:t>
                      </a:r>
                      <a:r>
                        <a:rPr lang="en-IN" sz="900" kern="100" dirty="0" err="1">
                          <a:effectLst/>
                        </a:rPr>
                        <a:t>Hiware</a:t>
                      </a:r>
                      <a:r>
                        <a:rPr lang="en-IN" sz="900" kern="100" dirty="0">
                          <a:effectLst/>
                        </a:rPr>
                        <a:t>, R.J. Chavan (2023)</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tc>
                  <a:txBody>
                    <a:bodyPr/>
                    <a:lstStyle/>
                    <a:p>
                      <a:pPr>
                        <a:lnSpc>
                          <a:spcPct val="107000"/>
                        </a:lnSpc>
                        <a:spcAft>
                          <a:spcPts val="800"/>
                        </a:spcAft>
                      </a:pPr>
                      <a:r>
                        <a:rPr lang="en-IN" sz="900" kern="100">
                          <a:effectLst/>
                        </a:rPr>
                        <a:t>The paper reviews the global and national status of the sericulture industry, highlighting Maharashtra's increasing role. It discusses the industry's cultural and economic impacts, challenges, and potential for innovation and sustainability.</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tc>
                  <a:txBody>
                    <a:bodyPr/>
                    <a:lstStyle/>
                    <a:p>
                      <a:pPr>
                        <a:lnSpc>
                          <a:spcPct val="107000"/>
                        </a:lnSpc>
                        <a:spcAft>
                          <a:spcPts val="800"/>
                        </a:spcAft>
                      </a:pPr>
                      <a:r>
                        <a:rPr lang="en-IN" sz="900" kern="100" dirty="0">
                          <a:effectLst/>
                        </a:rPr>
                        <a:t>Provides a comprehensive overview of the sericulture industry, focusing on trends and challenges in Maharashtra, which is relevant for understanding regional developments and opportunities.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7576" marR="17576" marT="0" marB="0"/>
                </a:tc>
                <a:extLst>
                  <a:ext uri="{0D108BD9-81ED-4DB2-BD59-A6C34878D82A}">
                    <a16:rowId xmlns:a16="http://schemas.microsoft.com/office/drawing/2014/main" val="4156943825"/>
                  </a:ext>
                </a:extLst>
              </a:tr>
            </a:tbl>
          </a:graphicData>
        </a:graphic>
      </p:graphicFrame>
    </p:spTree>
    <p:extLst>
      <p:ext uri="{BB962C8B-B14F-4D97-AF65-F5344CB8AC3E}">
        <p14:creationId xmlns:p14="http://schemas.microsoft.com/office/powerpoint/2010/main" val="358006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4F6A3-69F4-2774-E18D-A212B0111EA1}"/>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80927F07-E189-FF04-F89C-F82CF5AFFDB0}"/>
              </a:ext>
            </a:extLst>
          </p:cNvPr>
          <p:cNvSpPr>
            <a:spLocks noGrp="1"/>
          </p:cNvSpPr>
          <p:nvPr>
            <p:ph type="title"/>
          </p:nvPr>
        </p:nvSpPr>
        <p:spPr>
          <a:xfrm>
            <a:off x="235670" y="122548"/>
            <a:ext cx="10360152" cy="914400"/>
          </a:xfrm>
        </p:spPr>
        <p:txBody>
          <a:bodyPr/>
          <a:lstStyle/>
          <a:p>
            <a:r>
              <a:rPr lang="en-IN" dirty="0"/>
              <a:t>Literature review (Cont.) </a:t>
            </a:r>
            <a:endParaRPr lang="en-US" dirty="0"/>
          </a:p>
        </p:txBody>
      </p:sp>
      <p:graphicFrame>
        <p:nvGraphicFramePr>
          <p:cNvPr id="5" name="Table 4">
            <a:extLst>
              <a:ext uri="{FF2B5EF4-FFF2-40B4-BE49-F238E27FC236}">
                <a16:creationId xmlns:a16="http://schemas.microsoft.com/office/drawing/2014/main" id="{6B9EBBC6-102A-3A9E-6E6A-6A0DF04E6A46}"/>
              </a:ext>
            </a:extLst>
          </p:cNvPr>
          <p:cNvGraphicFramePr>
            <a:graphicFrameLocks noGrp="1"/>
          </p:cNvGraphicFramePr>
          <p:nvPr>
            <p:extLst>
              <p:ext uri="{D42A27DB-BD31-4B8C-83A1-F6EECF244321}">
                <p14:modId xmlns:p14="http://schemas.microsoft.com/office/powerpoint/2010/main" val="963555"/>
              </p:ext>
            </p:extLst>
          </p:nvPr>
        </p:nvGraphicFramePr>
        <p:xfrm>
          <a:off x="235670" y="1197204"/>
          <a:ext cx="11877771" cy="5270044"/>
        </p:xfrm>
        <a:graphic>
          <a:graphicData uri="http://schemas.openxmlformats.org/drawingml/2006/table">
            <a:tbl>
              <a:tblPr firstRow="1" firstCol="1" bandRow="1">
                <a:tableStyleId>{2D5ABB26-0587-4C30-8999-92F81FD0307C}</a:tableStyleId>
              </a:tblPr>
              <a:tblGrid>
                <a:gridCol w="787610">
                  <a:extLst>
                    <a:ext uri="{9D8B030D-6E8A-4147-A177-3AD203B41FA5}">
                      <a16:colId xmlns:a16="http://schemas.microsoft.com/office/drawing/2014/main" val="2694170799"/>
                    </a:ext>
                  </a:extLst>
                </a:gridCol>
                <a:gridCol w="2042568">
                  <a:extLst>
                    <a:ext uri="{9D8B030D-6E8A-4147-A177-3AD203B41FA5}">
                      <a16:colId xmlns:a16="http://schemas.microsoft.com/office/drawing/2014/main" val="3158603553"/>
                    </a:ext>
                  </a:extLst>
                </a:gridCol>
                <a:gridCol w="3687679">
                  <a:extLst>
                    <a:ext uri="{9D8B030D-6E8A-4147-A177-3AD203B41FA5}">
                      <a16:colId xmlns:a16="http://schemas.microsoft.com/office/drawing/2014/main" val="1451020280"/>
                    </a:ext>
                  </a:extLst>
                </a:gridCol>
                <a:gridCol w="2885465">
                  <a:extLst>
                    <a:ext uri="{9D8B030D-6E8A-4147-A177-3AD203B41FA5}">
                      <a16:colId xmlns:a16="http://schemas.microsoft.com/office/drawing/2014/main" val="3974365243"/>
                    </a:ext>
                  </a:extLst>
                </a:gridCol>
                <a:gridCol w="2474449">
                  <a:extLst>
                    <a:ext uri="{9D8B030D-6E8A-4147-A177-3AD203B41FA5}">
                      <a16:colId xmlns:a16="http://schemas.microsoft.com/office/drawing/2014/main" val="3452074034"/>
                    </a:ext>
                  </a:extLst>
                </a:gridCol>
              </a:tblGrid>
              <a:tr h="1015089">
                <a:tc>
                  <a:txBody>
                    <a:bodyPr/>
                    <a:lstStyle/>
                    <a:p>
                      <a:pPr>
                        <a:lnSpc>
                          <a:spcPct val="107000"/>
                        </a:lnSpc>
                        <a:spcAft>
                          <a:spcPts val="800"/>
                        </a:spcAft>
                      </a:pPr>
                      <a:r>
                        <a:rPr lang="en-IN" sz="1000" kern="100">
                          <a:effectLst/>
                        </a:rPr>
                        <a:t>16</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tc>
                  <a:txBody>
                    <a:bodyPr/>
                    <a:lstStyle/>
                    <a:p>
                      <a:pPr>
                        <a:lnSpc>
                          <a:spcPct val="107000"/>
                        </a:lnSpc>
                        <a:spcAft>
                          <a:spcPts val="800"/>
                        </a:spcAft>
                      </a:pPr>
                      <a:r>
                        <a:rPr lang="en-IN" sz="1000" kern="100">
                          <a:effectLst/>
                        </a:rPr>
                        <a:t>SILKWORM DISEASE DETECTION USING AI AND ML</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tc>
                  <a:txBody>
                    <a:bodyPr/>
                    <a:lstStyle/>
                    <a:p>
                      <a:pPr>
                        <a:lnSpc>
                          <a:spcPct val="107000"/>
                        </a:lnSpc>
                        <a:spcAft>
                          <a:spcPts val="800"/>
                        </a:spcAft>
                      </a:pPr>
                      <a:r>
                        <a:rPr lang="en-IN" sz="1000" kern="100" dirty="0" err="1">
                          <a:effectLst/>
                        </a:rPr>
                        <a:t>Manjunatha</a:t>
                      </a:r>
                      <a:r>
                        <a:rPr lang="en-IN" sz="1000" kern="100" dirty="0">
                          <a:effectLst/>
                        </a:rPr>
                        <a:t> Siddappa, Sindhu B S, Sirisha R, Tejas Gowda R (2024)</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tc>
                  <a:txBody>
                    <a:bodyPr/>
                    <a:lstStyle/>
                    <a:p>
                      <a:pPr>
                        <a:lnSpc>
                          <a:spcPct val="107000"/>
                        </a:lnSpc>
                        <a:spcAft>
                          <a:spcPts val="800"/>
                        </a:spcAft>
                      </a:pPr>
                      <a:r>
                        <a:rPr lang="en-IN" sz="1000" kern="100">
                          <a:effectLst/>
                        </a:rPr>
                        <a:t>The paper presents an AI-driven system using Raspberry Pi and a camera for real-time monitoring of silkworms and cocoons. The system employs computer vision algorithms to track growth parameters, health conditions, and disease outbreaks, optimizing sericulture practices and reducing manual labor.</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tc>
                  <a:txBody>
                    <a:bodyPr/>
                    <a:lstStyle/>
                    <a:p>
                      <a:pPr>
                        <a:lnSpc>
                          <a:spcPct val="107000"/>
                        </a:lnSpc>
                        <a:spcAft>
                          <a:spcPts val="800"/>
                        </a:spcAft>
                      </a:pPr>
                      <a:r>
                        <a:rPr lang="en-IN" sz="1000" kern="100">
                          <a:effectLst/>
                        </a:rPr>
                        <a:t>Provides a practical approach to enhance silkworm disease detection and management using AI and machine learning, improving productivity and sustainability.</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extLst>
                  <a:ext uri="{0D108BD9-81ED-4DB2-BD59-A6C34878D82A}">
                    <a16:rowId xmlns:a16="http://schemas.microsoft.com/office/drawing/2014/main" val="2876153286"/>
                  </a:ext>
                </a:extLst>
              </a:tr>
              <a:tr h="1162096">
                <a:tc>
                  <a:txBody>
                    <a:bodyPr/>
                    <a:lstStyle/>
                    <a:p>
                      <a:pPr>
                        <a:lnSpc>
                          <a:spcPct val="107000"/>
                        </a:lnSpc>
                        <a:spcAft>
                          <a:spcPts val="800"/>
                        </a:spcAft>
                      </a:pPr>
                      <a:r>
                        <a:rPr lang="en-IN" sz="1000" kern="100">
                          <a:effectLst/>
                        </a:rPr>
                        <a:t>17</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tc>
                  <a:txBody>
                    <a:bodyPr/>
                    <a:lstStyle/>
                    <a:p>
                      <a:pPr>
                        <a:lnSpc>
                          <a:spcPct val="107000"/>
                        </a:lnSpc>
                        <a:spcAft>
                          <a:spcPts val="800"/>
                        </a:spcAft>
                      </a:pPr>
                      <a:r>
                        <a:rPr lang="en-IN" sz="1000" kern="100">
                          <a:effectLst/>
                        </a:rPr>
                        <a:t>Smart Sericulture System</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tc>
                  <a:txBody>
                    <a:bodyPr/>
                    <a:lstStyle/>
                    <a:p>
                      <a:pPr>
                        <a:lnSpc>
                          <a:spcPct val="107000"/>
                        </a:lnSpc>
                        <a:spcAft>
                          <a:spcPts val="800"/>
                        </a:spcAft>
                      </a:pPr>
                      <a:r>
                        <a:rPr lang="en-IN" sz="1000" kern="100">
                          <a:effectLst/>
                        </a:rPr>
                        <a:t>Prof. Narayana Reddy D, Asha Patil, Yasin Dhalait, Meghana Sattigeri, Kavya Masaraddi (2023)</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tc>
                  <a:txBody>
                    <a:bodyPr/>
                    <a:lstStyle/>
                    <a:p>
                      <a:pPr>
                        <a:lnSpc>
                          <a:spcPct val="107000"/>
                        </a:lnSpc>
                        <a:spcAft>
                          <a:spcPts val="800"/>
                        </a:spcAft>
                      </a:pPr>
                      <a:r>
                        <a:rPr lang="en-IN" sz="1000" kern="100">
                          <a:effectLst/>
                        </a:rPr>
                        <a:t>The paper presents a smart sericulture system using IoT for automation in silk production. It utilizes ESP8266 NodeMCU and various sensors (temperature, humidity, light) to monitor and control environmental conditions in the silkworm rearing house. The system sends notifications and allows remote control via a mobile app, improving silk production and quality.</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tc>
                  <a:txBody>
                    <a:bodyPr/>
                    <a:lstStyle/>
                    <a:p>
                      <a:pPr>
                        <a:lnSpc>
                          <a:spcPct val="107000"/>
                        </a:lnSpc>
                        <a:spcAft>
                          <a:spcPts val="800"/>
                        </a:spcAft>
                      </a:pPr>
                      <a:r>
                        <a:rPr lang="en-IN" sz="1000" kern="100">
                          <a:effectLst/>
                        </a:rPr>
                        <a:t>Enhances sericulture by integrating IoT for real-time monitoring and control of environmental parameters, leading to better silk production and quality.</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extLst>
                  <a:ext uri="{0D108BD9-81ED-4DB2-BD59-A6C34878D82A}">
                    <a16:rowId xmlns:a16="http://schemas.microsoft.com/office/drawing/2014/main" val="3901775965"/>
                  </a:ext>
                </a:extLst>
              </a:tr>
              <a:tr h="1087787">
                <a:tc>
                  <a:txBody>
                    <a:bodyPr/>
                    <a:lstStyle/>
                    <a:p>
                      <a:pPr>
                        <a:lnSpc>
                          <a:spcPct val="107000"/>
                        </a:lnSpc>
                        <a:spcAft>
                          <a:spcPts val="800"/>
                        </a:spcAft>
                      </a:pPr>
                      <a:r>
                        <a:rPr lang="en-IN" sz="1000" kern="100">
                          <a:effectLst/>
                        </a:rPr>
                        <a:t>18</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tc>
                  <a:txBody>
                    <a:bodyPr/>
                    <a:lstStyle/>
                    <a:p>
                      <a:pPr>
                        <a:lnSpc>
                          <a:spcPct val="107000"/>
                        </a:lnSpc>
                        <a:spcAft>
                          <a:spcPts val="800"/>
                        </a:spcAft>
                      </a:pPr>
                      <a:r>
                        <a:rPr lang="en-IN" sz="1000" kern="100">
                          <a:effectLst/>
                        </a:rPr>
                        <a:t>Smart Sericulture System</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tc>
                  <a:txBody>
                    <a:bodyPr/>
                    <a:lstStyle/>
                    <a:p>
                      <a:pPr>
                        <a:lnSpc>
                          <a:spcPct val="107000"/>
                        </a:lnSpc>
                        <a:spcAft>
                          <a:spcPts val="800"/>
                        </a:spcAft>
                      </a:pPr>
                      <a:r>
                        <a:rPr lang="en-IN" sz="1000" kern="100">
                          <a:effectLst/>
                        </a:rPr>
                        <a:t>Dr. Mahesh Kaluti, Darshan M, Rakesh Sharma K, Rohith R M (2023) DOI:</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tc>
                  <a:txBody>
                    <a:bodyPr/>
                    <a:lstStyle/>
                    <a:p>
                      <a:pPr>
                        <a:lnSpc>
                          <a:spcPct val="107000"/>
                        </a:lnSpc>
                        <a:spcAft>
                          <a:spcPts val="800"/>
                        </a:spcAft>
                      </a:pPr>
                      <a:r>
                        <a:rPr lang="en-IN" sz="1000" kern="100">
                          <a:effectLst/>
                        </a:rPr>
                        <a:t>The paper describes an IoT-based model for sericulture that monitors environmental conditions (temperature, humidity), detects hazards (fire, predators, disease), and takes preventive measures. It also includes features like live video streaming and 24/7 farm security. The system improves silk production by automating monitoring and response.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tc>
                  <a:txBody>
                    <a:bodyPr/>
                    <a:lstStyle/>
                    <a:p>
                      <a:pPr>
                        <a:lnSpc>
                          <a:spcPct val="107000"/>
                        </a:lnSpc>
                        <a:spcAft>
                          <a:spcPts val="800"/>
                        </a:spcAft>
                      </a:pPr>
                      <a:r>
                        <a:rPr lang="en-IN" sz="1000" kern="100">
                          <a:effectLst/>
                        </a:rPr>
                        <a:t>Provides automation for monitoring and controlling environmental conditions, enhancing safety and productivity, which is crucial for optimizing silk production.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extLst>
                  <a:ext uri="{0D108BD9-81ED-4DB2-BD59-A6C34878D82A}">
                    <a16:rowId xmlns:a16="http://schemas.microsoft.com/office/drawing/2014/main" val="2910371286"/>
                  </a:ext>
                </a:extLst>
              </a:tr>
              <a:tr h="1087787">
                <a:tc>
                  <a:txBody>
                    <a:bodyPr/>
                    <a:lstStyle/>
                    <a:p>
                      <a:pPr>
                        <a:lnSpc>
                          <a:spcPct val="107000"/>
                        </a:lnSpc>
                        <a:spcAft>
                          <a:spcPts val="800"/>
                        </a:spcAft>
                      </a:pPr>
                      <a:r>
                        <a:rPr lang="en-IN" sz="1000" kern="100">
                          <a:effectLst/>
                        </a:rPr>
                        <a:t>19</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tc>
                  <a:txBody>
                    <a:bodyPr/>
                    <a:lstStyle/>
                    <a:p>
                      <a:pPr>
                        <a:lnSpc>
                          <a:spcPct val="107000"/>
                        </a:lnSpc>
                        <a:spcAft>
                          <a:spcPts val="800"/>
                        </a:spcAft>
                      </a:pPr>
                      <a:r>
                        <a:rPr lang="en-IN" sz="1000" kern="100">
                          <a:effectLst/>
                        </a:rPr>
                        <a:t>IoT in Sericulture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tc>
                  <a:txBody>
                    <a:bodyPr/>
                    <a:lstStyle/>
                    <a:p>
                      <a:pPr>
                        <a:lnSpc>
                          <a:spcPct val="107000"/>
                        </a:lnSpc>
                        <a:spcAft>
                          <a:spcPts val="800"/>
                        </a:spcAft>
                      </a:pPr>
                      <a:r>
                        <a:rPr lang="en-IN" sz="1000" kern="100">
                          <a:effectLst/>
                        </a:rPr>
                        <a:t>Jambukar, A. R., &amp; Dawande, N. A. (2020)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tc>
                  <a:txBody>
                    <a:bodyPr/>
                    <a:lstStyle/>
                    <a:p>
                      <a:pPr>
                        <a:lnSpc>
                          <a:spcPct val="107000"/>
                        </a:lnSpc>
                        <a:spcAft>
                          <a:spcPts val="800"/>
                        </a:spcAft>
                      </a:pPr>
                      <a:r>
                        <a:rPr lang="en-IN" sz="1000" kern="100">
                          <a:effectLst/>
                        </a:rPr>
                        <a:t>Proposed an IoT-based system for monitoring and controlling environmental conditions in sericulture. Key parameters include temperature, humidity, light intensity, airflow, and air quality. The system logs data in an Oracle database and uses machine learning for analysis and forecasting. Data is visualized using Tableau.</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tc>
                  <a:txBody>
                    <a:bodyPr/>
                    <a:lstStyle/>
                    <a:p>
                      <a:pPr>
                        <a:lnSpc>
                          <a:spcPct val="107000"/>
                        </a:lnSpc>
                        <a:spcAft>
                          <a:spcPts val="800"/>
                        </a:spcAft>
                      </a:pPr>
                      <a:r>
                        <a:rPr lang="en-IN" sz="1000" kern="100">
                          <a:effectLst/>
                        </a:rPr>
                        <a:t>Offers a comprehensive solution for automated environmental control in sericulture, improving silk yield quality and quantity.</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extLst>
                  <a:ext uri="{0D108BD9-81ED-4DB2-BD59-A6C34878D82A}">
                    <a16:rowId xmlns:a16="http://schemas.microsoft.com/office/drawing/2014/main" val="501309197"/>
                  </a:ext>
                </a:extLst>
              </a:tr>
              <a:tr h="869692">
                <a:tc>
                  <a:txBody>
                    <a:bodyPr/>
                    <a:lstStyle/>
                    <a:p>
                      <a:pPr>
                        <a:lnSpc>
                          <a:spcPct val="107000"/>
                        </a:lnSpc>
                        <a:spcAft>
                          <a:spcPts val="800"/>
                        </a:spcAft>
                      </a:pPr>
                      <a:r>
                        <a:rPr lang="en-IN" sz="1000" kern="100">
                          <a:effectLst/>
                        </a:rPr>
                        <a:t>20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tc>
                  <a:txBody>
                    <a:bodyPr/>
                    <a:lstStyle/>
                    <a:p>
                      <a:pPr>
                        <a:lnSpc>
                          <a:spcPct val="107000"/>
                        </a:lnSpc>
                        <a:spcAft>
                          <a:spcPts val="800"/>
                        </a:spcAft>
                      </a:pPr>
                      <a:r>
                        <a:rPr lang="en-IN" sz="1000" kern="100">
                          <a:effectLst/>
                        </a:rPr>
                        <a:t>Image Classification for Silkworm using Deep Neural Network-VGG 19</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tc>
                  <a:txBody>
                    <a:bodyPr/>
                    <a:lstStyle/>
                    <a:p>
                      <a:pPr>
                        <a:lnSpc>
                          <a:spcPct val="107000"/>
                        </a:lnSpc>
                        <a:spcAft>
                          <a:spcPts val="800"/>
                        </a:spcAft>
                      </a:pPr>
                      <a:r>
                        <a:rPr lang="en-IN" sz="1000" kern="100">
                          <a:effectLst/>
                        </a:rPr>
                        <a:t>Nisha S Ail, Nishali M Suvarna, Sudarshan K, Nishmitha KL, Prajna P K (2021)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tc>
                  <a:txBody>
                    <a:bodyPr/>
                    <a:lstStyle/>
                    <a:p>
                      <a:pPr>
                        <a:lnSpc>
                          <a:spcPct val="107000"/>
                        </a:lnSpc>
                        <a:spcAft>
                          <a:spcPts val="800"/>
                        </a:spcAft>
                      </a:pPr>
                      <a:r>
                        <a:rPr lang="en-IN" sz="1000" kern="100">
                          <a:effectLst/>
                        </a:rPr>
                        <a:t>The paper utilizes the VGG-19 deep neural network model for classifying silkworm images into diseased and healthy categories. It reports high classification accuracy (up to 98.6%) and suggests improvements for accuracy in detecting silkworm diseases.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tc>
                  <a:txBody>
                    <a:bodyPr/>
                    <a:lstStyle/>
                    <a:p>
                      <a:pPr>
                        <a:lnSpc>
                          <a:spcPct val="107000"/>
                        </a:lnSpc>
                        <a:spcAft>
                          <a:spcPts val="800"/>
                        </a:spcAft>
                      </a:pPr>
                      <a:r>
                        <a:rPr lang="en-IN" sz="1000" kern="100" dirty="0">
                          <a:effectLst/>
                        </a:rPr>
                        <a:t>Provides a method for accurate silkworm classification using deep learning, which can enhance disease detection and improve silk production quality. </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1550" marR="21550" marT="0" marB="0"/>
                </a:tc>
                <a:extLst>
                  <a:ext uri="{0D108BD9-81ED-4DB2-BD59-A6C34878D82A}">
                    <a16:rowId xmlns:a16="http://schemas.microsoft.com/office/drawing/2014/main" val="1073608489"/>
                  </a:ext>
                </a:extLst>
              </a:tr>
            </a:tbl>
          </a:graphicData>
        </a:graphic>
      </p:graphicFrame>
    </p:spTree>
    <p:extLst>
      <p:ext uri="{BB962C8B-B14F-4D97-AF65-F5344CB8AC3E}">
        <p14:creationId xmlns:p14="http://schemas.microsoft.com/office/powerpoint/2010/main" val="879144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FA98757-747C-2516-1DD5-6A2018952152}"/>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BEA321CB-D222-3C6A-D4E8-6DAA118AF42E}"/>
              </a:ext>
            </a:extLst>
          </p:cNvPr>
          <p:cNvSpPr>
            <a:spLocks noGrp="1"/>
          </p:cNvSpPr>
          <p:nvPr>
            <p:ph type="title"/>
          </p:nvPr>
        </p:nvSpPr>
        <p:spPr/>
        <p:txBody>
          <a:bodyPr/>
          <a:lstStyle/>
          <a:p>
            <a:r>
              <a:rPr lang="en-IN" dirty="0"/>
              <a:t>Scope and Problem Statement</a:t>
            </a:r>
            <a:endParaRPr lang="en-US" dirty="0"/>
          </a:p>
        </p:txBody>
      </p:sp>
      <p:sp>
        <p:nvSpPr>
          <p:cNvPr id="14" name="Content Placeholder 13">
            <a:extLst>
              <a:ext uri="{FF2B5EF4-FFF2-40B4-BE49-F238E27FC236}">
                <a16:creationId xmlns:a16="http://schemas.microsoft.com/office/drawing/2014/main" id="{A4B73A55-A563-1FA3-72F3-3AE65A752115}"/>
              </a:ext>
            </a:extLst>
          </p:cNvPr>
          <p:cNvSpPr>
            <a:spLocks noGrp="1"/>
          </p:cNvSpPr>
          <p:nvPr>
            <p:ph sz="quarter" idx="11"/>
          </p:nvPr>
        </p:nvSpPr>
        <p:spPr>
          <a:xfrm>
            <a:off x="914400" y="2039112"/>
            <a:ext cx="10199802" cy="3877055"/>
          </a:xfrm>
        </p:spPr>
        <p:txBody>
          <a:bodyPr>
            <a:normAutofit/>
          </a:bodyPr>
          <a:lstStyle/>
          <a:p>
            <a:pPr>
              <a:buFont typeface="Arial" panose="020B0604020202020204" pitchFamily="34" charset="0"/>
              <a:buChar char="•"/>
            </a:pPr>
            <a:r>
              <a:rPr lang="en-US" b="1" dirty="0"/>
              <a:t>Scope:</a:t>
            </a:r>
            <a:endParaRPr lang="en-US" dirty="0"/>
          </a:p>
          <a:p>
            <a:pPr marL="742950" lvl="1" indent="-285750">
              <a:buFont typeface="Arial" panose="020B0604020202020204" pitchFamily="34" charset="0"/>
              <a:buChar char="•"/>
            </a:pPr>
            <a:r>
              <a:rPr lang="en-US" dirty="0"/>
              <a:t>Develop an automated system for maintaining optimal environmental conditions in sericulture sheds.</a:t>
            </a:r>
          </a:p>
          <a:p>
            <a:pPr marL="742950" lvl="1" indent="-285750">
              <a:buFont typeface="Arial" panose="020B0604020202020204" pitchFamily="34" charset="0"/>
              <a:buChar char="•"/>
            </a:pPr>
            <a:r>
              <a:rPr lang="en-US" dirty="0"/>
              <a:t>Incorporate real-time monitoring, predictive analytics, and remote-control capabilities.</a:t>
            </a:r>
          </a:p>
          <a:p>
            <a:pPr>
              <a:buFont typeface="Arial" panose="020B0604020202020204" pitchFamily="34" charset="0"/>
              <a:buChar char="•"/>
            </a:pPr>
            <a:r>
              <a:rPr lang="en-US" b="1" dirty="0"/>
              <a:t>Problem Statement:</a:t>
            </a:r>
            <a:endParaRPr lang="en-US" dirty="0"/>
          </a:p>
          <a:p>
            <a:pPr marL="742950" lvl="1" indent="-285750">
              <a:buFont typeface="Arial" panose="020B0604020202020204" pitchFamily="34" charset="0"/>
              <a:buChar char="•"/>
            </a:pPr>
            <a:r>
              <a:rPr lang="en-US" dirty="0"/>
              <a:t>Environmental fluctuations negatively impact silkworm health and silk yield.</a:t>
            </a:r>
          </a:p>
          <a:p>
            <a:pPr marL="742950" lvl="1" indent="-285750">
              <a:buFont typeface="Arial" panose="020B0604020202020204" pitchFamily="34" charset="0"/>
              <a:buChar char="•"/>
            </a:pPr>
            <a:r>
              <a:rPr lang="en-US" dirty="0"/>
              <a:t>Manual adjustments are time-consuming, lack precision, and are prone to errors.</a:t>
            </a:r>
          </a:p>
          <a:p>
            <a:pPr marL="742950" lvl="1" indent="-285750">
              <a:buFont typeface="Arial" panose="020B0604020202020204" pitchFamily="34" charset="0"/>
              <a:buChar char="•"/>
            </a:pPr>
            <a:r>
              <a:rPr lang="en-US" dirty="0"/>
              <a:t>Need for an intelligent system to address these challenges efficiently.</a:t>
            </a:r>
          </a:p>
          <a:p>
            <a:endParaRPr lang="en-US" dirty="0"/>
          </a:p>
        </p:txBody>
      </p:sp>
      <p:sp>
        <p:nvSpPr>
          <p:cNvPr id="2" name="Slide Number Placeholder 1">
            <a:extLst>
              <a:ext uri="{FF2B5EF4-FFF2-40B4-BE49-F238E27FC236}">
                <a16:creationId xmlns:a16="http://schemas.microsoft.com/office/drawing/2014/main" id="{C4CFC53C-B22E-6BA8-0ADF-57A66F447E3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728501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IN" dirty="0"/>
              <a:t>Research Challenges</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171088"/>
            <a:ext cx="7150608" cy="3356576"/>
          </a:xfrm>
        </p:spPr>
        <p:txBody>
          <a:bodyPr/>
          <a:lstStyle/>
          <a:p>
            <a:pPr>
              <a:buFont typeface="Arial" panose="020B0604020202020204" pitchFamily="34" charset="0"/>
              <a:buChar char="•"/>
            </a:pPr>
            <a:r>
              <a:rPr lang="en-IN" dirty="0"/>
              <a:t>Accurate prediction of optimal environmental conditions for varying silkworm growth stages.</a:t>
            </a:r>
          </a:p>
          <a:p>
            <a:pPr>
              <a:buFont typeface="Arial" panose="020B0604020202020204" pitchFamily="34" charset="0"/>
              <a:buChar char="•"/>
            </a:pPr>
            <a:r>
              <a:rPr lang="en-IN" dirty="0"/>
              <a:t>Integrating reinforcement learning for environmental optimization.</a:t>
            </a:r>
          </a:p>
          <a:p>
            <a:pPr>
              <a:buFont typeface="Arial" panose="020B0604020202020204" pitchFamily="34" charset="0"/>
              <a:buChar char="•"/>
            </a:pPr>
            <a:r>
              <a:rPr lang="en-IN" dirty="0"/>
              <a:t>Ensuring real-time system responsiveness.</a:t>
            </a:r>
          </a:p>
          <a:p>
            <a:pPr>
              <a:buFont typeface="Arial" panose="020B0604020202020204" pitchFamily="34" charset="0"/>
              <a:buChar char="•"/>
            </a:pPr>
            <a:r>
              <a:rPr lang="en-IN" dirty="0"/>
              <a:t>Energy efficiency in actuator control.</a:t>
            </a:r>
          </a:p>
          <a:p>
            <a:pPr>
              <a:buFont typeface="Arial" panose="020B0604020202020204" pitchFamily="34" charset="0"/>
              <a:buChar char="•"/>
            </a:pPr>
            <a:r>
              <a:rPr lang="en-IN" dirty="0"/>
              <a:t>Seamless integration of hardware and software components using Node-RED and IoT platforms.</a:t>
            </a:r>
          </a:p>
          <a:p>
            <a:pPr marL="0" indent="0">
              <a:buNone/>
            </a:pPr>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196691322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{ABB1CA23-5182-4151-A530-5FE62822D162}tf11964407_win32</Template>
  <TotalTime>162</TotalTime>
  <Words>2971</Words>
  <Application>Microsoft Office PowerPoint</Application>
  <PresentationFormat>Widescreen</PresentationFormat>
  <Paragraphs>214</Paragraphs>
  <Slides>18</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Aptos</vt:lpstr>
      <vt:lpstr>Arial</vt:lpstr>
      <vt:lpstr>Calibri</vt:lpstr>
      <vt:lpstr>Courier New</vt:lpstr>
      <vt:lpstr>Gill Sans Nova Light</vt:lpstr>
      <vt:lpstr>Sagona Book</vt:lpstr>
      <vt:lpstr>Symbol</vt:lpstr>
      <vt:lpstr>Times New Roman</vt:lpstr>
      <vt:lpstr>Custom</vt:lpstr>
      <vt:lpstr>Integrated Temperature and Humidity  Management System for Sericulture Sheds.  BY  HARISH S   Guide: Dr. Devi K </vt:lpstr>
      <vt:lpstr>outline</vt:lpstr>
      <vt:lpstr>Introduction</vt:lpstr>
      <vt:lpstr>Literature review </vt:lpstr>
      <vt:lpstr>Literature review (Cont.) </vt:lpstr>
      <vt:lpstr>Literature review (Cont.) </vt:lpstr>
      <vt:lpstr>Literature review (Cont.) </vt:lpstr>
      <vt:lpstr>Scope and Problem Statement</vt:lpstr>
      <vt:lpstr>Research Challenges</vt:lpstr>
      <vt:lpstr>Research Objective</vt:lpstr>
      <vt:lpstr>Methodology</vt:lpstr>
      <vt:lpstr>Methodology</vt:lpstr>
      <vt:lpstr>Methodology (cont.)</vt:lpstr>
      <vt:lpstr>Results &amp; Discussions</vt:lpstr>
      <vt:lpstr>Output </vt:lpstr>
      <vt:lpstr>System Architecture / Data Acquisition &amp; Data Set</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Harish S</dc:creator>
  <cp:lastModifiedBy>Harish S</cp:lastModifiedBy>
  <cp:revision>9</cp:revision>
  <dcterms:created xsi:type="dcterms:W3CDTF">2024-10-22T09:45:32Z</dcterms:created>
  <dcterms:modified xsi:type="dcterms:W3CDTF">2025-06-29T05:35:07Z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