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85" r:id="rId3"/>
    <p:sldId id="284" r:id="rId4"/>
    <p:sldId id="271" r:id="rId5"/>
    <p:sldId id="290" r:id="rId6"/>
    <p:sldId id="289" r:id="rId7"/>
    <p:sldId id="286" r:id="rId8"/>
    <p:sldId id="287" r:id="rId9"/>
    <p:sldId id="288" r:id="rId10"/>
    <p:sldId id="29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2DFC63-87B9-4B93-B3AE-833932589E8E}">
  <a:tblStyle styleId="{182DFC63-87B9-4B93-B3AE-833932589E8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966"/>
  </p:normalViewPr>
  <p:slideViewPr>
    <p:cSldViewPr snapToGrid="0">
      <p:cViewPr varScale="1">
        <p:scale>
          <a:sx n="125" d="100"/>
          <a:sy n="125" d="100"/>
        </p:scale>
        <p:origin x="70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6236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92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Housing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cosidered</a:t>
            </a:r>
            <a:r>
              <a:rPr lang="en-US" baseline="0" dirty="0" smtClean="0"/>
              <a:t> a huge </a:t>
            </a:r>
            <a:r>
              <a:rPr lang="en-US" baseline="0" dirty="0" err="1" smtClean="0"/>
              <a:t>iinvestment</a:t>
            </a:r>
            <a:r>
              <a:rPr lang="en-US" baseline="0" dirty="0" smtClean="0"/>
              <a:t> by every </a:t>
            </a:r>
            <a:r>
              <a:rPr lang="en-US" baseline="0" dirty="0" err="1" smtClean="0"/>
              <a:t>Sgpoream</a:t>
            </a:r>
            <a:r>
              <a:rPr lang="en-US" baseline="0" dirty="0" smtClean="0"/>
              <a:t>. SO lets sat you are a </a:t>
            </a:r>
            <a:r>
              <a:rPr lang="en-US" baseline="0" dirty="0" err="1" smtClean="0"/>
              <a:t>Sgporean</a:t>
            </a:r>
            <a:r>
              <a:rPr lang="en-US" baseline="0" dirty="0" smtClean="0"/>
              <a:t>. I am sure you will be extremely thrilled to know what will be the future price of my flat.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66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Shape 15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909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Shape 1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02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0175" y="195610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SG" dirty="0" smtClean="0"/>
              <a:t>P</a:t>
            </a:r>
            <a:r>
              <a:rPr lang="en" dirty="0" smtClean="0"/>
              <a:t>ROSPER</a:t>
            </a:r>
            <a:br>
              <a:rPr lang="en" dirty="0" smtClean="0"/>
            </a:br>
            <a:r>
              <a:rPr lang="en" sz="1600" dirty="0" smtClean="0"/>
              <a:t>Property Resale Price Forecaster</a:t>
            </a:r>
            <a:endParaRPr lang="en" sz="1600" dirty="0"/>
          </a:p>
        </p:txBody>
      </p:sp>
      <p:sp>
        <p:nvSpPr>
          <p:cNvPr id="3" name="Shape 1415"/>
          <p:cNvSpPr txBox="1"/>
          <p:nvPr/>
        </p:nvSpPr>
        <p:spPr>
          <a:xfrm>
            <a:off x="3523750" y="3221213"/>
            <a:ext cx="2096349" cy="3292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dirty="0" smtClean="0">
                <a:solidFill>
                  <a:srgbClr val="00E1C6"/>
                </a:solidFill>
                <a:latin typeface="Open Sans" charset="0"/>
                <a:ea typeface="Open Sans" charset="0"/>
                <a:cs typeface="Open Sans" charset="0"/>
                <a:sym typeface="Muli"/>
              </a:rPr>
              <a:t>BY TEAM DIGITAL CATALYST</a:t>
            </a:r>
            <a:endParaRPr lang="en" sz="1100" dirty="0">
              <a:solidFill>
                <a:srgbClr val="00E1C6"/>
              </a:solidFill>
              <a:latin typeface="Open Sans" charset="0"/>
              <a:ea typeface="Open Sans" charset="0"/>
              <a:cs typeface="Open Sans" charset="0"/>
              <a:sym typeface="Mul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9440" y="2082800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Thank you!</a:t>
            </a:r>
            <a:endParaRPr lang="en-GB" sz="36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8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Why is housing important in </a:t>
            </a:r>
            <a:r>
              <a:rPr lang="en-SG" dirty="0" err="1" smtClean="0"/>
              <a:t>Sg</a:t>
            </a:r>
            <a:r>
              <a:rPr lang="en-SG" dirty="0" smtClean="0"/>
              <a:t>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95192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 txBox="1">
            <a:spLocks noGrp="1"/>
          </p:cNvSpPr>
          <p:nvPr>
            <p:ph type="title" idx="4294967295"/>
          </p:nvPr>
        </p:nvSpPr>
        <p:spPr>
          <a:xfrm>
            <a:off x="4462144" y="2431169"/>
            <a:ext cx="4352925" cy="645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How would you like to predict the future?</a:t>
            </a:r>
            <a:endParaRPr lang="en" sz="3000" dirty="0"/>
          </a:p>
        </p:txBody>
      </p:sp>
      <p:pic>
        <p:nvPicPr>
          <p:cNvPr id="1529" name="Shape 152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" y="1157288"/>
            <a:ext cx="4152899" cy="3193063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60871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Shape 1573"/>
          <p:cNvSpPr txBox="1">
            <a:spLocks noGrp="1"/>
          </p:cNvSpPr>
          <p:nvPr>
            <p:ph type="subTitle" idx="4294967295"/>
          </p:nvPr>
        </p:nvSpPr>
        <p:spPr>
          <a:xfrm>
            <a:off x="1941830" y="725508"/>
            <a:ext cx="526034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latin typeface="Open Sans" charset="0"/>
                <a:ea typeface="Open Sans" charset="0"/>
                <a:cs typeface="Open Sans" charset="0"/>
              </a:rPr>
              <a:t>PROSPER </a:t>
            </a:r>
            <a:r>
              <a:rPr lang="en" sz="1600" dirty="0">
                <a:latin typeface="Open Sans" charset="0"/>
                <a:ea typeface="Open Sans" charset="0"/>
                <a:cs typeface="Open Sans" charset="0"/>
              </a:rPr>
              <a:t>helps you to predict your property value depending on various parameters by learning with the </a:t>
            </a:r>
            <a:r>
              <a:rPr lang="en" sz="1600" dirty="0" smtClean="0">
                <a:latin typeface="Open Sans" charset="0"/>
                <a:ea typeface="Open Sans" charset="0"/>
                <a:cs typeface="Open Sans" charset="0"/>
              </a:rPr>
              <a:t>data from the past</a:t>
            </a:r>
            <a:endParaRPr lang="en" sz="16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74" name="Shape 1574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3292E1"/>
                </a:solidFill>
                <a:latin typeface="Open Sans" charset="0"/>
                <a:ea typeface="Open Sans" charset="0"/>
                <a:cs typeface="Open Sans" charset="0"/>
                <a:sym typeface="Muli"/>
              </a:rPr>
              <a:t>480,000 data points</a:t>
            </a:r>
            <a:endParaRPr lang="en" sz="4800" b="1" dirty="0">
              <a:solidFill>
                <a:srgbClr val="3292E1"/>
              </a:solidFill>
              <a:latin typeface="Open Sans" charset="0"/>
              <a:ea typeface="Open Sans" charset="0"/>
              <a:cs typeface="Open Sans" charset="0"/>
              <a:sym typeface="Muli"/>
            </a:endParaRPr>
          </a:p>
        </p:txBody>
      </p:sp>
      <p:sp>
        <p:nvSpPr>
          <p:cNvPr id="1576" name="Shape 157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dirty="0" smtClean="0">
                <a:latin typeface="Open Sans" charset="0"/>
                <a:ea typeface="Open Sans" charset="0"/>
                <a:cs typeface="Open Sans" charset="0"/>
                <a:sym typeface="Muli"/>
              </a:rPr>
              <a:t>15 years</a:t>
            </a:r>
            <a:endParaRPr lang="en" sz="4800" b="1" dirty="0">
              <a:latin typeface="Open Sans" charset="0"/>
              <a:ea typeface="Open Sans" charset="0"/>
              <a:cs typeface="Open Sans" charset="0"/>
              <a:sym typeface="Muli"/>
            </a:endParaRPr>
          </a:p>
        </p:txBody>
      </p:sp>
      <p:sp>
        <p:nvSpPr>
          <p:cNvPr id="1577" name="Shape 1577"/>
          <p:cNvSpPr txBox="1">
            <a:spLocks noGrp="1"/>
          </p:cNvSpPr>
          <p:nvPr>
            <p:ph type="subTitle" idx="4294967295"/>
          </p:nvPr>
        </p:nvSpPr>
        <p:spPr>
          <a:xfrm>
            <a:off x="685800" y="2968445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SG" sz="1800" dirty="0">
                <a:latin typeface="Open Sans" charset="0"/>
                <a:ea typeface="Open Sans" charset="0"/>
                <a:cs typeface="Open Sans" charset="0"/>
              </a:rPr>
              <a:t>w</a:t>
            </a:r>
            <a:r>
              <a:rPr lang="en" sz="1800" dirty="0" smtClean="0">
                <a:latin typeface="Open Sans" charset="0"/>
                <a:ea typeface="Open Sans" charset="0"/>
                <a:cs typeface="Open Sans" charset="0"/>
              </a:rPr>
              <a:t>ith over</a:t>
            </a:r>
            <a:endParaRPr lang="en" sz="1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8480" y="2123440"/>
            <a:ext cx="28023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How accurate?</a:t>
            </a:r>
            <a:endParaRPr lang="en-GB" sz="3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1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2160" y="2123440"/>
            <a:ext cx="21323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DEMO</a:t>
            </a:r>
            <a:endParaRPr lang="en-GB" sz="50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7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00175" y="1158241"/>
            <a:ext cx="6343500" cy="3149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SG" sz="28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Learning Model</a:t>
            </a:r>
          </a:p>
          <a:p>
            <a:endParaRPr lang="en-SG" sz="2800" dirty="0" smtClean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SG" sz="18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Gradient Boosted Decision Tree.</a:t>
            </a:r>
          </a:p>
          <a:p>
            <a:pPr marL="285750" indent="-285750">
              <a:buFont typeface="Arial" charset="0"/>
              <a:buChar char="•"/>
            </a:pPr>
            <a:r>
              <a:rPr lang="en-SG" sz="18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Other models are tried, including decision forest, NN regression, deep NN.</a:t>
            </a:r>
          </a:p>
          <a:p>
            <a:pPr marL="285750" indent="-285750">
              <a:buFont typeface="Arial" charset="0"/>
              <a:buChar char="•"/>
            </a:pPr>
            <a:r>
              <a:rPr lang="en-SG" sz="18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Hyper-parameter tuned using parameter sweeping using random sweep with 10 folds.</a:t>
            </a:r>
          </a:p>
          <a:p>
            <a:pPr marL="285750" indent="-285750">
              <a:buFont typeface="Arial" charset="0"/>
              <a:buChar char="•"/>
            </a:pPr>
            <a:r>
              <a:rPr lang="en-SG" sz="18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Trained over </a:t>
            </a:r>
            <a:r>
              <a:rPr lang="en-SG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480,000</a:t>
            </a:r>
            <a:r>
              <a:rPr lang="en-SG" sz="18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data points.</a:t>
            </a:r>
          </a:p>
          <a:p>
            <a:pPr marL="285750" indent="-285750">
              <a:buFont typeface="Arial" charset="0"/>
              <a:buChar char="•"/>
            </a:pPr>
            <a:endParaRPr lang="en-SG" sz="18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SG" sz="18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Price accuracy of </a:t>
            </a:r>
            <a:r>
              <a:rPr lang="en-SG" sz="2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95%</a:t>
            </a:r>
            <a:r>
              <a:rPr lang="en-SG" sz="18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in average.</a:t>
            </a:r>
            <a:endParaRPr lang="en-SG" sz="18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1040" y="1280160"/>
            <a:ext cx="4846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Pro Analytics</a:t>
            </a:r>
          </a:p>
          <a:p>
            <a:endParaRPr lang="en-GB" sz="3200" dirty="0" smtClean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GB" sz="20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Multiple requests</a:t>
            </a:r>
            <a:r>
              <a:rPr lang="en-GB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to the web service to obtain the point of time where it is most profitable to sell the flat with certain annual value growth.</a:t>
            </a:r>
            <a:endParaRPr lang="en-GB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24" y="426720"/>
            <a:ext cx="5262863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98159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172</Words>
  <Application>Microsoft Macintosh PowerPoint</Application>
  <PresentationFormat>On-screen Show (16:9)</PresentationFormat>
  <Paragraphs>23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Muli</vt:lpstr>
      <vt:lpstr>Arial</vt:lpstr>
      <vt:lpstr>Open Sans</vt:lpstr>
      <vt:lpstr>Nixie One</vt:lpstr>
      <vt:lpstr>Imogen template</vt:lpstr>
      <vt:lpstr>PROSPER Property Resale Price Forecaster</vt:lpstr>
      <vt:lpstr>Why is housing important in Sg?</vt:lpstr>
      <vt:lpstr>How would you like to predict the future?</vt:lpstr>
      <vt:lpstr>480,000 data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Chris Raynaldo</dc:creator>
  <cp:lastModifiedBy>Harish Venkatesan</cp:lastModifiedBy>
  <cp:revision>23</cp:revision>
  <dcterms:modified xsi:type="dcterms:W3CDTF">2016-03-27T05:50:58Z</dcterms:modified>
</cp:coreProperties>
</file>