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32"/>
  </p:notesMasterIdLst>
  <p:sldIdLst>
    <p:sldId id="256" r:id="rId2"/>
    <p:sldId id="258" r:id="rId3"/>
    <p:sldId id="259" r:id="rId4"/>
    <p:sldId id="296" r:id="rId5"/>
    <p:sldId id="313" r:id="rId6"/>
    <p:sldId id="261" r:id="rId7"/>
    <p:sldId id="298" r:id="rId8"/>
    <p:sldId id="299" r:id="rId9"/>
    <p:sldId id="297" r:id="rId10"/>
    <p:sldId id="314" r:id="rId11"/>
    <p:sldId id="300" r:id="rId12"/>
    <p:sldId id="312" r:id="rId13"/>
    <p:sldId id="315" r:id="rId14"/>
    <p:sldId id="302" r:id="rId15"/>
    <p:sldId id="305" r:id="rId16"/>
    <p:sldId id="319" r:id="rId17"/>
    <p:sldId id="320" r:id="rId18"/>
    <p:sldId id="316" r:id="rId19"/>
    <p:sldId id="306" r:id="rId20"/>
    <p:sldId id="307" r:id="rId21"/>
    <p:sldId id="321" r:id="rId22"/>
    <p:sldId id="322" r:id="rId23"/>
    <p:sldId id="317" r:id="rId24"/>
    <p:sldId id="308" r:id="rId25"/>
    <p:sldId id="325" r:id="rId26"/>
    <p:sldId id="323" r:id="rId27"/>
    <p:sldId id="324" r:id="rId28"/>
    <p:sldId id="318" r:id="rId29"/>
    <p:sldId id="262" r:id="rId30"/>
    <p:sldId id="265" r:id="rId31"/>
  </p:sldIdLst>
  <p:sldSz cx="9144000" cy="5143500" type="screen16x9"/>
  <p:notesSz cx="6858000" cy="9144000"/>
  <p:embeddedFontLst>
    <p:embeddedFont>
      <p:font typeface="Albert Sans" panose="020B0604020202020204" charset="0"/>
      <p:regular r:id="rId33"/>
      <p:bold r:id="rId34"/>
      <p:italic r:id="rId35"/>
      <p:boldItalic r:id="rId36"/>
    </p:embeddedFont>
    <p:embeddedFont>
      <p:font typeface="DM Serif Display" pitchFamily="2" charset="0"/>
      <p:regular r:id="rId37"/>
      <p:italic r:id="rId38"/>
    </p:embeddedFont>
    <p:embeddedFont>
      <p:font typeface="Fredoka One" panose="02000000000000000000" pitchFamily="2" charset="0"/>
      <p:regular r:id="rId39"/>
    </p:embeddedFont>
    <p:embeddedFont>
      <p:font typeface="Nunito Light" pitchFamily="2" charset="0"/>
      <p:regular r:id="rId40"/>
      <p:italic r:id="rId41"/>
    </p:embeddedFont>
    <p:embeddedFont>
      <p:font typeface="Red Hat Display" panose="020B0604020202020204" charset="0"/>
      <p:regular r:id="rId42"/>
      <p:bold r:id="rId43"/>
      <p:italic r:id="rId44"/>
      <p:boldItalic r:id="rId45"/>
    </p:embeddedFont>
    <p:embeddedFont>
      <p:font typeface="Red Hat Display Black" panose="020B0604020202020204" charset="0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D7431-CB70-492D-A9FE-9711C9C24E4D}">
  <a:tblStyle styleId="{72ED7431-CB70-492D-A9FE-9711C9C24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29C7F5-A3BA-4D37-B2A4-5B97ED2E38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8c014ad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8c014ad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D66943C-D56D-55FC-C3C6-E25DA9D0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4CE70503-7DE4-49D7-AAB2-6FF0C1C78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46978767-259F-31E4-DA7F-A473590C2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E6FE2FFC-5009-E03A-88E1-29C2AC0E4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499A7DA8-D3DC-EDA3-383A-452F016E2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7BD5DDF9-69F0-C41C-0C74-D5C00D449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37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77DEE3FC-61BD-4F4C-F5E6-49ABAAB2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D29550AE-5F00-0B59-0A4D-56488087A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BEC3D861-1F19-863F-1D09-AB2CA5B34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44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7846F92-6586-6A71-F9CB-571A183F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600BB5F5-0E45-15A6-0669-9F6AB6FC0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74D5F443-730B-15F2-AEA4-7FE047ABD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4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95F4E9E2-C710-E5C4-1742-298A31CA3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39E76EB-B409-D71A-6296-25C2A0572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97100CD6-F13A-6328-00AB-C044A3D53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4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60653F1-B1B0-DE67-0743-031F66BD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4DA0D44F-CF79-DBE7-416B-F6B0B7C77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8AA4B6CC-4902-2D3D-A9BB-E50E9C296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8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55BC701-7F17-AC46-7DB7-CEE82F09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9AFDB145-49A7-43FE-76E4-2B23DE4AA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D180C624-B381-FD0E-1ABB-D64D1776E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4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E31194F-651A-26B2-9774-3F449B06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D75B911-3B7C-12F3-49D3-0EEE2741A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80D42B56-3998-C795-15AA-294FF7747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4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24F06A5A-A3D8-4AB8-A886-41B967B3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F19DE062-4B09-4F4B-1858-4A1B76C35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BF5B11CD-154C-EC58-E315-A4246E30B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4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8831F590-05E6-5A9F-415F-1C5E4829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50E6471-6725-DE43-41B5-2DB0BD0F6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BE38DF3-E112-09E1-CE67-4C37360481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5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3224cc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3224cc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E1EF8AE-16F8-E838-4D80-1A9B15CF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E792B990-488D-10F4-FC54-6D5A87AA3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F27B3A20-EFB8-0BBE-5207-EE26976C8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1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0AE5BB7-7B45-0492-9B31-3E7FA9DF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1FC40C6-E31D-0D81-FE43-5037CA94E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AA600FA4-7FF3-6AC8-99D5-7C7009D3F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23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1BDCC78E-83E9-E0ED-712C-537F29B4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6A53055B-9602-6725-60A7-A53F2D7E0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2B2EC57-C849-B4A0-4B6E-FA7B8BA1D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376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BEC84809-D259-596F-9913-73492CD4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1E9F8FB8-8E45-9219-5297-53FF447F8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D9330E81-79D2-55FC-AB58-94EAEB220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0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E99CB10F-0C62-E992-CCED-F776D1A2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DBF3DA1-530A-719E-4F62-90C5F5891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58E5D374-15F9-BD65-51F7-1C5DBDEDB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1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D40F90B4-430E-C2A3-8E77-F473C0F96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45760171-F823-2FF4-3BB4-831ACD269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21A69304-6E96-B067-FA5B-27E061D44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22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CFA18345-B86A-DFAC-D97A-F0CE295A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A7803DC9-843A-484D-C5DB-07DD350D62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06A2A043-40A1-A666-F883-D5F19667A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64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C645586F-1B18-8CD3-F655-8F9D3531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5686356-778F-523B-9CD9-9690D36E0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16FECA5-EC7C-14DF-6159-553829AA0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40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ECBBF65C-8F21-5651-B846-A8853F6B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7744CD96-62FE-EB1C-2824-C9B095439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515CB2E4-18A5-8CD0-715B-9D1CDE053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878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2a7caf94b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2a7caf94b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F47573F7-D88A-07B2-B2A6-5DAA58330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1CDCB329-4AC2-59D9-AA9B-8AAF560F9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AEB0923E-0896-BC03-FA28-7B6D80576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7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41CF088-6A72-CBD1-A9E3-B9EB20AE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4EFDB10B-3168-D9E3-AE9A-D52CA3DB5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459AB63C-B62E-F76C-2A7F-8EADFC795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3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E222C558-CD47-B510-0BE0-E9487D8D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5C27274E-AC94-CFEB-5334-A7B67B69D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D95BB22E-2C28-7E3A-DF67-5E9D8E126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159E2A1-39CC-874B-B072-1DD60CC4C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658F8C15-CBD7-4EC0-BFB5-49F4856061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C34AC2AA-C5B5-7DF8-CB41-80FBE0719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6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41B8261-92F1-3A65-FFA1-7D12294A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C7C663B8-1DFC-4B15-FBAF-5580628ED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58FCB09B-5009-C1F9-F742-9A84E76DC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3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1872" y="1170975"/>
            <a:ext cx="3943800" cy="215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1850" y="3325600"/>
            <a:ext cx="3943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616213" y="268383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4"/>
          </p:nvPr>
        </p:nvSpPr>
        <p:spPr>
          <a:xfrm>
            <a:off x="4616213" y="-351038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5054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5" name="Google Shape;15;p2"/>
          <p:cNvGrpSpPr/>
          <p:nvPr/>
        </p:nvGrpSpPr>
        <p:grpSpPr>
          <a:xfrm>
            <a:off x="5238749" y="-368726"/>
            <a:ext cx="4359803" cy="5880940"/>
            <a:chOff x="209549" y="-368726"/>
            <a:chExt cx="4359803" cy="5880940"/>
          </a:xfrm>
        </p:grpSpPr>
        <p:sp>
          <p:nvSpPr>
            <p:cNvPr id="16" name="Google Shape;16;p2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229" name="Google Shape;229;p2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8008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3" name="Google Shape;233;p25"/>
          <p:cNvSpPr>
            <a:spLocks noGrp="1"/>
          </p:cNvSpPr>
          <p:nvPr>
            <p:ph type="pic" idx="2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4" name="Google Shape;234;p25"/>
          <p:cNvSpPr>
            <a:spLocks noGrp="1"/>
          </p:cNvSpPr>
          <p:nvPr>
            <p:ph type="pic" idx="3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-436976" y="-368726"/>
            <a:ext cx="4359803" cy="5880940"/>
            <a:chOff x="4592224" y="-368726"/>
            <a:chExt cx="4359803" cy="5880940"/>
          </a:xfrm>
        </p:grpSpPr>
        <p:sp>
          <p:nvSpPr>
            <p:cNvPr id="238" name="Google Shape;238;p26"/>
            <p:cNvSpPr/>
            <p:nvPr/>
          </p:nvSpPr>
          <p:spPr>
            <a:xfrm>
              <a:off x="4592224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24227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92224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28975" y="-36200"/>
            <a:ext cx="8000475" cy="5303950"/>
          </a:xfrm>
          <a:custGeom>
            <a:avLst/>
            <a:gdLst/>
            <a:ahLst/>
            <a:cxnLst/>
            <a:rect l="l" t="t" r="r" b="b"/>
            <a:pathLst>
              <a:path w="320019" h="212158" extrusionOk="0">
                <a:moveTo>
                  <a:pt x="237112" y="104393"/>
                </a:moveTo>
                <a:lnTo>
                  <a:pt x="131063" y="-1656"/>
                </a:lnTo>
                <a:lnTo>
                  <a:pt x="451082" y="-1197"/>
                </a:lnTo>
                <a:lnTo>
                  <a:pt x="449650" y="210502"/>
                </a:lnTo>
                <a:lnTo>
                  <a:pt x="133059" y="2085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-19051" y="-368726"/>
            <a:ext cx="4359803" cy="5880940"/>
            <a:chOff x="209549" y="-368726"/>
            <a:chExt cx="4359803" cy="5880940"/>
          </a:xfrm>
        </p:grpSpPr>
        <p:sp>
          <p:nvSpPr>
            <p:cNvPr id="24" name="Google Shape;24;p3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866427" y="11623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-657337" y="-360163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9" name="Google Shape;29;p3"/>
          <p:cNvSpPr>
            <a:spLocks noGrp="1"/>
          </p:cNvSpPr>
          <p:nvPr>
            <p:ph type="pic" idx="4"/>
          </p:nvPr>
        </p:nvSpPr>
        <p:spPr>
          <a:xfrm>
            <a:off x="-657337" y="2692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5162549" y="-368726"/>
            <a:ext cx="4359803" cy="5880940"/>
            <a:chOff x="209549" y="-368726"/>
            <a:chExt cx="4359803" cy="5880940"/>
          </a:xfrm>
        </p:grpSpPr>
        <p:sp>
          <p:nvSpPr>
            <p:cNvPr id="40" name="Google Shape;40;p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713225" y="1601800"/>
            <a:ext cx="32967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4975" y="3384875"/>
            <a:ext cx="3295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4968" y="1181400"/>
            <a:ext cx="3295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716719" y="2964475"/>
            <a:ext cx="32949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38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>
            <a:spLocks noGrp="1"/>
          </p:cNvSpPr>
          <p:nvPr>
            <p:ph type="pic" idx="5"/>
          </p:nvPr>
        </p:nvSpPr>
        <p:spPr>
          <a:xfrm>
            <a:off x="4849825" y="33700"/>
            <a:ext cx="5092800" cy="5091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74960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65054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75" name="Google Shape;75;p9"/>
          <p:cNvGrpSpPr/>
          <p:nvPr/>
        </p:nvGrpSpPr>
        <p:grpSpPr>
          <a:xfrm>
            <a:off x="4171949" y="-368726"/>
            <a:ext cx="4359803" cy="5880940"/>
            <a:chOff x="209549" y="-368726"/>
            <a:chExt cx="4359803" cy="5880940"/>
          </a:xfrm>
        </p:grpSpPr>
        <p:sp>
          <p:nvSpPr>
            <p:cNvPr id="76" name="Google Shape;76;p9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13225" y="1230038"/>
            <a:ext cx="41397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13225" y="2045373"/>
            <a:ext cx="41397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-1335675" y="-1680300"/>
            <a:ext cx="8504100" cy="850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88" name="Google Shape;88;p11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1" name="Google Shape;91;p11"/>
          <p:cNvSpPr/>
          <p:nvPr/>
        </p:nvSpPr>
        <p:spPr>
          <a:xfrm>
            <a:off x="78008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pic" idx="2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5" name="Google Shape;95;p11"/>
          <p:cNvSpPr>
            <a:spLocks noGrp="1"/>
          </p:cNvSpPr>
          <p:nvPr>
            <p:ph type="pic" idx="3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6542724" y="-1814701"/>
            <a:ext cx="4349375" cy="4354375"/>
            <a:chOff x="6504849" y="-1751976"/>
            <a:chExt cx="4349375" cy="4354375"/>
          </a:xfrm>
        </p:grpSpPr>
        <p:sp>
          <p:nvSpPr>
            <p:cNvPr id="100" name="Google Shape;100;p13"/>
            <p:cNvSpPr/>
            <p:nvPr/>
          </p:nvSpPr>
          <p:spPr>
            <a:xfrm>
              <a:off x="8026424" y="-2254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04849" y="-175197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7082550" y="-266925"/>
            <a:ext cx="2126369" cy="2153348"/>
          </a:xfrm>
          <a:custGeom>
            <a:avLst/>
            <a:gdLst/>
            <a:ahLst/>
            <a:cxnLst/>
            <a:rect l="l" t="t" r="r" b="b"/>
            <a:pathLst>
              <a:path w="118263" h="118871" extrusionOk="0">
                <a:moveTo>
                  <a:pt x="0" y="609"/>
                </a:moveTo>
                <a:lnTo>
                  <a:pt x="118263" y="118871"/>
                </a:lnTo>
                <a:lnTo>
                  <a:pt x="118263" y="7315"/>
                </a:lnTo>
                <a:lnTo>
                  <a:pt x="7620" y="7315"/>
                </a:lnTo>
                <a:lnTo>
                  <a:pt x="7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5318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 flipH="1">
            <a:off x="547657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65318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4"/>
          </p:nvPr>
        </p:nvSpPr>
        <p:spPr>
          <a:xfrm flipH="1">
            <a:off x="547660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5" hasCustomPrompt="1"/>
          </p:nvPr>
        </p:nvSpPr>
        <p:spPr>
          <a:xfrm>
            <a:off x="4653163" y="3846550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6"/>
          </p:nvPr>
        </p:nvSpPr>
        <p:spPr>
          <a:xfrm>
            <a:off x="547662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323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 flipH="1">
            <a:off x="153662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323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 flipH="1">
            <a:off x="153665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38" y="3846550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153667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-147000" y="-207025"/>
            <a:ext cx="5459725" cy="5474975"/>
          </a:xfrm>
          <a:custGeom>
            <a:avLst/>
            <a:gdLst/>
            <a:ahLst/>
            <a:cxnLst/>
            <a:rect l="l" t="t" r="r" b="b"/>
            <a:pathLst>
              <a:path w="218389" h="218999" extrusionOk="0">
                <a:moveTo>
                  <a:pt x="215036" y="215037"/>
                </a:moveTo>
                <a:lnTo>
                  <a:pt x="5028" y="5030"/>
                </a:lnTo>
                <a:lnTo>
                  <a:pt x="2743" y="2744"/>
                </a:lnTo>
                <a:lnTo>
                  <a:pt x="0" y="0"/>
                </a:lnTo>
                <a:lnTo>
                  <a:pt x="0" y="218999"/>
                </a:lnTo>
                <a:lnTo>
                  <a:pt x="218389" y="218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64" name="Google Shape;164;p21"/>
          <p:cNvGrpSpPr/>
          <p:nvPr/>
        </p:nvGrpSpPr>
        <p:grpSpPr>
          <a:xfrm>
            <a:off x="-2105373" y="-1086841"/>
            <a:ext cx="7467900" cy="7429650"/>
            <a:chOff x="-2045998" y="-1086841"/>
            <a:chExt cx="7467900" cy="7429650"/>
          </a:xfrm>
        </p:grpSpPr>
        <p:grpSp>
          <p:nvGrpSpPr>
            <p:cNvPr id="165" name="Google Shape;165;p21"/>
            <p:cNvGrpSpPr/>
            <p:nvPr/>
          </p:nvGrpSpPr>
          <p:grpSpPr>
            <a:xfrm>
              <a:off x="-492376" y="461849"/>
              <a:ext cx="4359803" cy="5880940"/>
              <a:chOff x="209549" y="-368726"/>
              <a:chExt cx="4359803" cy="588094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209549" y="-368726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741552" y="1162309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09549" y="2684414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2594102" y="35150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-2045998" y="-108684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3410475" y="523200"/>
            <a:ext cx="502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3410475" y="14066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3410475" y="1740951"/>
            <a:ext cx="243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3"/>
          </p:nvPr>
        </p:nvSpPr>
        <p:spPr>
          <a:xfrm>
            <a:off x="5991475" y="14066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5991475" y="1740950"/>
            <a:ext cx="243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5"/>
          </p:nvPr>
        </p:nvSpPr>
        <p:spPr>
          <a:xfrm>
            <a:off x="4759125" y="3098675"/>
            <a:ext cx="24189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6"/>
          </p:nvPr>
        </p:nvSpPr>
        <p:spPr>
          <a:xfrm>
            <a:off x="4759125" y="3433000"/>
            <a:ext cx="24189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>
            <a:spLocks noGrp="1"/>
          </p:cNvSpPr>
          <p:nvPr>
            <p:ph type="pic" idx="7"/>
          </p:nvPr>
        </p:nvSpPr>
        <p:spPr>
          <a:xfrm>
            <a:off x="1939563" y="35235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79" name="Google Shape;179;p21"/>
          <p:cNvSpPr>
            <a:spLocks noGrp="1"/>
          </p:cNvSpPr>
          <p:nvPr>
            <p:ph type="pic" idx="8"/>
          </p:nvPr>
        </p:nvSpPr>
        <p:spPr>
          <a:xfrm>
            <a:off x="-1138912" y="461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0" name="Google Shape;180;p21"/>
          <p:cNvSpPr>
            <a:spLocks noGrp="1"/>
          </p:cNvSpPr>
          <p:nvPr>
            <p:ph type="pic" idx="9"/>
          </p:nvPr>
        </p:nvSpPr>
        <p:spPr>
          <a:xfrm>
            <a:off x="393088" y="199697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-1138898" y="35150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7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193580" y="4159213"/>
            <a:ext cx="3943800" cy="75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MSc in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NCSR Demokritos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University of Peloponnese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ctrTitle"/>
          </p:nvPr>
        </p:nvSpPr>
        <p:spPr>
          <a:xfrm>
            <a:off x="193787" y="842433"/>
            <a:ext cx="4491885" cy="2483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dk2"/>
                </a:solidFill>
              </a:rPr>
              <a:t>METAL SURFACE DEFECTS </a:t>
            </a:r>
            <a:br>
              <a:rPr lang="en" sz="2900" dirty="0">
                <a:solidFill>
                  <a:schemeClr val="lt2"/>
                </a:solidFill>
              </a:rPr>
            </a:br>
            <a:r>
              <a:rPr lang="en" sz="2900" dirty="0">
                <a:solidFill>
                  <a:schemeClr val="lt2"/>
                </a:solidFill>
              </a:rPr>
              <a:t>DEEP LEARNING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259" name="Google Shape;259;p33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  <p:pic>
        <p:nvPicPr>
          <p:cNvPr id="260" name="Google Shape;260;p33"/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4616213" y="-351038"/>
            <a:ext cx="2811300" cy="2810700"/>
          </a:xfrm>
          <a:prstGeom prst="diamond">
            <a:avLst/>
          </a:prstGeom>
        </p:spPr>
      </p:pic>
      <p:pic>
        <p:nvPicPr>
          <p:cNvPr id="261" name="Google Shape;261;p33"/>
          <p:cNvPicPr preferRelativeResize="0">
            <a:picLocks noGrp="1"/>
          </p:cNvPicPr>
          <p:nvPr>
            <p:ph type="pic" idx="2"/>
          </p:nvPr>
        </p:nvPicPr>
        <p:blipFill>
          <a:blip r:embed="rId5"/>
          <a:srcRect t="11" b="11"/>
          <a:stretch/>
        </p:blipFill>
        <p:spPr>
          <a:xfrm>
            <a:off x="4616213" y="2683837"/>
            <a:ext cx="2811300" cy="2810700"/>
          </a:xfrm>
          <a:prstGeom prst="diamond">
            <a:avLst/>
          </a:prstGeom>
        </p:spPr>
      </p:pic>
      <p:sp>
        <p:nvSpPr>
          <p:cNvPr id="2" name="Google Shape;257;p33">
            <a:extLst>
              <a:ext uri="{FF2B5EF4-FFF2-40B4-BE49-F238E27FC236}">
                <a16:creationId xmlns:a16="http://schemas.microsoft.com/office/drawing/2014/main" id="{FA0A9DB1-D507-B061-19BC-C41E0E0861DC}"/>
              </a:ext>
            </a:extLst>
          </p:cNvPr>
          <p:cNvSpPr txBox="1">
            <a:spLocks/>
          </p:cNvSpPr>
          <p:nvPr/>
        </p:nvSpPr>
        <p:spPr>
          <a:xfrm>
            <a:off x="7251593" y="4346522"/>
            <a:ext cx="1698620" cy="7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" dirty="0">
                <a:solidFill>
                  <a:schemeClr val="bg1"/>
                </a:solidFill>
              </a:rPr>
              <a:t>Nikos Nteits</a:t>
            </a:r>
          </a:p>
          <a:p>
            <a:pPr marL="0" indent="0"/>
            <a:r>
              <a:rPr lang="en" dirty="0">
                <a:solidFill>
                  <a:schemeClr val="bg1"/>
                </a:solidFill>
              </a:rPr>
              <a:t>Apostolis Tsergas</a:t>
            </a:r>
          </a:p>
          <a:p>
            <a:pPr marL="0" indent="0"/>
            <a:r>
              <a:rPr lang="en" dirty="0">
                <a:solidFill>
                  <a:schemeClr val="bg1"/>
                </a:solidFill>
              </a:rPr>
              <a:t>Haris Sideris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F1656644-39C9-C54B-F9B6-4B4E411F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C717AA55-06DB-5B07-7F29-43F8F523A9F6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E88AEDA5-87B4-E15D-0027-AB3493E77257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C522B7F9-EC68-A9A1-5ED3-0A4BF1B2E1C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530D8CAA-1583-3CF3-2A70-DCCD0D3E650B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E54303F6-350F-4FB5-BDCA-3A3576B42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20C804F7-02C5-F91C-7BE0-CEBBC11155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80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F0FEDCEF-0D6F-E3AF-D9BE-14720FE1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>
            <a:extLst>
              <a:ext uri="{FF2B5EF4-FFF2-40B4-BE49-F238E27FC236}">
                <a16:creationId xmlns:a16="http://schemas.microsoft.com/office/drawing/2014/main" id="{C0E4CC06-0080-566B-9695-A1F21C772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25" y="1"/>
            <a:ext cx="4139700" cy="590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2</a:t>
            </a:r>
            <a:r>
              <a:rPr lang="en" sz="2800" baseline="30000" dirty="0">
                <a:solidFill>
                  <a:schemeClr val="accent6"/>
                </a:solidFill>
              </a:rPr>
              <a:t>nd </a:t>
            </a:r>
            <a:r>
              <a:rPr lang="en" sz="2800" dirty="0">
                <a:solidFill>
                  <a:schemeClr val="accent6"/>
                </a:solidFill>
              </a:rPr>
              <a:t>dataset </a:t>
            </a:r>
            <a:r>
              <a:rPr lang="en" sz="2800" dirty="0"/>
              <a:t> X-SDD</a:t>
            </a:r>
            <a:br>
              <a:rPr lang="en" sz="2800" dirty="0"/>
            </a:br>
            <a:endParaRPr sz="2800" b="1" dirty="0"/>
          </a:p>
        </p:txBody>
      </p:sp>
      <p:sp>
        <p:nvSpPr>
          <p:cNvPr id="299" name="Google Shape;299;p36">
            <a:extLst>
              <a:ext uri="{FF2B5EF4-FFF2-40B4-BE49-F238E27FC236}">
                <a16:creationId xmlns:a16="http://schemas.microsoft.com/office/drawing/2014/main" id="{C6D10DAE-CAB4-723F-A7E8-20CE75CCDF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101" y="480275"/>
            <a:ext cx="4139700" cy="436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>
                <a:solidFill>
                  <a:srgbClr val="191919"/>
                </a:solidFill>
              </a:rPr>
              <a:t>Kaggle</a:t>
            </a:r>
            <a:endParaRPr lang="en" sz="1400" dirty="0">
              <a:solidFill>
                <a:srgbClr val="191919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Uno</a:t>
            </a:r>
            <a:r>
              <a:rPr lang="en" sz="1400" dirty="0">
                <a:solidFill>
                  <a:srgbClr val="191919"/>
                </a:solidFill>
              </a:rPr>
              <a:t>rganized folders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7 imbalanced classes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Finishing roll printing</a:t>
            </a:r>
            <a:endParaRPr lang="en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Iron sheet ash</a:t>
            </a:r>
            <a:endParaRPr lang="en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Oxide scale of plate system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Oxide scale of temperature system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Red Iron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Slag inclusion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Surface scratch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70% train – 15% validation – 15% test</a:t>
            </a:r>
          </a:p>
          <a:p>
            <a:pPr lvl="0">
              <a:spcBef>
                <a:spcPts val="1000"/>
              </a:spcBef>
              <a:buFont typeface="Albert Sans"/>
              <a:buChar char="●"/>
            </a:pPr>
            <a:r>
              <a:rPr lang="el-GR" sz="1400" dirty="0">
                <a:solidFill>
                  <a:srgbClr val="191919"/>
                </a:solidFill>
              </a:rPr>
              <a:t>1360 </a:t>
            </a:r>
            <a:r>
              <a:rPr lang="en-US" sz="1400" dirty="0">
                <a:solidFill>
                  <a:srgbClr val="191919"/>
                </a:solidFill>
              </a:rPr>
              <a:t>images, </a:t>
            </a:r>
            <a:r>
              <a:rPr lang="el-GR" sz="1400" dirty="0">
                <a:solidFill>
                  <a:srgbClr val="191919"/>
                </a:solidFill>
              </a:rPr>
              <a:t>200</a:t>
            </a:r>
            <a:r>
              <a:rPr lang="en-US" sz="1400" dirty="0">
                <a:solidFill>
                  <a:srgbClr val="191919"/>
                </a:solidFill>
              </a:rPr>
              <a:t> x </a:t>
            </a:r>
            <a:r>
              <a:rPr lang="el-GR" sz="1400" dirty="0">
                <a:solidFill>
                  <a:srgbClr val="191919"/>
                </a:solidFill>
              </a:rPr>
              <a:t>200</a:t>
            </a:r>
            <a:r>
              <a:rPr lang="en-US" sz="1400" dirty="0">
                <a:solidFill>
                  <a:srgbClr val="191919"/>
                </a:solidFill>
              </a:rPr>
              <a:t> pixels</a:t>
            </a:r>
            <a:endParaRPr sz="1400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00" name="Google Shape;300;p36">
            <a:extLst>
              <a:ext uri="{FF2B5EF4-FFF2-40B4-BE49-F238E27FC236}">
                <a16:creationId xmlns:a16="http://schemas.microsoft.com/office/drawing/2014/main" id="{05207F7A-29ED-D671-97A7-8F145A613EEB}"/>
              </a:ext>
            </a:extLst>
          </p:cNvPr>
          <p:cNvSpPr/>
          <p:nvPr/>
        </p:nvSpPr>
        <p:spPr>
          <a:xfrm>
            <a:off x="4592224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6">
            <a:extLst>
              <a:ext uri="{FF2B5EF4-FFF2-40B4-BE49-F238E27FC236}">
                <a16:creationId xmlns:a16="http://schemas.microsoft.com/office/drawing/2014/main" id="{749B2632-7749-9ACC-1AE6-E1352B79D8C7}"/>
              </a:ext>
            </a:extLst>
          </p:cNvPr>
          <p:cNvSpPr/>
          <p:nvPr/>
        </p:nvSpPr>
        <p:spPr>
          <a:xfrm>
            <a:off x="61242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CEF38DBE-8F99-6643-37E9-0C362B781037}"/>
              </a:ext>
            </a:extLst>
          </p:cNvPr>
          <p:cNvSpPr/>
          <p:nvPr/>
        </p:nvSpPr>
        <p:spPr>
          <a:xfrm>
            <a:off x="4592224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3" name="Google Shape;303;p36">
            <a:extLst>
              <a:ext uri="{FF2B5EF4-FFF2-40B4-BE49-F238E27FC236}">
                <a16:creationId xmlns:a16="http://schemas.microsoft.com/office/drawing/2014/main" id="{D07EF320-B1E6-A2A3-0E54-5C0AFE1EF66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72953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266D3735-9C69-BBF8-B4DC-09AB5837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22C498A-5B19-DDEA-8536-B2E022B1254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" b="28"/>
          <a:stretch/>
        </p:blipFill>
        <p:spPr>
          <a:xfrm>
            <a:off x="279068" y="1059489"/>
            <a:ext cx="1353789" cy="1353024"/>
          </a:xfrm>
          <a:prstGeom prst="rect">
            <a:avLst/>
          </a:prstGeom>
        </p:spPr>
      </p:pic>
      <p:pic>
        <p:nvPicPr>
          <p:cNvPr id="17" name="Picture Placeholder 15">
            <a:extLst>
              <a:ext uri="{FF2B5EF4-FFF2-40B4-BE49-F238E27FC236}">
                <a16:creationId xmlns:a16="http://schemas.microsoft.com/office/drawing/2014/main" id="{990506E2-6E29-A697-F8B3-C9F78C76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" b="28"/>
          <a:stretch/>
        </p:blipFill>
        <p:spPr>
          <a:xfrm>
            <a:off x="2148075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5">
            <a:extLst>
              <a:ext uri="{FF2B5EF4-FFF2-40B4-BE49-F238E27FC236}">
                <a16:creationId xmlns:a16="http://schemas.microsoft.com/office/drawing/2014/main" id="{2D2ED42A-6B93-A3DB-510C-49430838CC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" b="28"/>
          <a:stretch/>
        </p:blipFill>
        <p:spPr>
          <a:xfrm>
            <a:off x="3995021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925BDB18-2195-906F-8326-499F84CADD1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" b="28"/>
          <a:stretch/>
        </p:blipFill>
        <p:spPr>
          <a:xfrm>
            <a:off x="27906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5">
            <a:extLst>
              <a:ext uri="{FF2B5EF4-FFF2-40B4-BE49-F238E27FC236}">
                <a16:creationId xmlns:a16="http://schemas.microsoft.com/office/drawing/2014/main" id="{678573ED-BF1F-982C-A2A6-04906BD1D59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" b="28"/>
          <a:stretch/>
        </p:blipFill>
        <p:spPr>
          <a:xfrm>
            <a:off x="2102486" y="3181328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5">
            <a:extLst>
              <a:ext uri="{FF2B5EF4-FFF2-40B4-BE49-F238E27FC236}">
                <a16:creationId xmlns:a16="http://schemas.microsoft.com/office/drawing/2014/main" id="{C4D00299-BB9A-A8F4-4B38-65D46FDD998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" b="28"/>
          <a:stretch/>
        </p:blipFill>
        <p:spPr>
          <a:xfrm>
            <a:off x="3963050" y="3181328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98;p36">
            <a:extLst>
              <a:ext uri="{FF2B5EF4-FFF2-40B4-BE49-F238E27FC236}">
                <a16:creationId xmlns:a16="http://schemas.microsoft.com/office/drawing/2014/main" id="{BDD86A37-77D8-89DE-E773-E434B0095906}"/>
              </a:ext>
            </a:extLst>
          </p:cNvPr>
          <p:cNvSpPr txBox="1">
            <a:spLocks/>
          </p:cNvSpPr>
          <p:nvPr/>
        </p:nvSpPr>
        <p:spPr>
          <a:xfrm>
            <a:off x="92864" y="2361458"/>
            <a:ext cx="1788675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Finishing roll printing</a:t>
            </a:r>
          </a:p>
        </p:txBody>
      </p:sp>
      <p:sp>
        <p:nvSpPr>
          <p:cNvPr id="23" name="Google Shape;298;p36">
            <a:extLst>
              <a:ext uri="{FF2B5EF4-FFF2-40B4-BE49-F238E27FC236}">
                <a16:creationId xmlns:a16="http://schemas.microsoft.com/office/drawing/2014/main" id="{0223F755-2376-4192-A2F3-589447F4D371}"/>
              </a:ext>
            </a:extLst>
          </p:cNvPr>
          <p:cNvSpPr txBox="1">
            <a:spLocks/>
          </p:cNvSpPr>
          <p:nvPr/>
        </p:nvSpPr>
        <p:spPr>
          <a:xfrm>
            <a:off x="2203046" y="2376337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Iron sheet ash</a:t>
            </a:r>
          </a:p>
        </p:txBody>
      </p:sp>
      <p:sp>
        <p:nvSpPr>
          <p:cNvPr id="24" name="Google Shape;298;p36">
            <a:extLst>
              <a:ext uri="{FF2B5EF4-FFF2-40B4-BE49-F238E27FC236}">
                <a16:creationId xmlns:a16="http://schemas.microsoft.com/office/drawing/2014/main" id="{C6AB4042-8B42-FA91-4F05-0CCC0D3D874D}"/>
              </a:ext>
            </a:extLst>
          </p:cNvPr>
          <p:cNvSpPr txBox="1">
            <a:spLocks/>
          </p:cNvSpPr>
          <p:nvPr/>
        </p:nvSpPr>
        <p:spPr>
          <a:xfrm>
            <a:off x="3652464" y="2412513"/>
            <a:ext cx="1974959" cy="54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Oxide scale of plate system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319709A5-77C7-C71F-9575-569ED886356F}"/>
              </a:ext>
            </a:extLst>
          </p:cNvPr>
          <p:cNvSpPr txBox="1">
            <a:spLocks/>
          </p:cNvSpPr>
          <p:nvPr/>
        </p:nvSpPr>
        <p:spPr>
          <a:xfrm>
            <a:off x="-217039" y="4473109"/>
            <a:ext cx="2432957" cy="54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Oxide scale of temperature system</a:t>
            </a:r>
          </a:p>
        </p:txBody>
      </p:sp>
      <p:sp>
        <p:nvSpPr>
          <p:cNvPr id="26" name="Google Shape;298;p36">
            <a:extLst>
              <a:ext uri="{FF2B5EF4-FFF2-40B4-BE49-F238E27FC236}">
                <a16:creationId xmlns:a16="http://schemas.microsoft.com/office/drawing/2014/main" id="{CA37AAAD-0E6B-BD0C-0D9F-A2783B7268D5}"/>
              </a:ext>
            </a:extLst>
          </p:cNvPr>
          <p:cNvSpPr txBox="1">
            <a:spLocks/>
          </p:cNvSpPr>
          <p:nvPr/>
        </p:nvSpPr>
        <p:spPr>
          <a:xfrm>
            <a:off x="2150241" y="4534352"/>
            <a:ext cx="1258277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Red iron</a:t>
            </a:r>
          </a:p>
        </p:txBody>
      </p:sp>
      <p:sp>
        <p:nvSpPr>
          <p:cNvPr id="27" name="Google Shape;298;p36">
            <a:extLst>
              <a:ext uri="{FF2B5EF4-FFF2-40B4-BE49-F238E27FC236}">
                <a16:creationId xmlns:a16="http://schemas.microsoft.com/office/drawing/2014/main" id="{154C2F50-681B-9504-A82C-79CDD8466DD5}"/>
              </a:ext>
            </a:extLst>
          </p:cNvPr>
          <p:cNvSpPr txBox="1">
            <a:spLocks/>
          </p:cNvSpPr>
          <p:nvPr/>
        </p:nvSpPr>
        <p:spPr>
          <a:xfrm>
            <a:off x="3959928" y="4534352"/>
            <a:ext cx="1356911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Slag inclusion</a:t>
            </a:r>
          </a:p>
        </p:txBody>
      </p:sp>
      <p:sp>
        <p:nvSpPr>
          <p:cNvPr id="30" name="Google Shape;298;p36">
            <a:extLst>
              <a:ext uri="{FF2B5EF4-FFF2-40B4-BE49-F238E27FC236}">
                <a16:creationId xmlns:a16="http://schemas.microsoft.com/office/drawing/2014/main" id="{9BFF3502-8EED-25A0-54EB-CE98F5C3A7A6}"/>
              </a:ext>
            </a:extLst>
          </p:cNvPr>
          <p:cNvSpPr txBox="1">
            <a:spLocks/>
          </p:cNvSpPr>
          <p:nvPr/>
        </p:nvSpPr>
        <p:spPr>
          <a:xfrm>
            <a:off x="78225" y="0"/>
            <a:ext cx="4139700" cy="13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800" dirty="0">
                <a:solidFill>
                  <a:schemeClr val="accent6"/>
                </a:solidFill>
              </a:rPr>
              <a:t>2</a:t>
            </a:r>
            <a:r>
              <a:rPr lang="en-US" sz="2800" baseline="30000" dirty="0">
                <a:solidFill>
                  <a:schemeClr val="accent6"/>
                </a:solidFill>
              </a:rPr>
              <a:t>nd </a:t>
            </a:r>
            <a:r>
              <a:rPr lang="en-US" sz="2800" dirty="0">
                <a:solidFill>
                  <a:schemeClr val="accent6"/>
                </a:solidFill>
              </a:rPr>
              <a:t>dataset  </a:t>
            </a:r>
            <a:r>
              <a:rPr lang="en-US" sz="2800" dirty="0"/>
              <a:t>X-SDD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Placeholder 15">
            <a:extLst>
              <a:ext uri="{FF2B5EF4-FFF2-40B4-BE49-F238E27FC236}">
                <a16:creationId xmlns:a16="http://schemas.microsoft.com/office/drawing/2014/main" id="{AB637622-F1C0-B1C6-12CC-CDCDF13CF02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8" b="28"/>
          <a:stretch/>
        </p:blipFill>
        <p:spPr>
          <a:xfrm>
            <a:off x="5778023" y="2168797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8;p36">
            <a:extLst>
              <a:ext uri="{FF2B5EF4-FFF2-40B4-BE49-F238E27FC236}">
                <a16:creationId xmlns:a16="http://schemas.microsoft.com/office/drawing/2014/main" id="{F45133D2-B4B3-EB94-AE5C-F77221C11C9F}"/>
              </a:ext>
            </a:extLst>
          </p:cNvPr>
          <p:cNvSpPr txBox="1">
            <a:spLocks/>
          </p:cNvSpPr>
          <p:nvPr/>
        </p:nvSpPr>
        <p:spPr>
          <a:xfrm>
            <a:off x="5467437" y="3512206"/>
            <a:ext cx="1974959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Surface scratch</a:t>
            </a:r>
          </a:p>
        </p:txBody>
      </p:sp>
    </p:spTree>
    <p:extLst>
      <p:ext uri="{BB962C8B-B14F-4D97-AF65-F5344CB8AC3E}">
        <p14:creationId xmlns:p14="http://schemas.microsoft.com/office/powerpoint/2010/main" val="71577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824844D8-F4F3-83E8-CC3F-A99C75DB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B5144868-59BF-A728-CBDF-E374AD8465EB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FCFA17E0-7FD3-8AA7-F988-D7D0AC34AF9C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3DFF4E98-71E8-646E-3A73-54457BEEA1D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07248289-BB67-4ED7-43EA-89EE5E47738B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93E6469D-5100-BBD5-24A3-107FB6A1A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820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1</a:t>
            </a:r>
            <a:r>
              <a:rPr lang="en" baseline="30000" dirty="0"/>
              <a:t>st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D2D86DC-F1C7-E7CB-BD01-70AA570D918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1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3F7A3B44-132F-9996-CE53-DF94B262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114C9CF6-B74F-140F-E3D6-CB000C35E700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AAC0547C-45E1-A674-DEDB-997C98A0B3B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58608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0A504-8B0D-98E7-5BD8-A44020908BB7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4EAD-5AA6-7C76-D7E9-4FCABDDE2077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CA19D13-908C-A2B4-4367-A163A9C5ACD5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D6165C-FE83-615B-0981-D3891BEF60A6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0833655-2D95-AC42-17DD-DAF844E31C5E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33996-4558-522C-092D-94B4153E2637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AA965395-775A-C541-8A0B-E279690F0109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1B6E0AE-B171-0425-955D-8D31AA655466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8C169-4617-C6D6-4E21-AE91EA7DB55B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6814E-04C0-29DE-0D13-5F001BE8CAE3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53623DF5-6D30-DFB7-DF3E-B2A072EE984E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4E6268B-C992-1A8D-96B1-12E15DDA8017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A92388-01EF-7D97-73CF-06EBDE60237E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3519D25-09D1-302F-A2E5-441DCC8C6F92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F6DCFCB-C9C3-54A0-0CA1-FE6667A5AFF2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BC6D362-7646-FF4B-3F2F-8D384750CF1A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D6EF9E65-159F-E247-258E-2674D71CB1F0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8E0B045C-5D86-DC6F-42E5-4554D23F6348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5F85AE6-A6E2-BBB4-6E4A-2190E06375E4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3AC3F8B-25CD-EB96-4BEF-A36CEDF905EC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B36713F-44EF-8DAD-BE72-62F106A6FB8F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5CD379-D22F-478D-3924-7564A9499F5D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9B4E648-C67E-AA38-582B-C2585CFAFBE2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4FEF2-676C-31D9-CA1B-B327E688BF76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6D29104D-A239-A0DB-219E-A59649B648AE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04CDFC-CEAD-3A36-ABE1-53728D65C0CC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50164A5B-2168-F576-FB2C-DC215B4ED88A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BB6308B6-A5EF-39AC-F536-801E14C35777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75E13-93EF-7F3E-CEC4-CF45C19D1BD3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3A730-AC67-FEE5-A9B5-DEF3319C595D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8213E-1017-4621-0DBA-374D3B75788C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45914-68B7-5D22-5523-14881512A5A8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AC476-25F8-3FD5-9D88-5172FEFD1370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C6636-FEE4-B431-5018-520D286A899D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E6DA7-6422-55E5-0953-2A564F9189CE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5815-8EAD-C3AA-F522-AC749F4F7688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5F405C-4DCF-17D6-6617-12588021419A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8F5FE-E4ED-FD7F-C7F9-118F5F88463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4D912-1CC6-AB7A-6574-B0EA33A0C5B4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E25EED8-F298-0DD0-34CE-DCD425BC5FD9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17DA5EC-A9EE-0EC7-0278-3F8BCF2D3E3A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260" name="Google Shape;324;p38">
            <a:extLst>
              <a:ext uri="{FF2B5EF4-FFF2-40B4-BE49-F238E27FC236}">
                <a16:creationId xmlns:a16="http://schemas.microsoft.com/office/drawing/2014/main" id="{819A6974-7063-D0C1-03C2-8B399F4D3F9B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261" name="Google Shape;324;p38">
            <a:extLst>
              <a:ext uri="{FF2B5EF4-FFF2-40B4-BE49-F238E27FC236}">
                <a16:creationId xmlns:a16="http://schemas.microsoft.com/office/drawing/2014/main" id="{83AAFD43-4A48-F05D-ADA4-3864DBC2173E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262" name="Arrow: Right 261">
            <a:extLst>
              <a:ext uri="{FF2B5EF4-FFF2-40B4-BE49-F238E27FC236}">
                <a16:creationId xmlns:a16="http://schemas.microsoft.com/office/drawing/2014/main" id="{DCFF0F27-5DB1-B7AA-9221-610BF68237DB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A4BF1C7-D50F-528E-6271-A8F7D2F9D7FF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264" name="Arrow: Right 263">
            <a:extLst>
              <a:ext uri="{FF2B5EF4-FFF2-40B4-BE49-F238E27FC236}">
                <a16:creationId xmlns:a16="http://schemas.microsoft.com/office/drawing/2014/main" id="{477B4E3C-F8F0-A50C-94B0-EBFB0EFC3E98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Arrow: Right 264">
            <a:extLst>
              <a:ext uri="{FF2B5EF4-FFF2-40B4-BE49-F238E27FC236}">
                <a16:creationId xmlns:a16="http://schemas.microsoft.com/office/drawing/2014/main" id="{BD7D16F4-E61E-E5F3-0919-861D547FD94A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324;p38">
            <a:extLst>
              <a:ext uri="{FF2B5EF4-FFF2-40B4-BE49-F238E27FC236}">
                <a16:creationId xmlns:a16="http://schemas.microsoft.com/office/drawing/2014/main" id="{BBD5D4EE-4CAF-356E-6B62-547B78395483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E1E961D-38E8-03BF-018D-1383324EDB99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A54406-DCB8-3E32-B038-B3AF3764342D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</p:spTree>
    <p:extLst>
      <p:ext uri="{BB962C8B-B14F-4D97-AF65-F5344CB8AC3E}">
        <p14:creationId xmlns:p14="http://schemas.microsoft.com/office/powerpoint/2010/main" val="300133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59D28571-9638-D677-BA64-56B49CE6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E0425F7-7A3B-64B4-B097-EF0C9AAA3AE1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7E0E0FF4-63F2-9186-07D5-51B590D40B3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58608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9E594-2DF5-F49B-5811-70CF1FFD96FF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D0EA5-3B57-4B1A-01BD-3827A12E5A5F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677F37D-0B44-4476-5C00-AAF6A64BD960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5FA3B1-2D77-034D-B474-D9EA49659F89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9764D7-0C56-EF73-AD5A-F5CB75C8F996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5ECF3-5581-D3F5-D1BF-A387D457EB7E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0694440B-6C51-7F8E-F5DE-CEECD7020755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BFD3E57-08A1-C0D5-FC97-DD298B9C97BE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92C771-9F20-0A55-E130-F975D1A7497A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3A428-F7EB-F180-84AC-487AE1FAC722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8D94A9E3-6FCB-3B6B-3ED6-22354C6DAE15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A790D3C-323C-79FC-B5D3-FCC1B128AA71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F9BDE2-C148-7F24-E49F-F410CA2F3309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464EDE2-276A-B84C-3C41-8F2769316918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8FEF6AF-3113-398C-411D-AF9CE31B8721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E58892E6-3596-AF57-3FD9-40EDD463280E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B5CFBAD-5C4D-10A4-E410-8FC6BB2F475D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D3AB16EF-DA32-4890-8DD2-F062B85BC79D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68BCD58-DBA8-41DC-4FE2-3143043A1F0A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BA01AC0-0653-9619-1CA0-B3EC37B10F33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7B9139-FBCE-AE8E-8E65-6D80162B375D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2B1FEC-1BC6-ECDE-3FAD-536BBA0FDBE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EF4915-9359-17F8-AC84-A1C414ADA322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27911-D125-3D1D-2B89-CAADA0B3A0F5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1CA752A3-7405-FACB-D763-4723EBE722CB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AA3CBF-6ECD-4320-E916-AEC4269E5D1A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76CEEB01-0212-B1AD-900B-7806BCBECFD5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EBFF9240-62CA-8306-FE56-35E53E563479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14E087-9863-689E-2857-D733456583C6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262EF-FE94-0ECB-5D5C-106379944822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F6C66-1379-468E-B8DB-412ACAE4E196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1F097-5E2A-FC55-90B0-BFB3D818C31F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B73B6-791E-6BE6-2222-0474A807EF9F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B9959-AC49-F1BE-6C72-5752EF79D614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BA82-5D21-C65A-23F3-065A8829FB6E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B3B4C-01A1-5581-08C8-A6E5959CC251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2DB1B-39D8-9AA9-E0DE-4BA600492DC3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A7AB9-FC65-3812-C769-E57683103EBE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75E6A0-52D8-6AD4-0537-E58DA8939F3F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62B50-30A3-7C41-0CD6-B39A15C005F4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A2DA2-B99A-4289-32D8-1705B9F6DA3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0DF8DE-F27C-D6F3-D4DD-3BC50E6E6ACA}"/>
              </a:ext>
            </a:extLst>
          </p:cNvPr>
          <p:cNvSpPr txBox="1"/>
          <p:nvPr/>
        </p:nvSpPr>
        <p:spPr>
          <a:xfrm>
            <a:off x="5349590" y="4487067"/>
            <a:ext cx="2438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455 Trainable Params</a:t>
            </a:r>
            <a:endParaRPr lang="el-GR" sz="18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5815AE-C70A-3ED7-36B2-C28A46AF60E1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F6695B-5ABB-E4F3-BA8E-4A851EC8B0FC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865CDAE1-234A-82C3-F78E-95178EACD588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E448616A-41D0-160F-8CEA-4F3423E43C80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590E75D-7138-12A1-1493-E162B5A60710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56746B-43BC-5800-1487-63ADE84B8F28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CB44B1E-46D2-8D9E-92A0-FF9561D7A73D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A8C1203-63FA-7AA0-3112-9638FD6FFE83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oogle Shape;324;p38">
            <a:extLst>
              <a:ext uri="{FF2B5EF4-FFF2-40B4-BE49-F238E27FC236}">
                <a16:creationId xmlns:a16="http://schemas.microsoft.com/office/drawing/2014/main" id="{C9917FD7-492E-F6B1-EC26-C9BA6CF29AFF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6203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5AD9BEAD-8782-48E4-C119-C20B0F63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E244EDB-EE45-9DE9-7B6A-34055439CA81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88340C95-78E0-62CC-0DEA-BF284810EB0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60415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9B11BD-F6CD-29D9-FC17-B2E9428B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429431" y="744756"/>
            <a:ext cx="6041570" cy="41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1BF6A-032C-5EC8-E7FB-83B881633287}"/>
              </a:ext>
            </a:extLst>
          </p:cNvPr>
          <p:cNvSpPr/>
          <p:nvPr/>
        </p:nvSpPr>
        <p:spPr>
          <a:xfrm>
            <a:off x="5982789" y="1463312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E04DF4C-650A-7B84-F940-F5910AEC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E8DDE19-299B-3732-BAF7-1080664330B6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2C6F3729-D50A-AE23-6192-E60C79208AD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60415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9A55ED-A00C-E729-4757-55A40B7C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262" y="862693"/>
            <a:ext cx="4555440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BF51F070-F650-851A-A0FC-0D0E14DF0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78,05%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2C25C-7677-2BB0-00AA-A3F17F7D1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26" y="3197899"/>
            <a:ext cx="4179781" cy="15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8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D0439CF9-6426-5DB0-BA63-0D0E9F3C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7C02930E-899A-7B53-F58B-D9B8107A2C92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1094DD8A-82CF-1243-003D-DEE0F329162F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02793DC3-B798-ABD4-934E-E579E29431E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2F3F8131-9049-6A04-923D-EAA77DAE12E9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4EABD019-017D-F5AB-2B0B-03ED8F452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820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2</a:t>
            </a:r>
            <a:r>
              <a:rPr lang="en" baseline="30000" dirty="0"/>
              <a:t>nd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1A1F518-6E12-75F5-BB85-3A36CA6BE7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79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B13BF9E-04C9-E0C5-FD4C-A5CB8794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A190BF1-1687-9467-9777-1555AAD479AF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7757B-4D62-6A60-60DD-D4C5EA772E18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BBF8F-C545-E867-963B-73F6DD0BC1F3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84297E7-73D4-5CCD-0946-B0BCEE37FC2F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C7C1ED-7353-2FC6-E392-2B1EEAFCD749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04C5679-2C4A-28C5-6B79-52CD20C58141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0AF76-EA70-5485-0945-E85FA66D68AE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A074A6D2-5C0A-C572-E8F8-991400524690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86F5449-F800-062E-D67F-785A881EAD14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29E417-A5CB-B938-9A6A-93EC285CE56D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769E-EB94-5136-BCD4-D7B1E460F4C5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8E5F8AE1-7241-4F7F-2B77-628B034EC2E4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6D6EE61-F117-353B-DB99-91AC06CCEC9A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58FE99-C022-D1F9-CC65-F445FD54A39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7CE8A0D-3176-A72A-E853-39F62E0930D0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750A046-0DB0-6A74-1F1D-462900F59A2B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3F20956-2C6A-0AC3-EBB0-9D5AAFB2048D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E61AEB83-E53F-83C7-D714-A4213AB1BDD6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6181A820-E016-68AB-A8DC-991C7BCD6C3F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41AE33C-E9C3-F7EE-4D24-57768FDBC2F0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BA0C0EE-4CB8-90AB-1CE9-D2D61E723E16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4D0CDFA-140A-7851-CC29-1E27EFD05945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FAEB30F-381D-4A7C-FE00-BE0AE9CF6BB0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B7041AA-3EC0-2EC6-646C-2BD8B04448DE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AC2510-C9AD-0941-6E44-1DFB0A4AD587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490011DD-9569-8D58-4866-B881723E210A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617A1C-A169-9BEE-EB50-5B67B16F1DD3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96192930-1995-BB0F-C62F-02522E180999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7730572C-B002-0BA9-2D02-1B2A5C7CDBD3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894D66-7A03-CB26-AB5D-8BF6E559F218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22B5D-2FE0-1FA6-E703-2089509C0A1F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CBA42-D4B4-6477-6F99-365CBFD602A8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FCAB9-0680-D3E9-CA38-0545BA809657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08DC7-7C0B-ECFF-4A5B-B62410109EC8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6C7D9-668B-33B8-234F-69A857B69A07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212CB-5938-1D73-11FD-F306FCDD08AB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17644-BF73-B5D1-7613-396E64494249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7450FA-E043-7455-31C4-6C14456BE231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481B6-0EFD-800F-965C-597A832A2AA5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BFB19-C617-84EA-BC02-A1F59E0D14CC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11" name="Google Shape;324;p38">
            <a:extLst>
              <a:ext uri="{FF2B5EF4-FFF2-40B4-BE49-F238E27FC236}">
                <a16:creationId xmlns:a16="http://schemas.microsoft.com/office/drawing/2014/main" id="{9F0E287D-52B7-CDCA-C5CA-A8C6DC639657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4153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Transfer learning – unfreeze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fc layers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B983AF-1D51-CE9C-9033-838486012082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4629D1-5519-172B-870D-7AC57636F39D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DD2C4F-5A48-3051-DD32-3505C2A428DE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90EFE5-1F16-9C88-5751-52005A2C3E46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62" name="Google Shape;324;p38">
            <a:extLst>
              <a:ext uri="{FF2B5EF4-FFF2-40B4-BE49-F238E27FC236}">
                <a16:creationId xmlns:a16="http://schemas.microsoft.com/office/drawing/2014/main" id="{83CE35B2-AC39-45D3-A55E-80BF6509543C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63" name="Google Shape;324;p38">
            <a:extLst>
              <a:ext uri="{FF2B5EF4-FFF2-40B4-BE49-F238E27FC236}">
                <a16:creationId xmlns:a16="http://schemas.microsoft.com/office/drawing/2014/main" id="{6C6BFF94-7995-29AF-F453-34561F9DEDC2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8D99DD64-B902-F8A4-9BE6-0FE13C5EE370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7CD7A36-2D7A-82DD-2279-DA917D275616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7C30A272-E533-6493-63D2-8602D72DE3B3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F96CFC99-785C-2F58-BA28-51239B52C189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oogle Shape;324;p38">
            <a:extLst>
              <a:ext uri="{FF2B5EF4-FFF2-40B4-BE49-F238E27FC236}">
                <a16:creationId xmlns:a16="http://schemas.microsoft.com/office/drawing/2014/main" id="{8221545A-512A-59CF-BF1B-3B57756CC384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25793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4553600" y="2055597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553625" y="3198716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553475" y="912479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18013" y="2055597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618013" y="3198716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618013" y="912479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1" name="Google Shape;281;p35"/>
          <p:cNvSpPr txBox="1">
            <a:spLocks noGrp="1"/>
          </p:cNvSpPr>
          <p:nvPr>
            <p:ph type="title" idx="2"/>
          </p:nvPr>
        </p:nvSpPr>
        <p:spPr>
          <a:xfrm flipH="1">
            <a:off x="4653063" y="1162379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subTitle" idx="1"/>
          </p:nvPr>
        </p:nvSpPr>
        <p:spPr>
          <a:xfrm flipH="1">
            <a:off x="5476475" y="1058333"/>
            <a:ext cx="2954400" cy="677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 from scratch – 1</a:t>
            </a:r>
            <a:r>
              <a:rPr lang="en" baseline="30000" dirty="0"/>
              <a:t>st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 idx="3"/>
          </p:nvPr>
        </p:nvSpPr>
        <p:spPr>
          <a:xfrm flipH="1">
            <a:off x="4653063" y="230549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subTitle" idx="4"/>
          </p:nvPr>
        </p:nvSpPr>
        <p:spPr>
          <a:xfrm flipH="1">
            <a:off x="5476475" y="2207546"/>
            <a:ext cx="2954400" cy="705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TRANSFER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285" name="Google Shape;285;p35"/>
          <p:cNvSpPr txBox="1">
            <a:spLocks noGrp="1"/>
          </p:cNvSpPr>
          <p:nvPr>
            <p:ph type="subTitle" idx="8"/>
          </p:nvPr>
        </p:nvSpPr>
        <p:spPr>
          <a:xfrm flipH="1">
            <a:off x="1536500" y="1162379"/>
            <a:ext cx="29544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title" idx="5"/>
          </p:nvPr>
        </p:nvSpPr>
        <p:spPr>
          <a:xfrm>
            <a:off x="4653038" y="344861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6"/>
          </p:nvPr>
        </p:nvSpPr>
        <p:spPr>
          <a:xfrm>
            <a:off x="5476475" y="3384810"/>
            <a:ext cx="2954400" cy="677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 from scratch – 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8" name="Google Shape;288;p35"/>
          <p:cNvSpPr txBox="1">
            <a:spLocks noGrp="1"/>
          </p:cNvSpPr>
          <p:nvPr>
            <p:ph type="title"/>
          </p:nvPr>
        </p:nvSpPr>
        <p:spPr>
          <a:xfrm>
            <a:off x="713100" y="14156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7"/>
          </p:nvPr>
        </p:nvSpPr>
        <p:spPr>
          <a:xfrm flipH="1">
            <a:off x="713113" y="1162379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 idx="9"/>
          </p:nvPr>
        </p:nvSpPr>
        <p:spPr>
          <a:xfrm flipH="1">
            <a:off x="713113" y="230549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13"/>
          </p:nvPr>
        </p:nvSpPr>
        <p:spPr>
          <a:xfrm flipH="1">
            <a:off x="1536525" y="2305497"/>
            <a:ext cx="1693383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title" idx="14"/>
          </p:nvPr>
        </p:nvSpPr>
        <p:spPr>
          <a:xfrm>
            <a:off x="713113" y="344861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ubTitle" idx="15"/>
          </p:nvPr>
        </p:nvSpPr>
        <p:spPr>
          <a:xfrm>
            <a:off x="1536500" y="3323665"/>
            <a:ext cx="2954400" cy="701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TRANSFER LEARNING 2</a:t>
            </a:r>
            <a:r>
              <a:rPr lang="en-US" baseline="30000" dirty="0"/>
              <a:t>nd</a:t>
            </a:r>
            <a:r>
              <a:rPr lang="en-US" dirty="0"/>
              <a:t> attempt</a:t>
            </a:r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DC5B7ED2-8056-F350-DEFB-7F7D476A57B7}"/>
              </a:ext>
            </a:extLst>
          </p:cNvPr>
          <p:cNvSpPr/>
          <p:nvPr/>
        </p:nvSpPr>
        <p:spPr>
          <a:xfrm>
            <a:off x="3283625" y="4050934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Google Shape;287;p35">
            <a:extLst>
              <a:ext uri="{FF2B5EF4-FFF2-40B4-BE49-F238E27FC236}">
                <a16:creationId xmlns:a16="http://schemas.microsoft.com/office/drawing/2014/main" id="{13F8C999-66EA-395E-CD4D-620506C9E4B5}"/>
              </a:ext>
            </a:extLst>
          </p:cNvPr>
          <p:cNvSpPr txBox="1">
            <a:spLocks/>
          </p:cNvSpPr>
          <p:nvPr/>
        </p:nvSpPr>
        <p:spPr>
          <a:xfrm>
            <a:off x="4220731" y="4273545"/>
            <a:ext cx="1377292" cy="47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REMARKS</a:t>
            </a:r>
          </a:p>
        </p:txBody>
      </p:sp>
      <p:sp>
        <p:nvSpPr>
          <p:cNvPr id="4" name="Google Shape;292;p35">
            <a:extLst>
              <a:ext uri="{FF2B5EF4-FFF2-40B4-BE49-F238E27FC236}">
                <a16:creationId xmlns:a16="http://schemas.microsoft.com/office/drawing/2014/main" id="{94E4DF0C-D640-54E4-3E9D-18F7A9B452DF}"/>
              </a:ext>
            </a:extLst>
          </p:cNvPr>
          <p:cNvSpPr txBox="1">
            <a:spLocks/>
          </p:cNvSpPr>
          <p:nvPr/>
        </p:nvSpPr>
        <p:spPr>
          <a:xfrm>
            <a:off x="3378725" y="4300834"/>
            <a:ext cx="76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30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95B66404-DD42-F9D6-90BE-CFE101BD8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3C6CF94-698C-B025-A744-3E6FDCFD4187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4E856F2D-FDB1-4E2C-C604-ADA5894DD1F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4153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1</a:t>
            </a:r>
            <a:r>
              <a:rPr lang="en" baseline="30000" dirty="0"/>
              <a:t>st</a:t>
            </a:r>
            <a:r>
              <a:rPr lang="en" dirty="0"/>
              <a:t> and 2</a:t>
            </a:r>
            <a:r>
              <a:rPr lang="en" baseline="30000" dirty="0"/>
              <a:t>nd</a:t>
            </a:r>
            <a:r>
              <a:rPr lang="en" dirty="0"/>
              <a:t> fc layers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4C848-4E37-86FF-9AC2-A09A65C6E979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25C80-CC24-FB74-375E-6E0E969C1FD5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65833D3-B6DB-2584-DD7B-CFF62218F633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31A0E45-8713-FF93-284E-FFD7A3983120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642039-5CFA-D351-46CA-A025CF21B7B7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07A151-1B19-4291-09AC-106F4A71BDB1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262DEF98-1DE2-DF20-BB13-7F2547F212DE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A90F66C-6F1E-6C98-6137-32E492754CD5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A8D454-F7B9-45B9-69F4-63D0A440AD3F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CCEF5-48F5-D1AC-D500-2AA4DDDC7A7C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B69169E6-90E7-1290-EB83-8DA706FBC058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A7F57C8-B7D5-406E-F4B2-D5D5BE5483D1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89E52A-05BA-0EF2-2D1D-6A3550B72E0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3E585744-53E3-70BD-9B82-720BC13057E3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D5239F4-0D72-F343-774E-402055DD1935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8B911D98-9F57-B35D-7D71-6D4D95B3BE57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647DB5C9-B24C-1BBD-F4A9-D1EDDEFB3A0B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7C039F0-B85E-9E27-D487-27F0CC5B6BF1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9FEE6D8-0714-7B64-0041-C3FAE66D13C0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5FBD482-2465-AF59-73E5-F9A08AAFB29F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202A9D-3CAE-2D49-4922-B326B7337962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4E357FF-75CC-A7D7-098F-6854553EB99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1A02BDC-5C8D-41DD-F0F3-EABE23C85CB4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C9676-E936-4E6A-D6CB-8FF49E417D08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BF2B1A08-4091-F78F-E455-B8731A7070FC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6929E5-653B-DDC6-71CA-14F9AEE2CF82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72AFB514-995D-D382-62B3-A6FA798A9909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4900B33C-4D64-B7DB-2DA0-474E378E92C7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5522E8-009B-4899-5599-0AA9DD90E81A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C44B-215A-F291-93E5-E4FB4EB003C3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109AF-B433-CD06-D61D-50E83E3259B0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4BB64-EFF5-FF16-1746-3F2567B03AAE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49BB-21D0-A787-E51D-9F3274DC6F65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A374A-443A-D316-223B-6627C8FE47FF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48EB2-CECB-CF95-B381-6A3ACA0FF2E9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5B8BC-49ED-96D7-AB22-16F30DE03A1F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884EE-5103-0A50-F13F-44859017DBCC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08D7D-F332-E0AA-33D7-26105D65E846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B14FBB-0A73-B71A-E866-2E2687BCFA74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F17CD0-CCC4-0F7A-28AB-7885DD9FC115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846927-A564-D15C-ACF1-DEFD0887638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87E9F7DF-B615-4343-6230-B7BF524954E2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C1C1AE24-14EF-EFD3-5687-F78CC83A4D52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44E10017-9490-55F0-999D-49B0FDCED5BF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07EAA-92C3-3E5E-94B6-96C45E2DB30C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A747C6-4FAA-8A6A-C7BB-545E2BF7965F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00A1CCB-A9B1-2AF7-0834-117C7D7EE78A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AC1C3D-1EBE-C2CD-274C-7ADB6013C6BA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64x1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99BABE74-5488-51FF-C677-A805C00726E6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C76F756C-2EAE-9F84-2565-0BC2225C32C4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DA79E2A-EFA5-8F56-2E29-846CDF41AC9C}"/>
              </a:ext>
            </a:extLst>
          </p:cNvPr>
          <p:cNvSpPr txBox="1"/>
          <p:nvPr/>
        </p:nvSpPr>
        <p:spPr>
          <a:xfrm>
            <a:off x="5391076" y="4588038"/>
            <a:ext cx="244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66,055 Trainable Params</a:t>
            </a:r>
            <a:endParaRPr lang="el-GR" sz="18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BFDF4E69-9106-DD13-00D4-FFA29536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523A729-EEA7-90A9-2815-2F611BBBE719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22CEB1C8-7426-DD2E-A314-EFF01273929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05394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1</a:t>
            </a:r>
            <a:r>
              <a:rPr lang="en" baseline="30000" dirty="0"/>
              <a:t>st</a:t>
            </a:r>
            <a:r>
              <a:rPr lang="en" dirty="0"/>
              <a:t> and 2</a:t>
            </a:r>
            <a:r>
              <a:rPr lang="en" baseline="30000" dirty="0"/>
              <a:t>nd</a:t>
            </a:r>
            <a:r>
              <a:rPr lang="en" dirty="0"/>
              <a:t> fc layers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84CAE9-6131-1737-9212-F7D9D98A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88584" y="504825"/>
            <a:ext cx="658177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FB2AC-E0E8-B14B-136B-C94B0583D2CA}"/>
              </a:ext>
            </a:extLst>
          </p:cNvPr>
          <p:cNvSpPr/>
          <p:nvPr/>
        </p:nvSpPr>
        <p:spPr>
          <a:xfrm>
            <a:off x="5517356" y="1690824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44D6CCFC-81DB-0CB7-59EE-C1C3F5E1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D1117EAB-D01A-E95E-6E34-463F0A97447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5A2BD9BC-73D6-DBB4-2DD6-F3C7659499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</a:t>
            </a:r>
            <a:r>
              <a:rPr lang="el-GR" sz="1800" dirty="0">
                <a:solidFill>
                  <a:srgbClr val="191919"/>
                </a:solidFill>
                <a:sym typeface="Wingdings" panose="05000000000000000000" pitchFamily="2" charset="2"/>
              </a:rPr>
              <a:t>90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,7</a:t>
            </a:r>
            <a:r>
              <a:rPr lang="el-GR" sz="1800" dirty="0">
                <a:solidFill>
                  <a:srgbClr val="191919"/>
                </a:solidFill>
                <a:sym typeface="Wingdings" panose="05000000000000000000" pitchFamily="2" charset="2"/>
              </a:rPr>
              <a:t>3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6" name="Google Shape;324;p38">
            <a:extLst>
              <a:ext uri="{FF2B5EF4-FFF2-40B4-BE49-F238E27FC236}">
                <a16:creationId xmlns:a16="http://schemas.microsoft.com/office/drawing/2014/main" id="{4B05D3B8-AE11-87AF-813B-E627E1B0F50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0539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Transfer learning – unfreeze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fc layers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8BBB74-35E5-26B9-3916-F0ED0A84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113" y="572700"/>
            <a:ext cx="4895186" cy="457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20A9E-70B8-4A53-D00B-82B8D4BAE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96" y="3229288"/>
            <a:ext cx="3857293" cy="15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E3DBAE5F-BC2E-71B1-86A8-2107A60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48E9AB86-D196-2BD8-2585-E1EB469420CB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55FEB30E-A849-DF03-C8BF-64823932D38B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DCCC5792-C272-BAB4-2F05-704354863CC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B0CC6675-1F82-9DDA-1433-D4AADF29FE1A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CEEF8C27-88B0-5317-BDAA-3E67A69C3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from scratch</a:t>
            </a:r>
            <a:br>
              <a:rPr lang="en" dirty="0"/>
            </a:br>
            <a:r>
              <a:rPr lang="en" sz="2400" dirty="0"/>
              <a:t>2</a:t>
            </a:r>
            <a:r>
              <a:rPr lang="en" sz="2400" baseline="30000" dirty="0"/>
              <a:t>nd</a:t>
            </a:r>
            <a:r>
              <a:rPr lang="en" sz="2400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DBF5EAAA-BB27-5875-BF44-71A18430CD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4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00E0A47D-F1DC-B599-0D62-92F0C22F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558EEC4-D84C-683C-C0D3-4ED232D7FAEB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F7A21F1B-6D97-7F53-C02A-D6026CD1BD4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2" y="0"/>
            <a:ext cx="663071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– X SDD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F77A6-27FC-4C71-ACA9-508203FA1748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6081-4BCA-4CC6-E9FA-6946161F27F1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5588707-A08B-6AA5-5407-CE19026CDE4A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2F8BF9F-A2C7-1566-BC07-E51B6ED01F4D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8D45AEE-C087-BC9E-91A5-D833739F1CAF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EE060-E0B8-D224-A358-513ACFF96219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2263D535-C8CB-CD77-1FAE-5376206C8EB5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081E70B-32CB-BD5A-4D2D-B865D04A783E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A8EBAA-FAB7-1ABE-B778-07C2CED85888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EC875-7C52-0446-DE94-CF286CE086E3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76974B9F-D317-9BAC-B6CD-124527C28FB3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9D5E9AD-2350-B424-3DB4-2E1901F57E79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1783792-7FFD-09EA-6181-4CF8DCBBCB3B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C65B7DC-9D2C-4576-92CC-587579AE51AE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D0ED3D1-CE01-8B94-A893-2A4C2171011E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F356264E-2748-B531-6B83-36B635F1F446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E59A711-4B01-605A-C2BC-355C60258069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8CBDB42-CEAC-901B-8759-1DFD429623E2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A08411-C117-569A-9219-CC12649811F3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3BA58A6-9046-2F11-82CF-5518A7EA8BEB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2645C21-A07D-0D95-46FC-400CADD3057A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4EC99C7-B17F-C3F5-3878-CFDF0F81553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B3799B-B016-C2C7-E4B6-3B29603A3748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1CA0A-AD48-BA90-3EB5-E2D6E9406FFC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01E0723B-3C6A-A965-CB6B-0C6AF9FE1A1D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25C0AA-2E03-7302-1491-195C3CDD4939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674EA714-D32A-B86F-D953-470F3CA760B8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9D7330AD-B43F-1136-90E1-46337FE04C85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DA558E-9014-210D-E038-50559BE53DFD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1C93FF8-FBF4-1D4B-5CD7-FA483E4B7A44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3B8DE-8D1E-508F-CBF6-6AD6A3B715BC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EAD2C-AD02-D7F2-1577-445232C5D4ED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6D48B-9B5F-8646-10EF-A13923C45515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F5592F-BC57-12E4-74BD-26470ACB1ACE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FBCC6-FFF3-23D6-2A46-0FA92054DB55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84C357-328B-3D05-99C3-D930C4F12C75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3ABC9-2E34-900D-BC73-B76943CD73C7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6247E-F903-B365-3025-CD6251E08460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B5D81-DA0B-6C6A-051E-480FF2446C0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E3B32-7BCB-6F2E-91A0-D494576CD420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814DF-FFB0-42C3-DBAE-954DFD2225DB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 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A1BEDE-7627-40E7-F45A-ED99ED2D949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7F04FF-4A25-F311-F652-918DFA5C66C2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C36CD-058E-40E4-086F-90E91E69850E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4E667373-9871-1CA0-4C0A-2E2F270EEBE3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60" name="Google Shape;324;p38">
            <a:extLst>
              <a:ext uri="{FF2B5EF4-FFF2-40B4-BE49-F238E27FC236}">
                <a16:creationId xmlns:a16="http://schemas.microsoft.com/office/drawing/2014/main" id="{57408CFD-3C05-C98E-EF0D-AE2012C205F8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62C1AD-EC4C-716B-D0AB-36C332AC35B6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FD65763-5F23-CF79-22FD-58A6CBCD511E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92EE57B-D6B9-767C-E9AB-77303CE80BA7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Google Shape;324;p38">
            <a:extLst>
              <a:ext uri="{FF2B5EF4-FFF2-40B4-BE49-F238E27FC236}">
                <a16:creationId xmlns:a16="http://schemas.microsoft.com/office/drawing/2014/main" id="{8FDE4618-149E-74A7-22E7-91FA32EC695A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91336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C07DB63-8707-0B2A-5F2C-C318F1B2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BA45E18-516F-79A5-E531-8F3FA5BD1BF3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F6E89D68-3513-D772-DAC0-262816A9E17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4153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– X SDD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67B9A-C126-1692-035A-5B8DD76D9336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6FE8A-3DD6-175E-022E-E1312F36220E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637C082-5F63-5010-757C-8BE791EE03D4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3442996-B44E-F0CD-14D0-BFCDF4281EDE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45B540-215A-6477-3BE0-B270D6A138D8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59AE5-8275-8817-1B12-7AB848A66740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E74E7D25-528F-41E3-0081-038C253A90C3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AD1450E-EF05-3E4C-E1C4-8D6791BF040C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D4D935-ADBD-BA4A-751C-D6C7A073ECAB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C5B1A-A57B-7D5F-F974-04469F4DC97F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B704BAD2-CC46-8A1B-BFF4-EDB32DCA3178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595C87D-E713-E613-EBD2-4FD9C642590C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98FB2-FFA7-4CF2-0BAA-86E9CC8AFE9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B46185A-6B6D-B5F8-268B-E1CF48CF79C6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4A62DEC3-4C4D-D8DD-18A9-39081882E44A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F49A98E-F7CF-DE2E-A9C3-9490BAD2E502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04C2B52-31FF-28BF-3164-38F334EE8F97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1877734-F940-A5D0-287C-F5C64405E43C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0D6FFD6-7E39-F0C9-7BB5-6042359EDD35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F57066A-58C7-7468-FD54-72094EBAEACE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8310763-2A7E-DA75-00CA-FA85EDF15F14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67EF4EC-9FB4-0A0D-6121-F4F21AA4FE6A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DB02B32-3DE2-7F8E-6C62-5E7FE1ABD6E8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AC4973-E6F8-7BBA-01AC-702C78BEDCB3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32ADF73E-B42A-817C-869F-1158B5C02166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F2B916-8145-4899-91C9-901415578B2D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C7AA51C5-6D03-9EE8-CAB5-B435FC5C77C5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EE301EE6-53F6-0AF2-8267-7E246BEAAEE5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F77E4-A8B1-9417-E115-3D7AFD57CE52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6B56A-1D80-1033-A19F-811EC40F6188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F81A-AC1E-E40E-F263-31B171B81D87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CA026-7563-1D46-2DA6-2867D239C9DD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6D20C-9BB6-76D6-32CA-A603A3A97E87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AF3F5-6F0C-B932-FABB-808003C668DC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FFCA6-9509-00CD-A9CC-8D20CFC75B41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F4C41-222D-F707-0175-9B20996BC64A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E0320A-F76A-787C-91AC-7DD2F9DD6FEE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F8F71-8994-DA49-D99D-62C98C45247E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18D18-E20B-60E8-9656-CFDDD6C9B458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326FA5-CF19-F615-07F8-27FBBB1F2EBA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E3EAED-229F-B069-E479-AFEC049D3D75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C70E48F5-DF6B-7574-399A-BB3C171F2C3E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208FA2FC-8D86-9E1F-D960-CDB9BCF9E69D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75ACCA98-F4F5-B600-9484-4242A9ADC282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52ADB1-955B-E2B5-F0CB-D129A0718788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A5F135-9D13-D5F9-A4C1-64C8F264F903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143F87E-F707-2202-F094-8616798307F8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913D03-B7DA-D795-3953-67086106253F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64x1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FD05A826-A109-6468-6442-388561A10D24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3452FB41-F148-9022-DFB5-976A234A4019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08BDD8-CCB9-9E85-8743-3ED0965914EC}"/>
              </a:ext>
            </a:extLst>
          </p:cNvPr>
          <p:cNvSpPr txBox="1"/>
          <p:nvPr/>
        </p:nvSpPr>
        <p:spPr>
          <a:xfrm>
            <a:off x="6111240" y="4588038"/>
            <a:ext cx="17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90,679 Trainable Params</a:t>
            </a:r>
            <a:endParaRPr lang="el-GR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7148464F-BB18-1544-F9A5-FAF10C1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7B394F02-203B-B339-04FA-94ACF96562A9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324;p38">
            <a:extLst>
              <a:ext uri="{FF2B5EF4-FFF2-40B4-BE49-F238E27FC236}">
                <a16:creationId xmlns:a16="http://schemas.microsoft.com/office/drawing/2014/main" id="{5FC3942A-CB7F-1D9F-577B-4BE32A0697D5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66307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– X SDD dataset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2F1A29E-C257-D21D-A716-97ABF03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556658" y="769088"/>
            <a:ext cx="5947681" cy="40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20E125-5F15-604F-1004-6F2A19AB636B}"/>
              </a:ext>
            </a:extLst>
          </p:cNvPr>
          <p:cNvSpPr/>
          <p:nvPr/>
        </p:nvSpPr>
        <p:spPr>
          <a:xfrm>
            <a:off x="6365680" y="1591219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4AE1E94-B59F-4968-44BB-784B7AE50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0A8403D-9BA3-8E25-24D3-B401D847DFCA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791D4730-D758-E1DB-9965-B58D54474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91,71%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2" name="Google Shape;324;p38">
            <a:extLst>
              <a:ext uri="{FF2B5EF4-FFF2-40B4-BE49-F238E27FC236}">
                <a16:creationId xmlns:a16="http://schemas.microsoft.com/office/drawing/2014/main" id="{70CF800E-BFF9-3BC3-7D08-FC11DA640F8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66307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– X SDD dataset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874B59-B07B-7B89-89B6-71863C8C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74367" y="750746"/>
            <a:ext cx="4526706" cy="42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912DB-046D-320D-CB82-23D005BB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41" y="3206837"/>
            <a:ext cx="4258563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1DC5EA0D-49DB-EFDA-F6B5-B5B647D1A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3BDC9667-70C2-A575-1FEC-310C9AC12492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5F0A2406-5C80-AD28-672A-390F0CDF81EE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C73BA030-097D-7816-7ACE-216BB9553EF5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CD3E4283-3C1A-CE82-BB79-0D26C6B2EA85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04022EB0-BE70-81CC-AA3B-555B037AB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Remarks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546AF6B3-F90E-FC94-D458-3DD7E72656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42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9"/>
          <p:cNvPicPr preferRelativeResize="0">
            <a:picLocks noGrp="1"/>
          </p:cNvPicPr>
          <p:nvPr>
            <p:ph type="pic" idx="9"/>
          </p:nvPr>
        </p:nvPicPr>
        <p:blipFill>
          <a:blip r:embed="rId3"/>
          <a:srcRect t="11" b="11"/>
          <a:stretch/>
        </p:blipFill>
        <p:spPr>
          <a:xfrm>
            <a:off x="393088" y="1996975"/>
            <a:ext cx="2811300" cy="2810700"/>
          </a:xfrm>
          <a:prstGeom prst="diamond">
            <a:avLst/>
          </a:prstGeom>
        </p:spPr>
      </p:pic>
      <p:pic>
        <p:nvPicPr>
          <p:cNvPr id="330" name="Google Shape;330;p39"/>
          <p:cNvPicPr preferRelativeResize="0">
            <a:picLocks noGrp="1"/>
          </p:cNvPicPr>
          <p:nvPr>
            <p:ph type="pic" idx="7"/>
          </p:nvPr>
        </p:nvPicPr>
        <p:blipFill>
          <a:blip r:embed="rId4"/>
          <a:srcRect t="11" b="11"/>
          <a:stretch/>
        </p:blipFill>
        <p:spPr>
          <a:xfrm>
            <a:off x="1939563" y="3523550"/>
            <a:ext cx="2811300" cy="2810700"/>
          </a:xfrm>
          <a:prstGeom prst="diamond">
            <a:avLst/>
          </a:prstGeom>
        </p:spPr>
      </p:pic>
      <p:pic>
        <p:nvPicPr>
          <p:cNvPr id="331" name="Google Shape;331;p39"/>
          <p:cNvPicPr preferRelativeResize="0">
            <a:picLocks noGrp="1"/>
          </p:cNvPicPr>
          <p:nvPr>
            <p:ph type="pic" idx="8"/>
          </p:nvPr>
        </p:nvPicPr>
        <p:blipFill>
          <a:blip r:embed="rId5"/>
          <a:srcRect t="11" b="11"/>
          <a:stretch/>
        </p:blipFill>
        <p:spPr>
          <a:xfrm>
            <a:off x="-1138912" y="461850"/>
            <a:ext cx="2811300" cy="2810700"/>
          </a:xfrm>
          <a:prstGeom prst="diamond">
            <a:avLst/>
          </a:prstGeom>
        </p:spPr>
      </p:pic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2125974" y="70638"/>
            <a:ext cx="27117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Remarks</a:t>
            </a:r>
            <a:endParaRPr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subTitle" idx="4"/>
          </p:nvPr>
        </p:nvSpPr>
        <p:spPr>
          <a:xfrm>
            <a:off x="2525063" y="546356"/>
            <a:ext cx="5128775" cy="186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Our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first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from-scratch model achieved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100% accuracy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in detecting surface defects on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NEU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second from-scratch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model achieved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71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%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accuracy on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X-SDD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The initial attempt using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one unfrozen fully connected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(fc) layer did not perform well (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78.05% accuracy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).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By unfreezing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an additional fc layer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, the accuracy increased to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.7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%.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"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6" name="Google Shape;336;p39">
            <a:extLst>
              <a:ext uri="{FF2B5EF4-FFF2-40B4-BE49-F238E27FC236}">
                <a16:creationId xmlns:a16="http://schemas.microsoft.com/office/drawing/2014/main" id="{38CCBC1B-28CE-C8E0-9CEB-C87A7DBD7237}"/>
              </a:ext>
            </a:extLst>
          </p:cNvPr>
          <p:cNvSpPr txBox="1">
            <a:spLocks/>
          </p:cNvSpPr>
          <p:nvPr/>
        </p:nvSpPr>
        <p:spPr>
          <a:xfrm>
            <a:off x="5259010" y="2890129"/>
            <a:ext cx="3890853" cy="186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Train a model from scratch using a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larger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(&gt;10,000 images).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Use this model as a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base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for transfer learning on the second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Compare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performance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of this transfer learning approach with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previous from-scratch model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7" name="Google Shape;332;p39">
            <a:extLst>
              <a:ext uri="{FF2B5EF4-FFF2-40B4-BE49-F238E27FC236}">
                <a16:creationId xmlns:a16="http://schemas.microsoft.com/office/drawing/2014/main" id="{939203EB-70BF-A37E-42FA-860FB4141C32}"/>
              </a:ext>
            </a:extLst>
          </p:cNvPr>
          <p:cNvSpPr txBox="1">
            <a:spLocks/>
          </p:cNvSpPr>
          <p:nvPr/>
        </p:nvSpPr>
        <p:spPr>
          <a:xfrm>
            <a:off x="7121237" y="2414411"/>
            <a:ext cx="231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78225" y="0"/>
            <a:ext cx="4139700" cy="132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1</a:t>
            </a:r>
            <a:r>
              <a:rPr lang="en" sz="2800" baseline="30000" dirty="0">
                <a:solidFill>
                  <a:schemeClr val="accent6"/>
                </a:solidFill>
              </a:rPr>
              <a:t>st</a:t>
            </a:r>
            <a:r>
              <a:rPr lang="en" sz="2800" dirty="0">
                <a:solidFill>
                  <a:schemeClr val="accent6"/>
                </a:solidFill>
              </a:rPr>
              <a:t> dataset </a:t>
            </a:r>
            <a:r>
              <a:rPr lang="en" sz="2800" dirty="0"/>
              <a:t>– NEU Metal Surface Defects</a:t>
            </a:r>
            <a:br>
              <a:rPr lang="en" sz="2800" dirty="0"/>
            </a:br>
            <a:endParaRPr sz="2800"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ubTitle" idx="1"/>
          </p:nvPr>
        </p:nvSpPr>
        <p:spPr>
          <a:xfrm>
            <a:off x="368534" y="1170987"/>
            <a:ext cx="4139700" cy="3381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Kaggle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O</a:t>
            </a:r>
            <a:r>
              <a:rPr lang="en" sz="1400" dirty="0">
                <a:solidFill>
                  <a:srgbClr val="191919"/>
                </a:solidFill>
              </a:rPr>
              <a:t>rganized in folders (train, valid, test)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6 balanced classes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C</a:t>
            </a:r>
            <a:r>
              <a:rPr lang="en" sz="1400" dirty="0">
                <a:solidFill>
                  <a:schemeClr val="bg2"/>
                </a:solidFill>
              </a:rPr>
              <a:t>razing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I</a:t>
            </a:r>
            <a:r>
              <a:rPr lang="en" sz="1400" dirty="0">
                <a:solidFill>
                  <a:schemeClr val="bg2"/>
                </a:solidFill>
              </a:rPr>
              <a:t>nclusion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Patches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Pitted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Rolled Scratches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1600 train images, 72 validation, 72 test images</a:t>
            </a:r>
          </a:p>
          <a:p>
            <a:pPr lvl="0">
              <a:spcBef>
                <a:spcPts val="1000"/>
              </a:spcBef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200x 200 pixels</a:t>
            </a:r>
            <a:endParaRPr sz="1400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00" name="Google Shape;300;p36"/>
          <p:cNvSpPr/>
          <p:nvPr/>
        </p:nvSpPr>
        <p:spPr>
          <a:xfrm>
            <a:off x="4592224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61242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592224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3" name="Google Shape;303;p3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5887613" y="2683850"/>
            <a:ext cx="2811300" cy="2810700"/>
          </a:xfrm>
          <a:prstGeom prst="diamond">
            <a:avLst/>
          </a:prstGeom>
        </p:spPr>
      </p:pic>
      <p:pic>
        <p:nvPicPr>
          <p:cNvPr id="375" name="Google Shape;375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406" r="32926"/>
          <a:stretch/>
        </p:blipFill>
        <p:spPr>
          <a:xfrm>
            <a:off x="5887613" y="-351025"/>
            <a:ext cx="2811300" cy="2810700"/>
          </a:xfrm>
          <a:prstGeom prst="diamond">
            <a:avLst/>
          </a:prstGeom>
        </p:spPr>
      </p:pic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Thanks!</a:t>
            </a:r>
            <a:r>
              <a:rPr lang="en" dirty="0">
                <a:solidFill>
                  <a:schemeClr val="lt1"/>
                </a:solidFill>
              </a:rPr>
              <a:t> </a:t>
            </a:r>
            <a:endParaRPr sz="9300" dirty="0">
              <a:solidFill>
                <a:schemeClr val="lt1"/>
              </a:solidFill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1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DC8F0A3C-F625-714C-2877-C4726F2E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986C90D-5CAC-66C5-5A45-138BD11E4F3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" b="28"/>
          <a:stretch/>
        </p:blipFill>
        <p:spPr>
          <a:xfrm>
            <a:off x="279068" y="1059489"/>
            <a:ext cx="1353789" cy="1353024"/>
          </a:xfrm>
          <a:prstGeom prst="rect">
            <a:avLst/>
          </a:prstGeom>
        </p:spPr>
      </p:pic>
      <p:pic>
        <p:nvPicPr>
          <p:cNvPr id="17" name="Picture Placeholder 1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67E67749-7766-FEE9-7709-053326F3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" b="28"/>
          <a:stretch>
            <a:fillRect/>
          </a:stretch>
        </p:blipFill>
        <p:spPr>
          <a:xfrm>
            <a:off x="2875372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5">
            <a:extLst>
              <a:ext uri="{FF2B5EF4-FFF2-40B4-BE49-F238E27FC236}">
                <a16:creationId xmlns:a16="http://schemas.microsoft.com/office/drawing/2014/main" id="{3779B2E5-286E-6E73-0F37-8462069ABD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" b="28"/>
          <a:stretch/>
        </p:blipFill>
        <p:spPr>
          <a:xfrm>
            <a:off x="5481607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4B56DAD1-C269-62ED-5200-0F95A3F39B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" b="28"/>
          <a:stretch/>
        </p:blipFill>
        <p:spPr>
          <a:xfrm>
            <a:off x="27906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5">
            <a:extLst>
              <a:ext uri="{FF2B5EF4-FFF2-40B4-BE49-F238E27FC236}">
                <a16:creationId xmlns:a16="http://schemas.microsoft.com/office/drawing/2014/main" id="{B059A954-4C29-B5A1-97BE-7820F36A3F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" b="28"/>
          <a:stretch/>
        </p:blipFill>
        <p:spPr>
          <a:xfrm>
            <a:off x="2875371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5">
            <a:extLst>
              <a:ext uri="{FF2B5EF4-FFF2-40B4-BE49-F238E27FC236}">
                <a16:creationId xmlns:a16="http://schemas.microsoft.com/office/drawing/2014/main" id="{38844649-A006-9E28-69B8-C5E1163E5EC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" b="28"/>
          <a:stretch/>
        </p:blipFill>
        <p:spPr>
          <a:xfrm>
            <a:off x="548160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98;p36">
            <a:extLst>
              <a:ext uri="{FF2B5EF4-FFF2-40B4-BE49-F238E27FC236}">
                <a16:creationId xmlns:a16="http://schemas.microsoft.com/office/drawing/2014/main" id="{6C008704-914D-37AF-434E-1224E90B07E5}"/>
              </a:ext>
            </a:extLst>
          </p:cNvPr>
          <p:cNvSpPr txBox="1">
            <a:spLocks/>
          </p:cNvSpPr>
          <p:nvPr/>
        </p:nvSpPr>
        <p:spPr>
          <a:xfrm>
            <a:off x="279068" y="2424726"/>
            <a:ext cx="1353789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Crazing</a:t>
            </a:r>
          </a:p>
        </p:txBody>
      </p:sp>
      <p:sp>
        <p:nvSpPr>
          <p:cNvPr id="23" name="Google Shape;298;p36">
            <a:extLst>
              <a:ext uri="{FF2B5EF4-FFF2-40B4-BE49-F238E27FC236}">
                <a16:creationId xmlns:a16="http://schemas.microsoft.com/office/drawing/2014/main" id="{EB035F7F-BBCC-19A7-1261-503A93C38FCA}"/>
              </a:ext>
            </a:extLst>
          </p:cNvPr>
          <p:cNvSpPr txBox="1">
            <a:spLocks/>
          </p:cNvSpPr>
          <p:nvPr/>
        </p:nvSpPr>
        <p:spPr>
          <a:xfrm>
            <a:off x="2899733" y="2412513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Patches</a:t>
            </a:r>
          </a:p>
        </p:txBody>
      </p:sp>
      <p:sp>
        <p:nvSpPr>
          <p:cNvPr id="24" name="Google Shape;298;p36">
            <a:extLst>
              <a:ext uri="{FF2B5EF4-FFF2-40B4-BE49-F238E27FC236}">
                <a16:creationId xmlns:a16="http://schemas.microsoft.com/office/drawing/2014/main" id="{518C82F4-D84F-D23B-61F9-B5DBD38E6649}"/>
              </a:ext>
            </a:extLst>
          </p:cNvPr>
          <p:cNvSpPr txBox="1">
            <a:spLocks/>
          </p:cNvSpPr>
          <p:nvPr/>
        </p:nvSpPr>
        <p:spPr>
          <a:xfrm>
            <a:off x="5481607" y="2424726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Rolled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F21E1514-65D9-9C88-7057-B483F9ABEE74}"/>
              </a:ext>
            </a:extLst>
          </p:cNvPr>
          <p:cNvSpPr txBox="1">
            <a:spLocks/>
          </p:cNvSpPr>
          <p:nvPr/>
        </p:nvSpPr>
        <p:spPr>
          <a:xfrm>
            <a:off x="279068" y="4513345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Inclusion</a:t>
            </a:r>
          </a:p>
        </p:txBody>
      </p:sp>
      <p:sp>
        <p:nvSpPr>
          <p:cNvPr id="26" name="Google Shape;298;p36">
            <a:extLst>
              <a:ext uri="{FF2B5EF4-FFF2-40B4-BE49-F238E27FC236}">
                <a16:creationId xmlns:a16="http://schemas.microsoft.com/office/drawing/2014/main" id="{03C1CC28-899B-B555-6C2E-D9866BD570EE}"/>
              </a:ext>
            </a:extLst>
          </p:cNvPr>
          <p:cNvSpPr txBox="1">
            <a:spLocks/>
          </p:cNvSpPr>
          <p:nvPr/>
        </p:nvSpPr>
        <p:spPr>
          <a:xfrm>
            <a:off x="2940274" y="4534352"/>
            <a:ext cx="1258277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Scratches</a:t>
            </a:r>
          </a:p>
        </p:txBody>
      </p:sp>
      <p:sp>
        <p:nvSpPr>
          <p:cNvPr id="27" name="Google Shape;298;p36">
            <a:extLst>
              <a:ext uri="{FF2B5EF4-FFF2-40B4-BE49-F238E27FC236}">
                <a16:creationId xmlns:a16="http://schemas.microsoft.com/office/drawing/2014/main" id="{2DB5939C-39F7-9CBE-C0D8-84F8816709C9}"/>
              </a:ext>
            </a:extLst>
          </p:cNvPr>
          <p:cNvSpPr txBox="1">
            <a:spLocks/>
          </p:cNvSpPr>
          <p:nvPr/>
        </p:nvSpPr>
        <p:spPr>
          <a:xfrm>
            <a:off x="5509092" y="4513345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Pitted</a:t>
            </a:r>
          </a:p>
        </p:txBody>
      </p:sp>
      <p:sp>
        <p:nvSpPr>
          <p:cNvPr id="30" name="Google Shape;298;p36">
            <a:extLst>
              <a:ext uri="{FF2B5EF4-FFF2-40B4-BE49-F238E27FC236}">
                <a16:creationId xmlns:a16="http://schemas.microsoft.com/office/drawing/2014/main" id="{C543772F-33F6-C05E-D6A4-3AC50D5811B9}"/>
              </a:ext>
            </a:extLst>
          </p:cNvPr>
          <p:cNvSpPr txBox="1">
            <a:spLocks/>
          </p:cNvSpPr>
          <p:nvPr/>
        </p:nvSpPr>
        <p:spPr>
          <a:xfrm>
            <a:off x="78225" y="0"/>
            <a:ext cx="4139700" cy="13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800">
                <a:solidFill>
                  <a:schemeClr val="accent6"/>
                </a:solidFill>
              </a:rPr>
              <a:t>1</a:t>
            </a:r>
            <a:r>
              <a:rPr lang="en-US" sz="2800" baseline="30000">
                <a:solidFill>
                  <a:schemeClr val="accent6"/>
                </a:solidFill>
              </a:rPr>
              <a:t>st</a:t>
            </a:r>
            <a:r>
              <a:rPr lang="en-US" sz="2800">
                <a:solidFill>
                  <a:schemeClr val="accent6"/>
                </a:solidFill>
              </a:rPr>
              <a:t> dataset </a:t>
            </a:r>
            <a:r>
              <a:rPr lang="en-US" sz="2800"/>
              <a:t>– NEU Metal Surface Defects</a:t>
            </a:r>
            <a:br>
              <a:rPr lang="en-US" sz="280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95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9308ED92-6EC6-FB01-FA5D-333243C1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4E3F1644-AA44-BAB1-8C8A-96CC77D10EBE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F63C89F6-E717-BBC4-8F10-8E8E80C9B5B6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077FDEAD-61C2-FC78-0FFE-365919514BD9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4A7217EF-3D5D-0A9C-7DA3-A4E9EDA3A7CD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882AD8E8-F704-A257-7EE3-00EE65575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from scratch</a:t>
            </a:r>
            <a:br>
              <a:rPr lang="en" dirty="0"/>
            </a:br>
            <a:r>
              <a:rPr lang="en" sz="2400" dirty="0"/>
              <a:t>1</a:t>
            </a:r>
            <a:r>
              <a:rPr lang="en" sz="2400" baseline="30000" dirty="0"/>
              <a:t>st</a:t>
            </a:r>
            <a:r>
              <a:rPr lang="en" sz="2400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85CB516-6479-9968-2F2E-025E306283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4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33806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- NEU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DDE851-C2D5-054F-0D0A-87FF172C878B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5DBE6-003D-6DD3-ECF4-829E00072BFD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C78B4776-C156-8223-2CDF-FAC6BDF0E6F3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01D6B-1A04-DA31-AB2F-916ED86B74D9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A3A6C-08BF-5F2F-E612-CFF0397487E1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6x1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0E8FC0-FAAE-E0AE-3B7A-74B188F8EC1E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E5E23B-F4AC-5773-4DB2-51A47CFEE486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E9601-0CAA-5F0F-1BFC-FD6270A5D9A0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5DDF0944-7AD5-AE69-5098-A95A585C843A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3D989CF-9A02-4F40-68FD-2D2680D71262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999487-B257-61A9-0835-40B12A1CD3F5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9162-2BB1-BC1E-816D-265DBFDCE107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2AA9A9B1-79FF-EC1B-D328-7B3CC2A8B2B5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2236392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80B3A29-1B94-4DBD-DEA1-290EF349E32F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B27869-DF7F-5111-17A2-4D6F36FC148B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3B29532-16C5-012B-34A4-2138C1C126CE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EB1FC0F2-B3B0-35FE-6786-3BADCEA904E5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F012360-138F-886F-E1F6-818F50284294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4485F58-64C3-8FA7-027D-C1F9931ACC0D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EBF493AD-4AB5-929C-6EEB-C980826AB2F3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63CC5FD-F50D-BFA9-741F-9DD612C82BE9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256CC6F-E612-4539-7D67-651CF5923CA9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1C834F7-A5B0-FBAC-FD55-CEA3CA16D094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D64B33-75FC-8AD7-7615-362D43066D17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112A00D-4F66-AC94-6649-995F9B4F4CA7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8694F-27D7-C4D2-4CF9-34D67A0ECFE0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5A6A4281-8AD0-FE9F-6625-7019CF0C8BDB}"/>
              </a:ext>
            </a:extLst>
          </p:cNvPr>
          <p:cNvSpPr txBox="1">
            <a:spLocks/>
          </p:cNvSpPr>
          <p:nvPr/>
        </p:nvSpPr>
        <p:spPr>
          <a:xfrm>
            <a:off x="98819" y="3673606"/>
            <a:ext cx="1708209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E0C63-1A53-7998-BE7C-7FB202B0E0B6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DC6BC530-F963-BA8F-C251-CB7EAAAEB6AE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723178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2A255725-5859-7FCF-57AB-2F6CD6EF9BD9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708208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2EFC97-B0BF-C417-9511-55656603DE2A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324;p38">
            <a:extLst>
              <a:ext uri="{FF2B5EF4-FFF2-40B4-BE49-F238E27FC236}">
                <a16:creationId xmlns:a16="http://schemas.microsoft.com/office/drawing/2014/main" id="{E2DAD457-789F-4FB6-7223-B6EA6509D417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49" name="Google Shape;324;p38">
            <a:extLst>
              <a:ext uri="{FF2B5EF4-FFF2-40B4-BE49-F238E27FC236}">
                <a16:creationId xmlns:a16="http://schemas.microsoft.com/office/drawing/2014/main" id="{10B00E76-F286-6A4F-3514-C7E4C058761C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997D20C-A44A-B6D2-5F75-41426A138636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A07FF-92DF-A3DE-C2E5-998FFC388725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BEDAA5F-2C76-40A1-1FEA-113FD8EA2AB9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B1D9845-3519-A3DD-0405-99DAD7832A31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A4A9-4420-ED34-272E-6427F7D6A426}"/>
              </a:ext>
            </a:extLst>
          </p:cNvPr>
          <p:cNvSpPr txBox="1"/>
          <p:nvPr/>
        </p:nvSpPr>
        <p:spPr>
          <a:xfrm>
            <a:off x="2232823" y="1376443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33663-6917-3757-217B-5556993EBFFB}"/>
              </a:ext>
            </a:extLst>
          </p:cNvPr>
          <p:cNvSpPr txBox="1"/>
          <p:nvPr/>
        </p:nvSpPr>
        <p:spPr>
          <a:xfrm>
            <a:off x="2206562" y="1764550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783FC-3160-C548-1FBF-001B524ECDBD}"/>
              </a:ext>
            </a:extLst>
          </p:cNvPr>
          <p:cNvSpPr txBox="1"/>
          <p:nvPr/>
        </p:nvSpPr>
        <p:spPr>
          <a:xfrm rot="20905856">
            <a:off x="1567571" y="2213639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1F8-84AF-050B-5872-97D2C63E0E8D}"/>
              </a:ext>
            </a:extLst>
          </p:cNvPr>
          <p:cNvSpPr txBox="1"/>
          <p:nvPr/>
        </p:nvSpPr>
        <p:spPr>
          <a:xfrm rot="20939005">
            <a:off x="1646355" y="2474183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BD5D1-3077-E0E2-8512-ED2E226F6E78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2EEDB-BD40-3659-67F8-E1F33CBD92D7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6A2CC-E560-53AA-7D98-FA0EB9D1B493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0DE67-87E1-55A0-8815-0C2E14E8E8F4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566FC-9740-0D07-66F1-8C3C091783E9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D89F79-1209-E9A6-F000-D1EA30338037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8250-01A6-236D-ADEC-791B7614E62E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FE993-9824-3F4C-7A87-E1CE9FDCADCA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71C0B-CE48-2ADE-A01A-0C8A9F952D6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DC712-2F35-76B4-761A-5498F05821D7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12FA3-3326-F896-D56D-C7FC7DEA125F}"/>
              </a:ext>
            </a:extLst>
          </p:cNvPr>
          <p:cNvSpPr txBox="1"/>
          <p:nvPr/>
        </p:nvSpPr>
        <p:spPr>
          <a:xfrm>
            <a:off x="1584441" y="2836314"/>
            <a:ext cx="1085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BF5EB7-3CA3-0039-EEE1-7D0A18F36D8D}"/>
              </a:ext>
            </a:extLst>
          </p:cNvPr>
          <p:cNvSpPr txBox="1"/>
          <p:nvPr/>
        </p:nvSpPr>
        <p:spPr>
          <a:xfrm>
            <a:off x="1625039" y="3119700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ECB6E-CDED-9455-CEAA-09582A4D352F}"/>
              </a:ext>
            </a:extLst>
          </p:cNvPr>
          <p:cNvSpPr txBox="1"/>
          <p:nvPr/>
        </p:nvSpPr>
        <p:spPr>
          <a:xfrm>
            <a:off x="3803762" y="3164508"/>
            <a:ext cx="1085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797D14-EDB9-1E30-DE28-E0EDEF196E1C}"/>
              </a:ext>
            </a:extLst>
          </p:cNvPr>
          <p:cNvSpPr txBox="1"/>
          <p:nvPr/>
        </p:nvSpPr>
        <p:spPr>
          <a:xfrm>
            <a:off x="4154143" y="2697914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811EA0-98AF-E36C-743C-C9774095CBF5}"/>
              </a:ext>
            </a:extLst>
          </p:cNvPr>
          <p:cNvSpPr txBox="1"/>
          <p:nvPr/>
        </p:nvSpPr>
        <p:spPr>
          <a:xfrm>
            <a:off x="4888376" y="4547981"/>
            <a:ext cx="2152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90,614 Trainable Params</a:t>
            </a:r>
            <a:endParaRPr lang="el-GR" sz="20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5" name="Google Shape;324;p38">
            <a:extLst>
              <a:ext uri="{FF2B5EF4-FFF2-40B4-BE49-F238E27FC236}">
                <a16:creationId xmlns:a16="http://schemas.microsoft.com/office/drawing/2014/main" id="{AF3D2BD8-CF7D-3D3D-76BF-876A3CCC43FE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799EDB-CB11-2ADD-44BF-8FF361BAF1E8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D4B7F9-F448-6CBE-73BE-06F5E21E18FF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3" grpId="0" animBg="1"/>
      <p:bldP spid="26" grpId="0" animBg="1"/>
      <p:bldP spid="27" grpId="0" animBg="1"/>
      <p:bldP spid="2" grpId="0" animBg="1"/>
      <p:bldP spid="3" grpId="0"/>
      <p:bldP spid="4" grpId="0" animBg="1"/>
      <p:bldP spid="5" grpId="0" animBg="1"/>
      <p:bldP spid="6" grpId="0" animBg="1"/>
      <p:bldP spid="9" grpId="0"/>
      <p:bldP spid="10" grpId="0" animBg="1"/>
      <p:bldP spid="22" grpId="0" animBg="1"/>
      <p:bldP spid="24" grpId="0" animBg="1"/>
      <p:bldP spid="25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7" grpId="0"/>
      <p:bldP spid="8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8" grpId="0"/>
      <p:bldP spid="29" grpId="0"/>
      <p:bldP spid="30" grpId="0"/>
      <p:bldP spid="31" grpId="0"/>
      <p:bldP spid="32" grpId="0"/>
      <p:bldP spid="56" grpId="0"/>
      <p:bldP spid="57" grpId="0"/>
      <p:bldP spid="58" grpId="0"/>
      <p:bldP spid="59" grpId="0"/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A7A732A1-2283-F832-8BE7-4DA0E21C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ED1D3A93-9D28-77DA-A079-2801336BD92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F2E0CC8D-A41C-E661-282E-137D20ADF8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6136" y="373211"/>
            <a:ext cx="1115772" cy="64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D746FE-67F5-B54E-6A76-7F692988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25099" y="910173"/>
            <a:ext cx="5477845" cy="6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E599C97-AAE5-CBCD-A685-D83403F9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224174" y="2025952"/>
            <a:ext cx="7027101" cy="48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C4C3F23-091A-28A4-23A0-1A82043C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2021" y="2960770"/>
            <a:ext cx="9144000" cy="3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C5D6EF6-6262-FD4A-5FD8-321A840A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0" y="3980645"/>
            <a:ext cx="9144000" cy="27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99;p36">
            <a:extLst>
              <a:ext uri="{FF2B5EF4-FFF2-40B4-BE49-F238E27FC236}">
                <a16:creationId xmlns:a16="http://schemas.microsoft.com/office/drawing/2014/main" id="{D296BD12-A017-46EF-C7C4-1AD1D21F2D7B}"/>
              </a:ext>
            </a:extLst>
          </p:cNvPr>
          <p:cNvSpPr txBox="1">
            <a:spLocks/>
          </p:cNvSpPr>
          <p:nvPr/>
        </p:nvSpPr>
        <p:spPr>
          <a:xfrm>
            <a:off x="4106135" y="1572960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76270DBB-5136-8DCA-7893-63C0A80F34DA}"/>
              </a:ext>
            </a:extLst>
          </p:cNvPr>
          <p:cNvSpPr txBox="1">
            <a:spLocks/>
          </p:cNvSpPr>
          <p:nvPr/>
        </p:nvSpPr>
        <p:spPr>
          <a:xfrm>
            <a:off x="4106135" y="2517942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3d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5" name="Google Shape;299;p36">
            <a:extLst>
              <a:ext uri="{FF2B5EF4-FFF2-40B4-BE49-F238E27FC236}">
                <a16:creationId xmlns:a16="http://schemas.microsoft.com/office/drawing/2014/main" id="{6F5448E6-A4E0-9E36-E555-9F3752055925}"/>
              </a:ext>
            </a:extLst>
          </p:cNvPr>
          <p:cNvSpPr txBox="1">
            <a:spLocks/>
          </p:cNvSpPr>
          <p:nvPr/>
        </p:nvSpPr>
        <p:spPr>
          <a:xfrm>
            <a:off x="4179838" y="3450972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4th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7C5F1076-F780-29C6-7584-E9C44A03DC8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2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F5DCC17-D072-C654-D36C-1A32084C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0D83679-EF87-F205-0B59-1923EC1021A7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4A3AA160-1DD6-1FE3-AF1A-EF1A2C79D8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6136" y="373211"/>
            <a:ext cx="1115772" cy="64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" name="Google Shape;299;p36">
            <a:extLst>
              <a:ext uri="{FF2B5EF4-FFF2-40B4-BE49-F238E27FC236}">
                <a16:creationId xmlns:a16="http://schemas.microsoft.com/office/drawing/2014/main" id="{AADA25B8-AEAB-BD59-9404-350919F69D4F}"/>
              </a:ext>
            </a:extLst>
          </p:cNvPr>
          <p:cNvSpPr txBox="1">
            <a:spLocks/>
          </p:cNvSpPr>
          <p:nvPr/>
        </p:nvSpPr>
        <p:spPr>
          <a:xfrm>
            <a:off x="4106135" y="1509554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557DD167-DC4D-5480-D841-190E40AE268A}"/>
              </a:ext>
            </a:extLst>
          </p:cNvPr>
          <p:cNvSpPr txBox="1">
            <a:spLocks/>
          </p:cNvSpPr>
          <p:nvPr/>
        </p:nvSpPr>
        <p:spPr>
          <a:xfrm>
            <a:off x="4106135" y="2554329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3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rd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5" name="Google Shape;299;p36">
            <a:extLst>
              <a:ext uri="{FF2B5EF4-FFF2-40B4-BE49-F238E27FC236}">
                <a16:creationId xmlns:a16="http://schemas.microsoft.com/office/drawing/2014/main" id="{EC04D5E7-EAA6-CDF9-F20A-9282C621AD1D}"/>
              </a:ext>
            </a:extLst>
          </p:cNvPr>
          <p:cNvSpPr txBox="1">
            <a:spLocks/>
          </p:cNvSpPr>
          <p:nvPr/>
        </p:nvSpPr>
        <p:spPr>
          <a:xfrm>
            <a:off x="4106135" y="3689997"/>
            <a:ext cx="1115772" cy="6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4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7B6209-0D27-10EC-EBE0-21827043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08570" y="874207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1F48D95-8152-B216-662C-C7B39130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308570" y="1933720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337254B-AFB1-619D-F72B-FF7FB2AD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308570" y="2985645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C1A49FE-BB5C-ECA5-0D3C-FC99E1CB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1308569" y="4077920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24;p38">
            <a:extLst>
              <a:ext uri="{FF2B5EF4-FFF2-40B4-BE49-F238E27FC236}">
                <a16:creationId xmlns:a16="http://schemas.microsoft.com/office/drawing/2014/main" id="{B54A4815-C326-51AE-57EA-ED4B0F22708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05AB01E9-3C6C-EE96-9854-1F2ECA0E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6B0AEF2-C517-1C36-A5FF-52A880D6D61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295950BE-9492-45B4-CD93-36F0004688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0600" y="354907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100%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C72921-EC6E-6428-6362-085522B4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3" y="1111721"/>
            <a:ext cx="3997906" cy="35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7C0D7E-5546-D48C-25EE-CD4B686A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70770" y="1259205"/>
            <a:ext cx="4283508" cy="29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02CF0D-C21C-AB75-8392-86A08E6B8B84}"/>
              </a:ext>
            </a:extLst>
          </p:cNvPr>
          <p:cNvSpPr/>
          <p:nvPr/>
        </p:nvSpPr>
        <p:spPr>
          <a:xfrm>
            <a:off x="3719459" y="1485925"/>
            <a:ext cx="156754" cy="262128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24;p38">
            <a:extLst>
              <a:ext uri="{FF2B5EF4-FFF2-40B4-BE49-F238E27FC236}">
                <a16:creationId xmlns:a16="http://schemas.microsoft.com/office/drawing/2014/main" id="{2697D3B4-3666-D432-23F2-00C3873CA73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theme/theme1.xml><?xml version="1.0" encoding="utf-8"?>
<a:theme xmlns:a="http://schemas.openxmlformats.org/drawingml/2006/main" name="Metal Materials Company Profile by Slidesgo">
  <a:themeElements>
    <a:clrScheme name="Simple Light">
      <a:dk1>
        <a:srgbClr val="000000"/>
      </a:dk1>
      <a:lt1>
        <a:srgbClr val="DAD5D5"/>
      </a:lt1>
      <a:dk2>
        <a:srgbClr val="434343"/>
      </a:dk2>
      <a:lt2>
        <a:srgbClr val="666666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909</Words>
  <Application>Microsoft Office PowerPoint</Application>
  <PresentationFormat>On-screen Show (16:9)</PresentationFormat>
  <Paragraphs>329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Albert Sans</vt:lpstr>
      <vt:lpstr>DM Serif Display</vt:lpstr>
      <vt:lpstr>Wingdings</vt:lpstr>
      <vt:lpstr>Arial</vt:lpstr>
      <vt:lpstr>Fredoka One</vt:lpstr>
      <vt:lpstr>Red Hat Display Black</vt:lpstr>
      <vt:lpstr>Red Hat Display</vt:lpstr>
      <vt:lpstr>Nunito Light</vt:lpstr>
      <vt:lpstr>Metal Materials Company Profile by Slidesgo</vt:lpstr>
      <vt:lpstr>METAL SURFACE DEFECTS  DEEP LEARNING</vt:lpstr>
      <vt:lpstr>02</vt:lpstr>
      <vt:lpstr>1st dataset – NEU Metal Surface Defects </vt:lpstr>
      <vt:lpstr>PowerPoint Presentation</vt:lpstr>
      <vt:lpstr>Deep Learning from scratch 1st dataset</vt:lpstr>
      <vt:lpstr>Deep Learning from scratch - NEU dataset</vt:lpstr>
      <vt:lpstr>PowerPoint Presentation</vt:lpstr>
      <vt:lpstr>PowerPoint Presentation</vt:lpstr>
      <vt:lpstr>PowerPoint Presentation</vt:lpstr>
      <vt:lpstr>2nd dataset</vt:lpstr>
      <vt:lpstr>2nd dataset  X-SDD </vt:lpstr>
      <vt:lpstr>PowerPoint Presentation</vt:lpstr>
      <vt:lpstr>Transfer learning – 1st attempt</vt:lpstr>
      <vt:lpstr>Transfer learning – unfreeze 2nd fc layer</vt:lpstr>
      <vt:lpstr>Transfer learning – unfreeze 2nd fc layer</vt:lpstr>
      <vt:lpstr>Transfer learning – unfreeze 2nd fc layer</vt:lpstr>
      <vt:lpstr>Transfer learning – unfreeze 2nd fc layer</vt:lpstr>
      <vt:lpstr>Transfer learning – 2nd attempt</vt:lpstr>
      <vt:lpstr>PowerPoint Presentation</vt:lpstr>
      <vt:lpstr>Transfer learning – unfreeze 1st and 2nd fc layers</vt:lpstr>
      <vt:lpstr>Transfer learning – unfreeze 1st and 2nd fc layers</vt:lpstr>
      <vt:lpstr>PowerPoint Presentation</vt:lpstr>
      <vt:lpstr>Deep Learning from scratch 2nd dataset</vt:lpstr>
      <vt:lpstr>Deep Learning from scratch – X SDD dataset</vt:lpstr>
      <vt:lpstr>Deep Learning from scratch – X SDD dataset</vt:lpstr>
      <vt:lpstr>PowerPoint Presentation</vt:lpstr>
      <vt:lpstr>PowerPoint Presentation</vt:lpstr>
      <vt:lpstr>Remarks</vt:lpstr>
      <vt:lpstr>Remarks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 Sideris</cp:lastModifiedBy>
  <cp:revision>10</cp:revision>
  <dcterms:modified xsi:type="dcterms:W3CDTF">2025-07-01T21:03:43Z</dcterms:modified>
</cp:coreProperties>
</file>