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2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7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76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65" name="Google Shape;65;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418535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95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205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1" name="Google Shape;201;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563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8" name="Google Shape;208;p1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8348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26" name="Google Shape;226;p1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95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5: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33" name="Google Shape;233;p1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511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6: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41" name="Google Shape;241;p1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65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7: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48" name="Google Shape;248;p1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4308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8442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 name="Google Shape;76;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7" name="Google Shape;77;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22266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5" name="Google Shape;75;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8801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8936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825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86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32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8375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9364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6068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948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18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60" name="Google Shape;160;p1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4807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4" name="Google Shape;84;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3194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0625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4" name="Google Shape;184;p1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87732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1" name="Google Shape;191;p1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1699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8" name="Google Shape;198;p1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456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5" name="Google Shape;205;p1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8410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8310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19" name="Google Shape;219;p1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25023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9: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26" name="Google Shape;226;p19: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8311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9675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4581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68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3935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2" name="Google Shape;152;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329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25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08000" y="1451428"/>
            <a:ext cx="8374743" cy="181428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654628" y="3558495"/>
            <a:ext cx="7474857" cy="897391"/>
          </a:xfrm>
          <a:prstGeom prst="rect">
            <a:avLst/>
          </a:prstGeom>
          <a:noFill/>
          <a:ln>
            <a:noFill/>
          </a:ln>
        </p:spPr>
        <p:txBody>
          <a:bodyPr spcFirstLastPara="1" wrap="square" lIns="91425" tIns="45700" rIns="91425" bIns="45700" anchor="t" anchorCtr="0">
            <a:noAutofit/>
          </a:bodyPr>
          <a:lstStyle>
            <a:lvl1pPr lvl="0" algn="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ftr" idx="11"/>
          </p:nvPr>
        </p:nvSpPr>
        <p:spPr>
          <a:xfrm>
            <a:off x="217714" y="6356350"/>
            <a:ext cx="79356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1"/>
          <p:cNvSpPr txBox="1"/>
          <p:nvPr/>
        </p:nvSpPr>
        <p:spPr>
          <a:xfrm>
            <a:off x="11633200" y="6370864"/>
            <a:ext cx="514096"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19"/>
        <p:cNvGrpSpPr/>
        <p:nvPr/>
      </p:nvGrpSpPr>
      <p:grpSpPr>
        <a:xfrm>
          <a:off x="0" y="0"/>
          <a:ext cx="0" cy="0"/>
          <a:chOff x="0" y="0"/>
          <a:chExt cx="0" cy="0"/>
        </a:xfrm>
      </p:grpSpPr>
      <p:pic>
        <p:nvPicPr>
          <p:cNvPr id="20" name="Google Shape;20;p3" descr="vsi-inner.jpg"/>
          <p:cNvPicPr preferRelativeResize="0"/>
          <p:nvPr/>
        </p:nvPicPr>
        <p:blipFill rotWithShape="1">
          <a:blip r:embed="rId2">
            <a:alphaModFix amt="46000"/>
          </a:blip>
          <a:srcRect/>
          <a:stretch/>
        </p:blipFill>
        <p:spPr>
          <a:xfrm>
            <a:off x="0" y="0"/>
            <a:ext cx="12192000" cy="6239069"/>
          </a:xfrm>
          <a:prstGeom prst="rect">
            <a:avLst/>
          </a:prstGeom>
          <a:noFill/>
          <a:ln>
            <a:noFill/>
          </a:ln>
        </p:spPr>
      </p:pic>
      <p:sp>
        <p:nvSpPr>
          <p:cNvPr id="21" name="Google Shape;21;p3"/>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p:nvPr/>
        </p:nvSpPr>
        <p:spPr>
          <a:xfrm>
            <a:off x="9878622" y="6370581"/>
            <a:ext cx="417428" cy="417428"/>
          </a:xfrm>
          <a:prstGeom prst="ellipse">
            <a:avLst/>
          </a:prstGeom>
          <a:solidFill>
            <a:srgbClr val="FA601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3"/>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50">
                <a:solidFill>
                  <a:srgbClr val="FFFFFF"/>
                </a:solidFill>
                <a:latin typeface="Calibri"/>
                <a:ea typeface="Calibri"/>
                <a:cs typeface="Calibri"/>
                <a:sym typeface="Calibri"/>
              </a:defRPr>
            </a:lvl1pPr>
            <a:lvl2pPr marL="0" lvl="1" indent="0" algn="ctr">
              <a:spcBef>
                <a:spcPts val="0"/>
              </a:spcBef>
              <a:buNone/>
              <a:defRPr sz="1050">
                <a:solidFill>
                  <a:srgbClr val="FFFFFF"/>
                </a:solidFill>
                <a:latin typeface="Calibri"/>
                <a:ea typeface="Calibri"/>
                <a:cs typeface="Calibri"/>
                <a:sym typeface="Calibri"/>
              </a:defRPr>
            </a:lvl2pPr>
            <a:lvl3pPr marL="0" lvl="2" indent="0" algn="ctr">
              <a:spcBef>
                <a:spcPts val="0"/>
              </a:spcBef>
              <a:buNone/>
              <a:defRPr sz="1050">
                <a:solidFill>
                  <a:srgbClr val="FFFFFF"/>
                </a:solidFill>
                <a:latin typeface="Calibri"/>
                <a:ea typeface="Calibri"/>
                <a:cs typeface="Calibri"/>
                <a:sym typeface="Calibri"/>
              </a:defRPr>
            </a:lvl3pPr>
            <a:lvl4pPr marL="0" lvl="3" indent="0" algn="ctr">
              <a:spcBef>
                <a:spcPts val="0"/>
              </a:spcBef>
              <a:buNone/>
              <a:defRPr sz="1050">
                <a:solidFill>
                  <a:srgbClr val="FFFFFF"/>
                </a:solidFill>
                <a:latin typeface="Calibri"/>
                <a:ea typeface="Calibri"/>
                <a:cs typeface="Calibri"/>
                <a:sym typeface="Calibri"/>
              </a:defRPr>
            </a:lvl4pPr>
            <a:lvl5pPr marL="0" lvl="4" indent="0" algn="ctr">
              <a:spcBef>
                <a:spcPts val="0"/>
              </a:spcBef>
              <a:buNone/>
              <a:defRPr sz="1050">
                <a:solidFill>
                  <a:srgbClr val="FFFFFF"/>
                </a:solidFill>
                <a:latin typeface="Calibri"/>
                <a:ea typeface="Calibri"/>
                <a:cs typeface="Calibri"/>
                <a:sym typeface="Calibri"/>
              </a:defRPr>
            </a:lvl5pPr>
            <a:lvl6pPr marL="0" lvl="5" indent="0" algn="ctr">
              <a:spcBef>
                <a:spcPts val="0"/>
              </a:spcBef>
              <a:buNone/>
              <a:defRPr sz="1050">
                <a:solidFill>
                  <a:srgbClr val="FFFFFF"/>
                </a:solidFill>
                <a:latin typeface="Calibri"/>
                <a:ea typeface="Calibri"/>
                <a:cs typeface="Calibri"/>
                <a:sym typeface="Calibri"/>
              </a:defRPr>
            </a:lvl6pPr>
            <a:lvl7pPr marL="0" lvl="6" indent="0" algn="ctr">
              <a:spcBef>
                <a:spcPts val="0"/>
              </a:spcBef>
              <a:buNone/>
              <a:defRPr sz="1050">
                <a:solidFill>
                  <a:srgbClr val="FFFFFF"/>
                </a:solidFill>
                <a:latin typeface="Calibri"/>
                <a:ea typeface="Calibri"/>
                <a:cs typeface="Calibri"/>
                <a:sym typeface="Calibri"/>
              </a:defRPr>
            </a:lvl7pPr>
            <a:lvl8pPr marL="0" lvl="7" indent="0" algn="ctr">
              <a:spcBef>
                <a:spcPts val="0"/>
              </a:spcBef>
              <a:buNone/>
              <a:defRPr sz="1050">
                <a:solidFill>
                  <a:srgbClr val="FFFFFF"/>
                </a:solidFill>
                <a:latin typeface="Calibri"/>
                <a:ea typeface="Calibri"/>
                <a:cs typeface="Calibri"/>
                <a:sym typeface="Calibri"/>
              </a:defRPr>
            </a:lvl8pPr>
            <a:lvl9pPr marL="0" lvl="8" indent="0" algn="ctr">
              <a:spcBef>
                <a:spcPts val="0"/>
              </a:spcBef>
              <a:buNone/>
              <a:defRPr sz="1050">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pic>
        <p:nvPicPr>
          <p:cNvPr id="25" name="Google Shape;25;p3" descr="systemlogohighres.png"/>
          <p:cNvPicPr preferRelativeResize="0"/>
          <p:nvPr/>
        </p:nvPicPr>
        <p:blipFill rotWithShape="1">
          <a:blip r:embed="rId3">
            <a:alphaModFix/>
          </a:blip>
          <a:srcRect/>
          <a:stretch/>
        </p:blipFill>
        <p:spPr>
          <a:xfrm>
            <a:off x="10467103" y="6478682"/>
            <a:ext cx="1346739" cy="235141"/>
          </a:xfrm>
          <a:prstGeom prst="rect">
            <a:avLst/>
          </a:prstGeom>
          <a:noFill/>
          <a:ln>
            <a:noFill/>
          </a:ln>
        </p:spPr>
      </p:pic>
      <p:pic>
        <p:nvPicPr>
          <p:cNvPr id="26" name="Google Shape;26;p3" descr="HL.jpg"/>
          <p:cNvPicPr preferRelativeResize="0"/>
          <p:nvPr/>
        </p:nvPicPr>
        <p:blipFill rotWithShape="1">
          <a:blip r:embed="rId4">
            <a:alphaModFix/>
          </a:blip>
          <a:srcRect/>
          <a:stretch/>
        </p:blipFill>
        <p:spPr>
          <a:xfrm>
            <a:off x="167553" y="6335403"/>
            <a:ext cx="646885" cy="49406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p:nvPr/>
        </p:nvSpPr>
        <p:spPr>
          <a:xfrm>
            <a:off x="11633200" y="6370864"/>
            <a:ext cx="514096"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 name="Google Shape;35;p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p:nvPr/>
        </p:nvSpPr>
        <p:spPr>
          <a:xfrm>
            <a:off x="11633200" y="6370864"/>
            <a:ext cx="514096"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p:nvPr/>
        </p:nvSpPr>
        <p:spPr>
          <a:xfrm>
            <a:off x="11633200" y="6370864"/>
            <a:ext cx="514096"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7"/>
          <p:cNvSpPr txBox="1"/>
          <p:nvPr/>
        </p:nvSpPr>
        <p:spPr>
          <a:xfrm>
            <a:off x="11633200" y="6370864"/>
            <a:ext cx="51409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SzPts val="3200"/>
              <a:buChar char="•"/>
              <a:defRPr sz="3200"/>
            </a:lvl1pPr>
            <a:lvl2pPr marL="914400" lvl="1" indent="-406400" algn="l">
              <a:lnSpc>
                <a:spcPct val="90000"/>
              </a:lnSpc>
              <a:spcBef>
                <a:spcPts val="500"/>
              </a:spcBef>
              <a:spcAft>
                <a:spcPts val="0"/>
              </a:spcAft>
              <a:buSzPts val="2800"/>
              <a:buChar char="•"/>
              <a:defRPr sz="2800"/>
            </a:lvl2pPr>
            <a:lvl3pPr marL="1371600" lvl="2" indent="-381000" algn="l">
              <a:lnSpc>
                <a:spcPct val="90000"/>
              </a:lnSpc>
              <a:spcBef>
                <a:spcPts val="500"/>
              </a:spcBef>
              <a:spcAft>
                <a:spcPts val="0"/>
              </a:spcAft>
              <a:buSzPts val="2400"/>
              <a:buChar char="•"/>
              <a:defRPr sz="2400"/>
            </a:lvl3pPr>
            <a:lvl4pPr marL="1828800" lvl="3" indent="-355600" algn="l">
              <a:lnSpc>
                <a:spcPct val="90000"/>
              </a:lnSpc>
              <a:spcBef>
                <a:spcPts val="500"/>
              </a:spcBef>
              <a:spcAft>
                <a:spcPts val="0"/>
              </a:spcAft>
              <a:buSzPts val="2000"/>
              <a:buChar char="•"/>
              <a:defRPr sz="2000"/>
            </a:lvl4pPr>
            <a:lvl5pPr marL="2286000" lvl="4" indent="-355600" algn="l">
              <a:lnSpc>
                <a:spcPct val="9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7" name="Google Shape;47;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8" name="Google Shape;48;p8"/>
          <p:cNvSpPr txBox="1"/>
          <p:nvPr/>
        </p:nvSpPr>
        <p:spPr>
          <a:xfrm>
            <a:off x="11633200" y="6370864"/>
            <a:ext cx="514096"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F46017"/>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F46017"/>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rgbClr val="F46017"/>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rgbClr val="F46017"/>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rgbClr val="F46017"/>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2" name="Google Shape;52;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 name="Google Shape;53;p9"/>
          <p:cNvSpPr txBox="1"/>
          <p:nvPr/>
        </p:nvSpPr>
        <p:spPr>
          <a:xfrm>
            <a:off x="11633200" y="6370864"/>
            <a:ext cx="514096"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rot="5400000">
            <a:off x="3696947" y="-1479890"/>
            <a:ext cx="4798106"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0"/>
          <p:cNvSpPr txBox="1"/>
          <p:nvPr/>
        </p:nvSpPr>
        <p:spPr>
          <a:xfrm>
            <a:off x="11633200" y="6370864"/>
            <a:ext cx="514096"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378857"/>
            <a:ext cx="10515600" cy="4798106"/>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F46017"/>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rgbClr val="F46017"/>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F46017"/>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F46017"/>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F46017"/>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7.png"/><Relationship Id="rId2" Type="http://schemas.openxmlformats.org/officeDocument/2006/relationships/notesSlide" Target="../notesSlides/notesSlide11.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7.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17.xml"/><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jp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7.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12"/>
          <p:cNvSpPr txBox="1"/>
          <p:nvPr/>
        </p:nvSpPr>
        <p:spPr>
          <a:xfrm>
            <a:off x="10207625" y="4095750"/>
            <a:ext cx="1846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12"/>
          <p:cNvSpPr txBox="1"/>
          <p:nvPr/>
        </p:nvSpPr>
        <p:spPr>
          <a:xfrm>
            <a:off x="426657" y="2581352"/>
            <a:ext cx="4363707" cy="1316386"/>
          </a:xfrm>
          <a:prstGeom prst="rect">
            <a:avLst/>
          </a:prstGeom>
          <a:noFill/>
          <a:ln>
            <a:noFill/>
          </a:ln>
        </p:spPr>
        <p:txBody>
          <a:bodyPr spcFirstLastPara="1" wrap="square" lIns="91425" tIns="45700" rIns="91425" bIns="45700" anchor="t" anchorCtr="0">
            <a:noAutofit/>
          </a:bodyPr>
          <a:lstStyle/>
          <a:p>
            <a:pPr marL="0" marR="0" lvl="0" indent="0" algn="l" rtl="0">
              <a:lnSpc>
                <a:spcPct val="94000"/>
              </a:lnSpc>
              <a:spcBef>
                <a:spcPts val="0"/>
              </a:spcBef>
              <a:spcAft>
                <a:spcPts val="0"/>
              </a:spcAft>
              <a:buNone/>
            </a:pPr>
            <a:r>
              <a:rPr lang="en-US" sz="5000" b="1">
                <a:solidFill>
                  <a:srgbClr val="34363E"/>
                </a:solidFill>
                <a:latin typeface="Calibri"/>
                <a:ea typeface="Calibri"/>
                <a:cs typeface="Calibri"/>
                <a:sym typeface="Calibri"/>
              </a:rPr>
              <a:t>Introduction to E-Commerce </a:t>
            </a:r>
            <a:endParaRPr sz="5000" b="1">
              <a:solidFill>
                <a:srgbClr val="34363E"/>
              </a:solidFill>
              <a:latin typeface="Calibri"/>
              <a:ea typeface="Calibri"/>
              <a:cs typeface="Calibri"/>
              <a:sym typeface="Calibri"/>
            </a:endParaRPr>
          </a:p>
        </p:txBody>
      </p:sp>
      <p:sp>
        <p:nvSpPr>
          <p:cNvPr id="69" name="Google Shape;69;p12"/>
          <p:cNvSpPr txBox="1"/>
          <p:nvPr/>
        </p:nvSpPr>
        <p:spPr>
          <a:xfrm>
            <a:off x="741800" y="5622912"/>
            <a:ext cx="1510081" cy="764239"/>
          </a:xfrm>
          <a:prstGeom prst="rect">
            <a:avLst/>
          </a:prstGeom>
          <a:noFill/>
          <a:ln>
            <a:noFill/>
          </a:ln>
        </p:spPr>
        <p:txBody>
          <a:bodyPr spcFirstLastPara="1" wrap="square" lIns="91425" tIns="45700" rIns="91425" bIns="45700" anchor="t" anchorCtr="0">
            <a:noAutofit/>
          </a:bodyPr>
          <a:lstStyle/>
          <a:p>
            <a:pPr lvl="0">
              <a:lnSpc>
                <a:spcPct val="130769"/>
              </a:lnSpc>
            </a:pPr>
            <a:r>
              <a:rPr lang="en-US" sz="1300" dirty="0">
                <a:solidFill>
                  <a:schemeClr val="tx1"/>
                </a:solidFill>
                <a:latin typeface="Calibri"/>
                <a:ea typeface="Calibri"/>
                <a:cs typeface="Calibri"/>
                <a:sym typeface="Calibri"/>
              </a:rPr>
              <a:t>Presented By</a:t>
            </a:r>
            <a:endParaRPr lang="en-US" sz="1200" dirty="0">
              <a:solidFill>
                <a:schemeClr val="tx1"/>
              </a:solidFill>
            </a:endParaRPr>
          </a:p>
          <a:p>
            <a:pPr lvl="0">
              <a:lnSpc>
                <a:spcPct val="130769"/>
              </a:lnSpc>
            </a:pPr>
            <a:r>
              <a:rPr lang="en-US" sz="1300" b="1" dirty="0">
                <a:solidFill>
                  <a:schemeClr val="tx1"/>
                </a:solidFill>
                <a:latin typeface="Calibri"/>
                <a:ea typeface="Calibri"/>
                <a:cs typeface="Calibri"/>
                <a:sym typeface="Calibri"/>
              </a:rPr>
              <a:t>Muhammad Afzal</a:t>
            </a:r>
            <a:endParaRPr lang="en-US" sz="1300" b="1" dirty="0">
              <a:solidFill>
                <a:schemeClr val="tx1"/>
              </a:solidFill>
              <a:latin typeface="Calibri"/>
              <a:ea typeface="Calibri"/>
              <a:cs typeface="Calibri"/>
              <a:sym typeface="Calibri"/>
            </a:endParaRPr>
          </a:p>
        </p:txBody>
      </p:sp>
      <p:sp>
        <p:nvSpPr>
          <p:cNvPr id="71" name="Google Shape;71;p12"/>
          <p:cNvSpPr txBox="1"/>
          <p:nvPr/>
        </p:nvSpPr>
        <p:spPr>
          <a:xfrm>
            <a:off x="741800" y="495586"/>
            <a:ext cx="700432" cy="307349"/>
          </a:xfrm>
          <a:prstGeom prst="rect">
            <a:avLst/>
          </a:prstGeom>
          <a:noFill/>
          <a:ln>
            <a:noFill/>
          </a:ln>
        </p:spPr>
        <p:txBody>
          <a:bodyPr spcFirstLastPara="1" wrap="square" lIns="91425" tIns="45700" rIns="91425" bIns="45700" anchor="t" anchorCtr="0">
            <a:noAutofit/>
          </a:bodyPr>
          <a:lstStyle/>
          <a:p>
            <a:pPr marL="0" marR="0" lvl="0" indent="0" algn="l" rtl="0">
              <a:lnSpc>
                <a:spcPct val="130769"/>
              </a:lnSpc>
              <a:spcBef>
                <a:spcPts val="0"/>
              </a:spcBef>
              <a:spcAft>
                <a:spcPts val="0"/>
              </a:spcAft>
              <a:buNone/>
            </a:pPr>
            <a:r>
              <a:rPr lang="en-US" sz="1300" b="1">
                <a:solidFill>
                  <a:srgbClr val="7F7F7F"/>
                </a:solidFill>
                <a:latin typeface="Calibri"/>
                <a:ea typeface="Calibri"/>
                <a:cs typeface="Calibri"/>
                <a:sym typeface="Calibri"/>
              </a:rPr>
              <a:t>Session</a:t>
            </a:r>
            <a:endParaRPr sz="1300" b="1">
              <a:solidFill>
                <a:srgbClr val="7F7F7F"/>
              </a:solidFill>
              <a:latin typeface="Calibri"/>
              <a:ea typeface="Calibri"/>
              <a:cs typeface="Calibri"/>
              <a:sym typeface="Calibri"/>
            </a:endParaRPr>
          </a:p>
        </p:txBody>
      </p:sp>
      <p:sp>
        <p:nvSpPr>
          <p:cNvPr id="72" name="Google Shape;72;p12"/>
          <p:cNvSpPr/>
          <p:nvPr/>
        </p:nvSpPr>
        <p:spPr>
          <a:xfrm>
            <a:off x="1442232" y="442344"/>
            <a:ext cx="413832" cy="413832"/>
          </a:xfrm>
          <a:prstGeom prst="ellipse">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0979" y="222050"/>
            <a:ext cx="2156347" cy="170497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SzPts val="2170"/>
              <a:buChar char="•"/>
            </a:pPr>
            <a:r>
              <a:rPr lang="en-US" sz="2170"/>
              <a:t>The ecosystem of ecommerce applications has evolved: highly specialized vendors now offer every kind of specialty tool, plug-in feature and business operations application imaginable.</a:t>
            </a:r>
            <a:endParaRPr/>
          </a:p>
          <a:p>
            <a:pPr marL="228600" lvl="0" indent="-228600" algn="l" rtl="0">
              <a:lnSpc>
                <a:spcPct val="70000"/>
              </a:lnSpc>
              <a:spcBef>
                <a:spcPts val="1000"/>
              </a:spcBef>
              <a:spcAft>
                <a:spcPts val="0"/>
              </a:spcAft>
              <a:buSzPts val="2170"/>
              <a:buChar char="•"/>
            </a:pPr>
            <a:r>
              <a:rPr lang="en-US" sz="2170"/>
              <a:t>Managing all of the features of an ecommerce on your own is incredibly time-consuming and can be counterproductive.</a:t>
            </a:r>
            <a:endParaRPr/>
          </a:p>
          <a:p>
            <a:pPr marL="228600" lvl="0" indent="-228600" algn="l" rtl="0">
              <a:lnSpc>
                <a:spcPct val="70000"/>
              </a:lnSpc>
              <a:spcBef>
                <a:spcPts val="1000"/>
              </a:spcBef>
              <a:spcAft>
                <a:spcPts val="0"/>
              </a:spcAft>
              <a:buSzPts val="2170"/>
              <a:buChar char="•"/>
            </a:pPr>
            <a:r>
              <a:rPr lang="en-US" sz="2170"/>
              <a:t>Here are some of the ways that third-party platforms can boost revenue and efficiency:</a:t>
            </a:r>
            <a:endParaRPr/>
          </a:p>
          <a:p>
            <a:pPr marL="685800" lvl="1" indent="-228600" algn="l" rtl="0">
              <a:lnSpc>
                <a:spcPct val="70000"/>
              </a:lnSpc>
              <a:spcBef>
                <a:spcPts val="500"/>
              </a:spcBef>
              <a:spcAft>
                <a:spcPts val="0"/>
              </a:spcAft>
              <a:buSzPts val="1860"/>
              <a:buChar char="•"/>
            </a:pPr>
            <a:r>
              <a:rPr lang="en-US" sz="1860"/>
              <a:t>Content Management (CMS, CEM, </a:t>
            </a:r>
            <a:endParaRPr/>
          </a:p>
          <a:p>
            <a:pPr marL="685800" lvl="1" indent="-228600" algn="l" rtl="0">
              <a:lnSpc>
                <a:spcPct val="70000"/>
              </a:lnSpc>
              <a:spcBef>
                <a:spcPts val="500"/>
              </a:spcBef>
              <a:spcAft>
                <a:spcPts val="0"/>
              </a:spcAft>
              <a:buSzPts val="1860"/>
              <a:buChar char="•"/>
            </a:pPr>
            <a:r>
              <a:rPr lang="en-US" sz="1860"/>
              <a:t>Enterprise Management (CRM, ERP, SCM)</a:t>
            </a:r>
            <a:endParaRPr/>
          </a:p>
          <a:p>
            <a:pPr marL="685800" lvl="1" indent="-228600" algn="l" rtl="0">
              <a:lnSpc>
                <a:spcPct val="70000"/>
              </a:lnSpc>
              <a:spcBef>
                <a:spcPts val="500"/>
              </a:spcBef>
              <a:spcAft>
                <a:spcPts val="0"/>
              </a:spcAft>
              <a:buSzPts val="1860"/>
              <a:buChar char="•"/>
            </a:pPr>
            <a:r>
              <a:rPr lang="en-US" sz="1860"/>
              <a:t>Payments</a:t>
            </a:r>
            <a:endParaRPr/>
          </a:p>
          <a:p>
            <a:pPr marL="685800" lvl="1" indent="-228600" algn="l" rtl="0">
              <a:lnSpc>
                <a:spcPct val="70000"/>
              </a:lnSpc>
              <a:spcBef>
                <a:spcPts val="500"/>
              </a:spcBef>
              <a:spcAft>
                <a:spcPts val="0"/>
              </a:spcAft>
              <a:buSzPts val="1860"/>
              <a:buChar char="•"/>
            </a:pPr>
            <a:r>
              <a:rPr lang="en-US" sz="1860"/>
              <a:t>Reporting &amp; Analytics </a:t>
            </a:r>
            <a:endParaRPr/>
          </a:p>
          <a:p>
            <a:pPr marL="685800" lvl="1" indent="-228600" algn="l" rtl="0">
              <a:lnSpc>
                <a:spcPct val="70000"/>
              </a:lnSpc>
              <a:spcBef>
                <a:spcPts val="500"/>
              </a:spcBef>
              <a:spcAft>
                <a:spcPts val="0"/>
              </a:spcAft>
              <a:buSzPts val="1860"/>
              <a:buChar char="•"/>
            </a:pPr>
            <a:r>
              <a:rPr lang="en-US" sz="1860"/>
              <a:t>Shipping and Address Validation</a:t>
            </a:r>
            <a:endParaRPr/>
          </a:p>
          <a:p>
            <a:pPr marL="685800" lvl="1" indent="-228600" algn="l" rtl="0">
              <a:lnSpc>
                <a:spcPct val="70000"/>
              </a:lnSpc>
              <a:spcBef>
                <a:spcPts val="500"/>
              </a:spcBef>
              <a:spcAft>
                <a:spcPts val="0"/>
              </a:spcAft>
              <a:buSzPts val="1860"/>
              <a:buChar char="•"/>
            </a:pPr>
            <a:r>
              <a:rPr lang="en-US" sz="1860"/>
              <a:t>Tax Management</a:t>
            </a:r>
            <a:endParaRPr/>
          </a:p>
          <a:p>
            <a:pPr marL="685800" lvl="1" indent="-228600" algn="l" rtl="0">
              <a:lnSpc>
                <a:spcPct val="70000"/>
              </a:lnSpc>
              <a:spcBef>
                <a:spcPts val="500"/>
              </a:spcBef>
              <a:spcAft>
                <a:spcPts val="0"/>
              </a:spcAft>
              <a:buSzPts val="1860"/>
              <a:buChar char="•"/>
            </a:pPr>
            <a:r>
              <a:rPr lang="en-US" sz="1860"/>
              <a:t>Reviews and Social</a:t>
            </a:r>
            <a:endParaRPr/>
          </a:p>
          <a:p>
            <a:pPr marL="685800" lvl="1" indent="-228600" algn="l" rtl="0">
              <a:lnSpc>
                <a:spcPct val="70000"/>
              </a:lnSpc>
              <a:spcBef>
                <a:spcPts val="500"/>
              </a:spcBef>
              <a:spcAft>
                <a:spcPts val="0"/>
              </a:spcAft>
              <a:buSzPts val="1860"/>
              <a:buChar char="•"/>
            </a:pPr>
            <a:r>
              <a:rPr lang="en-US" sz="1860"/>
              <a:t>Search and Merchandising</a:t>
            </a:r>
            <a:endParaRPr/>
          </a:p>
          <a:p>
            <a:pPr marL="685800" lvl="1" indent="-228600" algn="l" rtl="0">
              <a:lnSpc>
                <a:spcPct val="70000"/>
              </a:lnSpc>
              <a:spcBef>
                <a:spcPts val="500"/>
              </a:spcBef>
              <a:spcAft>
                <a:spcPts val="0"/>
              </a:spcAft>
              <a:buSzPts val="1860"/>
              <a:buChar char="•"/>
            </a:pPr>
            <a:r>
              <a:rPr lang="en-US" sz="1860"/>
              <a:t>Affiliate Management</a:t>
            </a:r>
            <a:endParaRPr/>
          </a:p>
          <a:p>
            <a:pPr marL="685800" lvl="1" indent="-228600" algn="l" rtl="0">
              <a:lnSpc>
                <a:spcPct val="70000"/>
              </a:lnSpc>
              <a:spcBef>
                <a:spcPts val="500"/>
              </a:spcBef>
              <a:spcAft>
                <a:spcPts val="0"/>
              </a:spcAft>
              <a:buSzPts val="1860"/>
              <a:buChar char="•"/>
            </a:pPr>
            <a:r>
              <a:rPr lang="en-US" sz="1860"/>
              <a:t>Email Marketing</a:t>
            </a:r>
            <a:endParaRPr sz="1860"/>
          </a:p>
        </p:txBody>
      </p:sp>
      <p:sp>
        <p:nvSpPr>
          <p:cNvPr id="169" name="Google Shape;169;p21"/>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4363E"/>
              </a:buClr>
              <a:buSzPts val="4000"/>
              <a:buFont typeface="Calibri"/>
              <a:buNone/>
            </a:pPr>
            <a:r>
              <a:rPr lang="en-US">
                <a:solidFill>
                  <a:srgbClr val="34363E"/>
                </a:solidFill>
              </a:rPr>
              <a:t>3rd Party and Social Media Integrations</a:t>
            </a:r>
            <a:endParaRPr/>
          </a:p>
        </p:txBody>
      </p:sp>
      <p:sp>
        <p:nvSpPr>
          <p:cNvPr id="170" name="Google Shape;170;p21"/>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4363E"/>
              </a:buClr>
              <a:buSzPts val="4000"/>
              <a:buFont typeface="Calibri"/>
              <a:buNone/>
            </a:pPr>
            <a:r>
              <a:rPr lang="en-US">
                <a:solidFill>
                  <a:srgbClr val="34363E"/>
                </a:solidFill>
              </a:rPr>
              <a:t>3rd Party and Social Media Integrations</a:t>
            </a:r>
            <a:endParaRPr/>
          </a:p>
        </p:txBody>
      </p:sp>
      <p:sp>
        <p:nvSpPr>
          <p:cNvPr id="176" name="Google Shape;176;p22"/>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pic>
        <p:nvPicPr>
          <p:cNvPr id="177" name="Google Shape;177;p22" descr="Image result for opentext logo png"/>
          <p:cNvPicPr preferRelativeResize="0"/>
          <p:nvPr/>
        </p:nvPicPr>
        <p:blipFill rotWithShape="1">
          <a:blip r:embed="rId3">
            <a:alphaModFix/>
          </a:blip>
          <a:srcRect/>
          <a:stretch/>
        </p:blipFill>
        <p:spPr>
          <a:xfrm>
            <a:off x="2741888" y="1687994"/>
            <a:ext cx="2587625" cy="1129639"/>
          </a:xfrm>
          <a:prstGeom prst="rect">
            <a:avLst/>
          </a:prstGeom>
          <a:noFill/>
          <a:ln>
            <a:noFill/>
          </a:ln>
        </p:spPr>
      </p:pic>
      <p:pic>
        <p:nvPicPr>
          <p:cNvPr id="178" name="Google Shape;178;p22" descr="Image result for adobe logo png"/>
          <p:cNvPicPr preferRelativeResize="0"/>
          <p:nvPr/>
        </p:nvPicPr>
        <p:blipFill rotWithShape="1">
          <a:blip r:embed="rId4">
            <a:alphaModFix/>
          </a:blip>
          <a:srcRect/>
          <a:stretch/>
        </p:blipFill>
        <p:spPr>
          <a:xfrm>
            <a:off x="5520262" y="1212008"/>
            <a:ext cx="906309" cy="906309"/>
          </a:xfrm>
          <a:prstGeom prst="rect">
            <a:avLst/>
          </a:prstGeom>
          <a:noFill/>
          <a:ln>
            <a:noFill/>
          </a:ln>
        </p:spPr>
      </p:pic>
      <p:pic>
        <p:nvPicPr>
          <p:cNvPr id="179" name="Google Shape;179;p22" descr="Image result for emc2 logo png"/>
          <p:cNvPicPr preferRelativeResize="0"/>
          <p:nvPr/>
        </p:nvPicPr>
        <p:blipFill rotWithShape="1">
          <a:blip r:embed="rId5">
            <a:alphaModFix/>
          </a:blip>
          <a:srcRect/>
          <a:stretch/>
        </p:blipFill>
        <p:spPr>
          <a:xfrm>
            <a:off x="3844537" y="1348216"/>
            <a:ext cx="1534025" cy="539977"/>
          </a:xfrm>
          <a:prstGeom prst="rect">
            <a:avLst/>
          </a:prstGeom>
          <a:noFill/>
          <a:ln>
            <a:noFill/>
          </a:ln>
        </p:spPr>
      </p:pic>
      <p:pic>
        <p:nvPicPr>
          <p:cNvPr id="180" name="Google Shape;180;p22"/>
          <p:cNvPicPr preferRelativeResize="0"/>
          <p:nvPr/>
        </p:nvPicPr>
        <p:blipFill rotWithShape="1">
          <a:blip r:embed="rId6">
            <a:alphaModFix/>
          </a:blip>
          <a:srcRect l="15252" t="16160" r="16666" b="16162"/>
          <a:stretch/>
        </p:blipFill>
        <p:spPr>
          <a:xfrm>
            <a:off x="4781397" y="2201471"/>
            <a:ext cx="2629206" cy="2613602"/>
          </a:xfrm>
          <a:prstGeom prst="rect">
            <a:avLst/>
          </a:prstGeom>
          <a:noFill/>
          <a:ln>
            <a:noFill/>
          </a:ln>
        </p:spPr>
      </p:pic>
      <p:pic>
        <p:nvPicPr>
          <p:cNvPr id="181" name="Google Shape;181;p22" descr="Image result for sap logo png"/>
          <p:cNvPicPr preferRelativeResize="0"/>
          <p:nvPr/>
        </p:nvPicPr>
        <p:blipFill rotWithShape="1">
          <a:blip r:embed="rId7">
            <a:alphaModFix/>
          </a:blip>
          <a:srcRect/>
          <a:stretch/>
        </p:blipFill>
        <p:spPr>
          <a:xfrm>
            <a:off x="9742594" y="1384104"/>
            <a:ext cx="1260100" cy="624114"/>
          </a:xfrm>
          <a:prstGeom prst="rect">
            <a:avLst/>
          </a:prstGeom>
          <a:noFill/>
          <a:ln>
            <a:noFill/>
          </a:ln>
        </p:spPr>
      </p:pic>
      <p:pic>
        <p:nvPicPr>
          <p:cNvPr id="182" name="Google Shape;182;p22" descr="Image result for ms dynamics logo png"/>
          <p:cNvPicPr preferRelativeResize="0"/>
          <p:nvPr/>
        </p:nvPicPr>
        <p:blipFill rotWithShape="1">
          <a:blip r:embed="rId8">
            <a:alphaModFix/>
          </a:blip>
          <a:srcRect/>
          <a:stretch/>
        </p:blipFill>
        <p:spPr>
          <a:xfrm>
            <a:off x="6517260" y="1299111"/>
            <a:ext cx="2737750" cy="570072"/>
          </a:xfrm>
          <a:prstGeom prst="rect">
            <a:avLst/>
          </a:prstGeom>
          <a:noFill/>
          <a:ln>
            <a:noFill/>
          </a:ln>
        </p:spPr>
      </p:pic>
      <p:pic>
        <p:nvPicPr>
          <p:cNvPr id="183" name="Google Shape;183;p22" descr="Image result for oracle logo png"/>
          <p:cNvPicPr preferRelativeResize="0"/>
          <p:nvPr/>
        </p:nvPicPr>
        <p:blipFill rotWithShape="1">
          <a:blip r:embed="rId9">
            <a:alphaModFix/>
          </a:blip>
          <a:srcRect/>
          <a:stretch/>
        </p:blipFill>
        <p:spPr>
          <a:xfrm>
            <a:off x="7032291" y="1326172"/>
            <a:ext cx="2825322" cy="1483294"/>
          </a:xfrm>
          <a:prstGeom prst="rect">
            <a:avLst/>
          </a:prstGeom>
          <a:noFill/>
          <a:ln>
            <a:noFill/>
          </a:ln>
        </p:spPr>
      </p:pic>
      <p:pic>
        <p:nvPicPr>
          <p:cNvPr id="184" name="Google Shape;184;p22" descr="Image result for salesforce logo png"/>
          <p:cNvPicPr preferRelativeResize="0"/>
          <p:nvPr/>
        </p:nvPicPr>
        <p:blipFill rotWithShape="1">
          <a:blip r:embed="rId10">
            <a:alphaModFix/>
          </a:blip>
          <a:srcRect/>
          <a:stretch/>
        </p:blipFill>
        <p:spPr>
          <a:xfrm>
            <a:off x="7589930" y="2532871"/>
            <a:ext cx="1203035" cy="846091"/>
          </a:xfrm>
          <a:prstGeom prst="rect">
            <a:avLst/>
          </a:prstGeom>
          <a:noFill/>
          <a:ln>
            <a:noFill/>
          </a:ln>
        </p:spPr>
      </p:pic>
      <p:pic>
        <p:nvPicPr>
          <p:cNvPr id="185" name="Google Shape;185;p22" descr="Image result for cybersource logo png"/>
          <p:cNvPicPr preferRelativeResize="0"/>
          <p:nvPr/>
        </p:nvPicPr>
        <p:blipFill rotWithShape="1">
          <a:blip r:embed="rId11">
            <a:alphaModFix/>
          </a:blip>
          <a:srcRect/>
          <a:stretch/>
        </p:blipFill>
        <p:spPr>
          <a:xfrm>
            <a:off x="9113381" y="3300941"/>
            <a:ext cx="2451832" cy="528446"/>
          </a:xfrm>
          <a:prstGeom prst="rect">
            <a:avLst/>
          </a:prstGeom>
          <a:noFill/>
          <a:ln>
            <a:noFill/>
          </a:ln>
        </p:spPr>
      </p:pic>
      <p:pic>
        <p:nvPicPr>
          <p:cNvPr id="186" name="Google Shape;186;p22" descr="Image result for paypal logo png"/>
          <p:cNvPicPr preferRelativeResize="0"/>
          <p:nvPr/>
        </p:nvPicPr>
        <p:blipFill rotWithShape="1">
          <a:blip r:embed="rId12">
            <a:alphaModFix/>
          </a:blip>
          <a:srcRect/>
          <a:stretch/>
        </p:blipFill>
        <p:spPr>
          <a:xfrm>
            <a:off x="7585912" y="3511469"/>
            <a:ext cx="1697867" cy="848934"/>
          </a:xfrm>
          <a:prstGeom prst="rect">
            <a:avLst/>
          </a:prstGeom>
          <a:noFill/>
          <a:ln>
            <a:noFill/>
          </a:ln>
        </p:spPr>
      </p:pic>
      <p:pic>
        <p:nvPicPr>
          <p:cNvPr id="187" name="Google Shape;187;p22" descr="Image result for chase paymentech logo png"/>
          <p:cNvPicPr preferRelativeResize="0"/>
          <p:nvPr/>
        </p:nvPicPr>
        <p:blipFill rotWithShape="1">
          <a:blip r:embed="rId13">
            <a:alphaModFix/>
          </a:blip>
          <a:srcRect/>
          <a:stretch/>
        </p:blipFill>
        <p:spPr>
          <a:xfrm>
            <a:off x="9113381" y="4236412"/>
            <a:ext cx="1559121" cy="614553"/>
          </a:xfrm>
          <a:prstGeom prst="rect">
            <a:avLst/>
          </a:prstGeom>
          <a:noFill/>
          <a:ln>
            <a:noFill/>
          </a:ln>
        </p:spPr>
      </p:pic>
      <p:pic>
        <p:nvPicPr>
          <p:cNvPr id="188" name="Google Shape;188;p22" descr="Image result for authorize.net logo png"/>
          <p:cNvPicPr preferRelativeResize="0"/>
          <p:nvPr/>
        </p:nvPicPr>
        <p:blipFill rotWithShape="1">
          <a:blip r:embed="rId14">
            <a:alphaModFix/>
          </a:blip>
          <a:srcRect/>
          <a:stretch/>
        </p:blipFill>
        <p:spPr>
          <a:xfrm>
            <a:off x="9015987" y="2316551"/>
            <a:ext cx="1782102" cy="1093504"/>
          </a:xfrm>
          <a:prstGeom prst="rect">
            <a:avLst/>
          </a:prstGeom>
          <a:noFill/>
          <a:ln>
            <a:noFill/>
          </a:ln>
        </p:spPr>
      </p:pic>
      <p:pic>
        <p:nvPicPr>
          <p:cNvPr id="189" name="Google Shape;189;p22" descr="Image result for google analytics logo png"/>
          <p:cNvPicPr preferRelativeResize="0"/>
          <p:nvPr/>
        </p:nvPicPr>
        <p:blipFill rotWithShape="1">
          <a:blip r:embed="rId15">
            <a:alphaModFix/>
          </a:blip>
          <a:srcRect/>
          <a:stretch/>
        </p:blipFill>
        <p:spPr>
          <a:xfrm>
            <a:off x="3342331" y="2645450"/>
            <a:ext cx="1505409" cy="688667"/>
          </a:xfrm>
          <a:prstGeom prst="rect">
            <a:avLst/>
          </a:prstGeom>
          <a:noFill/>
          <a:ln>
            <a:noFill/>
          </a:ln>
        </p:spPr>
      </p:pic>
      <p:pic>
        <p:nvPicPr>
          <p:cNvPr id="190" name="Google Shape;190;p22" descr="Image result for webtrends logo png"/>
          <p:cNvPicPr preferRelativeResize="0"/>
          <p:nvPr/>
        </p:nvPicPr>
        <p:blipFill rotWithShape="1">
          <a:blip r:embed="rId16">
            <a:alphaModFix/>
          </a:blip>
          <a:srcRect/>
          <a:stretch/>
        </p:blipFill>
        <p:spPr>
          <a:xfrm>
            <a:off x="1407254" y="2625801"/>
            <a:ext cx="1768759" cy="284967"/>
          </a:xfrm>
          <a:prstGeom prst="rect">
            <a:avLst/>
          </a:prstGeom>
          <a:noFill/>
          <a:ln>
            <a:noFill/>
          </a:ln>
        </p:spPr>
      </p:pic>
      <p:pic>
        <p:nvPicPr>
          <p:cNvPr id="191" name="Google Shape;191;p22" descr="Image result for usps logo png"/>
          <p:cNvPicPr preferRelativeResize="0"/>
          <p:nvPr/>
        </p:nvPicPr>
        <p:blipFill rotWithShape="1">
          <a:blip r:embed="rId17">
            <a:alphaModFix/>
          </a:blip>
          <a:srcRect/>
          <a:stretch/>
        </p:blipFill>
        <p:spPr>
          <a:xfrm>
            <a:off x="2326217" y="4124926"/>
            <a:ext cx="2510461" cy="480518"/>
          </a:xfrm>
          <a:prstGeom prst="rect">
            <a:avLst/>
          </a:prstGeom>
          <a:noFill/>
          <a:ln>
            <a:noFill/>
          </a:ln>
        </p:spPr>
      </p:pic>
      <p:pic>
        <p:nvPicPr>
          <p:cNvPr id="192" name="Google Shape;192;p22" descr="Image result for ups logo png"/>
          <p:cNvPicPr preferRelativeResize="0"/>
          <p:nvPr/>
        </p:nvPicPr>
        <p:blipFill rotWithShape="1">
          <a:blip r:embed="rId18">
            <a:alphaModFix/>
          </a:blip>
          <a:srcRect/>
          <a:stretch/>
        </p:blipFill>
        <p:spPr>
          <a:xfrm>
            <a:off x="2180853" y="2930671"/>
            <a:ext cx="1224540" cy="1224540"/>
          </a:xfrm>
          <a:prstGeom prst="rect">
            <a:avLst/>
          </a:prstGeom>
          <a:noFill/>
          <a:ln>
            <a:noFill/>
          </a:ln>
        </p:spPr>
      </p:pic>
      <p:pic>
        <p:nvPicPr>
          <p:cNvPr id="193" name="Google Shape;193;p22" descr="Image result for fedex logo png"/>
          <p:cNvPicPr preferRelativeResize="0"/>
          <p:nvPr/>
        </p:nvPicPr>
        <p:blipFill rotWithShape="1">
          <a:blip r:embed="rId19">
            <a:alphaModFix/>
          </a:blip>
          <a:srcRect/>
          <a:stretch/>
        </p:blipFill>
        <p:spPr>
          <a:xfrm>
            <a:off x="3531253" y="3480911"/>
            <a:ext cx="1250144" cy="346915"/>
          </a:xfrm>
          <a:prstGeom prst="rect">
            <a:avLst/>
          </a:prstGeom>
          <a:noFill/>
          <a:ln>
            <a:noFill/>
          </a:ln>
        </p:spPr>
      </p:pic>
      <p:pic>
        <p:nvPicPr>
          <p:cNvPr id="194" name="Google Shape;194;p22" descr="Image result for avalara logo png"/>
          <p:cNvPicPr preferRelativeResize="0"/>
          <p:nvPr/>
        </p:nvPicPr>
        <p:blipFill rotWithShape="1">
          <a:blip r:embed="rId20">
            <a:alphaModFix/>
          </a:blip>
          <a:srcRect/>
          <a:stretch/>
        </p:blipFill>
        <p:spPr>
          <a:xfrm>
            <a:off x="7151650" y="4473751"/>
            <a:ext cx="1468971" cy="407576"/>
          </a:xfrm>
          <a:prstGeom prst="rect">
            <a:avLst/>
          </a:prstGeom>
          <a:noFill/>
          <a:ln>
            <a:noFill/>
          </a:ln>
        </p:spPr>
      </p:pic>
      <p:pic>
        <p:nvPicPr>
          <p:cNvPr id="195" name="Google Shape;195;p22" descr="http://www.vertexinc.com/sites/all/themes/vtxinc/img/vertex_logo.png"/>
          <p:cNvPicPr preferRelativeResize="0"/>
          <p:nvPr/>
        </p:nvPicPr>
        <p:blipFill rotWithShape="1">
          <a:blip r:embed="rId21">
            <a:alphaModFix/>
          </a:blip>
          <a:srcRect/>
          <a:stretch/>
        </p:blipFill>
        <p:spPr>
          <a:xfrm>
            <a:off x="5667827" y="4928421"/>
            <a:ext cx="1698866" cy="357273"/>
          </a:xfrm>
          <a:prstGeom prst="rect">
            <a:avLst/>
          </a:prstGeom>
          <a:noFill/>
          <a:ln>
            <a:noFill/>
          </a:ln>
        </p:spPr>
      </p:pic>
      <p:pic>
        <p:nvPicPr>
          <p:cNvPr id="196" name="Google Shape;196;p22" descr="Image result for power reviews logo"/>
          <p:cNvPicPr preferRelativeResize="0"/>
          <p:nvPr/>
        </p:nvPicPr>
        <p:blipFill rotWithShape="1">
          <a:blip r:embed="rId22">
            <a:alphaModFix/>
          </a:blip>
          <a:srcRect/>
          <a:stretch/>
        </p:blipFill>
        <p:spPr>
          <a:xfrm>
            <a:off x="5692883" y="5285694"/>
            <a:ext cx="1767762" cy="1018011"/>
          </a:xfrm>
          <a:prstGeom prst="rect">
            <a:avLst/>
          </a:prstGeom>
          <a:noFill/>
          <a:ln>
            <a:noFill/>
          </a:ln>
        </p:spPr>
      </p:pic>
      <p:pic>
        <p:nvPicPr>
          <p:cNvPr id="197" name="Google Shape;197;p22" descr="Image result for bazaarvoice logo"/>
          <p:cNvPicPr preferRelativeResize="0"/>
          <p:nvPr/>
        </p:nvPicPr>
        <p:blipFill rotWithShape="1">
          <a:blip r:embed="rId23">
            <a:alphaModFix/>
          </a:blip>
          <a:srcRect/>
          <a:stretch/>
        </p:blipFill>
        <p:spPr>
          <a:xfrm>
            <a:off x="7849477" y="4976278"/>
            <a:ext cx="683939" cy="1044148"/>
          </a:xfrm>
          <a:prstGeom prst="rect">
            <a:avLst/>
          </a:prstGeom>
          <a:noFill/>
          <a:ln>
            <a:noFill/>
          </a:ln>
        </p:spPr>
      </p:pic>
      <p:pic>
        <p:nvPicPr>
          <p:cNvPr id="198" name="Google Shape;198;p22" descr="Image result for social media"/>
          <p:cNvPicPr preferRelativeResize="0"/>
          <p:nvPr/>
        </p:nvPicPr>
        <p:blipFill rotWithShape="1">
          <a:blip r:embed="rId24">
            <a:alphaModFix/>
          </a:blip>
          <a:srcRect/>
          <a:stretch/>
        </p:blipFill>
        <p:spPr>
          <a:xfrm>
            <a:off x="3270929" y="4695786"/>
            <a:ext cx="1929194" cy="1307360"/>
          </a:xfrm>
          <a:prstGeom prst="rect">
            <a:avLst/>
          </a:prstGeom>
          <a:noFill/>
          <a:ln>
            <a:noFill/>
          </a:ln>
        </p:spPr>
      </p:pic>
      <p:pic>
        <p:nvPicPr>
          <p:cNvPr id="26" name="Picture 25"/>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27" name="Rectangle 26"/>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An order management system (OMS) automates and streamlines order processing for e-commerce businesses. </a:t>
            </a:r>
            <a:endParaRPr/>
          </a:p>
          <a:p>
            <a:pPr marL="228600" lvl="0" indent="-228600" algn="l" rtl="0">
              <a:lnSpc>
                <a:spcPct val="90000"/>
              </a:lnSpc>
              <a:spcBef>
                <a:spcPts val="1000"/>
              </a:spcBef>
              <a:spcAft>
                <a:spcPts val="0"/>
              </a:spcAft>
              <a:buSzPts val="2800"/>
              <a:buChar char="•"/>
            </a:pPr>
            <a:r>
              <a:rPr lang="en-US"/>
              <a:t>An OMS provides constantly updated inventory information, a database of vendors, a database of customers, a record of customer returns and refunds, information on billing and payments, order processing records, and general ledger information.</a:t>
            </a:r>
            <a:endParaRPr/>
          </a:p>
          <a:p>
            <a:pPr marL="228600" lvl="0" indent="-228600" algn="l" rtl="0">
              <a:lnSpc>
                <a:spcPct val="90000"/>
              </a:lnSpc>
              <a:spcBef>
                <a:spcPts val="1000"/>
              </a:spcBef>
              <a:spcAft>
                <a:spcPts val="0"/>
              </a:spcAft>
              <a:buSzPts val="2800"/>
              <a:buChar char="•"/>
            </a:pPr>
            <a:r>
              <a:rPr lang="en-US"/>
              <a:t>OMS summarizes action items for merchants such as orders and payments that require attention, and provides sophisticated search engine that enables you to find and act on orders based on a number of criteria.</a:t>
            </a:r>
            <a:endParaRPr/>
          </a:p>
          <a:p>
            <a:pPr marL="228600" lvl="0" indent="-50800" algn="l" rtl="0">
              <a:lnSpc>
                <a:spcPct val="90000"/>
              </a:lnSpc>
              <a:spcBef>
                <a:spcPts val="1000"/>
              </a:spcBef>
              <a:spcAft>
                <a:spcPts val="0"/>
              </a:spcAft>
              <a:buSzPts val="2800"/>
              <a:buNone/>
            </a:pPr>
            <a:endParaRPr/>
          </a:p>
        </p:txBody>
      </p:sp>
      <p:sp>
        <p:nvSpPr>
          <p:cNvPr id="204" name="Google Shape;204;p23"/>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4363E"/>
              </a:buClr>
              <a:buSzPts val="4000"/>
              <a:buFont typeface="Calibri"/>
              <a:buNone/>
            </a:pPr>
            <a:r>
              <a:rPr lang="en-US">
                <a:solidFill>
                  <a:srgbClr val="34363E"/>
                </a:solidFill>
              </a:rPr>
              <a:t>Order Management System</a:t>
            </a:r>
            <a:endParaRPr/>
          </a:p>
        </p:txBody>
      </p:sp>
      <p:sp>
        <p:nvSpPr>
          <p:cNvPr id="205" name="Google Shape;205;p23"/>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An order can represent products, services, and channels of purchase and delivery. Order management is a way to handle the events that occur during an order's life cycle.</a:t>
            </a:r>
            <a:endParaRPr/>
          </a:p>
          <a:p>
            <a:pPr marL="228600" lvl="0" indent="-228600" algn="l" rtl="0">
              <a:lnSpc>
                <a:spcPct val="90000"/>
              </a:lnSpc>
              <a:spcBef>
                <a:spcPts val="1000"/>
              </a:spcBef>
              <a:spcAft>
                <a:spcPts val="0"/>
              </a:spcAft>
              <a:buSzPts val="2800"/>
              <a:buChar char="•"/>
            </a:pPr>
            <a:r>
              <a:rPr lang="en-US"/>
              <a:t>These events include:</a:t>
            </a:r>
            <a:endParaRPr/>
          </a:p>
          <a:p>
            <a:pPr marL="228600" lvl="0" indent="-50800" algn="l" rtl="0">
              <a:lnSpc>
                <a:spcPct val="90000"/>
              </a:lnSpc>
              <a:spcBef>
                <a:spcPts val="1000"/>
              </a:spcBef>
              <a:spcAft>
                <a:spcPts val="0"/>
              </a:spcAft>
              <a:buSzPts val="2800"/>
              <a:buNone/>
            </a:pPr>
            <a:endParaRPr/>
          </a:p>
        </p:txBody>
      </p:sp>
      <p:sp>
        <p:nvSpPr>
          <p:cNvPr id="211" name="Google Shape;211;p24"/>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4363E"/>
              </a:buClr>
              <a:buSzPts val="4000"/>
              <a:buFont typeface="Calibri"/>
              <a:buNone/>
            </a:pPr>
            <a:r>
              <a:rPr lang="en-US">
                <a:solidFill>
                  <a:srgbClr val="34363E"/>
                </a:solidFill>
              </a:rPr>
              <a:t>Order Management System</a:t>
            </a:r>
            <a:endParaRPr/>
          </a:p>
        </p:txBody>
      </p:sp>
      <p:sp>
        <p:nvSpPr>
          <p:cNvPr id="212" name="Google Shape;212;p24"/>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grpSp>
        <p:nvGrpSpPr>
          <p:cNvPr id="213" name="Google Shape;213;p24"/>
          <p:cNvGrpSpPr/>
          <p:nvPr/>
        </p:nvGrpSpPr>
        <p:grpSpPr>
          <a:xfrm>
            <a:off x="840767" y="3473850"/>
            <a:ext cx="10510464" cy="913953"/>
            <a:chOff x="2567" y="689242"/>
            <a:chExt cx="10510464" cy="913953"/>
          </a:xfrm>
        </p:grpSpPr>
        <p:sp>
          <p:nvSpPr>
            <p:cNvPr id="214" name="Google Shape;214;p24"/>
            <p:cNvSpPr/>
            <p:nvPr/>
          </p:nvSpPr>
          <p:spPr>
            <a:xfrm>
              <a:off x="2567" y="689242"/>
              <a:ext cx="2284883" cy="913953"/>
            </a:xfrm>
            <a:prstGeom prst="chevron">
              <a:avLst>
                <a:gd name="adj" fmla="val 50000"/>
              </a:avLst>
            </a:prstGeom>
            <a:solidFill>
              <a:srgbClr val="FA601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txBox="1"/>
            <p:nvPr/>
          </p:nvSpPr>
          <p:spPr>
            <a:xfrm>
              <a:off x="459544" y="689242"/>
              <a:ext cx="1370930" cy="913953"/>
            </a:xfrm>
            <a:prstGeom prst="rect">
              <a:avLst/>
            </a:prstGeom>
            <a:noFill/>
            <a:ln>
              <a:noFill/>
            </a:ln>
          </p:spPr>
          <p:txBody>
            <a:bodyPr spcFirstLastPara="1" wrap="square" lIns="88000" tIns="29325" rIns="29325" bIns="29325" anchor="ctr" anchorCtr="0">
              <a:noAutofit/>
            </a:bodyPr>
            <a:lstStyle/>
            <a:p>
              <a:pPr marL="0" marR="0" lvl="0" indent="0" algn="ctr" rtl="0">
                <a:lnSpc>
                  <a:spcPct val="90000"/>
                </a:lnSpc>
                <a:spcBef>
                  <a:spcPts val="0"/>
                </a:spcBef>
                <a:spcAft>
                  <a:spcPts val="0"/>
                </a:spcAft>
                <a:buNone/>
              </a:pPr>
              <a:r>
                <a:rPr lang="en-US" sz="2200">
                  <a:solidFill>
                    <a:schemeClr val="lt1"/>
                  </a:solidFill>
                  <a:latin typeface="Calibri"/>
                  <a:ea typeface="Calibri"/>
                  <a:cs typeface="Calibri"/>
                  <a:sym typeface="Calibri"/>
                </a:rPr>
                <a:t>Creation</a:t>
              </a:r>
              <a:endParaRPr sz="2200">
                <a:solidFill>
                  <a:schemeClr val="lt1"/>
                </a:solidFill>
                <a:latin typeface="Calibri"/>
                <a:ea typeface="Calibri"/>
                <a:cs typeface="Calibri"/>
                <a:sym typeface="Calibri"/>
              </a:endParaRPr>
            </a:p>
          </p:txBody>
        </p:sp>
        <p:sp>
          <p:nvSpPr>
            <p:cNvPr id="216" name="Google Shape;216;p24"/>
            <p:cNvSpPr/>
            <p:nvPr/>
          </p:nvSpPr>
          <p:spPr>
            <a:xfrm>
              <a:off x="2058962" y="689242"/>
              <a:ext cx="2284883" cy="913953"/>
            </a:xfrm>
            <a:prstGeom prst="chevron">
              <a:avLst>
                <a:gd name="adj" fmla="val 50000"/>
              </a:avLst>
            </a:prstGeom>
            <a:solidFill>
              <a:srgbClr val="595959"/>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txBox="1"/>
            <p:nvPr/>
          </p:nvSpPr>
          <p:spPr>
            <a:xfrm>
              <a:off x="2515939" y="689242"/>
              <a:ext cx="1370930" cy="913953"/>
            </a:xfrm>
            <a:prstGeom prst="rect">
              <a:avLst/>
            </a:prstGeom>
            <a:noFill/>
            <a:ln>
              <a:noFill/>
            </a:ln>
          </p:spPr>
          <p:txBody>
            <a:bodyPr spcFirstLastPara="1" wrap="square" lIns="88000" tIns="29325" rIns="29325" bIns="29325" anchor="ctr" anchorCtr="0">
              <a:noAutofit/>
            </a:bodyPr>
            <a:lstStyle/>
            <a:p>
              <a:pPr marL="0" marR="0" lvl="0" indent="0" algn="ctr" rtl="0">
                <a:lnSpc>
                  <a:spcPct val="90000"/>
                </a:lnSpc>
                <a:spcBef>
                  <a:spcPts val="0"/>
                </a:spcBef>
                <a:spcAft>
                  <a:spcPts val="0"/>
                </a:spcAft>
                <a:buNone/>
              </a:pPr>
              <a:r>
                <a:rPr lang="en-US" sz="2200">
                  <a:solidFill>
                    <a:schemeClr val="lt1"/>
                  </a:solidFill>
                  <a:latin typeface="Calibri"/>
                  <a:ea typeface="Calibri"/>
                  <a:cs typeface="Calibri"/>
                  <a:sym typeface="Calibri"/>
                </a:rPr>
                <a:t>Payment Capture</a:t>
              </a:r>
              <a:endParaRPr sz="2200">
                <a:solidFill>
                  <a:schemeClr val="lt1"/>
                </a:solidFill>
                <a:latin typeface="Calibri"/>
                <a:ea typeface="Calibri"/>
                <a:cs typeface="Calibri"/>
                <a:sym typeface="Calibri"/>
              </a:endParaRPr>
            </a:p>
          </p:txBody>
        </p:sp>
        <p:sp>
          <p:nvSpPr>
            <p:cNvPr id="218" name="Google Shape;218;p24"/>
            <p:cNvSpPr/>
            <p:nvPr/>
          </p:nvSpPr>
          <p:spPr>
            <a:xfrm>
              <a:off x="4115358" y="689242"/>
              <a:ext cx="2284883" cy="913953"/>
            </a:xfrm>
            <a:prstGeom prst="chevron">
              <a:avLst>
                <a:gd name="adj" fmla="val 50000"/>
              </a:avLst>
            </a:prstGeom>
            <a:solidFill>
              <a:srgbClr val="FA601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txBox="1"/>
            <p:nvPr/>
          </p:nvSpPr>
          <p:spPr>
            <a:xfrm>
              <a:off x="4572335" y="689242"/>
              <a:ext cx="1370930" cy="913953"/>
            </a:xfrm>
            <a:prstGeom prst="rect">
              <a:avLst/>
            </a:prstGeom>
            <a:noFill/>
            <a:ln>
              <a:noFill/>
            </a:ln>
          </p:spPr>
          <p:txBody>
            <a:bodyPr spcFirstLastPara="1" wrap="square" lIns="88000" tIns="29325" rIns="29325" bIns="29325" anchor="ctr" anchorCtr="0">
              <a:noAutofit/>
            </a:bodyPr>
            <a:lstStyle/>
            <a:p>
              <a:pPr marL="0" marR="0" lvl="0" indent="0" algn="ctr" rtl="0">
                <a:lnSpc>
                  <a:spcPct val="90000"/>
                </a:lnSpc>
                <a:spcBef>
                  <a:spcPts val="0"/>
                </a:spcBef>
                <a:spcAft>
                  <a:spcPts val="0"/>
                </a:spcAft>
                <a:buNone/>
              </a:pPr>
              <a:r>
                <a:rPr lang="en-US" sz="2200">
                  <a:solidFill>
                    <a:schemeClr val="lt1"/>
                  </a:solidFill>
                  <a:latin typeface="Calibri"/>
                  <a:ea typeface="Calibri"/>
                  <a:cs typeface="Calibri"/>
                  <a:sym typeface="Calibri"/>
                </a:rPr>
                <a:t>Allocation</a:t>
              </a:r>
              <a:endParaRPr sz="2200">
                <a:solidFill>
                  <a:schemeClr val="lt1"/>
                </a:solidFill>
                <a:latin typeface="Calibri"/>
                <a:ea typeface="Calibri"/>
                <a:cs typeface="Calibri"/>
                <a:sym typeface="Calibri"/>
              </a:endParaRPr>
            </a:p>
          </p:txBody>
        </p:sp>
        <p:sp>
          <p:nvSpPr>
            <p:cNvPr id="220" name="Google Shape;220;p24"/>
            <p:cNvSpPr/>
            <p:nvPr/>
          </p:nvSpPr>
          <p:spPr>
            <a:xfrm>
              <a:off x="6171753" y="689242"/>
              <a:ext cx="2284883" cy="913953"/>
            </a:xfrm>
            <a:prstGeom prst="chevron">
              <a:avLst>
                <a:gd name="adj" fmla="val 50000"/>
              </a:avLst>
            </a:prstGeom>
            <a:solidFill>
              <a:srgbClr val="595959"/>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txBox="1"/>
            <p:nvPr/>
          </p:nvSpPr>
          <p:spPr>
            <a:xfrm>
              <a:off x="6628730" y="689242"/>
              <a:ext cx="1370930" cy="913953"/>
            </a:xfrm>
            <a:prstGeom prst="rect">
              <a:avLst/>
            </a:prstGeom>
            <a:noFill/>
            <a:ln>
              <a:noFill/>
            </a:ln>
          </p:spPr>
          <p:txBody>
            <a:bodyPr spcFirstLastPara="1" wrap="square" lIns="88000" tIns="29325" rIns="29325" bIns="29325" anchor="ctr" anchorCtr="0">
              <a:noAutofit/>
            </a:bodyPr>
            <a:lstStyle/>
            <a:p>
              <a:pPr marL="0" marR="0" lvl="0" indent="0" algn="ctr" rtl="0">
                <a:lnSpc>
                  <a:spcPct val="90000"/>
                </a:lnSpc>
                <a:spcBef>
                  <a:spcPts val="0"/>
                </a:spcBef>
                <a:spcAft>
                  <a:spcPts val="0"/>
                </a:spcAft>
                <a:buNone/>
              </a:pPr>
              <a:r>
                <a:rPr lang="en-US" sz="2200">
                  <a:solidFill>
                    <a:schemeClr val="lt1"/>
                  </a:solidFill>
                  <a:latin typeface="Calibri"/>
                  <a:ea typeface="Calibri"/>
                  <a:cs typeface="Calibri"/>
                  <a:sym typeface="Calibri"/>
                </a:rPr>
                <a:t>Fulfillment</a:t>
              </a:r>
              <a:endParaRPr sz="2200">
                <a:solidFill>
                  <a:schemeClr val="lt1"/>
                </a:solidFill>
                <a:latin typeface="Calibri"/>
                <a:ea typeface="Calibri"/>
                <a:cs typeface="Calibri"/>
                <a:sym typeface="Calibri"/>
              </a:endParaRPr>
            </a:p>
          </p:txBody>
        </p:sp>
        <p:sp>
          <p:nvSpPr>
            <p:cNvPr id="222" name="Google Shape;222;p24"/>
            <p:cNvSpPr/>
            <p:nvPr/>
          </p:nvSpPr>
          <p:spPr>
            <a:xfrm>
              <a:off x="8228148" y="689242"/>
              <a:ext cx="2284883" cy="913953"/>
            </a:xfrm>
            <a:prstGeom prst="chevron">
              <a:avLst>
                <a:gd name="adj" fmla="val 50000"/>
              </a:avLst>
            </a:prstGeom>
            <a:solidFill>
              <a:srgbClr val="FA601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txBox="1"/>
            <p:nvPr/>
          </p:nvSpPr>
          <p:spPr>
            <a:xfrm>
              <a:off x="8685125" y="689242"/>
              <a:ext cx="1370930" cy="913953"/>
            </a:xfrm>
            <a:prstGeom prst="rect">
              <a:avLst/>
            </a:prstGeom>
            <a:noFill/>
            <a:ln>
              <a:noFill/>
            </a:ln>
          </p:spPr>
          <p:txBody>
            <a:bodyPr spcFirstLastPara="1" wrap="square" lIns="88000" tIns="29325" rIns="29325" bIns="29325" anchor="ctr" anchorCtr="0">
              <a:noAutofit/>
            </a:bodyPr>
            <a:lstStyle/>
            <a:p>
              <a:pPr marL="0" marR="0" lvl="0" indent="0" algn="ctr" rtl="0">
                <a:lnSpc>
                  <a:spcPct val="90000"/>
                </a:lnSpc>
                <a:spcBef>
                  <a:spcPts val="0"/>
                </a:spcBef>
                <a:spcAft>
                  <a:spcPts val="0"/>
                </a:spcAft>
                <a:buNone/>
              </a:pPr>
              <a:r>
                <a:rPr lang="en-US" sz="2200">
                  <a:solidFill>
                    <a:schemeClr val="lt1"/>
                  </a:solidFill>
                  <a:latin typeface="Calibri"/>
                  <a:ea typeface="Calibri"/>
                  <a:cs typeface="Calibri"/>
                  <a:sym typeface="Calibri"/>
                </a:rPr>
                <a:t>Returns &amp; Exchanges</a:t>
              </a:r>
              <a:endParaRPr sz="2200">
                <a:solidFill>
                  <a:schemeClr val="lt1"/>
                </a:solidFill>
                <a:latin typeface="Calibri"/>
                <a:ea typeface="Calibri"/>
                <a:cs typeface="Calibri"/>
                <a:sym typeface="Calibri"/>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17" name="Rectangle 16"/>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2800"/>
              <a:buChar char="•"/>
            </a:pPr>
            <a:r>
              <a:rPr lang="en-US"/>
              <a:t>Order Fulfillment is the process of receiving, packaging and shipping orders for goods.</a:t>
            </a:r>
            <a:endParaRPr/>
          </a:p>
          <a:p>
            <a:pPr marL="228600" lvl="0" indent="-228600" algn="l" rtl="0">
              <a:lnSpc>
                <a:spcPct val="80000"/>
              </a:lnSpc>
              <a:spcBef>
                <a:spcPts val="1000"/>
              </a:spcBef>
              <a:spcAft>
                <a:spcPts val="0"/>
              </a:spcAft>
              <a:buSzPts val="2800"/>
              <a:buChar char="•"/>
            </a:pPr>
            <a:r>
              <a:rPr lang="en-US"/>
              <a:t>Merchants can either outsource the fulfillment and distribution process or set it up in-house.</a:t>
            </a:r>
            <a:endParaRPr/>
          </a:p>
          <a:p>
            <a:pPr marL="228600" lvl="0" indent="-228600" algn="l" rtl="0">
              <a:lnSpc>
                <a:spcPct val="80000"/>
              </a:lnSpc>
              <a:spcBef>
                <a:spcPts val="1000"/>
              </a:spcBef>
              <a:spcAft>
                <a:spcPts val="0"/>
              </a:spcAft>
              <a:buSzPts val="2800"/>
              <a:buChar char="•"/>
            </a:pPr>
            <a:r>
              <a:rPr lang="en-US"/>
              <a:t>Full-service fulfillment companies offer up an end-to-end solution: They take your products from warehouse shelves, pack them, hand them to shippers and then send an automated e-mail response to your customers to let them know their packages are in transit.</a:t>
            </a:r>
            <a:endParaRPr/>
          </a:p>
          <a:p>
            <a:pPr marL="228600" lvl="0" indent="-228600" algn="l" rtl="0">
              <a:lnSpc>
                <a:spcPct val="80000"/>
              </a:lnSpc>
              <a:spcBef>
                <a:spcPts val="1000"/>
              </a:spcBef>
              <a:spcAft>
                <a:spcPts val="0"/>
              </a:spcAft>
              <a:buSzPts val="2800"/>
              <a:buChar char="•"/>
            </a:pPr>
            <a:r>
              <a:rPr lang="en-US"/>
              <a:t>They can also handle your credit-card processing, supply current inventory levels to your website, reorder products, offer call-center services, send notices of shipping and handle returns.</a:t>
            </a:r>
            <a:endParaRPr/>
          </a:p>
        </p:txBody>
      </p:sp>
      <p:sp>
        <p:nvSpPr>
          <p:cNvPr id="229" name="Google Shape;229;p25"/>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4363E"/>
              </a:buClr>
              <a:buSzPts val="4000"/>
              <a:buFont typeface="Calibri"/>
              <a:buNone/>
            </a:pPr>
            <a:r>
              <a:rPr lang="en-US">
                <a:solidFill>
                  <a:srgbClr val="34363E"/>
                </a:solidFill>
              </a:rPr>
              <a:t>Order Fulfillment</a:t>
            </a:r>
            <a:endParaRPr/>
          </a:p>
        </p:txBody>
      </p:sp>
      <p:sp>
        <p:nvSpPr>
          <p:cNvPr id="230" name="Google Shape;230;p25"/>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14</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6"/>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Omni-channel commerce refers to the ability to deliver a seamless and consistent experience across channels, while factoring in the different devices that consumers are using to interact with your business.</a:t>
            </a:r>
            <a:endParaRPr/>
          </a:p>
        </p:txBody>
      </p:sp>
      <p:sp>
        <p:nvSpPr>
          <p:cNvPr id="236" name="Google Shape;236;p26"/>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4363E"/>
              </a:buClr>
              <a:buSzPts val="4000"/>
              <a:buFont typeface="Calibri"/>
              <a:buNone/>
            </a:pPr>
            <a:r>
              <a:rPr lang="en-US">
                <a:solidFill>
                  <a:srgbClr val="34363E"/>
                </a:solidFill>
              </a:rPr>
              <a:t>Omni Channel Commerce</a:t>
            </a:r>
            <a:endParaRPr/>
          </a:p>
        </p:txBody>
      </p:sp>
      <p:sp>
        <p:nvSpPr>
          <p:cNvPr id="237" name="Google Shape;237;p26"/>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pic>
        <p:nvPicPr>
          <p:cNvPr id="238" name="Google Shape;238;p26"/>
          <p:cNvPicPr preferRelativeResize="0"/>
          <p:nvPr/>
        </p:nvPicPr>
        <p:blipFill rotWithShape="1">
          <a:blip r:embed="rId3">
            <a:alphaModFix/>
          </a:blip>
          <a:srcRect b="2131"/>
          <a:stretch/>
        </p:blipFill>
        <p:spPr>
          <a:xfrm>
            <a:off x="2768788" y="2552193"/>
            <a:ext cx="6353506" cy="3671505"/>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7" name="Rectangle 6"/>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2590"/>
              <a:buChar char="•"/>
            </a:pPr>
            <a:r>
              <a:rPr lang="en-US" sz="2590"/>
              <a:t>E-Commerce platforms enables you to run reports against captured analytics data.</a:t>
            </a:r>
            <a:endParaRPr/>
          </a:p>
          <a:p>
            <a:pPr marL="228600" lvl="0" indent="-228600" algn="l" rtl="0">
              <a:lnSpc>
                <a:spcPct val="80000"/>
              </a:lnSpc>
              <a:spcBef>
                <a:spcPts val="1000"/>
              </a:spcBef>
              <a:spcAft>
                <a:spcPts val="0"/>
              </a:spcAft>
              <a:buSzPts val="2590"/>
              <a:buChar char="•"/>
            </a:pPr>
            <a:r>
              <a:rPr lang="en-US" sz="2590"/>
              <a:t>Following are some major functions:</a:t>
            </a:r>
            <a:endParaRPr/>
          </a:p>
          <a:p>
            <a:pPr marL="685800" lvl="1" indent="-228600" algn="l" rtl="0">
              <a:lnSpc>
                <a:spcPct val="80000"/>
              </a:lnSpc>
              <a:spcBef>
                <a:spcPts val="500"/>
              </a:spcBef>
              <a:spcAft>
                <a:spcPts val="0"/>
              </a:spcAft>
              <a:buSzPts val="2220"/>
              <a:buChar char="•"/>
            </a:pPr>
            <a:r>
              <a:rPr lang="en-US" sz="2220"/>
              <a:t>Conversion Rates</a:t>
            </a:r>
            <a:endParaRPr/>
          </a:p>
          <a:p>
            <a:pPr marL="685800" lvl="1" indent="-228600" algn="l" rtl="0">
              <a:lnSpc>
                <a:spcPct val="80000"/>
              </a:lnSpc>
              <a:spcBef>
                <a:spcPts val="500"/>
              </a:spcBef>
              <a:spcAft>
                <a:spcPts val="0"/>
              </a:spcAft>
              <a:buSzPts val="2220"/>
              <a:buChar char="•"/>
            </a:pPr>
            <a:r>
              <a:rPr lang="en-US" sz="2220"/>
              <a:t>Purchase Reports</a:t>
            </a:r>
            <a:endParaRPr/>
          </a:p>
          <a:p>
            <a:pPr marL="685800" lvl="1" indent="-228600" algn="l" rtl="0">
              <a:lnSpc>
                <a:spcPct val="80000"/>
              </a:lnSpc>
              <a:spcBef>
                <a:spcPts val="500"/>
              </a:spcBef>
              <a:spcAft>
                <a:spcPts val="0"/>
              </a:spcAft>
              <a:buSzPts val="2220"/>
              <a:buChar char="•"/>
            </a:pPr>
            <a:r>
              <a:rPr lang="en-US" sz="2220"/>
              <a:t>Average Order Values</a:t>
            </a:r>
            <a:endParaRPr/>
          </a:p>
          <a:p>
            <a:pPr marL="685800" lvl="1" indent="-228600" algn="l" rtl="0">
              <a:lnSpc>
                <a:spcPct val="80000"/>
              </a:lnSpc>
              <a:spcBef>
                <a:spcPts val="500"/>
              </a:spcBef>
              <a:spcAft>
                <a:spcPts val="0"/>
              </a:spcAft>
              <a:buSzPts val="2220"/>
              <a:buChar char="•"/>
            </a:pPr>
            <a:r>
              <a:rPr lang="en-US" sz="2220"/>
              <a:t>Unique Purchases</a:t>
            </a:r>
            <a:endParaRPr/>
          </a:p>
          <a:p>
            <a:pPr marL="685800" lvl="1" indent="-228600" algn="l" rtl="0">
              <a:lnSpc>
                <a:spcPct val="80000"/>
              </a:lnSpc>
              <a:spcBef>
                <a:spcPts val="500"/>
              </a:spcBef>
              <a:spcAft>
                <a:spcPts val="0"/>
              </a:spcAft>
              <a:buSzPts val="2220"/>
              <a:buChar char="•"/>
            </a:pPr>
            <a:r>
              <a:rPr lang="en-US" sz="2220"/>
              <a:t>Per Session Value</a:t>
            </a:r>
            <a:endParaRPr/>
          </a:p>
          <a:p>
            <a:pPr marL="685800" lvl="1" indent="-228600" algn="l" rtl="0">
              <a:lnSpc>
                <a:spcPct val="80000"/>
              </a:lnSpc>
              <a:spcBef>
                <a:spcPts val="500"/>
              </a:spcBef>
              <a:spcAft>
                <a:spcPts val="0"/>
              </a:spcAft>
              <a:buSzPts val="2220"/>
              <a:buChar char="•"/>
            </a:pPr>
            <a:r>
              <a:rPr lang="en-US" sz="2220"/>
              <a:t>Catalog Reports</a:t>
            </a:r>
            <a:endParaRPr/>
          </a:p>
          <a:p>
            <a:pPr marL="685800" lvl="1" indent="-228600" algn="l" rtl="0">
              <a:lnSpc>
                <a:spcPct val="80000"/>
              </a:lnSpc>
              <a:spcBef>
                <a:spcPts val="500"/>
              </a:spcBef>
              <a:spcAft>
                <a:spcPts val="0"/>
              </a:spcAft>
              <a:buSzPts val="2220"/>
              <a:buChar char="•"/>
            </a:pPr>
            <a:r>
              <a:rPr lang="en-US" sz="2220"/>
              <a:t>Search and Navigation Reports</a:t>
            </a:r>
            <a:endParaRPr/>
          </a:p>
          <a:p>
            <a:pPr marL="685800" lvl="1" indent="-228600" algn="l" rtl="0">
              <a:lnSpc>
                <a:spcPct val="80000"/>
              </a:lnSpc>
              <a:spcBef>
                <a:spcPts val="500"/>
              </a:spcBef>
              <a:spcAft>
                <a:spcPts val="0"/>
              </a:spcAft>
              <a:buSzPts val="2220"/>
              <a:buChar char="•"/>
            </a:pPr>
            <a:r>
              <a:rPr lang="en-US" sz="2220"/>
              <a:t>Customer Reports</a:t>
            </a:r>
            <a:endParaRPr/>
          </a:p>
          <a:p>
            <a:pPr marL="685800" lvl="1" indent="-228600" algn="l" rtl="0">
              <a:lnSpc>
                <a:spcPct val="80000"/>
              </a:lnSpc>
              <a:spcBef>
                <a:spcPts val="500"/>
              </a:spcBef>
              <a:spcAft>
                <a:spcPts val="0"/>
              </a:spcAft>
              <a:buSzPts val="2220"/>
              <a:buChar char="•"/>
            </a:pPr>
            <a:r>
              <a:rPr lang="en-US" sz="2220"/>
              <a:t>Traffic Reports</a:t>
            </a:r>
            <a:endParaRPr/>
          </a:p>
          <a:p>
            <a:pPr marL="685800" lvl="1" indent="-228600" algn="l" rtl="0">
              <a:lnSpc>
                <a:spcPct val="80000"/>
              </a:lnSpc>
              <a:spcBef>
                <a:spcPts val="500"/>
              </a:spcBef>
              <a:spcAft>
                <a:spcPts val="0"/>
              </a:spcAft>
              <a:buSzPts val="2220"/>
              <a:buChar char="•"/>
            </a:pPr>
            <a:r>
              <a:rPr lang="en-US" sz="2220"/>
              <a:t>A/B Testing Reports</a:t>
            </a:r>
            <a:endParaRPr sz="2220"/>
          </a:p>
        </p:txBody>
      </p:sp>
      <p:sp>
        <p:nvSpPr>
          <p:cNvPr id="244" name="Google Shape;244;p27"/>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4363E"/>
              </a:buClr>
              <a:buSzPts val="4000"/>
              <a:buFont typeface="Calibri"/>
              <a:buNone/>
            </a:pPr>
            <a:r>
              <a:rPr lang="en-US">
                <a:solidFill>
                  <a:srgbClr val="34363E"/>
                </a:solidFill>
              </a:rPr>
              <a:t>Reporting &amp; Analytics</a:t>
            </a:r>
            <a:endParaRPr/>
          </a:p>
        </p:txBody>
      </p:sp>
      <p:sp>
        <p:nvSpPr>
          <p:cNvPr id="245" name="Google Shape;245;p27"/>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4363E"/>
              </a:buClr>
              <a:buSzPts val="4000"/>
              <a:buFont typeface="Calibri"/>
              <a:buNone/>
            </a:pPr>
            <a:r>
              <a:rPr lang="en-US">
                <a:solidFill>
                  <a:srgbClr val="34363E"/>
                </a:solidFill>
              </a:rPr>
              <a:t>E-Commerce Platforms</a:t>
            </a:r>
            <a:endParaRPr/>
          </a:p>
        </p:txBody>
      </p:sp>
      <p:sp>
        <p:nvSpPr>
          <p:cNvPr id="251" name="Google Shape;251;p28"/>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17</a:t>
            </a:fld>
            <a:endParaRPr/>
          </a:p>
        </p:txBody>
      </p:sp>
      <p:pic>
        <p:nvPicPr>
          <p:cNvPr id="252" name="Google Shape;252;p28" descr="http://d15o9qq6jqrrp9.cloudfront.net/assets/images/sites/26/logos/407/volusion%20(1)%204.png"/>
          <p:cNvPicPr preferRelativeResize="0"/>
          <p:nvPr/>
        </p:nvPicPr>
        <p:blipFill rotWithShape="1">
          <a:blip r:embed="rId3">
            <a:alphaModFix/>
          </a:blip>
          <a:srcRect/>
          <a:stretch/>
        </p:blipFill>
        <p:spPr>
          <a:xfrm>
            <a:off x="926884" y="3237479"/>
            <a:ext cx="2417620" cy="671563"/>
          </a:xfrm>
          <a:prstGeom prst="rect">
            <a:avLst/>
          </a:prstGeom>
          <a:noFill/>
          <a:ln>
            <a:noFill/>
          </a:ln>
        </p:spPr>
      </p:pic>
      <p:pic>
        <p:nvPicPr>
          <p:cNvPr id="253" name="Google Shape;253;p28" descr="https://static.wixstatic.com/media/b71c4b_642257899b014e94a0b3beed3ba0c88f.png/v1/fill/w_96,h_22,al_c,lg_1/b71c4b_642257899b014e94a0b3beed3ba0c88f.png"/>
          <p:cNvPicPr preferRelativeResize="0"/>
          <p:nvPr/>
        </p:nvPicPr>
        <p:blipFill rotWithShape="1">
          <a:blip r:embed="rId4">
            <a:alphaModFix/>
          </a:blip>
          <a:srcRect/>
          <a:stretch/>
        </p:blipFill>
        <p:spPr>
          <a:xfrm>
            <a:off x="9299315" y="2563514"/>
            <a:ext cx="1796292" cy="411650"/>
          </a:xfrm>
          <a:prstGeom prst="rect">
            <a:avLst/>
          </a:prstGeom>
          <a:noFill/>
          <a:ln>
            <a:noFill/>
          </a:ln>
        </p:spPr>
      </p:pic>
      <p:pic>
        <p:nvPicPr>
          <p:cNvPr id="254" name="Google Shape;254;p28" descr="http://d15o9qq6jqrrp9.cloudfront.net/assets/images/sites/26/logos/408/WooCommerce-by-BlueHost-logo-144x40.png"/>
          <p:cNvPicPr preferRelativeResize="0"/>
          <p:nvPr/>
        </p:nvPicPr>
        <p:blipFill rotWithShape="1">
          <a:blip r:embed="rId5">
            <a:alphaModFix/>
          </a:blip>
          <a:srcRect/>
          <a:stretch/>
        </p:blipFill>
        <p:spPr>
          <a:xfrm>
            <a:off x="6497364" y="4993133"/>
            <a:ext cx="2491571" cy="692105"/>
          </a:xfrm>
          <a:prstGeom prst="rect">
            <a:avLst/>
          </a:prstGeom>
          <a:noFill/>
          <a:ln>
            <a:noFill/>
          </a:ln>
        </p:spPr>
      </p:pic>
      <p:pic>
        <p:nvPicPr>
          <p:cNvPr id="255" name="Google Shape;255;p28" descr="http://d15o9qq6jqrrp9.cloudfront.net/assets/images/sites/26/logos/411/1shopping.png"/>
          <p:cNvPicPr preferRelativeResize="0"/>
          <p:nvPr/>
        </p:nvPicPr>
        <p:blipFill rotWithShape="1">
          <a:blip r:embed="rId6">
            <a:alphaModFix/>
          </a:blip>
          <a:srcRect/>
          <a:stretch/>
        </p:blipFill>
        <p:spPr>
          <a:xfrm>
            <a:off x="995123" y="4127940"/>
            <a:ext cx="2281142" cy="633652"/>
          </a:xfrm>
          <a:prstGeom prst="rect">
            <a:avLst/>
          </a:prstGeom>
          <a:noFill/>
          <a:ln>
            <a:noFill/>
          </a:ln>
        </p:spPr>
      </p:pic>
      <p:pic>
        <p:nvPicPr>
          <p:cNvPr id="256" name="Google Shape;256;p28" descr="http://d15o9qq6jqrrp9.cloudfront.net/assets/images/sites/26/logos/405/shopify.png"/>
          <p:cNvPicPr preferRelativeResize="0"/>
          <p:nvPr/>
        </p:nvPicPr>
        <p:blipFill rotWithShape="1">
          <a:blip r:embed="rId7">
            <a:alphaModFix/>
          </a:blip>
          <a:srcRect/>
          <a:stretch/>
        </p:blipFill>
        <p:spPr>
          <a:xfrm>
            <a:off x="6302545" y="3323915"/>
            <a:ext cx="2679660" cy="744352"/>
          </a:xfrm>
          <a:prstGeom prst="rect">
            <a:avLst/>
          </a:prstGeom>
          <a:noFill/>
          <a:ln>
            <a:noFill/>
          </a:ln>
        </p:spPr>
      </p:pic>
      <p:pic>
        <p:nvPicPr>
          <p:cNvPr id="257" name="Google Shape;257;p28" descr="http://d15o9qq6jqrrp9.cloudfront.net/assets/images/sites/26/logos/409/x-cart.png"/>
          <p:cNvPicPr preferRelativeResize="0"/>
          <p:nvPr/>
        </p:nvPicPr>
        <p:blipFill rotWithShape="1">
          <a:blip r:embed="rId8">
            <a:alphaModFix/>
          </a:blip>
          <a:srcRect/>
          <a:stretch/>
        </p:blipFill>
        <p:spPr>
          <a:xfrm>
            <a:off x="9400889" y="3425328"/>
            <a:ext cx="1741367" cy="483714"/>
          </a:xfrm>
          <a:prstGeom prst="rect">
            <a:avLst/>
          </a:prstGeom>
          <a:noFill/>
          <a:ln>
            <a:noFill/>
          </a:ln>
        </p:spPr>
      </p:pic>
      <p:pic>
        <p:nvPicPr>
          <p:cNvPr id="258" name="Google Shape;258;p28" descr="https://cdn.zapier.com/storage/services/2ac8092772ad80fdad261df045f6c864.png"/>
          <p:cNvPicPr preferRelativeResize="0"/>
          <p:nvPr/>
        </p:nvPicPr>
        <p:blipFill rotWithShape="1">
          <a:blip r:embed="rId9">
            <a:alphaModFix/>
          </a:blip>
          <a:srcRect/>
          <a:stretch/>
        </p:blipFill>
        <p:spPr>
          <a:xfrm>
            <a:off x="5001180" y="1600135"/>
            <a:ext cx="916280" cy="916280"/>
          </a:xfrm>
          <a:prstGeom prst="rect">
            <a:avLst/>
          </a:prstGeom>
          <a:noFill/>
          <a:ln>
            <a:noFill/>
          </a:ln>
        </p:spPr>
      </p:pic>
      <p:pic>
        <p:nvPicPr>
          <p:cNvPr id="259" name="Google Shape;259;p28" descr="https://zapier.cachefly.net/storage/photos/b191fcc63efdeceebcbf219fa9cf3239.png"/>
          <p:cNvPicPr preferRelativeResize="0">
            <a:picLocks noGrp="1"/>
          </p:cNvPicPr>
          <p:nvPr>
            <p:ph type="body" idx="1"/>
          </p:nvPr>
        </p:nvPicPr>
        <p:blipFill rotWithShape="1">
          <a:blip r:embed="rId10">
            <a:alphaModFix/>
          </a:blip>
          <a:srcRect/>
          <a:stretch/>
        </p:blipFill>
        <p:spPr>
          <a:xfrm>
            <a:off x="4849720" y="3117501"/>
            <a:ext cx="1219200" cy="1219200"/>
          </a:xfrm>
          <a:prstGeom prst="rect">
            <a:avLst/>
          </a:prstGeom>
          <a:noFill/>
          <a:ln>
            <a:noFill/>
          </a:ln>
        </p:spPr>
      </p:pic>
      <p:pic>
        <p:nvPicPr>
          <p:cNvPr id="260" name="Google Shape;260;p28" descr="https://zapier.cachefly.net/storage/photos/7b3da04e8bafa69828e5ace9828b9b30.png"/>
          <p:cNvPicPr preferRelativeResize="0"/>
          <p:nvPr/>
        </p:nvPicPr>
        <p:blipFill rotWithShape="1">
          <a:blip r:embed="rId11">
            <a:alphaModFix/>
          </a:blip>
          <a:srcRect/>
          <a:stretch/>
        </p:blipFill>
        <p:spPr>
          <a:xfrm>
            <a:off x="4849720" y="4622593"/>
            <a:ext cx="1219200" cy="1219201"/>
          </a:xfrm>
          <a:prstGeom prst="rect">
            <a:avLst/>
          </a:prstGeom>
          <a:noFill/>
          <a:ln>
            <a:noFill/>
          </a:ln>
        </p:spPr>
      </p:pic>
      <p:pic>
        <p:nvPicPr>
          <p:cNvPr id="261" name="Google Shape;261;p28" descr="Image result for squarespace logo png"/>
          <p:cNvPicPr preferRelativeResize="0"/>
          <p:nvPr/>
        </p:nvPicPr>
        <p:blipFill rotWithShape="1">
          <a:blip r:embed="rId12">
            <a:alphaModFix/>
          </a:blip>
          <a:srcRect/>
          <a:stretch/>
        </p:blipFill>
        <p:spPr>
          <a:xfrm>
            <a:off x="9658752" y="4693594"/>
            <a:ext cx="1551558" cy="1046009"/>
          </a:xfrm>
          <a:prstGeom prst="rect">
            <a:avLst/>
          </a:prstGeom>
          <a:noFill/>
          <a:ln>
            <a:noFill/>
          </a:ln>
        </p:spPr>
      </p:pic>
      <p:pic>
        <p:nvPicPr>
          <p:cNvPr id="262" name="Google Shape;262;p28" descr="Image result for salesforce commerce cloud logo png"/>
          <p:cNvPicPr preferRelativeResize="0"/>
          <p:nvPr/>
        </p:nvPicPr>
        <p:blipFill rotWithShape="1">
          <a:blip r:embed="rId13">
            <a:alphaModFix/>
          </a:blip>
          <a:srcRect/>
          <a:stretch/>
        </p:blipFill>
        <p:spPr>
          <a:xfrm>
            <a:off x="1096601" y="905387"/>
            <a:ext cx="3679884" cy="1931940"/>
          </a:xfrm>
          <a:prstGeom prst="rect">
            <a:avLst/>
          </a:prstGeom>
          <a:noFill/>
          <a:ln>
            <a:noFill/>
          </a:ln>
        </p:spPr>
      </p:pic>
      <p:pic>
        <p:nvPicPr>
          <p:cNvPr id="263" name="Google Shape;263;p28" descr="Image result for prestashop logo png"/>
          <p:cNvPicPr preferRelativeResize="0"/>
          <p:nvPr/>
        </p:nvPicPr>
        <p:blipFill rotWithShape="1">
          <a:blip r:embed="rId14">
            <a:alphaModFix/>
          </a:blip>
          <a:srcRect/>
          <a:stretch/>
        </p:blipFill>
        <p:spPr>
          <a:xfrm>
            <a:off x="995123" y="5079100"/>
            <a:ext cx="3426153" cy="563758"/>
          </a:xfrm>
          <a:prstGeom prst="rect">
            <a:avLst/>
          </a:prstGeom>
          <a:noFill/>
          <a:ln>
            <a:noFill/>
          </a:ln>
        </p:spPr>
      </p:pic>
      <p:pic>
        <p:nvPicPr>
          <p:cNvPr id="264" name="Google Shape;264;p28" descr="Image result for sap hybris logo"/>
          <p:cNvPicPr preferRelativeResize="0"/>
          <p:nvPr/>
        </p:nvPicPr>
        <p:blipFill rotWithShape="1">
          <a:blip r:embed="rId15">
            <a:alphaModFix/>
          </a:blip>
          <a:srcRect/>
          <a:stretch/>
        </p:blipFill>
        <p:spPr>
          <a:xfrm>
            <a:off x="1096601" y="2390506"/>
            <a:ext cx="3356404" cy="659167"/>
          </a:xfrm>
          <a:prstGeom prst="rect">
            <a:avLst/>
          </a:prstGeom>
          <a:noFill/>
          <a:ln>
            <a:noFill/>
          </a:ln>
        </p:spPr>
      </p:pic>
      <p:pic>
        <p:nvPicPr>
          <p:cNvPr id="265" name="Google Shape;265;p28" descr="Image result for ibm websphere commerce"/>
          <p:cNvPicPr preferRelativeResize="0"/>
          <p:nvPr/>
        </p:nvPicPr>
        <p:blipFill rotWithShape="1">
          <a:blip r:embed="rId16">
            <a:alphaModFix/>
          </a:blip>
          <a:srcRect t="25672" b="28477"/>
          <a:stretch/>
        </p:blipFill>
        <p:spPr>
          <a:xfrm>
            <a:off x="6520739" y="1431891"/>
            <a:ext cx="1800932" cy="825741"/>
          </a:xfrm>
          <a:prstGeom prst="rect">
            <a:avLst/>
          </a:prstGeom>
          <a:noFill/>
          <a:ln>
            <a:noFill/>
          </a:ln>
        </p:spPr>
      </p:pic>
      <p:pic>
        <p:nvPicPr>
          <p:cNvPr id="266" name="Google Shape;266;p28" descr="Image result for Oracle ATG Web Commerce"/>
          <p:cNvPicPr preferRelativeResize="0"/>
          <p:nvPr/>
        </p:nvPicPr>
        <p:blipFill rotWithShape="1">
          <a:blip r:embed="rId17">
            <a:alphaModFix/>
          </a:blip>
          <a:srcRect/>
          <a:stretch/>
        </p:blipFill>
        <p:spPr>
          <a:xfrm>
            <a:off x="8809845" y="1343795"/>
            <a:ext cx="2476500" cy="847725"/>
          </a:xfrm>
          <a:prstGeom prst="rect">
            <a:avLst/>
          </a:prstGeom>
          <a:noFill/>
          <a:ln>
            <a:noFill/>
          </a:ln>
        </p:spPr>
      </p:pic>
      <p:pic>
        <p:nvPicPr>
          <p:cNvPr id="19" name="Picture 1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20" name="Rectangle 19"/>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9"/>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solidFill>
                  <a:schemeClr val="lt1"/>
                </a:solidFill>
                <a:latin typeface="Calibri"/>
                <a:ea typeface="Calibri"/>
                <a:cs typeface="Calibri"/>
                <a:sym typeface="Calibri"/>
              </a:rPr>
              <a:t>18</a:t>
            </a:fld>
            <a:endParaRPr>
              <a:solidFill>
                <a:schemeClr val="lt1"/>
              </a:solidFill>
              <a:latin typeface="Calibri"/>
              <a:ea typeface="Calibri"/>
              <a:cs typeface="Calibri"/>
              <a:sym typeface="Calibri"/>
            </a:endParaRPr>
          </a:p>
        </p:txBody>
      </p:sp>
      <p:sp>
        <p:nvSpPr>
          <p:cNvPr id="272" name="Google Shape;272;p29"/>
          <p:cNvSpPr txBox="1"/>
          <p:nvPr/>
        </p:nvSpPr>
        <p:spPr>
          <a:xfrm>
            <a:off x="4930158" y="2861669"/>
            <a:ext cx="2429302" cy="53220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595959"/>
              </a:buClr>
              <a:buSzPts val="3600"/>
              <a:buFont typeface="Calibri"/>
              <a:buNone/>
            </a:pPr>
            <a:r>
              <a:rPr lang="en-US" sz="3600">
                <a:solidFill>
                  <a:srgbClr val="595959"/>
                </a:solidFill>
                <a:latin typeface="Calibri"/>
                <a:ea typeface="Calibri"/>
                <a:cs typeface="Calibri"/>
                <a:sym typeface="Calibri"/>
              </a:rPr>
              <a:t>Thanks</a:t>
            </a:r>
            <a:endParaRPr sz="3600">
              <a:solidFill>
                <a:srgbClr val="595959"/>
              </a:solidFill>
              <a:latin typeface="Calibri"/>
              <a:ea typeface="Calibri"/>
              <a:cs typeface="Calibri"/>
              <a:sym typeface="Calibri"/>
            </a:endParaRPr>
          </a:p>
        </p:txBody>
      </p:sp>
      <p:sp>
        <p:nvSpPr>
          <p:cNvPr id="273" name="Google Shape;273;p29"/>
          <p:cNvSpPr/>
          <p:nvPr/>
        </p:nvSpPr>
        <p:spPr>
          <a:xfrm>
            <a:off x="4701292" y="2500640"/>
            <a:ext cx="2887034" cy="1254260"/>
          </a:xfrm>
          <a:prstGeom prst="rect">
            <a:avLst/>
          </a:prstGeom>
          <a:noFill/>
          <a:ln w="9525" cap="flat" cmpd="sng">
            <a:solidFill>
              <a:srgbClr val="FA60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5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p:nvPr/>
        </p:nvSpPr>
        <p:spPr>
          <a:xfrm>
            <a:off x="10207625" y="4095750"/>
            <a:ext cx="1846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13"/>
          <p:cNvSpPr txBox="1"/>
          <p:nvPr/>
        </p:nvSpPr>
        <p:spPr>
          <a:xfrm>
            <a:off x="741800" y="2118846"/>
            <a:ext cx="3873744" cy="2521844"/>
          </a:xfrm>
          <a:prstGeom prst="rect">
            <a:avLst/>
          </a:prstGeom>
          <a:noFill/>
          <a:ln>
            <a:noFill/>
          </a:ln>
        </p:spPr>
        <p:txBody>
          <a:bodyPr spcFirstLastPara="1" wrap="square" lIns="91425" tIns="45700" rIns="91425" bIns="45700" anchor="t" anchorCtr="0">
            <a:noAutofit/>
          </a:bodyPr>
          <a:lstStyle/>
          <a:p>
            <a:pPr marL="0" marR="0" lvl="0" indent="0" algn="ctr" rtl="0">
              <a:lnSpc>
                <a:spcPct val="94000"/>
              </a:lnSpc>
              <a:spcBef>
                <a:spcPts val="0"/>
              </a:spcBef>
              <a:spcAft>
                <a:spcPts val="0"/>
              </a:spcAft>
              <a:buNone/>
            </a:pPr>
            <a:r>
              <a:rPr lang="en-US" sz="5000" b="1">
                <a:solidFill>
                  <a:srgbClr val="34363E"/>
                </a:solidFill>
                <a:latin typeface="Calibri"/>
                <a:ea typeface="Calibri"/>
                <a:cs typeface="Calibri"/>
                <a:sym typeface="Calibri"/>
              </a:rPr>
              <a:t>Shipping Process &amp; Dynamic Shopping</a:t>
            </a:r>
            <a:endParaRPr/>
          </a:p>
        </p:txBody>
      </p:sp>
      <p:sp>
        <p:nvSpPr>
          <p:cNvPr id="81" name="Google Shape;81;p13"/>
          <p:cNvSpPr txBox="1"/>
          <p:nvPr/>
        </p:nvSpPr>
        <p:spPr>
          <a:xfrm>
            <a:off x="741799" y="5622913"/>
            <a:ext cx="1544199" cy="832478"/>
          </a:xfrm>
          <a:prstGeom prst="rect">
            <a:avLst/>
          </a:prstGeom>
          <a:noFill/>
          <a:ln>
            <a:noFill/>
          </a:ln>
        </p:spPr>
        <p:txBody>
          <a:bodyPr spcFirstLastPara="1" wrap="square" lIns="91425" tIns="45700" rIns="91425" bIns="45700" anchor="t" anchorCtr="0">
            <a:noAutofit/>
          </a:bodyPr>
          <a:lstStyle/>
          <a:p>
            <a:pPr marL="0" marR="0" lvl="0" indent="0" algn="l" rtl="0">
              <a:lnSpc>
                <a:spcPct val="130769"/>
              </a:lnSpc>
              <a:spcBef>
                <a:spcPts val="0"/>
              </a:spcBef>
              <a:spcAft>
                <a:spcPts val="0"/>
              </a:spcAft>
              <a:buNone/>
            </a:pPr>
            <a:r>
              <a:rPr lang="en-US" sz="1300" dirty="0">
                <a:solidFill>
                  <a:schemeClr val="tx1"/>
                </a:solidFill>
                <a:latin typeface="Calibri"/>
                <a:ea typeface="Calibri"/>
                <a:cs typeface="Calibri"/>
                <a:sym typeface="Calibri"/>
              </a:rPr>
              <a:t>Presented By</a:t>
            </a:r>
            <a:endParaRPr dirty="0">
              <a:solidFill>
                <a:schemeClr val="tx1"/>
              </a:solidFill>
            </a:endParaRPr>
          </a:p>
          <a:p>
            <a:pPr marL="0" marR="0" lvl="0" indent="0" algn="l" rtl="0">
              <a:lnSpc>
                <a:spcPct val="130769"/>
              </a:lnSpc>
              <a:spcBef>
                <a:spcPts val="0"/>
              </a:spcBef>
              <a:spcAft>
                <a:spcPts val="0"/>
              </a:spcAft>
              <a:buNone/>
            </a:pPr>
            <a:r>
              <a:rPr lang="en-US" sz="1300" b="1" dirty="0" smtClean="0">
                <a:solidFill>
                  <a:schemeClr val="tx1"/>
                </a:solidFill>
                <a:latin typeface="Calibri"/>
                <a:ea typeface="Calibri"/>
                <a:cs typeface="Calibri"/>
                <a:sym typeface="Calibri"/>
              </a:rPr>
              <a:t>Muhammad Afzal</a:t>
            </a:r>
            <a:endParaRPr sz="1300" b="1" dirty="0">
              <a:solidFill>
                <a:schemeClr val="tx1"/>
              </a:solidFill>
              <a:latin typeface="Calibri"/>
              <a:ea typeface="Calibri"/>
              <a:cs typeface="Calibri"/>
              <a:sym typeface="Calibri"/>
            </a:endParaRPr>
          </a:p>
        </p:txBody>
      </p:sp>
      <p:pic>
        <p:nvPicPr>
          <p:cNvPr id="82" name="Google Shape;82;p13" descr="systemlogohighres.png"/>
          <p:cNvPicPr preferRelativeResize="0"/>
          <p:nvPr/>
        </p:nvPicPr>
        <p:blipFill rotWithShape="1">
          <a:blip r:embed="rId3">
            <a:alphaModFix/>
          </a:blip>
          <a:srcRect/>
          <a:stretch/>
        </p:blipFill>
        <p:spPr>
          <a:xfrm>
            <a:off x="9824949" y="6041324"/>
            <a:ext cx="1767707" cy="308642"/>
          </a:xfrm>
          <a:prstGeom prst="rect">
            <a:avLst/>
          </a:prstGeom>
          <a:noFill/>
          <a:ln>
            <a:noFill/>
          </a:ln>
        </p:spPr>
      </p:pic>
      <p:sp>
        <p:nvSpPr>
          <p:cNvPr id="83" name="Google Shape;83;p13"/>
          <p:cNvSpPr txBox="1"/>
          <p:nvPr/>
        </p:nvSpPr>
        <p:spPr>
          <a:xfrm>
            <a:off x="741800" y="495586"/>
            <a:ext cx="700432" cy="307349"/>
          </a:xfrm>
          <a:prstGeom prst="rect">
            <a:avLst/>
          </a:prstGeom>
          <a:noFill/>
          <a:ln>
            <a:noFill/>
          </a:ln>
        </p:spPr>
        <p:txBody>
          <a:bodyPr spcFirstLastPara="1" wrap="square" lIns="91425" tIns="45700" rIns="91425" bIns="45700" anchor="t" anchorCtr="0">
            <a:noAutofit/>
          </a:bodyPr>
          <a:lstStyle/>
          <a:p>
            <a:pPr marL="0" marR="0" lvl="0" indent="0" algn="l" rtl="0">
              <a:lnSpc>
                <a:spcPct val="130769"/>
              </a:lnSpc>
              <a:spcBef>
                <a:spcPts val="0"/>
              </a:spcBef>
              <a:spcAft>
                <a:spcPts val="0"/>
              </a:spcAft>
              <a:buNone/>
            </a:pPr>
            <a:r>
              <a:rPr lang="en-US" sz="1300" b="1">
                <a:solidFill>
                  <a:srgbClr val="7F7F7F"/>
                </a:solidFill>
                <a:latin typeface="Calibri"/>
                <a:ea typeface="Calibri"/>
                <a:cs typeface="Calibri"/>
                <a:sym typeface="Calibri"/>
              </a:rPr>
              <a:t>Session</a:t>
            </a:r>
            <a:endParaRPr sz="1300" b="1">
              <a:solidFill>
                <a:srgbClr val="7F7F7F"/>
              </a:solidFill>
              <a:latin typeface="Calibri"/>
              <a:ea typeface="Calibri"/>
              <a:cs typeface="Calibri"/>
              <a:sym typeface="Calibri"/>
            </a:endParaRPr>
          </a:p>
        </p:txBody>
      </p:sp>
      <p:sp>
        <p:nvSpPr>
          <p:cNvPr id="84" name="Google Shape;84;p13"/>
          <p:cNvSpPr/>
          <p:nvPr/>
        </p:nvSpPr>
        <p:spPr>
          <a:xfrm>
            <a:off x="1492930" y="444697"/>
            <a:ext cx="793069" cy="411480"/>
          </a:xfrm>
          <a:prstGeom prst="flowChartAlternateProcess">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5 &amp; 6</a:t>
            </a:r>
            <a:endParaRPr sz="1800">
              <a:solidFill>
                <a:schemeClr val="lt1"/>
              </a:solidFill>
              <a:latin typeface="Calibri"/>
              <a:ea typeface="Calibri"/>
              <a:cs typeface="Calibri"/>
              <a:sym typeface="Calibri"/>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4949" y="5953397"/>
            <a:ext cx="1767707" cy="4844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3"/>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Calibri"/>
                <a:ea typeface="Calibri"/>
                <a:cs typeface="Calibri"/>
                <a:sym typeface="Calibri"/>
              </a:rPr>
              <a:t>2</a:t>
            </a:fld>
            <a:endParaRPr dirty="0">
              <a:latin typeface="Calibri"/>
              <a:ea typeface="Calibri"/>
              <a:cs typeface="Calibri"/>
              <a:sym typeface="Calibri"/>
            </a:endParaRPr>
          </a:p>
        </p:txBody>
      </p:sp>
      <p:sp>
        <p:nvSpPr>
          <p:cNvPr id="78" name="Google Shape;78;p13"/>
          <p:cNvSpPr txBox="1"/>
          <p:nvPr/>
        </p:nvSpPr>
        <p:spPr>
          <a:xfrm>
            <a:off x="905907" y="222124"/>
            <a:ext cx="1828192"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rgbClr val="34363E"/>
                </a:solidFill>
                <a:latin typeface="Calibri"/>
                <a:ea typeface="Calibri"/>
                <a:cs typeface="Calibri"/>
                <a:sym typeface="Calibri"/>
              </a:rPr>
              <a:t>Agenda</a:t>
            </a:r>
            <a:endParaRPr sz="4000" b="1">
              <a:solidFill>
                <a:srgbClr val="34363E"/>
              </a:solidFill>
              <a:latin typeface="Calibri"/>
              <a:ea typeface="Calibri"/>
              <a:cs typeface="Calibri"/>
              <a:sym typeface="Calibri"/>
            </a:endParaRPr>
          </a:p>
        </p:txBody>
      </p:sp>
      <p:sp>
        <p:nvSpPr>
          <p:cNvPr id="79" name="Google Shape;79;p13"/>
          <p:cNvSpPr/>
          <p:nvPr/>
        </p:nvSpPr>
        <p:spPr>
          <a:xfrm>
            <a:off x="905907" y="1842730"/>
            <a:ext cx="10241064" cy="3591287"/>
          </a:xfrm>
          <a:prstGeom prst="rect">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13"/>
          <p:cNvSpPr/>
          <p:nvPr/>
        </p:nvSpPr>
        <p:spPr>
          <a:xfrm>
            <a:off x="1609485" y="2111397"/>
            <a:ext cx="4572000" cy="1526977"/>
          </a:xfrm>
          <a:prstGeom prst="rect">
            <a:avLst/>
          </a:prstGeom>
          <a:noFill/>
          <a:ln>
            <a:noFill/>
          </a:ln>
        </p:spPr>
        <p:txBody>
          <a:bodyPr spcFirstLastPara="1" wrap="square" lIns="26775" tIns="26775" rIns="26775" bIns="26775" anchor="t" anchorCtr="0">
            <a:noAutofit/>
          </a:bodyPr>
          <a:lstStyle/>
          <a:p>
            <a:pPr marL="136525" marR="0" lvl="0" indent="-196850" algn="l" rtl="0">
              <a:spcBef>
                <a:spcPts val="0"/>
              </a:spcBef>
              <a:spcAft>
                <a:spcPts val="0"/>
              </a:spcAft>
              <a:buClr>
                <a:srgbClr val="FF6600"/>
              </a:buClr>
              <a:buSzPts val="3100"/>
              <a:buFont typeface="Gill Sans"/>
              <a:buChar char="•"/>
            </a:pPr>
            <a:r>
              <a:rPr lang="en-US" sz="2000">
                <a:solidFill>
                  <a:srgbClr val="595959"/>
                </a:solidFill>
                <a:latin typeface="Calibri"/>
                <a:ea typeface="Calibri"/>
                <a:cs typeface="Calibri"/>
                <a:sym typeface="Calibri"/>
              </a:rPr>
              <a:t>Introduction to e-Commerce</a:t>
            </a:r>
            <a:endParaRPr/>
          </a:p>
          <a:p>
            <a:pPr marL="136525" marR="0" lvl="0" indent="-196850" algn="l" rtl="0">
              <a:spcBef>
                <a:spcPts val="1055"/>
              </a:spcBef>
              <a:spcAft>
                <a:spcPts val="0"/>
              </a:spcAft>
              <a:buClr>
                <a:srgbClr val="FF6600"/>
              </a:buClr>
              <a:buSzPts val="3100"/>
              <a:buFont typeface="Gill Sans"/>
              <a:buChar char="•"/>
            </a:pPr>
            <a:r>
              <a:rPr lang="en-US" sz="2000">
                <a:solidFill>
                  <a:srgbClr val="595959"/>
                </a:solidFill>
                <a:latin typeface="Calibri"/>
                <a:ea typeface="Calibri"/>
                <a:cs typeface="Calibri"/>
                <a:sym typeface="Calibri"/>
              </a:rPr>
              <a:t>Products &amp; Catalogs</a:t>
            </a:r>
            <a:endParaRPr/>
          </a:p>
          <a:p>
            <a:pPr marL="136525" marR="0" lvl="0" indent="-196850" algn="l" rtl="0">
              <a:spcBef>
                <a:spcPts val="1055"/>
              </a:spcBef>
              <a:spcAft>
                <a:spcPts val="0"/>
              </a:spcAft>
              <a:buClr>
                <a:srgbClr val="FF6600"/>
              </a:buClr>
              <a:buSzPts val="3100"/>
              <a:buFont typeface="Gill Sans"/>
              <a:buChar char="•"/>
            </a:pPr>
            <a:r>
              <a:rPr lang="en-US" sz="2000">
                <a:solidFill>
                  <a:srgbClr val="595959"/>
                </a:solidFill>
                <a:latin typeface="Calibri"/>
                <a:ea typeface="Calibri"/>
                <a:cs typeface="Calibri"/>
                <a:sym typeface="Calibri"/>
              </a:rPr>
              <a:t>Inventory &amp; Price Books</a:t>
            </a:r>
            <a:endParaRPr/>
          </a:p>
          <a:p>
            <a:pPr marL="136525" marR="0" lvl="0" indent="-196850" algn="l" rtl="0">
              <a:spcBef>
                <a:spcPts val="1055"/>
              </a:spcBef>
              <a:spcAft>
                <a:spcPts val="0"/>
              </a:spcAft>
              <a:buClr>
                <a:srgbClr val="FF6600"/>
              </a:buClr>
              <a:buSzPts val="3100"/>
              <a:buFont typeface="Gill Sans"/>
              <a:buChar char="•"/>
            </a:pPr>
            <a:r>
              <a:rPr lang="en-US" sz="2000">
                <a:solidFill>
                  <a:srgbClr val="595959"/>
                </a:solidFill>
                <a:latin typeface="Calibri"/>
                <a:ea typeface="Calibri"/>
                <a:cs typeface="Calibri"/>
                <a:sym typeface="Calibri"/>
              </a:rPr>
              <a:t>Marketing Campaigns &amp; Promotions</a:t>
            </a:r>
            <a:endParaRPr/>
          </a:p>
          <a:p>
            <a:pPr marL="136525" marR="0" lvl="0" indent="-196850" algn="l" rtl="0">
              <a:spcBef>
                <a:spcPts val="1055"/>
              </a:spcBef>
              <a:spcAft>
                <a:spcPts val="0"/>
              </a:spcAft>
              <a:buClr>
                <a:srgbClr val="FF6600"/>
              </a:buClr>
              <a:buSzPts val="3100"/>
              <a:buFont typeface="Gill Sans"/>
              <a:buChar char="•"/>
            </a:pPr>
            <a:r>
              <a:rPr lang="en-US" sz="2000">
                <a:solidFill>
                  <a:srgbClr val="595959"/>
                </a:solidFill>
                <a:latin typeface="Calibri"/>
                <a:ea typeface="Calibri"/>
                <a:cs typeface="Calibri"/>
                <a:sym typeface="Calibri"/>
              </a:rPr>
              <a:t>Payment Gateways</a:t>
            </a:r>
            <a:endParaRPr/>
          </a:p>
          <a:p>
            <a:pPr marL="136525" marR="0" lvl="0" indent="-196850" algn="l" rtl="0">
              <a:spcBef>
                <a:spcPts val="1055"/>
              </a:spcBef>
              <a:spcAft>
                <a:spcPts val="0"/>
              </a:spcAft>
              <a:buClr>
                <a:srgbClr val="FF6600"/>
              </a:buClr>
              <a:buSzPts val="3100"/>
              <a:buFont typeface="Gill Sans"/>
              <a:buChar char="•"/>
            </a:pPr>
            <a:r>
              <a:rPr lang="en-US" sz="2000">
                <a:solidFill>
                  <a:srgbClr val="595959"/>
                </a:solidFill>
                <a:latin typeface="Calibri"/>
                <a:ea typeface="Calibri"/>
                <a:cs typeface="Calibri"/>
                <a:sym typeface="Calibri"/>
              </a:rPr>
              <a:t>3</a:t>
            </a:r>
            <a:r>
              <a:rPr lang="en-US" sz="2000" baseline="30000">
                <a:solidFill>
                  <a:srgbClr val="595959"/>
                </a:solidFill>
                <a:latin typeface="Calibri"/>
                <a:ea typeface="Calibri"/>
                <a:cs typeface="Calibri"/>
                <a:sym typeface="Calibri"/>
              </a:rPr>
              <a:t>rd</a:t>
            </a:r>
            <a:r>
              <a:rPr lang="en-US" sz="2000">
                <a:solidFill>
                  <a:srgbClr val="595959"/>
                </a:solidFill>
                <a:latin typeface="Calibri"/>
                <a:ea typeface="Calibri"/>
                <a:cs typeface="Calibri"/>
                <a:sym typeface="Calibri"/>
              </a:rPr>
              <a:t> Party and Social Media Integrations</a:t>
            </a:r>
            <a:endParaRPr/>
          </a:p>
        </p:txBody>
      </p:sp>
      <p:sp>
        <p:nvSpPr>
          <p:cNvPr id="81" name="Google Shape;81;p13"/>
          <p:cNvSpPr/>
          <p:nvPr/>
        </p:nvSpPr>
        <p:spPr>
          <a:xfrm>
            <a:off x="6441742" y="2111397"/>
            <a:ext cx="4572000" cy="1526977"/>
          </a:xfrm>
          <a:prstGeom prst="rect">
            <a:avLst/>
          </a:prstGeom>
          <a:noFill/>
          <a:ln>
            <a:noFill/>
          </a:ln>
        </p:spPr>
        <p:txBody>
          <a:bodyPr spcFirstLastPara="1" wrap="square" lIns="26775" tIns="26775" rIns="26775" bIns="26775" anchor="t" anchorCtr="0">
            <a:noAutofit/>
          </a:bodyPr>
          <a:lstStyle/>
          <a:p>
            <a:pPr marL="136525" marR="0" lvl="0" indent="-196850" algn="l" rtl="0">
              <a:spcBef>
                <a:spcPts val="0"/>
              </a:spcBef>
              <a:spcAft>
                <a:spcPts val="0"/>
              </a:spcAft>
              <a:buClr>
                <a:srgbClr val="FF6600"/>
              </a:buClr>
              <a:buSzPts val="3100"/>
              <a:buFont typeface="Gill Sans"/>
              <a:buChar char="•"/>
            </a:pPr>
            <a:r>
              <a:rPr lang="en-US" sz="2000" dirty="0">
                <a:solidFill>
                  <a:srgbClr val="595959"/>
                </a:solidFill>
                <a:latin typeface="Calibri"/>
                <a:ea typeface="Calibri"/>
                <a:cs typeface="Calibri"/>
                <a:sym typeface="Calibri"/>
              </a:rPr>
              <a:t>Order Management System</a:t>
            </a:r>
            <a:endParaRPr dirty="0"/>
          </a:p>
          <a:p>
            <a:pPr marL="136525" marR="0" lvl="0" indent="-196850" algn="l" rtl="0">
              <a:spcBef>
                <a:spcPts val="1055"/>
              </a:spcBef>
              <a:spcAft>
                <a:spcPts val="0"/>
              </a:spcAft>
              <a:buClr>
                <a:srgbClr val="FF6600"/>
              </a:buClr>
              <a:buSzPts val="3100"/>
              <a:buFont typeface="Gill Sans"/>
              <a:buChar char="•"/>
            </a:pPr>
            <a:r>
              <a:rPr lang="en-US" sz="2000" dirty="0">
                <a:solidFill>
                  <a:srgbClr val="595959"/>
                </a:solidFill>
                <a:latin typeface="Calibri"/>
                <a:ea typeface="Calibri"/>
                <a:cs typeface="Calibri"/>
                <a:sym typeface="Calibri"/>
              </a:rPr>
              <a:t>Order Fulfillment</a:t>
            </a:r>
            <a:endParaRPr dirty="0"/>
          </a:p>
          <a:p>
            <a:pPr marL="136525" marR="0" lvl="0" indent="-196850" algn="l" rtl="0">
              <a:spcBef>
                <a:spcPts val="1055"/>
              </a:spcBef>
              <a:spcAft>
                <a:spcPts val="0"/>
              </a:spcAft>
              <a:buClr>
                <a:srgbClr val="FF6600"/>
              </a:buClr>
              <a:buSzPts val="3100"/>
              <a:buFont typeface="Gill Sans"/>
              <a:buChar char="•"/>
            </a:pPr>
            <a:r>
              <a:rPr lang="en-US" sz="2000" dirty="0">
                <a:solidFill>
                  <a:srgbClr val="595959"/>
                </a:solidFill>
                <a:latin typeface="Calibri"/>
                <a:ea typeface="Calibri"/>
                <a:cs typeface="Calibri"/>
                <a:sym typeface="Calibri"/>
              </a:rPr>
              <a:t>Omni Channel Commerce</a:t>
            </a:r>
            <a:endParaRPr dirty="0"/>
          </a:p>
          <a:p>
            <a:pPr marL="136525" marR="0" lvl="0" indent="-196850" algn="l" rtl="0">
              <a:spcBef>
                <a:spcPts val="1055"/>
              </a:spcBef>
              <a:spcAft>
                <a:spcPts val="0"/>
              </a:spcAft>
              <a:buClr>
                <a:srgbClr val="FF6600"/>
              </a:buClr>
              <a:buSzPts val="3100"/>
              <a:buFont typeface="Gill Sans"/>
              <a:buChar char="•"/>
            </a:pPr>
            <a:r>
              <a:rPr lang="en-US" sz="2000" dirty="0">
                <a:solidFill>
                  <a:srgbClr val="595959"/>
                </a:solidFill>
                <a:latin typeface="Calibri"/>
                <a:ea typeface="Calibri"/>
                <a:cs typeface="Calibri"/>
                <a:sym typeface="Calibri"/>
              </a:rPr>
              <a:t>Analytics</a:t>
            </a:r>
            <a:endParaRPr dirty="0"/>
          </a:p>
          <a:p>
            <a:pPr marL="136525" marR="0" lvl="0" indent="-196850" algn="l" rtl="0">
              <a:spcBef>
                <a:spcPts val="1055"/>
              </a:spcBef>
              <a:spcAft>
                <a:spcPts val="0"/>
              </a:spcAft>
              <a:buClr>
                <a:srgbClr val="FF6600"/>
              </a:buClr>
              <a:buSzPts val="3100"/>
              <a:buFont typeface="Gill Sans"/>
              <a:buChar char="•"/>
            </a:pPr>
            <a:r>
              <a:rPr lang="en-US" sz="2000" dirty="0">
                <a:solidFill>
                  <a:srgbClr val="595959"/>
                </a:solidFill>
                <a:latin typeface="Calibri"/>
                <a:ea typeface="Calibri"/>
                <a:cs typeface="Calibri"/>
                <a:sym typeface="Calibri"/>
              </a:rPr>
              <a:t>e-Commerce Platforms</a:t>
            </a:r>
            <a:endParaRPr sz="2000" dirty="0">
              <a:solidFill>
                <a:srgbClr val="595959"/>
              </a:solidFill>
              <a:latin typeface="Calibri"/>
              <a:ea typeface="Calibri"/>
              <a:cs typeface="Calibri"/>
              <a:sym typeface="Calibri"/>
            </a:endParaRPr>
          </a:p>
        </p:txBody>
      </p:sp>
      <p:sp>
        <p:nvSpPr>
          <p:cNvPr id="2" name="Rectangle 1"/>
          <p:cNvSpPr/>
          <p:nvPr/>
        </p:nvSpPr>
        <p:spPr>
          <a:xfrm>
            <a:off x="10467833" y="6379561"/>
            <a:ext cx="1596788"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3" name="Rectangle 2"/>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Calibri"/>
                <a:ea typeface="Calibri"/>
                <a:cs typeface="Calibri"/>
                <a:sym typeface="Calibri"/>
              </a:rPr>
              <a:t>20</a:t>
            </a:fld>
            <a:endParaRPr>
              <a:latin typeface="Calibri"/>
              <a:ea typeface="Calibri"/>
              <a:cs typeface="Calibri"/>
              <a:sym typeface="Calibri"/>
            </a:endParaRPr>
          </a:p>
        </p:txBody>
      </p:sp>
      <p:sp>
        <p:nvSpPr>
          <p:cNvPr id="90" name="Google Shape;90;p14"/>
          <p:cNvSpPr txBox="1"/>
          <p:nvPr/>
        </p:nvSpPr>
        <p:spPr>
          <a:xfrm>
            <a:off x="905907" y="222124"/>
            <a:ext cx="1828192"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rgbClr val="34363E"/>
                </a:solidFill>
                <a:latin typeface="Calibri"/>
                <a:ea typeface="Calibri"/>
                <a:cs typeface="Calibri"/>
                <a:sym typeface="Calibri"/>
              </a:rPr>
              <a:t>Agenda</a:t>
            </a:r>
            <a:endParaRPr sz="4000" b="1">
              <a:solidFill>
                <a:srgbClr val="34363E"/>
              </a:solidFill>
              <a:latin typeface="Calibri"/>
              <a:ea typeface="Calibri"/>
              <a:cs typeface="Calibri"/>
              <a:sym typeface="Calibri"/>
            </a:endParaRPr>
          </a:p>
        </p:txBody>
      </p:sp>
      <p:sp>
        <p:nvSpPr>
          <p:cNvPr id="91" name="Google Shape;91;p14"/>
          <p:cNvSpPr/>
          <p:nvPr/>
        </p:nvSpPr>
        <p:spPr>
          <a:xfrm>
            <a:off x="905907" y="1194939"/>
            <a:ext cx="10241064" cy="4790363"/>
          </a:xfrm>
          <a:prstGeom prst="rect">
            <a:avLst/>
          </a:prstGeom>
          <a:noFill/>
          <a:ln w="952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14"/>
          <p:cNvSpPr txBox="1">
            <a:spLocks noGrp="1"/>
          </p:cNvSpPr>
          <p:nvPr>
            <p:ph type="body" idx="1"/>
          </p:nvPr>
        </p:nvSpPr>
        <p:spPr>
          <a:xfrm>
            <a:off x="1138451" y="1278784"/>
            <a:ext cx="45720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Shipping Options</a:t>
            </a:r>
            <a:endParaRPr/>
          </a:p>
          <a:p>
            <a:pPr marL="228600" lvl="0" indent="-228600" algn="l" rtl="0">
              <a:lnSpc>
                <a:spcPct val="90000"/>
              </a:lnSpc>
              <a:spcBef>
                <a:spcPts val="1000"/>
              </a:spcBef>
              <a:spcAft>
                <a:spcPts val="0"/>
              </a:spcAft>
              <a:buSzPts val="2800"/>
              <a:buChar char="•"/>
            </a:pPr>
            <a:r>
              <a:rPr lang="en-US"/>
              <a:t>Shipping Strategy</a:t>
            </a:r>
            <a:endParaRPr/>
          </a:p>
          <a:p>
            <a:pPr marL="228600" lvl="0" indent="-228600" algn="l" rtl="0">
              <a:lnSpc>
                <a:spcPct val="90000"/>
              </a:lnSpc>
              <a:spcBef>
                <a:spcPts val="1000"/>
              </a:spcBef>
              <a:spcAft>
                <a:spcPts val="0"/>
              </a:spcAft>
              <a:buSzPts val="2800"/>
              <a:buChar char="•"/>
            </a:pPr>
            <a:r>
              <a:rPr lang="en-US"/>
              <a:t>Shipping Methods</a:t>
            </a:r>
            <a:endParaRPr/>
          </a:p>
          <a:p>
            <a:pPr marL="228600" lvl="0" indent="-228600" algn="l" rtl="0">
              <a:lnSpc>
                <a:spcPct val="90000"/>
              </a:lnSpc>
              <a:spcBef>
                <a:spcPts val="1000"/>
              </a:spcBef>
              <a:spcAft>
                <a:spcPts val="0"/>
              </a:spcAft>
              <a:buSzPts val="2800"/>
              <a:buChar char="•"/>
            </a:pPr>
            <a:r>
              <a:rPr lang="en-US"/>
              <a:t>Conditional Shipping</a:t>
            </a:r>
            <a:endParaRPr/>
          </a:p>
          <a:p>
            <a:pPr marL="228600" lvl="0" indent="-228600" algn="l" rtl="0">
              <a:lnSpc>
                <a:spcPct val="90000"/>
              </a:lnSpc>
              <a:spcBef>
                <a:spcPts val="1000"/>
              </a:spcBef>
              <a:spcAft>
                <a:spcPts val="0"/>
              </a:spcAft>
              <a:buSzPts val="2800"/>
              <a:buChar char="•"/>
            </a:pPr>
            <a:r>
              <a:rPr lang="en-US"/>
              <a:t>Multiple Shipments</a:t>
            </a:r>
            <a:endParaRPr/>
          </a:p>
          <a:p>
            <a:pPr marL="228600" lvl="0" indent="-228600" algn="l" rtl="0">
              <a:lnSpc>
                <a:spcPct val="90000"/>
              </a:lnSpc>
              <a:spcBef>
                <a:spcPts val="1000"/>
              </a:spcBef>
              <a:spcAft>
                <a:spcPts val="0"/>
              </a:spcAft>
              <a:buSzPts val="2800"/>
              <a:buChar char="•"/>
            </a:pPr>
            <a:r>
              <a:rPr lang="en-US"/>
              <a:t>Gift Shipping</a:t>
            </a:r>
            <a:endParaRPr/>
          </a:p>
          <a:p>
            <a:pPr marL="228600" lvl="0" indent="-228600" algn="l" rtl="0">
              <a:lnSpc>
                <a:spcPct val="90000"/>
              </a:lnSpc>
              <a:spcBef>
                <a:spcPts val="1000"/>
              </a:spcBef>
              <a:spcAft>
                <a:spcPts val="0"/>
              </a:spcAft>
              <a:buSzPts val="2800"/>
              <a:buChar char="•"/>
            </a:pPr>
            <a:r>
              <a:rPr lang="en-US"/>
              <a:t>Shipping Zones</a:t>
            </a:r>
            <a:endParaRPr/>
          </a:p>
          <a:p>
            <a:pPr marL="228600" lvl="0" indent="-228600" algn="l" rtl="0">
              <a:lnSpc>
                <a:spcPct val="90000"/>
              </a:lnSpc>
              <a:spcBef>
                <a:spcPts val="1000"/>
              </a:spcBef>
              <a:spcAft>
                <a:spcPts val="0"/>
              </a:spcAft>
              <a:buSzPts val="2800"/>
              <a:buChar char="•"/>
            </a:pPr>
            <a:r>
              <a:rPr lang="en-US"/>
              <a:t>Shipping Rate Calculation</a:t>
            </a:r>
            <a:endParaRPr/>
          </a:p>
          <a:p>
            <a:pPr marL="228600" lvl="0" indent="-228600" algn="l" rtl="0">
              <a:lnSpc>
                <a:spcPct val="90000"/>
              </a:lnSpc>
              <a:spcBef>
                <a:spcPts val="1000"/>
              </a:spcBef>
              <a:spcAft>
                <a:spcPts val="0"/>
              </a:spcAft>
              <a:buSzPts val="2800"/>
              <a:buChar char="•"/>
            </a:pPr>
            <a:r>
              <a:rPr lang="en-US"/>
              <a:t>Shipping Time</a:t>
            </a:r>
            <a:endParaRPr/>
          </a:p>
          <a:p>
            <a:pPr marL="228600" lvl="0" indent="-50800" algn="l" rtl="0">
              <a:lnSpc>
                <a:spcPct val="90000"/>
              </a:lnSpc>
              <a:spcBef>
                <a:spcPts val="1000"/>
              </a:spcBef>
              <a:spcAft>
                <a:spcPts val="0"/>
              </a:spcAft>
              <a:buSzPts val="2800"/>
              <a:buNone/>
            </a:pPr>
            <a:endParaRPr/>
          </a:p>
          <a:p>
            <a:pPr marL="228600" lvl="0" indent="-50800" algn="l" rtl="0">
              <a:lnSpc>
                <a:spcPct val="90000"/>
              </a:lnSpc>
              <a:spcBef>
                <a:spcPts val="1000"/>
              </a:spcBef>
              <a:spcAft>
                <a:spcPts val="0"/>
              </a:spcAft>
              <a:buSzPts val="2800"/>
              <a:buNone/>
            </a:pPr>
            <a:endParaRPr/>
          </a:p>
        </p:txBody>
      </p:sp>
      <p:sp>
        <p:nvSpPr>
          <p:cNvPr id="93" name="Google Shape;93;p14"/>
          <p:cNvSpPr txBox="1"/>
          <p:nvPr/>
        </p:nvSpPr>
        <p:spPr>
          <a:xfrm>
            <a:off x="6381466" y="1278784"/>
            <a:ext cx="4572000" cy="462267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F46017"/>
              </a:buClr>
              <a:buSzPts val="2800"/>
              <a:buFont typeface="Arial"/>
              <a:buChar char="•"/>
            </a:pPr>
            <a:r>
              <a:rPr lang="en-US" sz="2800">
                <a:solidFill>
                  <a:schemeClr val="dk1"/>
                </a:solidFill>
                <a:latin typeface="Calibri"/>
                <a:ea typeface="Calibri"/>
                <a:cs typeface="Calibri"/>
                <a:sym typeface="Calibri"/>
              </a:rPr>
              <a:t>Shipping Carriers</a:t>
            </a:r>
            <a:endParaRPr/>
          </a:p>
          <a:p>
            <a:pPr marL="228600" marR="0" lvl="0" indent="-228600" algn="l" rtl="0">
              <a:lnSpc>
                <a:spcPct val="90000"/>
              </a:lnSpc>
              <a:spcBef>
                <a:spcPts val="1000"/>
              </a:spcBef>
              <a:spcAft>
                <a:spcPts val="0"/>
              </a:spcAft>
              <a:buClr>
                <a:srgbClr val="F46017"/>
              </a:buClr>
              <a:buSzPts val="2800"/>
              <a:buFont typeface="Arial"/>
              <a:buChar char="•"/>
            </a:pPr>
            <a:r>
              <a:rPr lang="en-US" sz="2800">
                <a:solidFill>
                  <a:schemeClr val="dk1"/>
                </a:solidFill>
                <a:latin typeface="Calibri"/>
                <a:ea typeface="Calibri"/>
                <a:cs typeface="Calibri"/>
                <a:sym typeface="Calibri"/>
              </a:rPr>
              <a:t>Packaging &amp; Labeling</a:t>
            </a:r>
            <a:endParaRPr/>
          </a:p>
          <a:p>
            <a:pPr marL="228600" marR="0" lvl="0" indent="-228600" algn="l" rtl="0">
              <a:lnSpc>
                <a:spcPct val="90000"/>
              </a:lnSpc>
              <a:spcBef>
                <a:spcPts val="1000"/>
              </a:spcBef>
              <a:spcAft>
                <a:spcPts val="0"/>
              </a:spcAft>
              <a:buClr>
                <a:srgbClr val="F46017"/>
              </a:buClr>
              <a:buSzPts val="2800"/>
              <a:buFont typeface="Arial"/>
              <a:buChar char="•"/>
            </a:pPr>
            <a:r>
              <a:rPr lang="en-US" sz="2800">
                <a:solidFill>
                  <a:schemeClr val="dk1"/>
                </a:solidFill>
                <a:latin typeface="Calibri"/>
                <a:ea typeface="Calibri"/>
                <a:cs typeface="Calibri"/>
                <a:sym typeface="Calibri"/>
              </a:rPr>
              <a:t>Unboxing Effect</a:t>
            </a:r>
            <a:endParaRPr/>
          </a:p>
          <a:p>
            <a:pPr marL="228600" marR="0" lvl="0" indent="-228600" algn="l" rtl="0">
              <a:lnSpc>
                <a:spcPct val="90000"/>
              </a:lnSpc>
              <a:spcBef>
                <a:spcPts val="1000"/>
              </a:spcBef>
              <a:spcAft>
                <a:spcPts val="0"/>
              </a:spcAft>
              <a:buClr>
                <a:srgbClr val="F46017"/>
              </a:buClr>
              <a:buSzPts val="2800"/>
              <a:buFont typeface="Arial"/>
              <a:buChar char="•"/>
            </a:pPr>
            <a:r>
              <a:rPr lang="en-US" sz="2800">
                <a:solidFill>
                  <a:schemeClr val="dk1"/>
                </a:solidFill>
                <a:latin typeface="Calibri"/>
                <a:ea typeface="Calibri"/>
                <a:cs typeface="Calibri"/>
                <a:sym typeface="Calibri"/>
              </a:rPr>
              <a:t>Insurance</a:t>
            </a:r>
            <a:endParaRPr/>
          </a:p>
          <a:p>
            <a:pPr marL="228600" marR="0" lvl="0" indent="-228600" algn="l" rtl="0">
              <a:lnSpc>
                <a:spcPct val="90000"/>
              </a:lnSpc>
              <a:spcBef>
                <a:spcPts val="1000"/>
              </a:spcBef>
              <a:spcAft>
                <a:spcPts val="0"/>
              </a:spcAft>
              <a:buClr>
                <a:srgbClr val="F46017"/>
              </a:buClr>
              <a:buSzPts val="2800"/>
              <a:buFont typeface="Arial"/>
              <a:buChar char="•"/>
            </a:pPr>
            <a:r>
              <a:rPr lang="en-US" sz="2800">
                <a:solidFill>
                  <a:schemeClr val="dk1"/>
                </a:solidFill>
                <a:latin typeface="Calibri"/>
                <a:ea typeface="Calibri"/>
                <a:cs typeface="Calibri"/>
                <a:sym typeface="Calibri"/>
              </a:rPr>
              <a:t>Customs &amp; Duties</a:t>
            </a:r>
            <a:endParaRPr/>
          </a:p>
          <a:p>
            <a:pPr marL="228600" marR="0" lvl="0" indent="-228600" algn="l" rtl="0">
              <a:lnSpc>
                <a:spcPct val="90000"/>
              </a:lnSpc>
              <a:spcBef>
                <a:spcPts val="1000"/>
              </a:spcBef>
              <a:spcAft>
                <a:spcPts val="0"/>
              </a:spcAft>
              <a:buClr>
                <a:srgbClr val="F46017"/>
              </a:buClr>
              <a:buSzPts val="2800"/>
              <a:buFont typeface="Arial"/>
              <a:buChar char="•"/>
            </a:pPr>
            <a:r>
              <a:rPr lang="en-US" sz="2800">
                <a:solidFill>
                  <a:schemeClr val="dk1"/>
                </a:solidFill>
                <a:latin typeface="Calibri"/>
                <a:ea typeface="Calibri"/>
                <a:cs typeface="Calibri"/>
                <a:sym typeface="Calibri"/>
              </a:rPr>
              <a:t>Returns &amp; Exchanges</a:t>
            </a:r>
            <a:endParaRPr/>
          </a:p>
          <a:p>
            <a:pPr marL="228600" marR="0" lvl="0" indent="-228600" algn="l" rtl="0">
              <a:lnSpc>
                <a:spcPct val="90000"/>
              </a:lnSpc>
              <a:spcBef>
                <a:spcPts val="1000"/>
              </a:spcBef>
              <a:spcAft>
                <a:spcPts val="0"/>
              </a:spcAft>
              <a:buClr>
                <a:srgbClr val="F46017"/>
              </a:buClr>
              <a:buSzPts val="2800"/>
              <a:buFont typeface="Arial"/>
              <a:buChar char="•"/>
            </a:pPr>
            <a:r>
              <a:rPr lang="en-US" sz="2800">
                <a:solidFill>
                  <a:schemeClr val="dk1"/>
                </a:solidFill>
                <a:latin typeface="Calibri"/>
                <a:ea typeface="Calibri"/>
                <a:cs typeface="Calibri"/>
                <a:sym typeface="Calibri"/>
              </a:rPr>
              <a:t>Best Practices</a:t>
            </a:r>
            <a:endParaRPr/>
          </a:p>
          <a:p>
            <a:pPr marL="228600" marR="0" lvl="0" indent="-50800" algn="l" rtl="0">
              <a:lnSpc>
                <a:spcPct val="90000"/>
              </a:lnSpc>
              <a:spcBef>
                <a:spcPts val="1000"/>
              </a:spcBef>
              <a:spcAft>
                <a:spcPts val="0"/>
              </a:spcAft>
              <a:buClr>
                <a:srgbClr val="F46017"/>
              </a:buClr>
              <a:buSzPts val="2800"/>
              <a:buFont typeface="Arial"/>
              <a:buNone/>
            </a:pPr>
            <a:endParaRPr sz="2800">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rgbClr val="F46017"/>
              </a:buClr>
              <a:buSzPts val="2800"/>
              <a:buFont typeface="Arial"/>
              <a:buNone/>
            </a:pPr>
            <a:endParaRPr sz="2800">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rgbClr val="F46017"/>
              </a:buClr>
              <a:buSzPts val="2800"/>
              <a:buFont typeface="Arial"/>
              <a:buNone/>
            </a:pPr>
            <a:endParaRPr sz="2800">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rgbClr val="F46017"/>
              </a:buClr>
              <a:buSzPts val="2800"/>
              <a:buFont typeface="Arial"/>
              <a:buNone/>
            </a:pPr>
            <a:endParaRPr sz="2800">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rgbClr val="F46017"/>
              </a:buClr>
              <a:buSzPts val="2800"/>
              <a:buFont typeface="Arial"/>
              <a:buNone/>
            </a:pPr>
            <a:endParaRPr sz="2800">
              <a:solidFill>
                <a:schemeClr val="dk1"/>
              </a:solidFill>
              <a:latin typeface="Calibri"/>
              <a:ea typeface="Calibri"/>
              <a:cs typeface="Calibri"/>
              <a:sym typeface="Calib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8" name="Rectangle 7"/>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Merchant Shipping Options</a:t>
            </a:r>
            <a:endParaRPr/>
          </a:p>
        </p:txBody>
      </p:sp>
      <p:sp>
        <p:nvSpPr>
          <p:cNvPr id="99" name="Google Shape;99;p15"/>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21</a:t>
            </a:fld>
            <a:endParaRPr/>
          </a:p>
        </p:txBody>
      </p:sp>
      <p:graphicFrame>
        <p:nvGraphicFramePr>
          <p:cNvPr id="100" name="Google Shape;100;p15"/>
          <p:cNvGraphicFramePr/>
          <p:nvPr/>
        </p:nvGraphicFramePr>
        <p:xfrm>
          <a:off x="2032000" y="1406687"/>
          <a:ext cx="8128000" cy="4770850"/>
        </p:xfrm>
        <a:graphic>
          <a:graphicData uri="http://schemas.openxmlformats.org/drawingml/2006/table">
            <a:tbl>
              <a:tblPr>
                <a:noFill/>
              </a:tblPr>
              <a:tblGrid>
                <a:gridCol w="4064000"/>
                <a:gridCol w="4064000"/>
              </a:tblGrid>
              <a:tr h="1510375">
                <a:tc>
                  <a:txBody>
                    <a:bodyPr/>
                    <a:lstStyle/>
                    <a:p>
                      <a:pPr marL="0" marR="0" lvl="0" indent="0" algn="ctr" rtl="0">
                        <a:spcBef>
                          <a:spcPts val="0"/>
                        </a:spcBef>
                        <a:spcAft>
                          <a:spcPts val="0"/>
                        </a:spcAft>
                        <a:buNone/>
                      </a:pPr>
                      <a:endParaRPr sz="1800" b="1"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1775">
                <a:tc>
                  <a:txBody>
                    <a:bodyPr/>
                    <a:lstStyle/>
                    <a:p>
                      <a:pPr marL="0" marR="0" lvl="0" indent="0" algn="ctr" rtl="0">
                        <a:spcBef>
                          <a:spcPts val="0"/>
                        </a:spcBef>
                        <a:spcAft>
                          <a:spcPts val="0"/>
                        </a:spcAft>
                        <a:buNone/>
                      </a:pPr>
                      <a:r>
                        <a:rPr lang="en-US" sz="1800" b="1" u="none" strike="noStrike" cap="none"/>
                        <a:t>Drop Shipping</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t>Fulfillment Warehouse</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25550">
                <a:tc>
                  <a:txBody>
                    <a:bodyPr/>
                    <a:lstStyle/>
                    <a:p>
                      <a:pPr marL="0" marR="0" lvl="0" indent="0" algn="ctr" rtl="0">
                        <a:spcBef>
                          <a:spcPts val="0"/>
                        </a:spcBef>
                        <a:spcAft>
                          <a:spcPts val="0"/>
                        </a:spcAft>
                        <a:buNone/>
                      </a:pPr>
                      <a:endParaRPr sz="1800" b="1"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963150">
                <a:tc>
                  <a:txBody>
                    <a:bodyPr/>
                    <a:lstStyle/>
                    <a:p>
                      <a:pPr marL="0" marR="0" lvl="0" indent="0" algn="ctr" rtl="0">
                        <a:spcBef>
                          <a:spcPts val="0"/>
                        </a:spcBef>
                        <a:spcAft>
                          <a:spcPts val="0"/>
                        </a:spcAft>
                        <a:buNone/>
                      </a:pPr>
                      <a:r>
                        <a:rPr lang="en-US" sz="1800" b="1" u="none" strike="noStrike" cap="none"/>
                        <a:t>In-house Shipping</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1" u="none" strike="noStrike" cap="none"/>
                        <a:t>In-store Pickup</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pic>
        <p:nvPicPr>
          <p:cNvPr id="101" name="Google Shape;101;p15"/>
          <p:cNvPicPr preferRelativeResize="0"/>
          <p:nvPr/>
        </p:nvPicPr>
        <p:blipFill rotWithShape="1">
          <a:blip r:embed="rId3">
            <a:alphaModFix/>
          </a:blip>
          <a:srcRect/>
          <a:stretch/>
        </p:blipFill>
        <p:spPr>
          <a:xfrm>
            <a:off x="7421441" y="1531355"/>
            <a:ext cx="1371600" cy="1371600"/>
          </a:xfrm>
          <a:prstGeom prst="rect">
            <a:avLst/>
          </a:prstGeom>
          <a:noFill/>
          <a:ln>
            <a:noFill/>
          </a:ln>
        </p:spPr>
      </p:pic>
      <p:pic>
        <p:nvPicPr>
          <p:cNvPr id="102" name="Google Shape;102;p15"/>
          <p:cNvPicPr preferRelativeResize="0"/>
          <p:nvPr/>
        </p:nvPicPr>
        <p:blipFill rotWithShape="1">
          <a:blip r:embed="rId4">
            <a:alphaModFix/>
          </a:blip>
          <a:srcRect/>
          <a:stretch/>
        </p:blipFill>
        <p:spPr>
          <a:xfrm>
            <a:off x="7421441" y="3704187"/>
            <a:ext cx="1371600" cy="1371600"/>
          </a:xfrm>
          <a:prstGeom prst="rect">
            <a:avLst/>
          </a:prstGeom>
          <a:noFill/>
          <a:ln>
            <a:noFill/>
          </a:ln>
        </p:spPr>
      </p:pic>
      <p:pic>
        <p:nvPicPr>
          <p:cNvPr id="103" name="Google Shape;103;p15"/>
          <p:cNvPicPr preferRelativeResize="0"/>
          <p:nvPr/>
        </p:nvPicPr>
        <p:blipFill rotWithShape="1">
          <a:blip r:embed="rId5">
            <a:alphaModFix/>
          </a:blip>
          <a:srcRect/>
          <a:stretch/>
        </p:blipFill>
        <p:spPr>
          <a:xfrm>
            <a:off x="3407387" y="3704187"/>
            <a:ext cx="1371600" cy="1371600"/>
          </a:xfrm>
          <a:prstGeom prst="rect">
            <a:avLst/>
          </a:prstGeom>
          <a:noFill/>
          <a:ln>
            <a:noFill/>
          </a:ln>
        </p:spPr>
      </p:pic>
      <p:pic>
        <p:nvPicPr>
          <p:cNvPr id="104" name="Google Shape;104;p15"/>
          <p:cNvPicPr preferRelativeResize="0"/>
          <p:nvPr/>
        </p:nvPicPr>
        <p:blipFill rotWithShape="1">
          <a:blip r:embed="rId6">
            <a:alphaModFix/>
          </a:blip>
          <a:srcRect/>
          <a:stretch/>
        </p:blipFill>
        <p:spPr>
          <a:xfrm>
            <a:off x="3407387" y="1531355"/>
            <a:ext cx="1371600" cy="1371600"/>
          </a:xfrm>
          <a:prstGeom prst="rect">
            <a:avLst/>
          </a:prstGeom>
          <a:noFill/>
          <a:ln>
            <a:noFill/>
          </a:ln>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10" name="Rectangle 9"/>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A shipping method determines the shipping charge that a customer pays at checkout.</a:t>
            </a:r>
            <a:endParaRPr/>
          </a:p>
          <a:p>
            <a:pPr marL="228600" lvl="0" indent="-228600" algn="l" rtl="0">
              <a:lnSpc>
                <a:spcPct val="90000"/>
              </a:lnSpc>
              <a:spcBef>
                <a:spcPts val="1000"/>
              </a:spcBef>
              <a:spcAft>
                <a:spcPts val="0"/>
              </a:spcAft>
              <a:buSzPts val="2800"/>
              <a:buChar char="•"/>
            </a:pPr>
            <a:r>
              <a:rPr lang="en-US"/>
              <a:t>It can be a:</a:t>
            </a:r>
            <a:endParaRPr/>
          </a:p>
          <a:p>
            <a:pPr marL="685800" lvl="1" indent="-228600" algn="l" rtl="0">
              <a:lnSpc>
                <a:spcPct val="90000"/>
              </a:lnSpc>
              <a:spcBef>
                <a:spcPts val="500"/>
              </a:spcBef>
              <a:spcAft>
                <a:spcPts val="0"/>
              </a:spcAft>
              <a:buSzPts val="2400"/>
              <a:buChar char="•"/>
            </a:pPr>
            <a:r>
              <a:rPr lang="en-US"/>
              <a:t>Fixed charge, like a $5 flat rate on all orders.</a:t>
            </a:r>
            <a:endParaRPr/>
          </a:p>
          <a:p>
            <a:pPr marL="685800" lvl="1" indent="-228600" algn="l" rtl="0">
              <a:lnSpc>
                <a:spcPct val="90000"/>
              </a:lnSpc>
              <a:spcBef>
                <a:spcPts val="500"/>
              </a:spcBef>
              <a:spcAft>
                <a:spcPts val="0"/>
              </a:spcAft>
              <a:buSzPts val="2400"/>
              <a:buChar char="•"/>
            </a:pPr>
            <a:r>
              <a:rPr lang="en-US"/>
              <a:t>Dynamically calculated charge through a real time shipping service based on the details of the shipment (e.g. weight, origin, destination).</a:t>
            </a:r>
            <a:endParaRPr/>
          </a:p>
          <a:p>
            <a:pPr marL="685800" lvl="1" indent="-76200" algn="l" rtl="0">
              <a:lnSpc>
                <a:spcPct val="90000"/>
              </a:lnSpc>
              <a:spcBef>
                <a:spcPts val="500"/>
              </a:spcBef>
              <a:spcAft>
                <a:spcPts val="0"/>
              </a:spcAft>
              <a:buSzPts val="2400"/>
              <a:buNone/>
            </a:pPr>
            <a:endParaRPr/>
          </a:p>
        </p:txBody>
      </p:sp>
      <p:sp>
        <p:nvSpPr>
          <p:cNvPr id="110" name="Google Shape;110;p16"/>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Shipping Method	</a:t>
            </a:r>
            <a:endParaRPr/>
          </a:p>
        </p:txBody>
      </p:sp>
      <p:sp>
        <p:nvSpPr>
          <p:cNvPr id="111" name="Google Shape;111;p16"/>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22</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body" idx="1"/>
          </p:nvPr>
        </p:nvSpPr>
        <p:spPr>
          <a:xfrm>
            <a:off x="838200" y="1444299"/>
            <a:ext cx="7367456"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2800"/>
              <a:buChar char="•"/>
            </a:pPr>
            <a:r>
              <a:rPr lang="en-US"/>
              <a:t>Free Shipping</a:t>
            </a:r>
            <a:endParaRPr/>
          </a:p>
          <a:p>
            <a:pPr marL="685800" lvl="1" indent="-228600" algn="l" rtl="0">
              <a:lnSpc>
                <a:spcPct val="80000"/>
              </a:lnSpc>
              <a:spcBef>
                <a:spcPts val="500"/>
              </a:spcBef>
              <a:spcAft>
                <a:spcPts val="0"/>
              </a:spcAft>
              <a:buSzPts val="2400"/>
              <a:buChar char="•"/>
            </a:pPr>
            <a:r>
              <a:rPr lang="en-US"/>
              <a:t>Reduces Cart Abandonment</a:t>
            </a:r>
            <a:endParaRPr/>
          </a:p>
          <a:p>
            <a:pPr marL="685800" lvl="1" indent="-228600" algn="l" rtl="0">
              <a:lnSpc>
                <a:spcPct val="80000"/>
              </a:lnSpc>
              <a:spcBef>
                <a:spcPts val="500"/>
              </a:spcBef>
              <a:spcAft>
                <a:spcPts val="0"/>
              </a:spcAft>
              <a:buSzPts val="2400"/>
              <a:buChar char="•"/>
            </a:pPr>
            <a:r>
              <a:rPr lang="en-US"/>
              <a:t>Shipping is never free – someone always has to pay</a:t>
            </a:r>
            <a:endParaRPr/>
          </a:p>
          <a:p>
            <a:pPr marL="228600" lvl="0" indent="-228600" algn="l" rtl="0">
              <a:lnSpc>
                <a:spcPct val="80000"/>
              </a:lnSpc>
              <a:spcBef>
                <a:spcPts val="1000"/>
              </a:spcBef>
              <a:spcAft>
                <a:spcPts val="0"/>
              </a:spcAft>
              <a:buSzPts val="2800"/>
              <a:buChar char="•"/>
            </a:pPr>
            <a:r>
              <a:rPr lang="en-US"/>
              <a:t>Real Time Carrier Rates</a:t>
            </a:r>
            <a:endParaRPr/>
          </a:p>
          <a:p>
            <a:pPr marL="685800" lvl="1" indent="-228600" algn="l" rtl="0">
              <a:lnSpc>
                <a:spcPct val="80000"/>
              </a:lnSpc>
              <a:spcBef>
                <a:spcPts val="500"/>
              </a:spcBef>
              <a:spcAft>
                <a:spcPts val="0"/>
              </a:spcAft>
              <a:buSzPts val="2400"/>
              <a:buChar char="•"/>
            </a:pPr>
            <a:r>
              <a:rPr lang="en-US"/>
              <a:t>Integrate in real-time with various couriers</a:t>
            </a:r>
            <a:endParaRPr/>
          </a:p>
          <a:p>
            <a:pPr marL="685800" lvl="1" indent="-228600" algn="l" rtl="0">
              <a:lnSpc>
                <a:spcPct val="80000"/>
              </a:lnSpc>
              <a:spcBef>
                <a:spcPts val="500"/>
              </a:spcBef>
              <a:spcAft>
                <a:spcPts val="0"/>
              </a:spcAft>
              <a:buSzPts val="2400"/>
              <a:buChar char="•"/>
            </a:pPr>
            <a:r>
              <a:rPr lang="en-US"/>
              <a:t>Fetch shipping options and live pricing from the various carriers</a:t>
            </a:r>
            <a:endParaRPr/>
          </a:p>
          <a:p>
            <a:pPr marL="228600" lvl="0" indent="-228600" algn="l" rtl="0">
              <a:lnSpc>
                <a:spcPct val="80000"/>
              </a:lnSpc>
              <a:spcBef>
                <a:spcPts val="1000"/>
              </a:spcBef>
              <a:spcAft>
                <a:spcPts val="0"/>
              </a:spcAft>
              <a:buSzPts val="2800"/>
              <a:buChar char="•"/>
            </a:pPr>
            <a:r>
              <a:rPr lang="en-US"/>
              <a:t>Flat Rate Shipping</a:t>
            </a:r>
            <a:endParaRPr/>
          </a:p>
          <a:p>
            <a:pPr marL="685800" lvl="1" indent="-228600" algn="l" rtl="0">
              <a:lnSpc>
                <a:spcPct val="80000"/>
              </a:lnSpc>
              <a:spcBef>
                <a:spcPts val="500"/>
              </a:spcBef>
              <a:spcAft>
                <a:spcPts val="0"/>
              </a:spcAft>
              <a:buSzPts val="2400"/>
              <a:buChar char="•"/>
            </a:pPr>
            <a:r>
              <a:rPr lang="en-US"/>
              <a:t>Usually works best when you have a fairly standard product line of similar size and weight products</a:t>
            </a:r>
            <a:endParaRPr/>
          </a:p>
          <a:p>
            <a:pPr marL="228600" lvl="0" indent="-228600" algn="l" rtl="0">
              <a:lnSpc>
                <a:spcPct val="80000"/>
              </a:lnSpc>
              <a:spcBef>
                <a:spcPts val="1000"/>
              </a:spcBef>
              <a:spcAft>
                <a:spcPts val="0"/>
              </a:spcAft>
              <a:buSzPts val="2800"/>
              <a:buChar char="•"/>
            </a:pPr>
            <a:r>
              <a:rPr lang="en-US"/>
              <a:t>Per Product Shipping</a:t>
            </a:r>
            <a:endParaRPr/>
          </a:p>
          <a:p>
            <a:pPr marL="228600" lvl="0" indent="-50800" algn="l" rtl="0">
              <a:lnSpc>
                <a:spcPct val="80000"/>
              </a:lnSpc>
              <a:spcBef>
                <a:spcPts val="1000"/>
              </a:spcBef>
              <a:spcAft>
                <a:spcPts val="0"/>
              </a:spcAft>
              <a:buSzPts val="2800"/>
              <a:buNone/>
            </a:pPr>
            <a:endParaRPr/>
          </a:p>
        </p:txBody>
      </p:sp>
      <p:sp>
        <p:nvSpPr>
          <p:cNvPr id="117" name="Google Shape;117;p17"/>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Choosing a Shipping Strategy</a:t>
            </a:r>
            <a:endParaRPr/>
          </a:p>
        </p:txBody>
      </p:sp>
      <p:sp>
        <p:nvSpPr>
          <p:cNvPr id="118" name="Google Shape;118;p17"/>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23</a:t>
            </a:fld>
            <a:endParaRPr/>
          </a:p>
        </p:txBody>
      </p:sp>
      <p:pic>
        <p:nvPicPr>
          <p:cNvPr id="119" name="Google Shape;119;p17"/>
          <p:cNvPicPr preferRelativeResize="0"/>
          <p:nvPr/>
        </p:nvPicPr>
        <p:blipFill rotWithShape="1">
          <a:blip r:embed="rId3">
            <a:alphaModFix/>
          </a:blip>
          <a:srcRect/>
          <a:stretch/>
        </p:blipFill>
        <p:spPr>
          <a:xfrm>
            <a:off x="10160443" y="3514334"/>
            <a:ext cx="1652054" cy="1573917"/>
          </a:xfrm>
          <a:prstGeom prst="rect">
            <a:avLst/>
          </a:prstGeom>
          <a:noFill/>
          <a:ln>
            <a:noFill/>
          </a:ln>
        </p:spPr>
      </p:pic>
      <p:pic>
        <p:nvPicPr>
          <p:cNvPr id="120" name="Google Shape;120;p17" descr="Image result for free shipping"/>
          <p:cNvPicPr preferRelativeResize="0"/>
          <p:nvPr/>
        </p:nvPicPr>
        <p:blipFill rotWithShape="1">
          <a:blip r:embed="rId4">
            <a:alphaModFix/>
          </a:blip>
          <a:srcRect/>
          <a:stretch/>
        </p:blipFill>
        <p:spPr>
          <a:xfrm>
            <a:off x="10082249" y="919207"/>
            <a:ext cx="1672106" cy="1672106"/>
          </a:xfrm>
          <a:prstGeom prst="rect">
            <a:avLst/>
          </a:prstGeom>
          <a:noFill/>
          <a:ln>
            <a:noFill/>
          </a:ln>
        </p:spPr>
      </p:pic>
      <p:pic>
        <p:nvPicPr>
          <p:cNvPr id="121" name="Google Shape;121;p17" descr="Image result for box shipping rate"/>
          <p:cNvPicPr preferRelativeResize="0"/>
          <p:nvPr/>
        </p:nvPicPr>
        <p:blipFill rotWithShape="1">
          <a:blip r:embed="rId5">
            <a:alphaModFix/>
          </a:blip>
          <a:srcRect/>
          <a:stretch/>
        </p:blipFill>
        <p:spPr>
          <a:xfrm>
            <a:off x="8205656" y="2246669"/>
            <a:ext cx="1764287" cy="1530025"/>
          </a:xfrm>
          <a:prstGeom prst="rect">
            <a:avLst/>
          </a:prstGeom>
          <a:noFill/>
          <a:ln>
            <a:noFill/>
          </a:ln>
        </p:spPr>
      </p:pic>
      <p:pic>
        <p:nvPicPr>
          <p:cNvPr id="122" name="Google Shape;122;p17" descr="Image result for table rate shipping"/>
          <p:cNvPicPr preferRelativeResize="0"/>
          <p:nvPr/>
        </p:nvPicPr>
        <p:blipFill rotWithShape="1">
          <a:blip r:embed="rId6">
            <a:alphaModFix/>
          </a:blip>
          <a:srcRect/>
          <a:stretch/>
        </p:blipFill>
        <p:spPr>
          <a:xfrm>
            <a:off x="8305603" y="4402631"/>
            <a:ext cx="1664340" cy="1664340"/>
          </a:xfrm>
          <a:prstGeom prst="rect">
            <a:avLst/>
          </a:prstGeom>
          <a:noFill/>
          <a:ln>
            <a:noFill/>
          </a:ln>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10" name="Rectangle 9"/>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Allow orders to be split up at checkout</a:t>
            </a:r>
            <a:endParaRPr/>
          </a:p>
          <a:p>
            <a:pPr marL="228600" lvl="0" indent="-228600" algn="l" rtl="0">
              <a:lnSpc>
                <a:spcPct val="90000"/>
              </a:lnSpc>
              <a:spcBef>
                <a:spcPts val="1000"/>
              </a:spcBef>
              <a:spcAft>
                <a:spcPts val="0"/>
              </a:spcAft>
              <a:buSzPts val="2800"/>
              <a:buChar char="•"/>
            </a:pPr>
            <a:r>
              <a:rPr lang="en-US"/>
              <a:t>Customers may want to send gifts to multiple locations</a:t>
            </a:r>
            <a:endParaRPr/>
          </a:p>
          <a:p>
            <a:pPr marL="228600" lvl="0" indent="-228600" algn="l" rtl="0">
              <a:lnSpc>
                <a:spcPct val="90000"/>
              </a:lnSpc>
              <a:spcBef>
                <a:spcPts val="1000"/>
              </a:spcBef>
              <a:spcAft>
                <a:spcPts val="0"/>
              </a:spcAft>
              <a:buSzPts val="2800"/>
              <a:buChar char="•"/>
            </a:pPr>
            <a:r>
              <a:rPr lang="en-US"/>
              <a:t>Customers will not have to place multiple orders</a:t>
            </a:r>
            <a:endParaRPr/>
          </a:p>
        </p:txBody>
      </p:sp>
      <p:sp>
        <p:nvSpPr>
          <p:cNvPr id="128" name="Google Shape;128;p18"/>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Multiple Shipments</a:t>
            </a:r>
            <a:endParaRPr/>
          </a:p>
        </p:txBody>
      </p:sp>
      <p:sp>
        <p:nvSpPr>
          <p:cNvPr id="129" name="Google Shape;129;p18"/>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24</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SzPts val="2800"/>
              <a:buNone/>
            </a:pPr>
            <a:endParaRPr/>
          </a:p>
        </p:txBody>
      </p:sp>
      <p:sp>
        <p:nvSpPr>
          <p:cNvPr id="135" name="Google Shape;135;p19"/>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Gift Shipping</a:t>
            </a:r>
            <a:endParaRPr/>
          </a:p>
        </p:txBody>
      </p:sp>
      <p:sp>
        <p:nvSpPr>
          <p:cNvPr id="136" name="Google Shape;136;p19"/>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25</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Define Zone</a:t>
            </a:r>
            <a:endParaRPr/>
          </a:p>
          <a:p>
            <a:pPr marL="685800" lvl="1" indent="-228600" algn="l" rtl="0">
              <a:lnSpc>
                <a:spcPct val="90000"/>
              </a:lnSpc>
              <a:spcBef>
                <a:spcPts val="500"/>
              </a:spcBef>
              <a:spcAft>
                <a:spcPts val="0"/>
              </a:spcAft>
              <a:buSzPts val="2400"/>
              <a:buChar char="•"/>
            </a:pPr>
            <a:r>
              <a:rPr lang="en-US"/>
              <a:t>Based on geography</a:t>
            </a:r>
            <a:endParaRPr/>
          </a:p>
          <a:p>
            <a:pPr marL="685800" lvl="1" indent="-228600" algn="l" rtl="0">
              <a:lnSpc>
                <a:spcPct val="90000"/>
              </a:lnSpc>
              <a:spcBef>
                <a:spcPts val="500"/>
              </a:spcBef>
              <a:spcAft>
                <a:spcPts val="0"/>
              </a:spcAft>
              <a:buSzPts val="2400"/>
              <a:buChar char="•"/>
            </a:pPr>
            <a:r>
              <a:rPr lang="en-US"/>
              <a:t>Certain Zip or Postal Code</a:t>
            </a:r>
            <a:endParaRPr/>
          </a:p>
          <a:p>
            <a:pPr marL="685800" lvl="1" indent="-228600" algn="l" rtl="0">
              <a:lnSpc>
                <a:spcPct val="90000"/>
              </a:lnSpc>
              <a:spcBef>
                <a:spcPts val="500"/>
              </a:spcBef>
              <a:spcAft>
                <a:spcPts val="0"/>
              </a:spcAft>
              <a:buSzPts val="2400"/>
              <a:buChar char="•"/>
            </a:pPr>
            <a:r>
              <a:rPr lang="en-US"/>
              <a:t>Country, Continent</a:t>
            </a:r>
            <a:endParaRPr/>
          </a:p>
          <a:p>
            <a:pPr marL="228600" lvl="0" indent="-228600" algn="l" rtl="0">
              <a:lnSpc>
                <a:spcPct val="90000"/>
              </a:lnSpc>
              <a:spcBef>
                <a:spcPts val="1000"/>
              </a:spcBef>
              <a:spcAft>
                <a:spcPts val="0"/>
              </a:spcAft>
              <a:buSzPts val="2800"/>
              <a:buChar char="•"/>
            </a:pPr>
            <a:r>
              <a:rPr lang="en-US"/>
              <a:t>Each zone to have its own shipping method</a:t>
            </a:r>
            <a:endParaRPr/>
          </a:p>
        </p:txBody>
      </p:sp>
      <p:sp>
        <p:nvSpPr>
          <p:cNvPr id="142" name="Google Shape;142;p20"/>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Shipping Zone</a:t>
            </a:r>
            <a:endParaRPr/>
          </a:p>
        </p:txBody>
      </p:sp>
      <p:sp>
        <p:nvSpPr>
          <p:cNvPr id="143" name="Google Shape;143;p20"/>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26</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Allow or restrict different shipping options based on the customer’s location because </a:t>
            </a:r>
            <a:endParaRPr/>
          </a:p>
          <a:p>
            <a:pPr marL="685800" lvl="1" indent="-228600" algn="l" rtl="0">
              <a:lnSpc>
                <a:spcPct val="90000"/>
              </a:lnSpc>
              <a:spcBef>
                <a:spcPts val="500"/>
              </a:spcBef>
              <a:spcAft>
                <a:spcPts val="0"/>
              </a:spcAft>
              <a:buSzPts val="2400"/>
              <a:buChar char="•"/>
            </a:pPr>
            <a:r>
              <a:rPr lang="en-US"/>
              <a:t>Items aren’t available in their region</a:t>
            </a:r>
            <a:endParaRPr/>
          </a:p>
          <a:p>
            <a:pPr marL="685800" lvl="1" indent="-228600" algn="l" rtl="0">
              <a:lnSpc>
                <a:spcPct val="90000"/>
              </a:lnSpc>
              <a:spcBef>
                <a:spcPts val="500"/>
              </a:spcBef>
              <a:spcAft>
                <a:spcPts val="0"/>
              </a:spcAft>
              <a:buSzPts val="2400"/>
              <a:buChar char="•"/>
            </a:pPr>
            <a:r>
              <a:rPr lang="en-US"/>
              <a:t>It would be too costly to ship</a:t>
            </a:r>
            <a:endParaRPr/>
          </a:p>
          <a:p>
            <a:pPr marL="228600" lvl="0" indent="-228600" algn="l" rtl="0">
              <a:lnSpc>
                <a:spcPct val="90000"/>
              </a:lnSpc>
              <a:spcBef>
                <a:spcPts val="1000"/>
              </a:spcBef>
              <a:spcAft>
                <a:spcPts val="0"/>
              </a:spcAft>
              <a:buSzPts val="2800"/>
              <a:buChar char="•"/>
            </a:pPr>
            <a:r>
              <a:rPr lang="en-US"/>
              <a:t>Additionally, you can limit the usage of specific payment gateways based on region as well, or restrict gateway usage based on the products that are attempting to be purchased.</a:t>
            </a:r>
            <a:endParaRPr/>
          </a:p>
          <a:p>
            <a:pPr marL="228600" lvl="0" indent="-50800" algn="l" rtl="0">
              <a:lnSpc>
                <a:spcPct val="90000"/>
              </a:lnSpc>
              <a:spcBef>
                <a:spcPts val="1000"/>
              </a:spcBef>
              <a:spcAft>
                <a:spcPts val="0"/>
              </a:spcAft>
              <a:buSzPts val="2800"/>
              <a:buNone/>
            </a:pPr>
            <a:endParaRPr/>
          </a:p>
        </p:txBody>
      </p:sp>
      <p:sp>
        <p:nvSpPr>
          <p:cNvPr id="149" name="Google Shape;149;p21"/>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Conditional Shipping</a:t>
            </a:r>
            <a:endParaRPr/>
          </a:p>
        </p:txBody>
      </p:sp>
      <p:sp>
        <p:nvSpPr>
          <p:cNvPr id="150" name="Google Shape;150;p21"/>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27</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Package Size/Package Weight</a:t>
            </a:r>
            <a:endParaRPr/>
          </a:p>
          <a:p>
            <a:pPr marL="228600" lvl="0" indent="-228600" algn="l" rtl="0">
              <a:lnSpc>
                <a:spcPct val="90000"/>
              </a:lnSpc>
              <a:spcBef>
                <a:spcPts val="1000"/>
              </a:spcBef>
              <a:spcAft>
                <a:spcPts val="0"/>
              </a:spcAft>
              <a:buSzPts val="2800"/>
              <a:buChar char="•"/>
            </a:pPr>
            <a:r>
              <a:rPr lang="en-US"/>
              <a:t>Departing Destination/Final Destination</a:t>
            </a:r>
            <a:endParaRPr/>
          </a:p>
          <a:p>
            <a:pPr marL="228600" lvl="0" indent="-228600" algn="l" rtl="0">
              <a:lnSpc>
                <a:spcPct val="90000"/>
              </a:lnSpc>
              <a:spcBef>
                <a:spcPts val="1000"/>
              </a:spcBef>
              <a:spcAft>
                <a:spcPts val="0"/>
              </a:spcAft>
              <a:buSzPts val="2800"/>
              <a:buChar char="•"/>
            </a:pPr>
            <a:r>
              <a:rPr lang="en-US"/>
              <a:t>Insurance &amp; Tracking</a:t>
            </a:r>
            <a:endParaRPr/>
          </a:p>
          <a:p>
            <a:pPr marL="228600" lvl="0" indent="-228600" algn="l" rtl="0">
              <a:lnSpc>
                <a:spcPct val="90000"/>
              </a:lnSpc>
              <a:spcBef>
                <a:spcPts val="1000"/>
              </a:spcBef>
              <a:spcAft>
                <a:spcPts val="0"/>
              </a:spcAft>
              <a:buSzPts val="2800"/>
              <a:buChar char="•"/>
            </a:pPr>
            <a:r>
              <a:rPr lang="en-US"/>
              <a:t>Customs &amp; Duties</a:t>
            </a:r>
            <a:endParaRPr/>
          </a:p>
          <a:p>
            <a:pPr marL="228600" lvl="0" indent="-228600" algn="l" rtl="0">
              <a:lnSpc>
                <a:spcPct val="90000"/>
              </a:lnSpc>
              <a:spcBef>
                <a:spcPts val="1000"/>
              </a:spcBef>
              <a:spcAft>
                <a:spcPts val="0"/>
              </a:spcAft>
              <a:buSzPts val="2800"/>
              <a:buChar char="•"/>
            </a:pPr>
            <a:r>
              <a:rPr lang="en-US"/>
              <a:t>Business Account Rates/Discounts</a:t>
            </a:r>
            <a:endParaRPr/>
          </a:p>
        </p:txBody>
      </p:sp>
      <p:sp>
        <p:nvSpPr>
          <p:cNvPr id="156" name="Google Shape;156;p22"/>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Shipping Rate Calculation</a:t>
            </a:r>
            <a:endParaRPr/>
          </a:p>
        </p:txBody>
      </p:sp>
      <p:sp>
        <p:nvSpPr>
          <p:cNvPr id="157" name="Google Shape;157;p22"/>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28</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3"/>
          <p:cNvPicPr preferRelativeResize="0">
            <a:picLocks noGrp="1"/>
          </p:cNvPicPr>
          <p:nvPr>
            <p:ph type="body" idx="1"/>
          </p:nvPr>
        </p:nvPicPr>
        <p:blipFill rotWithShape="1">
          <a:blip r:embed="rId3">
            <a:alphaModFix/>
          </a:blip>
          <a:srcRect/>
          <a:stretch/>
        </p:blipFill>
        <p:spPr>
          <a:xfrm>
            <a:off x="780143" y="1204686"/>
            <a:ext cx="6596949" cy="4622800"/>
          </a:xfrm>
          <a:prstGeom prst="rect">
            <a:avLst/>
          </a:prstGeom>
          <a:noFill/>
          <a:ln>
            <a:noFill/>
          </a:ln>
        </p:spPr>
      </p:pic>
      <p:sp>
        <p:nvSpPr>
          <p:cNvPr id="163" name="Google Shape;163;p23"/>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Shipping Time</a:t>
            </a:r>
            <a:endParaRPr/>
          </a:p>
        </p:txBody>
      </p:sp>
      <p:sp>
        <p:nvSpPr>
          <p:cNvPr id="164" name="Google Shape;164;p23"/>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29</a:t>
            </a:fld>
            <a:endParaRPr/>
          </a:p>
        </p:txBody>
      </p:sp>
      <p:pic>
        <p:nvPicPr>
          <p:cNvPr id="165" name="Google Shape;165;p23" descr="https://assets.econsultancy.com/images/resized/0006/4899/schuh-blog-flyer.png"/>
          <p:cNvPicPr preferRelativeResize="0"/>
          <p:nvPr/>
        </p:nvPicPr>
        <p:blipFill rotWithShape="1">
          <a:blip r:embed="rId4">
            <a:alphaModFix/>
          </a:blip>
          <a:srcRect/>
          <a:stretch/>
        </p:blipFill>
        <p:spPr>
          <a:xfrm>
            <a:off x="7675336" y="1204686"/>
            <a:ext cx="3467791" cy="4862285"/>
          </a:xfrm>
          <a:prstGeom prst="rect">
            <a:avLst/>
          </a:prstGeom>
          <a:noFill/>
          <a:ln>
            <a:noFill/>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7" name="Rectangle 6"/>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838199" y="1444299"/>
            <a:ext cx="10903857" cy="4078153"/>
          </a:xfrm>
          <a:prstGeom prst="rect">
            <a:avLst/>
          </a:prstGeom>
          <a:no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SzPts val="2590"/>
              <a:buChar char="•"/>
            </a:pPr>
            <a:r>
              <a:rPr lang="en-US" sz="2590" dirty="0"/>
              <a:t>e-Commerce consists of buying and selling goods and services over an electronic system such as the internet.</a:t>
            </a:r>
            <a:endParaRPr dirty="0"/>
          </a:p>
          <a:p>
            <a:pPr marL="228600" lvl="0" indent="-228600" algn="l" rtl="0">
              <a:lnSpc>
                <a:spcPct val="70000"/>
              </a:lnSpc>
              <a:spcBef>
                <a:spcPts val="1000"/>
              </a:spcBef>
              <a:spcAft>
                <a:spcPts val="0"/>
              </a:spcAft>
              <a:buSzPts val="2590"/>
              <a:buChar char="•"/>
            </a:pPr>
            <a:r>
              <a:rPr lang="en-US" sz="2590" dirty="0"/>
              <a:t>Electronic commerce operates in all four of the major market segments: </a:t>
            </a:r>
            <a:endParaRPr dirty="0"/>
          </a:p>
          <a:p>
            <a:pPr marL="685800" lvl="1" indent="-228600" algn="l" rtl="0">
              <a:lnSpc>
                <a:spcPct val="70000"/>
              </a:lnSpc>
              <a:spcBef>
                <a:spcPts val="500"/>
              </a:spcBef>
              <a:spcAft>
                <a:spcPts val="0"/>
              </a:spcAft>
              <a:buSzPts val="2220"/>
              <a:buChar char="•"/>
            </a:pPr>
            <a:r>
              <a:rPr lang="en-US" sz="2220" dirty="0"/>
              <a:t>Business to Business (B2B)</a:t>
            </a:r>
            <a:endParaRPr dirty="0"/>
          </a:p>
          <a:p>
            <a:pPr marL="685800" lvl="1" indent="-228600" algn="l" rtl="0">
              <a:lnSpc>
                <a:spcPct val="70000"/>
              </a:lnSpc>
              <a:spcBef>
                <a:spcPts val="500"/>
              </a:spcBef>
              <a:spcAft>
                <a:spcPts val="0"/>
              </a:spcAft>
              <a:buSzPts val="2220"/>
              <a:buChar char="•"/>
            </a:pPr>
            <a:r>
              <a:rPr lang="en-US" sz="2220" dirty="0"/>
              <a:t>Business to Consumer (B2C)</a:t>
            </a:r>
            <a:endParaRPr dirty="0"/>
          </a:p>
          <a:p>
            <a:pPr marL="685800" lvl="1" indent="-228600" algn="l" rtl="0">
              <a:lnSpc>
                <a:spcPct val="70000"/>
              </a:lnSpc>
              <a:spcBef>
                <a:spcPts val="500"/>
              </a:spcBef>
              <a:spcAft>
                <a:spcPts val="0"/>
              </a:spcAft>
              <a:buSzPts val="2220"/>
              <a:buChar char="•"/>
            </a:pPr>
            <a:r>
              <a:rPr lang="en-US" sz="2220" dirty="0"/>
              <a:t>Consumer to Consumer (C2C)</a:t>
            </a:r>
            <a:endParaRPr dirty="0"/>
          </a:p>
          <a:p>
            <a:pPr marL="685800" lvl="1" indent="-228600" algn="l" rtl="0">
              <a:lnSpc>
                <a:spcPct val="70000"/>
              </a:lnSpc>
              <a:spcBef>
                <a:spcPts val="500"/>
              </a:spcBef>
              <a:spcAft>
                <a:spcPts val="0"/>
              </a:spcAft>
              <a:buSzPts val="2220"/>
              <a:buChar char="•"/>
            </a:pPr>
            <a:r>
              <a:rPr lang="en-US" sz="2220" dirty="0"/>
              <a:t>Consumer to Business. (C2B)</a:t>
            </a:r>
            <a:endParaRPr sz="2220" dirty="0"/>
          </a:p>
          <a:p>
            <a:pPr marL="228600" lvl="0" indent="-228600" algn="l" rtl="0">
              <a:lnSpc>
                <a:spcPct val="70000"/>
              </a:lnSpc>
              <a:spcBef>
                <a:spcPts val="1000"/>
              </a:spcBef>
              <a:spcAft>
                <a:spcPts val="0"/>
              </a:spcAft>
              <a:buSzPts val="2590"/>
              <a:buChar char="•"/>
            </a:pPr>
            <a:r>
              <a:rPr lang="en-US" sz="2590" dirty="0"/>
              <a:t>It offers following advantages:</a:t>
            </a:r>
            <a:endParaRPr dirty="0"/>
          </a:p>
          <a:p>
            <a:pPr marL="685800" lvl="1" indent="-228600" algn="l" rtl="0">
              <a:lnSpc>
                <a:spcPct val="70000"/>
              </a:lnSpc>
              <a:spcBef>
                <a:spcPts val="500"/>
              </a:spcBef>
              <a:spcAft>
                <a:spcPts val="0"/>
              </a:spcAft>
              <a:buSzPts val="2220"/>
              <a:buChar char="•"/>
            </a:pPr>
            <a:r>
              <a:rPr lang="en-US" sz="2220" dirty="0"/>
              <a:t>Ease of finding and buying products</a:t>
            </a:r>
            <a:endParaRPr dirty="0"/>
          </a:p>
          <a:p>
            <a:pPr marL="685800" lvl="1" indent="-228600" algn="l" rtl="0">
              <a:lnSpc>
                <a:spcPct val="70000"/>
              </a:lnSpc>
              <a:spcBef>
                <a:spcPts val="500"/>
              </a:spcBef>
              <a:spcAft>
                <a:spcPts val="0"/>
              </a:spcAft>
              <a:buSzPts val="2220"/>
              <a:buChar char="•"/>
            </a:pPr>
            <a:r>
              <a:rPr lang="en-US" sz="2220" dirty="0"/>
              <a:t>24/7 Availability</a:t>
            </a:r>
            <a:endParaRPr dirty="0"/>
          </a:p>
          <a:p>
            <a:pPr marL="685800" lvl="1" indent="-228600" algn="l" rtl="0">
              <a:lnSpc>
                <a:spcPct val="70000"/>
              </a:lnSpc>
              <a:spcBef>
                <a:spcPts val="500"/>
              </a:spcBef>
              <a:spcAft>
                <a:spcPts val="0"/>
              </a:spcAft>
              <a:buSzPts val="2220"/>
              <a:buChar char="•"/>
            </a:pPr>
            <a:r>
              <a:rPr lang="en-US" sz="2220" dirty="0"/>
              <a:t>More reach to customers</a:t>
            </a:r>
            <a:endParaRPr dirty="0"/>
          </a:p>
          <a:p>
            <a:pPr marL="685800" lvl="1" indent="-228600" algn="l" rtl="0">
              <a:lnSpc>
                <a:spcPct val="70000"/>
              </a:lnSpc>
              <a:spcBef>
                <a:spcPts val="500"/>
              </a:spcBef>
              <a:spcAft>
                <a:spcPts val="0"/>
              </a:spcAft>
              <a:buSzPts val="2220"/>
              <a:buChar char="•"/>
            </a:pPr>
            <a:r>
              <a:rPr lang="en-US" sz="2220" dirty="0"/>
              <a:t>Low operational costs</a:t>
            </a:r>
            <a:br>
              <a:rPr lang="en-US" sz="2220" dirty="0"/>
            </a:br>
            <a:endParaRPr sz="2220" dirty="0"/>
          </a:p>
          <a:p>
            <a:pPr marL="228600" lvl="0" indent="-64135" algn="l" rtl="0">
              <a:lnSpc>
                <a:spcPct val="70000"/>
              </a:lnSpc>
              <a:spcBef>
                <a:spcPts val="1000"/>
              </a:spcBef>
              <a:spcAft>
                <a:spcPts val="0"/>
              </a:spcAft>
              <a:buSzPts val="2590"/>
              <a:buNone/>
            </a:pPr>
            <a:endParaRPr sz="2590" dirty="0"/>
          </a:p>
        </p:txBody>
      </p:sp>
      <p:sp>
        <p:nvSpPr>
          <p:cNvPr id="87" name="Google Shape;87;p14"/>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Introduction to e-Commerce</a:t>
            </a:r>
            <a:endParaRPr/>
          </a:p>
        </p:txBody>
      </p:sp>
      <p:sp>
        <p:nvSpPr>
          <p:cNvPr id="88" name="Google Shape;88;p14"/>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dirty="0"/>
          </a:p>
        </p:txBody>
      </p:sp>
      <p:pic>
        <p:nvPicPr>
          <p:cNvPr id="89" name="Google Shape;89;p14"/>
          <p:cNvPicPr preferRelativeResize="0"/>
          <p:nvPr/>
        </p:nvPicPr>
        <p:blipFill rotWithShape="1">
          <a:blip r:embed="rId3">
            <a:alphaModFix/>
          </a:blip>
          <a:srcRect/>
          <a:stretch/>
        </p:blipFill>
        <p:spPr>
          <a:xfrm>
            <a:off x="6648394" y="3189279"/>
            <a:ext cx="5093662" cy="2572786"/>
          </a:xfrm>
          <a:prstGeom prst="rect">
            <a:avLst/>
          </a:prstGeom>
          <a:noFill/>
          <a:ln>
            <a:noFill/>
          </a:ln>
        </p:spPr>
      </p:pic>
      <p:sp>
        <p:nvSpPr>
          <p:cNvPr id="2" name="Rectangle 1"/>
          <p:cNvSpPr/>
          <p:nvPr/>
        </p:nvSpPr>
        <p:spPr>
          <a:xfrm>
            <a:off x="10339297" y="6379561"/>
            <a:ext cx="1711676"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8" name="Rectangle 7"/>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Shipping Carriers</a:t>
            </a:r>
            <a:endParaRPr/>
          </a:p>
        </p:txBody>
      </p:sp>
      <p:sp>
        <p:nvSpPr>
          <p:cNvPr id="171" name="Google Shape;171;p24"/>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30</a:t>
            </a:fld>
            <a:endParaRPr/>
          </a:p>
        </p:txBody>
      </p:sp>
      <p:pic>
        <p:nvPicPr>
          <p:cNvPr id="172" name="Google Shape;172;p24"/>
          <p:cNvPicPr preferRelativeResize="0"/>
          <p:nvPr/>
        </p:nvPicPr>
        <p:blipFill rotWithShape="1">
          <a:blip r:embed="rId3">
            <a:alphaModFix/>
          </a:blip>
          <a:srcRect/>
          <a:stretch/>
        </p:blipFill>
        <p:spPr>
          <a:xfrm>
            <a:off x="9792515" y="1165682"/>
            <a:ext cx="1887498" cy="1130718"/>
          </a:xfrm>
          <a:prstGeom prst="rect">
            <a:avLst/>
          </a:prstGeom>
          <a:noFill/>
          <a:ln>
            <a:noFill/>
          </a:ln>
        </p:spPr>
      </p:pic>
      <p:pic>
        <p:nvPicPr>
          <p:cNvPr id="173" name="Google Shape;173;p24" descr="Image result for canada post logo"/>
          <p:cNvPicPr preferRelativeResize="0"/>
          <p:nvPr/>
        </p:nvPicPr>
        <p:blipFill rotWithShape="1">
          <a:blip r:embed="rId4">
            <a:alphaModFix/>
          </a:blip>
          <a:srcRect/>
          <a:stretch/>
        </p:blipFill>
        <p:spPr>
          <a:xfrm>
            <a:off x="8298051" y="3068518"/>
            <a:ext cx="960846" cy="960846"/>
          </a:xfrm>
          <a:prstGeom prst="rect">
            <a:avLst/>
          </a:prstGeom>
          <a:noFill/>
          <a:ln>
            <a:noFill/>
          </a:ln>
        </p:spPr>
      </p:pic>
      <p:pic>
        <p:nvPicPr>
          <p:cNvPr id="174" name="Google Shape;174;p24" descr="Image result for usps logo"/>
          <p:cNvPicPr preferRelativeResize="0"/>
          <p:nvPr/>
        </p:nvPicPr>
        <p:blipFill rotWithShape="1">
          <a:blip r:embed="rId5">
            <a:alphaModFix/>
          </a:blip>
          <a:srcRect/>
          <a:stretch/>
        </p:blipFill>
        <p:spPr>
          <a:xfrm>
            <a:off x="8267699" y="1330191"/>
            <a:ext cx="1097126" cy="926217"/>
          </a:xfrm>
          <a:prstGeom prst="rect">
            <a:avLst/>
          </a:prstGeom>
          <a:noFill/>
          <a:ln>
            <a:noFill/>
          </a:ln>
        </p:spPr>
      </p:pic>
      <p:pic>
        <p:nvPicPr>
          <p:cNvPr id="175" name="Google Shape;175;p24" descr="Image result for uk royal mail logo"/>
          <p:cNvPicPr preferRelativeResize="0"/>
          <p:nvPr/>
        </p:nvPicPr>
        <p:blipFill rotWithShape="1">
          <a:blip r:embed="rId6">
            <a:alphaModFix/>
          </a:blip>
          <a:srcRect/>
          <a:stretch/>
        </p:blipFill>
        <p:spPr>
          <a:xfrm>
            <a:off x="8298051" y="4241075"/>
            <a:ext cx="1200821" cy="864966"/>
          </a:xfrm>
          <a:prstGeom prst="rect">
            <a:avLst/>
          </a:prstGeom>
          <a:noFill/>
          <a:ln>
            <a:noFill/>
          </a:ln>
        </p:spPr>
      </p:pic>
      <p:pic>
        <p:nvPicPr>
          <p:cNvPr id="176" name="Google Shape;176;p24" descr="Image result for australia post logo"/>
          <p:cNvPicPr preferRelativeResize="0"/>
          <p:nvPr/>
        </p:nvPicPr>
        <p:blipFill rotWithShape="1">
          <a:blip r:embed="rId7">
            <a:alphaModFix/>
          </a:blip>
          <a:srcRect/>
          <a:stretch/>
        </p:blipFill>
        <p:spPr>
          <a:xfrm>
            <a:off x="10116709" y="4241075"/>
            <a:ext cx="1184333" cy="787582"/>
          </a:xfrm>
          <a:prstGeom prst="rect">
            <a:avLst/>
          </a:prstGeom>
          <a:noFill/>
          <a:ln>
            <a:noFill/>
          </a:ln>
        </p:spPr>
      </p:pic>
      <p:pic>
        <p:nvPicPr>
          <p:cNvPr id="177" name="Google Shape;177;p24" descr="Image result for fedex logo"/>
          <p:cNvPicPr preferRelativeResize="0"/>
          <p:nvPr/>
        </p:nvPicPr>
        <p:blipFill rotWithShape="1">
          <a:blip r:embed="rId8">
            <a:alphaModFix/>
          </a:blip>
          <a:srcRect l="23264" t="37296" r="20838" b="41026"/>
          <a:stretch/>
        </p:blipFill>
        <p:spPr>
          <a:xfrm>
            <a:off x="8981401" y="2408288"/>
            <a:ext cx="1661183" cy="515380"/>
          </a:xfrm>
          <a:prstGeom prst="rect">
            <a:avLst/>
          </a:prstGeom>
          <a:noFill/>
          <a:ln>
            <a:noFill/>
          </a:ln>
        </p:spPr>
      </p:pic>
      <p:pic>
        <p:nvPicPr>
          <p:cNvPr id="178" name="Google Shape;178;p24" descr="Image result for dhl logo"/>
          <p:cNvPicPr preferRelativeResize="0"/>
          <p:nvPr/>
        </p:nvPicPr>
        <p:blipFill rotWithShape="1">
          <a:blip r:embed="rId9">
            <a:alphaModFix/>
          </a:blip>
          <a:srcRect/>
          <a:stretch/>
        </p:blipFill>
        <p:spPr>
          <a:xfrm>
            <a:off x="9825201" y="3286027"/>
            <a:ext cx="1767350" cy="545478"/>
          </a:xfrm>
          <a:prstGeom prst="rect">
            <a:avLst/>
          </a:prstGeom>
          <a:noFill/>
          <a:ln>
            <a:noFill/>
          </a:ln>
        </p:spPr>
      </p:pic>
      <p:sp>
        <p:nvSpPr>
          <p:cNvPr id="179" name="Google Shape;179;p24"/>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United States Postal Service (USPS)</a:t>
            </a:r>
            <a:endParaRPr/>
          </a:p>
          <a:p>
            <a:pPr marL="228600" lvl="0" indent="-228600" algn="l" rtl="0">
              <a:lnSpc>
                <a:spcPct val="90000"/>
              </a:lnSpc>
              <a:spcBef>
                <a:spcPts val="1000"/>
              </a:spcBef>
              <a:spcAft>
                <a:spcPts val="0"/>
              </a:spcAft>
              <a:buSzPts val="2800"/>
              <a:buChar char="•"/>
            </a:pPr>
            <a:r>
              <a:rPr lang="en-US"/>
              <a:t>United Parcel Service (UPS)</a:t>
            </a:r>
            <a:endParaRPr/>
          </a:p>
          <a:p>
            <a:pPr marL="228600" lvl="0" indent="-228600" algn="l" rtl="0">
              <a:lnSpc>
                <a:spcPct val="90000"/>
              </a:lnSpc>
              <a:spcBef>
                <a:spcPts val="1000"/>
              </a:spcBef>
              <a:spcAft>
                <a:spcPts val="0"/>
              </a:spcAft>
              <a:buSzPts val="2800"/>
              <a:buChar char="•"/>
            </a:pPr>
            <a:r>
              <a:rPr lang="en-US"/>
              <a:t>FedEx</a:t>
            </a:r>
            <a:endParaRPr/>
          </a:p>
          <a:p>
            <a:pPr marL="228600" lvl="0" indent="-228600" algn="l" rtl="0">
              <a:lnSpc>
                <a:spcPct val="90000"/>
              </a:lnSpc>
              <a:spcBef>
                <a:spcPts val="1000"/>
              </a:spcBef>
              <a:spcAft>
                <a:spcPts val="0"/>
              </a:spcAft>
              <a:buSzPts val="2800"/>
              <a:buChar char="•"/>
            </a:pPr>
            <a:r>
              <a:rPr lang="en-US"/>
              <a:t>DHL</a:t>
            </a:r>
            <a:endParaRPr/>
          </a:p>
          <a:p>
            <a:pPr marL="228600" lvl="0" indent="-228600" algn="l" rtl="0">
              <a:lnSpc>
                <a:spcPct val="90000"/>
              </a:lnSpc>
              <a:spcBef>
                <a:spcPts val="1000"/>
              </a:spcBef>
              <a:spcAft>
                <a:spcPts val="0"/>
              </a:spcAft>
              <a:buSzPts val="2800"/>
              <a:buChar char="•"/>
            </a:pPr>
            <a:r>
              <a:rPr lang="en-US"/>
              <a:t>Canada Post</a:t>
            </a:r>
            <a:endParaRPr/>
          </a:p>
          <a:p>
            <a:pPr marL="228600" lvl="0" indent="-228600" algn="l" rtl="0">
              <a:lnSpc>
                <a:spcPct val="90000"/>
              </a:lnSpc>
              <a:spcBef>
                <a:spcPts val="1000"/>
              </a:spcBef>
              <a:spcAft>
                <a:spcPts val="0"/>
              </a:spcAft>
              <a:buSzPts val="2800"/>
              <a:buChar char="•"/>
            </a:pPr>
            <a:r>
              <a:rPr lang="en-US"/>
              <a:t>Australia Post</a:t>
            </a:r>
            <a:endParaRPr/>
          </a:p>
          <a:p>
            <a:pPr marL="228600" lvl="0" indent="-228600" algn="l" rtl="0">
              <a:lnSpc>
                <a:spcPct val="90000"/>
              </a:lnSpc>
              <a:spcBef>
                <a:spcPts val="1000"/>
              </a:spcBef>
              <a:spcAft>
                <a:spcPts val="0"/>
              </a:spcAft>
              <a:buSzPts val="2800"/>
              <a:buChar char="•"/>
            </a:pPr>
            <a:r>
              <a:rPr lang="en-US"/>
              <a:t>UK Royal Mail</a:t>
            </a:r>
            <a:endParaRPr/>
          </a:p>
          <a:p>
            <a:pPr marL="228600" lvl="0" indent="-228600" algn="l" rtl="0">
              <a:lnSpc>
                <a:spcPct val="90000"/>
              </a:lnSpc>
              <a:spcBef>
                <a:spcPts val="1000"/>
              </a:spcBef>
              <a:spcAft>
                <a:spcPts val="0"/>
              </a:spcAft>
              <a:buSzPts val="2800"/>
              <a:buChar char="•"/>
            </a:pPr>
            <a:r>
              <a:rPr lang="en-US"/>
              <a:t>TCS</a:t>
            </a:r>
            <a:endParaRPr/>
          </a:p>
          <a:p>
            <a:pPr marL="228600" lvl="0" indent="-228600" algn="l" rtl="0">
              <a:lnSpc>
                <a:spcPct val="90000"/>
              </a:lnSpc>
              <a:spcBef>
                <a:spcPts val="1000"/>
              </a:spcBef>
              <a:spcAft>
                <a:spcPts val="0"/>
              </a:spcAft>
              <a:buSzPts val="2800"/>
              <a:buChar char="•"/>
            </a:pPr>
            <a:r>
              <a:rPr lang="en-US"/>
              <a:t>Leopards Courier</a:t>
            </a:r>
            <a:endParaRPr/>
          </a:p>
        </p:txBody>
      </p:sp>
      <p:pic>
        <p:nvPicPr>
          <p:cNvPr id="180" name="Google Shape;180;p24" descr="Image result for tcs logo"/>
          <p:cNvPicPr preferRelativeResize="0"/>
          <p:nvPr/>
        </p:nvPicPr>
        <p:blipFill rotWithShape="1">
          <a:blip r:embed="rId10">
            <a:alphaModFix/>
          </a:blip>
          <a:srcRect/>
          <a:stretch/>
        </p:blipFill>
        <p:spPr>
          <a:xfrm>
            <a:off x="9825201" y="5311059"/>
            <a:ext cx="1779817" cy="718502"/>
          </a:xfrm>
          <a:prstGeom prst="rect">
            <a:avLst/>
          </a:prstGeom>
          <a:noFill/>
          <a:ln>
            <a:noFill/>
          </a:ln>
        </p:spPr>
      </p:pic>
      <p:pic>
        <p:nvPicPr>
          <p:cNvPr id="181" name="Google Shape;181;p24" descr="Image result for leapord courier logo"/>
          <p:cNvPicPr preferRelativeResize="0"/>
          <p:nvPr/>
        </p:nvPicPr>
        <p:blipFill rotWithShape="1">
          <a:blip r:embed="rId11">
            <a:alphaModFix/>
          </a:blip>
          <a:srcRect/>
          <a:stretch/>
        </p:blipFill>
        <p:spPr>
          <a:xfrm>
            <a:off x="8088020" y="5308648"/>
            <a:ext cx="1437431" cy="825086"/>
          </a:xfrm>
          <a:prstGeom prst="rect">
            <a:avLst/>
          </a:prstGeom>
          <a:noFill/>
          <a:ln>
            <a:noFill/>
          </a:ln>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15" name="Rectangle 14"/>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By hand</a:t>
            </a:r>
            <a:endParaRPr/>
          </a:p>
          <a:p>
            <a:pPr marL="228600" lvl="0" indent="-228600" algn="l" rtl="0">
              <a:lnSpc>
                <a:spcPct val="90000"/>
              </a:lnSpc>
              <a:spcBef>
                <a:spcPts val="1000"/>
              </a:spcBef>
              <a:spcAft>
                <a:spcPts val="0"/>
              </a:spcAft>
              <a:buSzPts val="2800"/>
              <a:buChar char="•"/>
            </a:pPr>
            <a:r>
              <a:rPr lang="en-US"/>
              <a:t>Printing from order page</a:t>
            </a:r>
            <a:endParaRPr/>
          </a:p>
          <a:p>
            <a:pPr marL="228600" lvl="0" indent="-228600" algn="l" rtl="0">
              <a:lnSpc>
                <a:spcPct val="90000"/>
              </a:lnSpc>
              <a:spcBef>
                <a:spcPts val="1000"/>
              </a:spcBef>
              <a:spcAft>
                <a:spcPts val="0"/>
              </a:spcAft>
              <a:buSzPts val="2800"/>
              <a:buChar char="•"/>
            </a:pPr>
            <a:r>
              <a:rPr lang="en-US"/>
              <a:t>3</a:t>
            </a:r>
            <a:r>
              <a:rPr lang="en-US" baseline="30000"/>
              <a:t>rd</a:t>
            </a:r>
            <a:r>
              <a:rPr lang="en-US"/>
              <a:t> party apps</a:t>
            </a:r>
            <a:endParaRPr/>
          </a:p>
          <a:p>
            <a:pPr marL="228600" lvl="0" indent="-228600" algn="l" rtl="0">
              <a:lnSpc>
                <a:spcPct val="90000"/>
              </a:lnSpc>
              <a:spcBef>
                <a:spcPts val="1000"/>
              </a:spcBef>
              <a:spcAft>
                <a:spcPts val="0"/>
              </a:spcAft>
              <a:buSzPts val="2800"/>
              <a:buChar char="•"/>
            </a:pPr>
            <a:r>
              <a:rPr lang="en-US"/>
              <a:t>Dedicate hardware</a:t>
            </a:r>
            <a:endParaRPr/>
          </a:p>
          <a:p>
            <a:pPr marL="228600" lvl="0" indent="-50800" algn="l" rtl="0">
              <a:lnSpc>
                <a:spcPct val="90000"/>
              </a:lnSpc>
              <a:spcBef>
                <a:spcPts val="1000"/>
              </a:spcBef>
              <a:spcAft>
                <a:spcPts val="0"/>
              </a:spcAft>
              <a:buSzPts val="2800"/>
              <a:buNone/>
            </a:pPr>
            <a:endParaRPr/>
          </a:p>
        </p:txBody>
      </p:sp>
      <p:sp>
        <p:nvSpPr>
          <p:cNvPr id="187" name="Google Shape;187;p25"/>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Packaging &amp; Labeling</a:t>
            </a:r>
            <a:endParaRPr/>
          </a:p>
        </p:txBody>
      </p:sp>
      <p:sp>
        <p:nvSpPr>
          <p:cNvPr id="188" name="Google Shape;188;p25"/>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31</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Use marketable packaging</a:t>
            </a:r>
            <a:endParaRPr/>
          </a:p>
          <a:p>
            <a:pPr marL="228600" lvl="0" indent="-228600" algn="l" rtl="0">
              <a:lnSpc>
                <a:spcPct val="90000"/>
              </a:lnSpc>
              <a:spcBef>
                <a:spcPts val="1000"/>
              </a:spcBef>
              <a:spcAft>
                <a:spcPts val="0"/>
              </a:spcAft>
              <a:buSzPts val="2800"/>
              <a:buChar char="•"/>
            </a:pPr>
            <a:r>
              <a:rPr lang="en-US"/>
              <a:t>How you package something can mean the difference between your store standing out or blending in with the rest.</a:t>
            </a:r>
            <a:endParaRPr/>
          </a:p>
          <a:p>
            <a:pPr marL="228600" lvl="0" indent="-228600" algn="l" rtl="0">
              <a:lnSpc>
                <a:spcPct val="90000"/>
              </a:lnSpc>
              <a:spcBef>
                <a:spcPts val="1000"/>
              </a:spcBef>
              <a:spcAft>
                <a:spcPts val="0"/>
              </a:spcAft>
              <a:buSzPts val="2800"/>
              <a:buChar char="•"/>
            </a:pPr>
            <a:r>
              <a:rPr lang="en-US"/>
              <a:t>Unboxing videos and their influence on sales</a:t>
            </a:r>
            <a:endParaRPr/>
          </a:p>
        </p:txBody>
      </p:sp>
      <p:sp>
        <p:nvSpPr>
          <p:cNvPr id="194" name="Google Shape;194;p26"/>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Unboxing Effect</a:t>
            </a:r>
            <a:endParaRPr/>
          </a:p>
        </p:txBody>
      </p:sp>
      <p:sp>
        <p:nvSpPr>
          <p:cNvPr id="195" name="Google Shape;195;p26"/>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32</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20% of all products are returned from online purchases due to the fact that they arrive damaged.</a:t>
            </a:r>
            <a:endParaRPr/>
          </a:p>
          <a:p>
            <a:pPr marL="228600" lvl="0" indent="-228600" algn="l" rtl="0">
              <a:lnSpc>
                <a:spcPct val="90000"/>
              </a:lnSpc>
              <a:spcBef>
                <a:spcPts val="1000"/>
              </a:spcBef>
              <a:spcAft>
                <a:spcPts val="0"/>
              </a:spcAft>
              <a:buSzPts val="2800"/>
              <a:buChar char="•"/>
            </a:pPr>
            <a:r>
              <a:rPr lang="en-US"/>
              <a:t>Option to purchasing insurance on big/expensive items</a:t>
            </a:r>
            <a:endParaRPr/>
          </a:p>
          <a:p>
            <a:pPr marL="228600" lvl="0" indent="-228600" algn="l" rtl="0">
              <a:lnSpc>
                <a:spcPct val="90000"/>
              </a:lnSpc>
              <a:spcBef>
                <a:spcPts val="1000"/>
              </a:spcBef>
              <a:spcAft>
                <a:spcPts val="0"/>
              </a:spcAft>
              <a:buSzPts val="2800"/>
              <a:buChar char="•"/>
            </a:pPr>
            <a:r>
              <a:rPr lang="en-US"/>
              <a:t>Shipping Carriers offer insurance as well</a:t>
            </a:r>
            <a:endParaRPr/>
          </a:p>
          <a:p>
            <a:pPr marL="228600" lvl="0" indent="-50800" algn="l" rtl="0">
              <a:lnSpc>
                <a:spcPct val="90000"/>
              </a:lnSpc>
              <a:spcBef>
                <a:spcPts val="1000"/>
              </a:spcBef>
              <a:spcAft>
                <a:spcPts val="0"/>
              </a:spcAft>
              <a:buSzPts val="2800"/>
              <a:buNone/>
            </a:pPr>
            <a:endParaRPr/>
          </a:p>
        </p:txBody>
      </p:sp>
      <p:sp>
        <p:nvSpPr>
          <p:cNvPr id="201" name="Google Shape;201;p27"/>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Insurance</a:t>
            </a:r>
            <a:endParaRPr/>
          </a:p>
        </p:txBody>
      </p:sp>
      <p:sp>
        <p:nvSpPr>
          <p:cNvPr id="202" name="Google Shape;202;p27"/>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33</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Required Forms and Documents</a:t>
            </a:r>
            <a:endParaRPr/>
          </a:p>
          <a:p>
            <a:pPr marL="228600" lvl="0" indent="-228600" algn="l" rtl="0">
              <a:lnSpc>
                <a:spcPct val="90000"/>
              </a:lnSpc>
              <a:spcBef>
                <a:spcPts val="1000"/>
              </a:spcBef>
              <a:spcAft>
                <a:spcPts val="0"/>
              </a:spcAft>
              <a:buSzPts val="2800"/>
              <a:buChar char="•"/>
            </a:pPr>
            <a:r>
              <a:rPr lang="en-US"/>
              <a:t>Forms advise:</a:t>
            </a:r>
            <a:endParaRPr/>
          </a:p>
          <a:p>
            <a:pPr marL="685800" lvl="1" indent="-228600" algn="l" rtl="0">
              <a:lnSpc>
                <a:spcPct val="90000"/>
              </a:lnSpc>
              <a:spcBef>
                <a:spcPts val="500"/>
              </a:spcBef>
              <a:spcAft>
                <a:spcPts val="0"/>
              </a:spcAft>
              <a:buSzPts val="2400"/>
              <a:buChar char="•"/>
            </a:pPr>
            <a:r>
              <a:rPr lang="en-US"/>
              <a:t>Wat is in the package</a:t>
            </a:r>
            <a:endParaRPr/>
          </a:p>
          <a:p>
            <a:pPr marL="685800" lvl="1" indent="-228600" algn="l" rtl="0">
              <a:lnSpc>
                <a:spcPct val="90000"/>
              </a:lnSpc>
              <a:spcBef>
                <a:spcPts val="500"/>
              </a:spcBef>
              <a:spcAft>
                <a:spcPts val="0"/>
              </a:spcAft>
              <a:buSzPts val="2400"/>
              <a:buChar char="•"/>
            </a:pPr>
            <a:r>
              <a:rPr lang="en-US"/>
              <a:t>What it is worth</a:t>
            </a:r>
            <a:endParaRPr/>
          </a:p>
          <a:p>
            <a:pPr marL="685800" lvl="1" indent="-228600" algn="l" rtl="0">
              <a:lnSpc>
                <a:spcPct val="90000"/>
              </a:lnSpc>
              <a:spcBef>
                <a:spcPts val="500"/>
              </a:spcBef>
              <a:spcAft>
                <a:spcPts val="0"/>
              </a:spcAft>
              <a:buSzPts val="2400"/>
              <a:buChar char="•"/>
            </a:pPr>
            <a:r>
              <a:rPr lang="en-US"/>
              <a:t>Gift or an outright purchase</a:t>
            </a:r>
            <a:endParaRPr/>
          </a:p>
          <a:p>
            <a:pPr marL="228600" lvl="0" indent="-228600" algn="l" rtl="0">
              <a:lnSpc>
                <a:spcPct val="90000"/>
              </a:lnSpc>
              <a:spcBef>
                <a:spcPts val="1000"/>
              </a:spcBef>
              <a:spcAft>
                <a:spcPts val="0"/>
              </a:spcAft>
              <a:buSzPts val="2800"/>
              <a:buChar char="•"/>
            </a:pPr>
            <a:r>
              <a:rPr lang="en-US"/>
              <a:t>Inform customer about custom duties</a:t>
            </a:r>
            <a:endParaRPr/>
          </a:p>
          <a:p>
            <a:pPr marL="228600" lvl="0" indent="-228600" algn="l" rtl="0">
              <a:lnSpc>
                <a:spcPct val="90000"/>
              </a:lnSpc>
              <a:spcBef>
                <a:spcPts val="1000"/>
              </a:spcBef>
              <a:spcAft>
                <a:spcPts val="0"/>
              </a:spcAft>
              <a:buSzPts val="2800"/>
              <a:buChar char="•"/>
            </a:pPr>
            <a:r>
              <a:rPr lang="en-US"/>
              <a:t>No control over ‘on-hold’ packages</a:t>
            </a:r>
            <a:endParaRPr/>
          </a:p>
          <a:p>
            <a:pPr marL="228600" lvl="0" indent="-228600" algn="l" rtl="0">
              <a:lnSpc>
                <a:spcPct val="90000"/>
              </a:lnSpc>
              <a:spcBef>
                <a:spcPts val="1000"/>
              </a:spcBef>
              <a:spcAft>
                <a:spcPts val="0"/>
              </a:spcAft>
              <a:buSzPts val="2800"/>
              <a:buChar char="•"/>
            </a:pPr>
            <a:r>
              <a:rPr lang="en-US"/>
              <a:t>Country specific restrictions, limitations and mandates</a:t>
            </a:r>
            <a:endParaRPr/>
          </a:p>
          <a:p>
            <a:pPr marL="228600" lvl="0" indent="-50800" algn="l" rtl="0">
              <a:lnSpc>
                <a:spcPct val="90000"/>
              </a:lnSpc>
              <a:spcBef>
                <a:spcPts val="1000"/>
              </a:spcBef>
              <a:spcAft>
                <a:spcPts val="0"/>
              </a:spcAft>
              <a:buSzPts val="2800"/>
              <a:buNone/>
            </a:pPr>
            <a:endParaRPr/>
          </a:p>
        </p:txBody>
      </p:sp>
      <p:sp>
        <p:nvSpPr>
          <p:cNvPr id="208" name="Google Shape;208;p28"/>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Customs &amp; Duties</a:t>
            </a:r>
            <a:endParaRPr/>
          </a:p>
        </p:txBody>
      </p:sp>
      <p:sp>
        <p:nvSpPr>
          <p:cNvPr id="209" name="Google Shape;209;p28"/>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34</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According to recent studies, over one-third of all products that are ordered online will be returned by the consumer.</a:t>
            </a:r>
            <a:endParaRPr/>
          </a:p>
          <a:p>
            <a:pPr marL="228600" lvl="0" indent="-228600" algn="l" rtl="0">
              <a:lnSpc>
                <a:spcPct val="90000"/>
              </a:lnSpc>
              <a:spcBef>
                <a:spcPts val="1000"/>
              </a:spcBef>
              <a:spcAft>
                <a:spcPts val="0"/>
              </a:spcAft>
              <a:buSzPts val="2800"/>
              <a:buChar char="•"/>
            </a:pPr>
            <a:r>
              <a:rPr lang="en-US"/>
              <a:t>In about 65% of all instances, the returns are not the fault of the consumer, either.</a:t>
            </a:r>
            <a:endParaRPr/>
          </a:p>
          <a:p>
            <a:pPr marL="228600" lvl="0" indent="-228600" algn="l" rtl="0">
              <a:lnSpc>
                <a:spcPct val="90000"/>
              </a:lnSpc>
              <a:spcBef>
                <a:spcPts val="1000"/>
              </a:spcBef>
              <a:spcAft>
                <a:spcPts val="0"/>
              </a:spcAft>
              <a:buSzPts val="2800"/>
              <a:buChar char="•"/>
            </a:pPr>
            <a:r>
              <a:rPr lang="en-US"/>
              <a:t>Clearly state your returns policy upfront, including the date that products can be returned from purchase and any associated fees.</a:t>
            </a:r>
            <a:endParaRPr/>
          </a:p>
          <a:p>
            <a:pPr marL="228600" lvl="0" indent="-228600" algn="l" rtl="0">
              <a:lnSpc>
                <a:spcPct val="90000"/>
              </a:lnSpc>
              <a:spcBef>
                <a:spcPts val="1000"/>
              </a:spcBef>
              <a:spcAft>
                <a:spcPts val="0"/>
              </a:spcAft>
              <a:buSzPts val="2800"/>
              <a:buChar char="•"/>
            </a:pPr>
            <a:r>
              <a:rPr lang="en-US"/>
              <a:t>Make returns easy by enabling customers to initiate them online at your website.</a:t>
            </a:r>
            <a:endParaRPr/>
          </a:p>
          <a:p>
            <a:pPr marL="228600" lvl="0" indent="-228600" algn="l" rtl="0">
              <a:lnSpc>
                <a:spcPct val="90000"/>
              </a:lnSpc>
              <a:spcBef>
                <a:spcPts val="1000"/>
              </a:spcBef>
              <a:spcAft>
                <a:spcPts val="0"/>
              </a:spcAft>
              <a:buSzPts val="2800"/>
              <a:buChar char="•"/>
            </a:pPr>
            <a:r>
              <a:rPr lang="en-US"/>
              <a:t>Add the incentive of an in-store credit versus refunds to reduce the cost of returns.</a:t>
            </a:r>
            <a:endParaRPr/>
          </a:p>
          <a:p>
            <a:pPr marL="228600" lvl="0" indent="-50800" algn="l" rtl="0">
              <a:lnSpc>
                <a:spcPct val="90000"/>
              </a:lnSpc>
              <a:spcBef>
                <a:spcPts val="1000"/>
              </a:spcBef>
              <a:spcAft>
                <a:spcPts val="0"/>
              </a:spcAft>
              <a:buSzPts val="2800"/>
              <a:buNone/>
            </a:pPr>
            <a:endParaRPr/>
          </a:p>
        </p:txBody>
      </p:sp>
      <p:sp>
        <p:nvSpPr>
          <p:cNvPr id="215" name="Google Shape;215;p29"/>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Returns</a:t>
            </a:r>
            <a:endParaRPr/>
          </a:p>
        </p:txBody>
      </p:sp>
      <p:sp>
        <p:nvSpPr>
          <p:cNvPr id="216" name="Google Shape;216;p29"/>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35</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0"/>
          <p:cNvSpPr txBox="1">
            <a:spLocks noGrp="1"/>
          </p:cNvSpPr>
          <p:nvPr>
            <p:ph type="body" idx="1"/>
          </p:nvPr>
        </p:nvSpPr>
        <p:spPr>
          <a:xfrm>
            <a:off x="838200" y="1444299"/>
            <a:ext cx="10161896"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SzPts val="1750"/>
              <a:buChar char="•"/>
            </a:pPr>
            <a:r>
              <a:rPr lang="en-US" sz="1750"/>
              <a:t>Indicate current shipping promotions above the fold on your homepage</a:t>
            </a:r>
            <a:endParaRPr sz="1750"/>
          </a:p>
          <a:p>
            <a:pPr marL="228600" lvl="0" indent="-228600" algn="l" rtl="0">
              <a:lnSpc>
                <a:spcPct val="70000"/>
              </a:lnSpc>
              <a:spcBef>
                <a:spcPts val="1000"/>
              </a:spcBef>
              <a:spcAft>
                <a:spcPts val="0"/>
              </a:spcAft>
              <a:buSzPts val="1750"/>
              <a:buChar char="•"/>
            </a:pPr>
            <a:r>
              <a:rPr lang="en-US" sz="1750"/>
              <a:t>Offer Free Shipping</a:t>
            </a:r>
            <a:endParaRPr/>
          </a:p>
          <a:p>
            <a:pPr marL="685800" lvl="1" indent="-228600" algn="l" rtl="0">
              <a:lnSpc>
                <a:spcPct val="70000"/>
              </a:lnSpc>
              <a:spcBef>
                <a:spcPts val="500"/>
              </a:spcBef>
              <a:spcAft>
                <a:spcPts val="0"/>
              </a:spcAft>
              <a:buSzPts val="1500"/>
              <a:buChar char="•"/>
            </a:pPr>
            <a:r>
              <a:rPr lang="en-US" sz="1500"/>
              <a:t>Limited Regions</a:t>
            </a:r>
            <a:endParaRPr/>
          </a:p>
          <a:p>
            <a:pPr marL="685800" lvl="1" indent="-228600" algn="l" rtl="0">
              <a:lnSpc>
                <a:spcPct val="70000"/>
              </a:lnSpc>
              <a:spcBef>
                <a:spcPts val="500"/>
              </a:spcBef>
              <a:spcAft>
                <a:spcPts val="0"/>
              </a:spcAft>
              <a:buSzPts val="1500"/>
              <a:buChar char="•"/>
            </a:pPr>
            <a:r>
              <a:rPr lang="en-US" sz="1500"/>
              <a:t>Threshold</a:t>
            </a:r>
            <a:endParaRPr sz="1500"/>
          </a:p>
          <a:p>
            <a:pPr marL="228600" lvl="0" indent="-228600" algn="l" rtl="0">
              <a:lnSpc>
                <a:spcPct val="70000"/>
              </a:lnSpc>
              <a:spcBef>
                <a:spcPts val="1000"/>
              </a:spcBef>
              <a:spcAft>
                <a:spcPts val="0"/>
              </a:spcAft>
              <a:buSzPts val="1750"/>
              <a:buChar char="•"/>
            </a:pPr>
            <a:r>
              <a:rPr lang="en-US" sz="1750"/>
              <a:t>Offer International Shipping</a:t>
            </a:r>
            <a:endParaRPr/>
          </a:p>
          <a:p>
            <a:pPr marL="228600" lvl="0" indent="-228600" algn="l" rtl="0">
              <a:lnSpc>
                <a:spcPct val="70000"/>
              </a:lnSpc>
              <a:spcBef>
                <a:spcPts val="1000"/>
              </a:spcBef>
              <a:spcAft>
                <a:spcPts val="0"/>
              </a:spcAft>
              <a:buSzPts val="1750"/>
              <a:buChar char="•"/>
            </a:pPr>
            <a:r>
              <a:rPr lang="en-US" sz="1750"/>
              <a:t>Multiple Delivery Options</a:t>
            </a:r>
            <a:endParaRPr/>
          </a:p>
          <a:p>
            <a:pPr marL="228600" lvl="0" indent="-228600" algn="l" rtl="0">
              <a:lnSpc>
                <a:spcPct val="70000"/>
              </a:lnSpc>
              <a:spcBef>
                <a:spcPts val="1000"/>
              </a:spcBef>
              <a:spcAft>
                <a:spcPts val="0"/>
              </a:spcAft>
              <a:buSzPts val="1750"/>
              <a:buChar char="•"/>
            </a:pPr>
            <a:r>
              <a:rPr lang="en-US" sz="1750"/>
              <a:t>Proactive Delivery Updates/Tracking</a:t>
            </a:r>
            <a:endParaRPr/>
          </a:p>
          <a:p>
            <a:pPr marL="228600" lvl="0" indent="-228600" algn="l" rtl="0">
              <a:lnSpc>
                <a:spcPct val="70000"/>
              </a:lnSpc>
              <a:spcBef>
                <a:spcPts val="1000"/>
              </a:spcBef>
              <a:spcAft>
                <a:spcPts val="0"/>
              </a:spcAft>
              <a:buSzPts val="1750"/>
              <a:buChar char="•"/>
            </a:pPr>
            <a:r>
              <a:rPr lang="en-US" sz="1750"/>
              <a:t>Clear Shipping &amp; Returns Policy</a:t>
            </a:r>
            <a:endParaRPr/>
          </a:p>
          <a:p>
            <a:pPr marL="228600" lvl="0" indent="-228600" algn="l" rtl="0">
              <a:lnSpc>
                <a:spcPct val="70000"/>
              </a:lnSpc>
              <a:spcBef>
                <a:spcPts val="1000"/>
              </a:spcBef>
              <a:spcAft>
                <a:spcPts val="0"/>
              </a:spcAft>
              <a:buSzPts val="1750"/>
              <a:buChar char="•"/>
            </a:pPr>
            <a:r>
              <a:rPr lang="en-US" sz="1750"/>
              <a:t>Shipping Policy should contains:</a:t>
            </a:r>
            <a:endParaRPr/>
          </a:p>
          <a:p>
            <a:pPr marL="685800" lvl="1" indent="-228600" algn="l" rtl="0">
              <a:lnSpc>
                <a:spcPct val="70000"/>
              </a:lnSpc>
              <a:spcBef>
                <a:spcPts val="500"/>
              </a:spcBef>
              <a:spcAft>
                <a:spcPts val="0"/>
              </a:spcAft>
              <a:buSzPts val="1500"/>
              <a:buChar char="•"/>
            </a:pPr>
            <a:r>
              <a:rPr lang="en-US" sz="1500"/>
              <a:t>Supported Regions</a:t>
            </a:r>
            <a:endParaRPr/>
          </a:p>
          <a:p>
            <a:pPr marL="685800" lvl="1" indent="-228600" algn="l" rtl="0">
              <a:lnSpc>
                <a:spcPct val="70000"/>
              </a:lnSpc>
              <a:spcBef>
                <a:spcPts val="500"/>
              </a:spcBef>
              <a:spcAft>
                <a:spcPts val="0"/>
              </a:spcAft>
              <a:buSzPts val="1500"/>
              <a:buChar char="•"/>
            </a:pPr>
            <a:r>
              <a:rPr lang="en-US" sz="1500"/>
              <a:t>Shipping Options</a:t>
            </a:r>
            <a:endParaRPr/>
          </a:p>
          <a:p>
            <a:pPr marL="685800" lvl="1" indent="-228600" algn="l" rtl="0">
              <a:lnSpc>
                <a:spcPct val="70000"/>
              </a:lnSpc>
              <a:spcBef>
                <a:spcPts val="500"/>
              </a:spcBef>
              <a:spcAft>
                <a:spcPts val="0"/>
              </a:spcAft>
              <a:buSzPts val="1500"/>
              <a:buChar char="•"/>
            </a:pPr>
            <a:r>
              <a:rPr lang="en-US" sz="1500"/>
              <a:t>Applicable Fees</a:t>
            </a:r>
            <a:endParaRPr/>
          </a:p>
          <a:p>
            <a:pPr marL="685800" lvl="1" indent="-228600" algn="l" rtl="0">
              <a:lnSpc>
                <a:spcPct val="70000"/>
              </a:lnSpc>
              <a:spcBef>
                <a:spcPts val="500"/>
              </a:spcBef>
              <a:spcAft>
                <a:spcPts val="0"/>
              </a:spcAft>
              <a:buSzPts val="1500"/>
              <a:buChar char="•"/>
            </a:pPr>
            <a:r>
              <a:rPr lang="en-US" sz="1500"/>
              <a:t>Expected Delivery Time</a:t>
            </a:r>
            <a:endParaRPr/>
          </a:p>
          <a:p>
            <a:pPr marL="228600" lvl="0" indent="-228600" algn="l" rtl="0">
              <a:lnSpc>
                <a:spcPct val="70000"/>
              </a:lnSpc>
              <a:spcBef>
                <a:spcPts val="1000"/>
              </a:spcBef>
              <a:spcAft>
                <a:spcPts val="0"/>
              </a:spcAft>
              <a:buSzPts val="1750"/>
              <a:buChar char="•"/>
            </a:pPr>
            <a:r>
              <a:rPr lang="en-US" sz="1750"/>
              <a:t>Offer Estimation of Shipping Charges/Taxes/Duties</a:t>
            </a:r>
            <a:endParaRPr/>
          </a:p>
          <a:p>
            <a:pPr marL="228600" lvl="0" indent="-228600" algn="l" rtl="0">
              <a:lnSpc>
                <a:spcPct val="70000"/>
              </a:lnSpc>
              <a:spcBef>
                <a:spcPts val="1000"/>
              </a:spcBef>
              <a:spcAft>
                <a:spcPts val="0"/>
              </a:spcAft>
              <a:buSzPts val="1750"/>
              <a:buChar char="•"/>
            </a:pPr>
            <a:r>
              <a:rPr lang="en-US" sz="1750"/>
              <a:t>Surcharge Your Expedited Rates</a:t>
            </a:r>
            <a:endParaRPr/>
          </a:p>
          <a:p>
            <a:pPr marL="228600" lvl="0" indent="-228600" algn="l" rtl="0">
              <a:lnSpc>
                <a:spcPct val="70000"/>
              </a:lnSpc>
              <a:spcBef>
                <a:spcPts val="1000"/>
              </a:spcBef>
              <a:spcAft>
                <a:spcPts val="0"/>
              </a:spcAft>
              <a:buSzPts val="1750"/>
              <a:buChar char="•"/>
            </a:pPr>
            <a:r>
              <a:rPr lang="en-US" sz="1750"/>
              <a:t>Show Delivery Time</a:t>
            </a:r>
            <a:endParaRPr/>
          </a:p>
          <a:p>
            <a:pPr marL="228600" lvl="0" indent="-117475" algn="l" rtl="0">
              <a:lnSpc>
                <a:spcPct val="70000"/>
              </a:lnSpc>
              <a:spcBef>
                <a:spcPts val="1000"/>
              </a:spcBef>
              <a:spcAft>
                <a:spcPts val="0"/>
              </a:spcAft>
              <a:buSzPts val="1750"/>
              <a:buNone/>
            </a:pPr>
            <a:endParaRPr sz="1750"/>
          </a:p>
        </p:txBody>
      </p:sp>
      <p:sp>
        <p:nvSpPr>
          <p:cNvPr id="222" name="Google Shape;222;p30"/>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Best Practices</a:t>
            </a:r>
            <a:endParaRPr/>
          </a:p>
        </p:txBody>
      </p:sp>
      <p:sp>
        <p:nvSpPr>
          <p:cNvPr id="223" name="Google Shape;223;p30"/>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36</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1"/>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solidFill>
                  <a:schemeClr val="lt1"/>
                </a:solidFill>
                <a:latin typeface="Calibri"/>
                <a:ea typeface="Calibri"/>
                <a:cs typeface="Calibri"/>
                <a:sym typeface="Calibri"/>
              </a:rPr>
              <a:t>37</a:t>
            </a:fld>
            <a:endParaRPr>
              <a:solidFill>
                <a:schemeClr val="lt1"/>
              </a:solidFill>
              <a:latin typeface="Calibri"/>
              <a:ea typeface="Calibri"/>
              <a:cs typeface="Calibri"/>
              <a:sym typeface="Calibri"/>
            </a:endParaRPr>
          </a:p>
        </p:txBody>
      </p:sp>
      <p:sp>
        <p:nvSpPr>
          <p:cNvPr id="229" name="Google Shape;229;p31"/>
          <p:cNvSpPr txBox="1"/>
          <p:nvPr/>
        </p:nvSpPr>
        <p:spPr>
          <a:xfrm>
            <a:off x="4930158" y="2861669"/>
            <a:ext cx="2429302" cy="53220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595959"/>
              </a:buClr>
              <a:buSzPts val="3600"/>
              <a:buFont typeface="Calibri"/>
              <a:buNone/>
            </a:pPr>
            <a:r>
              <a:rPr lang="en-US" sz="3600">
                <a:solidFill>
                  <a:srgbClr val="595959"/>
                </a:solidFill>
                <a:latin typeface="Calibri"/>
                <a:ea typeface="Calibri"/>
                <a:cs typeface="Calibri"/>
                <a:sym typeface="Calibri"/>
              </a:rPr>
              <a:t>Thanks</a:t>
            </a:r>
            <a:endParaRPr sz="3600">
              <a:solidFill>
                <a:srgbClr val="595959"/>
              </a:solidFill>
              <a:latin typeface="Calibri"/>
              <a:ea typeface="Calibri"/>
              <a:cs typeface="Calibri"/>
              <a:sym typeface="Calibri"/>
            </a:endParaRPr>
          </a:p>
        </p:txBody>
      </p:sp>
      <p:sp>
        <p:nvSpPr>
          <p:cNvPr id="230" name="Google Shape;230;p31"/>
          <p:cNvSpPr/>
          <p:nvPr/>
        </p:nvSpPr>
        <p:spPr>
          <a:xfrm>
            <a:off x="4701292" y="2500640"/>
            <a:ext cx="2887034" cy="1254260"/>
          </a:xfrm>
          <a:prstGeom prst="rect">
            <a:avLst/>
          </a:prstGeom>
          <a:noFill/>
          <a:ln w="9525" cap="flat" cmpd="sng">
            <a:solidFill>
              <a:srgbClr val="FA60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body" idx="1"/>
          </p:nvPr>
        </p:nvSpPr>
        <p:spPr>
          <a:xfrm>
            <a:off x="838200" y="1444299"/>
            <a:ext cx="6389914" cy="4078153"/>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2800"/>
              <a:buChar char="•"/>
            </a:pPr>
            <a:r>
              <a:rPr lang="en-US"/>
              <a:t>Customer visits an online store</a:t>
            </a:r>
            <a:endParaRPr/>
          </a:p>
          <a:p>
            <a:pPr marL="228600" lvl="0" indent="-228600" algn="l" rtl="0">
              <a:lnSpc>
                <a:spcPct val="80000"/>
              </a:lnSpc>
              <a:spcBef>
                <a:spcPts val="1000"/>
              </a:spcBef>
              <a:spcAft>
                <a:spcPts val="0"/>
              </a:spcAft>
              <a:buSzPts val="2800"/>
              <a:buChar char="•"/>
            </a:pPr>
            <a:r>
              <a:rPr lang="en-US"/>
              <a:t>Browse products and add them to the Shopping Cart.</a:t>
            </a:r>
            <a:endParaRPr/>
          </a:p>
          <a:p>
            <a:pPr marL="228600" lvl="0" indent="-228600" algn="l" rtl="0">
              <a:lnSpc>
                <a:spcPct val="80000"/>
              </a:lnSpc>
              <a:spcBef>
                <a:spcPts val="1000"/>
              </a:spcBef>
              <a:spcAft>
                <a:spcPts val="0"/>
              </a:spcAft>
              <a:buSzPts val="2800"/>
              <a:buChar char="•"/>
            </a:pPr>
            <a:r>
              <a:rPr lang="en-US"/>
              <a:t>Proceeds to Checkout.</a:t>
            </a:r>
            <a:endParaRPr/>
          </a:p>
          <a:p>
            <a:pPr marL="228600" lvl="0" indent="-228600" algn="l" rtl="0">
              <a:lnSpc>
                <a:spcPct val="80000"/>
              </a:lnSpc>
              <a:spcBef>
                <a:spcPts val="1000"/>
              </a:spcBef>
              <a:spcAft>
                <a:spcPts val="0"/>
              </a:spcAft>
              <a:buSzPts val="2800"/>
              <a:buChar char="•"/>
            </a:pPr>
            <a:r>
              <a:rPr lang="en-US"/>
              <a:t>Provides Shipping and Billing Address.</a:t>
            </a:r>
            <a:endParaRPr/>
          </a:p>
          <a:p>
            <a:pPr marL="228600" lvl="0" indent="-228600" algn="l" rtl="0">
              <a:lnSpc>
                <a:spcPct val="80000"/>
              </a:lnSpc>
              <a:spcBef>
                <a:spcPts val="1000"/>
              </a:spcBef>
              <a:spcAft>
                <a:spcPts val="0"/>
              </a:spcAft>
              <a:buSzPts val="2800"/>
              <a:buChar char="•"/>
            </a:pPr>
            <a:r>
              <a:rPr lang="en-US"/>
              <a:t>Provides Payment Information.</a:t>
            </a:r>
            <a:endParaRPr/>
          </a:p>
          <a:p>
            <a:pPr marL="228600" lvl="0" indent="-228600" algn="l" rtl="0">
              <a:lnSpc>
                <a:spcPct val="80000"/>
              </a:lnSpc>
              <a:spcBef>
                <a:spcPts val="1000"/>
              </a:spcBef>
              <a:spcAft>
                <a:spcPts val="0"/>
              </a:spcAft>
              <a:buSzPts val="2800"/>
              <a:buChar char="•"/>
            </a:pPr>
            <a:r>
              <a:rPr lang="en-US"/>
              <a:t>Order is received in OMS for fulfillment.</a:t>
            </a:r>
            <a:endParaRPr/>
          </a:p>
          <a:p>
            <a:pPr marL="228600" lvl="0" indent="-228600" algn="l" rtl="0">
              <a:lnSpc>
                <a:spcPct val="80000"/>
              </a:lnSpc>
              <a:spcBef>
                <a:spcPts val="1000"/>
              </a:spcBef>
              <a:spcAft>
                <a:spcPts val="0"/>
              </a:spcAft>
              <a:buSzPts val="2800"/>
              <a:buChar char="•"/>
            </a:pPr>
            <a:r>
              <a:rPr lang="en-US"/>
              <a:t>Merchant delivers the items on the provided address to the customer.</a:t>
            </a:r>
            <a:endParaRPr/>
          </a:p>
        </p:txBody>
      </p:sp>
      <p:sp>
        <p:nvSpPr>
          <p:cNvPr id="95" name="Google Shape;95;p15"/>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4363E"/>
              </a:buClr>
              <a:buSzPts val="4000"/>
              <a:buFont typeface="Calibri"/>
              <a:buNone/>
            </a:pPr>
            <a:r>
              <a:rPr lang="en-US">
                <a:solidFill>
                  <a:srgbClr val="34363E"/>
                </a:solidFill>
              </a:rPr>
              <a:t>e-Commerce Cycle</a:t>
            </a:r>
            <a:endParaRPr/>
          </a:p>
        </p:txBody>
      </p:sp>
      <p:sp>
        <p:nvSpPr>
          <p:cNvPr id="96" name="Google Shape;96;p15"/>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grpSp>
        <p:nvGrpSpPr>
          <p:cNvPr id="97" name="Google Shape;97;p15"/>
          <p:cNvGrpSpPr/>
          <p:nvPr/>
        </p:nvGrpSpPr>
        <p:grpSpPr>
          <a:xfrm>
            <a:off x="7082851" y="1446345"/>
            <a:ext cx="4456127" cy="4030878"/>
            <a:chOff x="798164" y="2046"/>
            <a:chExt cx="4456127" cy="4030878"/>
          </a:xfrm>
        </p:grpSpPr>
        <p:sp>
          <p:nvSpPr>
            <p:cNvPr id="98" name="Google Shape;98;p15"/>
            <p:cNvSpPr/>
            <p:nvPr/>
          </p:nvSpPr>
          <p:spPr>
            <a:xfrm>
              <a:off x="2543775" y="2046"/>
              <a:ext cx="964905" cy="627188"/>
            </a:xfrm>
            <a:prstGeom prst="roundRect">
              <a:avLst>
                <a:gd name="adj" fmla="val 16667"/>
              </a:avLst>
            </a:prstGeom>
            <a:solidFill>
              <a:srgbClr val="00B0F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txBox="1"/>
            <p:nvPr/>
          </p:nvSpPr>
          <p:spPr>
            <a:xfrm>
              <a:off x="2574392" y="32663"/>
              <a:ext cx="903671" cy="5659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Calibri"/>
                  <a:ea typeface="Calibri"/>
                  <a:cs typeface="Calibri"/>
                  <a:sym typeface="Calibri"/>
                </a:rPr>
                <a:t>Customer</a:t>
              </a:r>
              <a:endParaRPr sz="1400">
                <a:solidFill>
                  <a:schemeClr val="lt1"/>
                </a:solidFill>
                <a:latin typeface="Calibri"/>
                <a:ea typeface="Calibri"/>
                <a:cs typeface="Calibri"/>
                <a:sym typeface="Calibri"/>
              </a:endParaRPr>
            </a:p>
          </p:txBody>
        </p:sp>
        <p:sp>
          <p:nvSpPr>
            <p:cNvPr id="100" name="Google Shape;100;p15"/>
            <p:cNvSpPr/>
            <p:nvPr/>
          </p:nvSpPr>
          <p:spPr>
            <a:xfrm>
              <a:off x="1235725" y="315640"/>
              <a:ext cx="3581005" cy="3581005"/>
            </a:xfrm>
            <a:custGeom>
              <a:avLst/>
              <a:gdLst/>
              <a:ahLst/>
              <a:cxnLst/>
              <a:rect l="l" t="t" r="r" b="b"/>
              <a:pathLst>
                <a:path w="120000" h="120000" extrusionOk="0">
                  <a:moveTo>
                    <a:pt x="80404" y="3576"/>
                  </a:moveTo>
                  <a:lnTo>
                    <a:pt x="80404" y="3576"/>
                  </a:lnTo>
                  <a:cubicBezTo>
                    <a:pt x="84633" y="5105"/>
                    <a:pt x="88677" y="7105"/>
                    <a:pt x="92460" y="9539"/>
                  </a:cubicBezTo>
                </a:path>
              </a:pathLst>
            </a:custGeom>
            <a:no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943646" y="676188"/>
              <a:ext cx="964905" cy="627188"/>
            </a:xfrm>
            <a:prstGeom prst="roundRect">
              <a:avLst>
                <a:gd name="adj" fmla="val 16667"/>
              </a:avLst>
            </a:prstGeom>
            <a:solidFill>
              <a:srgbClr val="595959"/>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p:nvPr/>
          </p:nvSpPr>
          <p:spPr>
            <a:xfrm>
              <a:off x="3974263" y="706805"/>
              <a:ext cx="903671" cy="5659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Calibri"/>
                  <a:ea typeface="Calibri"/>
                  <a:cs typeface="Calibri"/>
                  <a:sym typeface="Calibri"/>
                </a:rPr>
                <a:t>Online Store</a:t>
              </a:r>
              <a:endParaRPr sz="1400">
                <a:solidFill>
                  <a:schemeClr val="lt1"/>
                </a:solidFill>
                <a:latin typeface="Calibri"/>
                <a:ea typeface="Calibri"/>
                <a:cs typeface="Calibri"/>
                <a:sym typeface="Calibri"/>
              </a:endParaRPr>
            </a:p>
          </p:txBody>
        </p:sp>
        <p:sp>
          <p:nvSpPr>
            <p:cNvPr id="103" name="Google Shape;103;p15"/>
            <p:cNvSpPr/>
            <p:nvPr/>
          </p:nvSpPr>
          <p:spPr>
            <a:xfrm>
              <a:off x="1235725" y="315640"/>
              <a:ext cx="3581005" cy="3581005"/>
            </a:xfrm>
            <a:custGeom>
              <a:avLst/>
              <a:gdLst/>
              <a:ahLst/>
              <a:cxnLst/>
              <a:rect l="l" t="t" r="r" b="b"/>
              <a:pathLst>
                <a:path w="120000" h="120000" extrusionOk="0">
                  <a:moveTo>
                    <a:pt x="116078" y="38663"/>
                  </a:moveTo>
                  <a:lnTo>
                    <a:pt x="116078" y="38663"/>
                  </a:lnTo>
                  <a:cubicBezTo>
                    <a:pt x="118285" y="44462"/>
                    <a:pt x="119578" y="50569"/>
                    <a:pt x="119913" y="56764"/>
                  </a:cubicBezTo>
                </a:path>
              </a:pathLst>
            </a:custGeom>
            <a:no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89386" y="2190973"/>
              <a:ext cx="964905" cy="627188"/>
            </a:xfrm>
            <a:prstGeom prst="roundRect">
              <a:avLst>
                <a:gd name="adj" fmla="val 16667"/>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txBox="1"/>
            <p:nvPr/>
          </p:nvSpPr>
          <p:spPr>
            <a:xfrm>
              <a:off x="4320003" y="2221590"/>
              <a:ext cx="903671" cy="5659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Calibri"/>
                  <a:ea typeface="Calibri"/>
                  <a:cs typeface="Calibri"/>
                  <a:sym typeface="Calibri"/>
                </a:rPr>
                <a:t>Products &amp; Offers</a:t>
              </a:r>
              <a:endParaRPr sz="1400">
                <a:solidFill>
                  <a:schemeClr val="lt1"/>
                </a:solidFill>
                <a:latin typeface="Calibri"/>
                <a:ea typeface="Calibri"/>
                <a:cs typeface="Calibri"/>
                <a:sym typeface="Calibri"/>
              </a:endParaRPr>
            </a:p>
          </p:txBody>
        </p:sp>
        <p:sp>
          <p:nvSpPr>
            <p:cNvPr id="106" name="Google Shape;106;p15"/>
            <p:cNvSpPr/>
            <p:nvPr/>
          </p:nvSpPr>
          <p:spPr>
            <a:xfrm>
              <a:off x="1235725" y="315640"/>
              <a:ext cx="3581005" cy="3581005"/>
            </a:xfrm>
            <a:custGeom>
              <a:avLst/>
              <a:gdLst/>
              <a:ahLst/>
              <a:cxnLst/>
              <a:rect l="l" t="t" r="r" b="b"/>
              <a:pathLst>
                <a:path w="120000" h="120000" extrusionOk="0">
                  <a:moveTo>
                    <a:pt x="112966" y="88189"/>
                  </a:moveTo>
                  <a:cubicBezTo>
                    <a:pt x="110679" y="92485"/>
                    <a:pt x="107879" y="96488"/>
                    <a:pt x="104625" y="100107"/>
                  </a:cubicBezTo>
                </a:path>
              </a:pathLst>
            </a:custGeom>
            <a:no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320645" y="3405736"/>
              <a:ext cx="964905" cy="627188"/>
            </a:xfrm>
            <a:prstGeom prst="roundRect">
              <a:avLst>
                <a:gd name="adj" fmla="val 16667"/>
              </a:avLst>
            </a:prstGeom>
            <a:solidFill>
              <a:srgbClr val="595959"/>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p:nvPr/>
          </p:nvSpPr>
          <p:spPr>
            <a:xfrm>
              <a:off x="3351262" y="3436353"/>
              <a:ext cx="903671" cy="5659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Calibri"/>
                  <a:ea typeface="Calibri"/>
                  <a:cs typeface="Calibri"/>
                  <a:sym typeface="Calibri"/>
                </a:rPr>
                <a:t>Checkout</a:t>
              </a:r>
              <a:endParaRPr sz="1400">
                <a:solidFill>
                  <a:schemeClr val="lt1"/>
                </a:solidFill>
                <a:latin typeface="Calibri"/>
                <a:ea typeface="Calibri"/>
                <a:cs typeface="Calibri"/>
                <a:sym typeface="Calibri"/>
              </a:endParaRPr>
            </a:p>
          </p:txBody>
        </p:sp>
        <p:sp>
          <p:nvSpPr>
            <p:cNvPr id="109" name="Google Shape;109;p15"/>
            <p:cNvSpPr/>
            <p:nvPr/>
          </p:nvSpPr>
          <p:spPr>
            <a:xfrm>
              <a:off x="1235725" y="315640"/>
              <a:ext cx="3581005" cy="3581005"/>
            </a:xfrm>
            <a:custGeom>
              <a:avLst/>
              <a:gdLst/>
              <a:ahLst/>
              <a:cxnLst/>
              <a:rect l="l" t="t" r="r" b="b"/>
              <a:pathLst>
                <a:path w="120000" h="120000" extrusionOk="0">
                  <a:moveTo>
                    <a:pt x="65955" y="119704"/>
                  </a:moveTo>
                  <a:cubicBezTo>
                    <a:pt x="61995" y="120099"/>
                    <a:pt x="58005" y="120099"/>
                    <a:pt x="54045" y="119704"/>
                  </a:cubicBezTo>
                </a:path>
              </a:pathLst>
            </a:custGeom>
            <a:no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766905" y="3405736"/>
              <a:ext cx="964905" cy="627188"/>
            </a:xfrm>
            <a:prstGeom prst="roundRect">
              <a:avLst>
                <a:gd name="adj" fmla="val 16667"/>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p:nvPr/>
          </p:nvSpPr>
          <p:spPr>
            <a:xfrm>
              <a:off x="1797522" y="3436353"/>
              <a:ext cx="903671" cy="5659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Calibri"/>
                  <a:ea typeface="Calibri"/>
                  <a:cs typeface="Calibri"/>
                  <a:sym typeface="Calibri"/>
                </a:rPr>
                <a:t>Payment</a:t>
              </a:r>
              <a:endParaRPr sz="1400">
                <a:solidFill>
                  <a:schemeClr val="lt1"/>
                </a:solidFill>
                <a:latin typeface="Calibri"/>
                <a:ea typeface="Calibri"/>
                <a:cs typeface="Calibri"/>
                <a:sym typeface="Calibri"/>
              </a:endParaRPr>
            </a:p>
          </p:txBody>
        </p:sp>
        <p:sp>
          <p:nvSpPr>
            <p:cNvPr id="112" name="Google Shape;112;p15"/>
            <p:cNvSpPr/>
            <p:nvPr/>
          </p:nvSpPr>
          <p:spPr>
            <a:xfrm>
              <a:off x="1235725" y="315640"/>
              <a:ext cx="3581005" cy="3581005"/>
            </a:xfrm>
            <a:custGeom>
              <a:avLst/>
              <a:gdLst/>
              <a:ahLst/>
              <a:cxnLst/>
              <a:rect l="l" t="t" r="r" b="b"/>
              <a:pathLst>
                <a:path w="120000" h="120000" extrusionOk="0">
                  <a:moveTo>
                    <a:pt x="15375" y="100107"/>
                  </a:moveTo>
                  <a:cubicBezTo>
                    <a:pt x="12122" y="96487"/>
                    <a:pt x="9321" y="92485"/>
                    <a:pt x="7034" y="88189"/>
                  </a:cubicBezTo>
                </a:path>
              </a:pathLst>
            </a:custGeom>
            <a:no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798164" y="2190973"/>
              <a:ext cx="964905" cy="627188"/>
            </a:xfrm>
            <a:prstGeom prst="roundRect">
              <a:avLst>
                <a:gd name="adj" fmla="val 16667"/>
              </a:avLst>
            </a:prstGeom>
            <a:solidFill>
              <a:srgbClr val="595959"/>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828781" y="2221590"/>
              <a:ext cx="903671" cy="5659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Calibri"/>
                  <a:ea typeface="Calibri"/>
                  <a:cs typeface="Calibri"/>
                  <a:sym typeface="Calibri"/>
                </a:rPr>
                <a:t>Order Fulfillment</a:t>
              </a:r>
              <a:endParaRPr sz="1400">
                <a:solidFill>
                  <a:schemeClr val="lt1"/>
                </a:solidFill>
                <a:latin typeface="Calibri"/>
                <a:ea typeface="Calibri"/>
                <a:cs typeface="Calibri"/>
                <a:sym typeface="Calibri"/>
              </a:endParaRPr>
            </a:p>
          </p:txBody>
        </p:sp>
        <p:sp>
          <p:nvSpPr>
            <p:cNvPr id="115" name="Google Shape;115;p15"/>
            <p:cNvSpPr/>
            <p:nvPr/>
          </p:nvSpPr>
          <p:spPr>
            <a:xfrm>
              <a:off x="1235725" y="315640"/>
              <a:ext cx="3581005" cy="3581005"/>
            </a:xfrm>
            <a:custGeom>
              <a:avLst/>
              <a:gdLst/>
              <a:ahLst/>
              <a:cxnLst/>
              <a:rect l="l" t="t" r="r" b="b"/>
              <a:pathLst>
                <a:path w="120000" h="120000" extrusionOk="0">
                  <a:moveTo>
                    <a:pt x="87" y="56765"/>
                  </a:moveTo>
                  <a:lnTo>
                    <a:pt x="87" y="56765"/>
                  </a:lnTo>
                  <a:cubicBezTo>
                    <a:pt x="422" y="50569"/>
                    <a:pt x="1715" y="44463"/>
                    <a:pt x="3922" y="38664"/>
                  </a:cubicBezTo>
                </a:path>
              </a:pathLst>
            </a:custGeom>
            <a:no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1143903" y="676188"/>
              <a:ext cx="964905" cy="627188"/>
            </a:xfrm>
            <a:prstGeom prst="roundRect">
              <a:avLst>
                <a:gd name="adj" fmla="val 16667"/>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txBox="1"/>
            <p:nvPr/>
          </p:nvSpPr>
          <p:spPr>
            <a:xfrm>
              <a:off x="1174520" y="706805"/>
              <a:ext cx="903671" cy="5659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Calibri"/>
                  <a:ea typeface="Calibri"/>
                  <a:cs typeface="Calibri"/>
                  <a:sym typeface="Calibri"/>
                </a:rPr>
                <a:t>Delivery</a:t>
              </a:r>
              <a:endParaRPr sz="1400">
                <a:solidFill>
                  <a:schemeClr val="lt1"/>
                </a:solidFill>
                <a:latin typeface="Calibri"/>
                <a:ea typeface="Calibri"/>
                <a:cs typeface="Calibri"/>
                <a:sym typeface="Calibri"/>
              </a:endParaRPr>
            </a:p>
          </p:txBody>
        </p:sp>
        <p:sp>
          <p:nvSpPr>
            <p:cNvPr id="118" name="Google Shape;118;p15"/>
            <p:cNvSpPr/>
            <p:nvPr/>
          </p:nvSpPr>
          <p:spPr>
            <a:xfrm>
              <a:off x="1235725" y="315640"/>
              <a:ext cx="3581005" cy="3581005"/>
            </a:xfrm>
            <a:custGeom>
              <a:avLst/>
              <a:gdLst/>
              <a:ahLst/>
              <a:cxnLst/>
              <a:rect l="l" t="t" r="r" b="b"/>
              <a:pathLst>
                <a:path w="120000" h="120000" extrusionOk="0">
                  <a:moveTo>
                    <a:pt x="27540" y="9538"/>
                  </a:moveTo>
                  <a:lnTo>
                    <a:pt x="27540" y="9538"/>
                  </a:lnTo>
                  <a:cubicBezTo>
                    <a:pt x="31322" y="7105"/>
                    <a:pt x="35366" y="5105"/>
                    <a:pt x="39596" y="3575"/>
                  </a:cubicBezTo>
                </a:path>
              </a:pathLst>
            </a:custGeom>
            <a:no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p:nvPr/>
        </p:nvSpPr>
        <p:spPr>
          <a:xfrm>
            <a:off x="10350985" y="5375686"/>
            <a:ext cx="685800" cy="685800"/>
          </a:xfrm>
          <a:prstGeom prst="ellipse">
            <a:avLst/>
          </a:prstGeom>
          <a:solidFill>
            <a:srgbClr val="9C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0" name="Google Shape;120;p15" descr="archive, box, bundle, cargo, delivery, package, products icon"/>
          <p:cNvPicPr preferRelativeResize="0"/>
          <p:nvPr/>
        </p:nvPicPr>
        <p:blipFill rotWithShape="1">
          <a:blip r:embed="rId3">
            <a:alphaModFix/>
          </a:blip>
          <a:srcRect/>
          <a:stretch/>
        </p:blipFill>
        <p:spPr>
          <a:xfrm>
            <a:off x="11353800" y="3163186"/>
            <a:ext cx="685800" cy="685801"/>
          </a:xfrm>
          <a:prstGeom prst="rect">
            <a:avLst/>
          </a:prstGeom>
          <a:noFill/>
          <a:ln>
            <a:noFill/>
          </a:ln>
        </p:spPr>
      </p:pic>
      <p:pic>
        <p:nvPicPr>
          <p:cNvPr id="121" name="Google Shape;121;p15" descr="box, order, package, parcel, post, postage, shop icon"/>
          <p:cNvPicPr preferRelativeResize="0"/>
          <p:nvPr/>
        </p:nvPicPr>
        <p:blipFill rotWithShape="1">
          <a:blip r:embed="rId4">
            <a:alphaModFix/>
          </a:blip>
          <a:srcRect/>
          <a:stretch/>
        </p:blipFill>
        <p:spPr>
          <a:xfrm>
            <a:off x="6542314" y="3118883"/>
            <a:ext cx="685800" cy="685801"/>
          </a:xfrm>
          <a:prstGeom prst="rect">
            <a:avLst/>
          </a:prstGeom>
          <a:noFill/>
          <a:ln>
            <a:noFill/>
          </a:ln>
        </p:spPr>
      </p:pic>
      <p:pic>
        <p:nvPicPr>
          <p:cNvPr id="122" name="Google Shape;122;p15" descr="delivery, dolly, hand truck, packages icon"/>
          <p:cNvPicPr preferRelativeResize="0"/>
          <p:nvPr/>
        </p:nvPicPr>
        <p:blipFill rotWithShape="1">
          <a:blip r:embed="rId5">
            <a:alphaModFix/>
          </a:blip>
          <a:srcRect/>
          <a:stretch/>
        </p:blipFill>
        <p:spPr>
          <a:xfrm>
            <a:off x="6941826" y="1579634"/>
            <a:ext cx="685223" cy="685224"/>
          </a:xfrm>
          <a:prstGeom prst="rect">
            <a:avLst/>
          </a:prstGeom>
          <a:noFill/>
          <a:ln>
            <a:noFill/>
          </a:ln>
        </p:spPr>
      </p:pic>
      <p:pic>
        <p:nvPicPr>
          <p:cNvPr id="123" name="Google Shape;123;p15" descr="avatar, male, man, person, user, young icon"/>
          <p:cNvPicPr preferRelativeResize="0"/>
          <p:nvPr/>
        </p:nvPicPr>
        <p:blipFill rotWithShape="1">
          <a:blip r:embed="rId6">
            <a:alphaModFix/>
          </a:blip>
          <a:srcRect/>
          <a:stretch/>
        </p:blipFill>
        <p:spPr>
          <a:xfrm>
            <a:off x="8968015" y="715317"/>
            <a:ext cx="685799" cy="685800"/>
          </a:xfrm>
          <a:prstGeom prst="rect">
            <a:avLst/>
          </a:prstGeom>
          <a:noFill/>
          <a:ln>
            <a:noFill/>
          </a:ln>
        </p:spPr>
      </p:pic>
      <p:sp>
        <p:nvSpPr>
          <p:cNvPr id="124" name="Google Shape;124;p15"/>
          <p:cNvSpPr/>
          <p:nvPr/>
        </p:nvSpPr>
        <p:spPr>
          <a:xfrm>
            <a:off x="10890019" y="1636490"/>
            <a:ext cx="685800" cy="685800"/>
          </a:xfrm>
          <a:prstGeom prst="ellipse">
            <a:avLst/>
          </a:prstGeom>
          <a:solidFill>
            <a:srgbClr val="FFD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5" name="Google Shape;125;p15"/>
          <p:cNvPicPr preferRelativeResize="0"/>
          <p:nvPr/>
        </p:nvPicPr>
        <p:blipFill rotWithShape="1">
          <a:blip r:embed="rId7">
            <a:alphaModFix/>
          </a:blip>
          <a:srcRect/>
          <a:stretch/>
        </p:blipFill>
        <p:spPr>
          <a:xfrm>
            <a:off x="11029660" y="1779273"/>
            <a:ext cx="433512" cy="433512"/>
          </a:xfrm>
          <a:prstGeom prst="rect">
            <a:avLst/>
          </a:prstGeom>
          <a:noFill/>
          <a:ln>
            <a:noFill/>
          </a:ln>
        </p:spPr>
      </p:pic>
      <p:pic>
        <p:nvPicPr>
          <p:cNvPr id="126" name="Google Shape;126;p15"/>
          <p:cNvPicPr preferRelativeResize="0"/>
          <p:nvPr/>
        </p:nvPicPr>
        <p:blipFill rotWithShape="1">
          <a:blip r:embed="rId8">
            <a:alphaModFix/>
          </a:blip>
          <a:srcRect/>
          <a:stretch/>
        </p:blipFill>
        <p:spPr>
          <a:xfrm>
            <a:off x="10497751" y="5522452"/>
            <a:ext cx="392268" cy="392268"/>
          </a:xfrm>
          <a:prstGeom prst="rect">
            <a:avLst/>
          </a:prstGeom>
          <a:noFill/>
          <a:ln>
            <a:noFill/>
          </a:ln>
        </p:spPr>
      </p:pic>
      <p:pic>
        <p:nvPicPr>
          <p:cNvPr id="127" name="Google Shape;127;p15"/>
          <p:cNvPicPr preferRelativeResize="0"/>
          <p:nvPr/>
        </p:nvPicPr>
        <p:blipFill rotWithShape="1">
          <a:blip r:embed="rId9">
            <a:alphaModFix/>
          </a:blip>
          <a:srcRect/>
          <a:stretch/>
        </p:blipFill>
        <p:spPr>
          <a:xfrm>
            <a:off x="7627049" y="5375983"/>
            <a:ext cx="685800" cy="685800"/>
          </a:xfrm>
          <a:prstGeom prst="rect">
            <a:avLst/>
          </a:prstGeom>
          <a:noFill/>
          <a:ln>
            <a:noFill/>
          </a:ln>
        </p:spPr>
      </p:pic>
      <p:sp>
        <p:nvSpPr>
          <p:cNvPr id="2" name="Rectangle 1"/>
          <p:cNvSpPr/>
          <p:nvPr/>
        </p:nvSpPr>
        <p:spPr>
          <a:xfrm>
            <a:off x="10350985" y="6379561"/>
            <a:ext cx="1688615"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38" name="Rectangle 37"/>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SzPts val="2800"/>
              <a:buFont typeface="Calibri"/>
              <a:buAutoNum type="arabicPeriod"/>
            </a:pPr>
            <a:r>
              <a:rPr lang="en-US"/>
              <a:t>Products &amp; Catalogs</a:t>
            </a:r>
            <a:endParaRPr/>
          </a:p>
          <a:p>
            <a:pPr marL="514350" lvl="0" indent="-514350" algn="l" rtl="0">
              <a:lnSpc>
                <a:spcPct val="90000"/>
              </a:lnSpc>
              <a:spcBef>
                <a:spcPts val="1000"/>
              </a:spcBef>
              <a:spcAft>
                <a:spcPts val="0"/>
              </a:spcAft>
              <a:buSzPts val="2800"/>
              <a:buFont typeface="Calibri"/>
              <a:buAutoNum type="arabicPeriod"/>
            </a:pPr>
            <a:r>
              <a:rPr lang="en-US"/>
              <a:t>Inventory &amp; Price Books</a:t>
            </a:r>
            <a:endParaRPr/>
          </a:p>
          <a:p>
            <a:pPr marL="514350" lvl="0" indent="-514350" algn="l" rtl="0">
              <a:lnSpc>
                <a:spcPct val="90000"/>
              </a:lnSpc>
              <a:spcBef>
                <a:spcPts val="1000"/>
              </a:spcBef>
              <a:spcAft>
                <a:spcPts val="0"/>
              </a:spcAft>
              <a:buSzPts val="2800"/>
              <a:buFont typeface="Calibri"/>
              <a:buAutoNum type="arabicPeriod"/>
            </a:pPr>
            <a:r>
              <a:rPr lang="en-US"/>
              <a:t>Marketing</a:t>
            </a:r>
            <a:endParaRPr/>
          </a:p>
          <a:p>
            <a:pPr marL="514350" lvl="0" indent="-514350" algn="l" rtl="0">
              <a:lnSpc>
                <a:spcPct val="90000"/>
              </a:lnSpc>
              <a:spcBef>
                <a:spcPts val="1000"/>
              </a:spcBef>
              <a:spcAft>
                <a:spcPts val="0"/>
              </a:spcAft>
              <a:buSzPts val="2800"/>
              <a:buFont typeface="Calibri"/>
              <a:buAutoNum type="arabicPeriod"/>
            </a:pPr>
            <a:r>
              <a:rPr lang="en-US"/>
              <a:t>Payment Gateways</a:t>
            </a:r>
            <a:endParaRPr/>
          </a:p>
          <a:p>
            <a:pPr marL="514350" lvl="0" indent="-514350" algn="l" rtl="0">
              <a:lnSpc>
                <a:spcPct val="90000"/>
              </a:lnSpc>
              <a:spcBef>
                <a:spcPts val="1000"/>
              </a:spcBef>
              <a:spcAft>
                <a:spcPts val="0"/>
              </a:spcAft>
              <a:buSzPts val="2800"/>
              <a:buFont typeface="Calibri"/>
              <a:buAutoNum type="arabicPeriod"/>
            </a:pPr>
            <a:r>
              <a:rPr lang="en-US"/>
              <a:t>3rd Party &amp; Social Media Integrations</a:t>
            </a:r>
            <a:endParaRPr/>
          </a:p>
          <a:p>
            <a:pPr marL="514350" lvl="0" indent="-514350" algn="l" rtl="0">
              <a:lnSpc>
                <a:spcPct val="90000"/>
              </a:lnSpc>
              <a:spcBef>
                <a:spcPts val="1000"/>
              </a:spcBef>
              <a:spcAft>
                <a:spcPts val="0"/>
              </a:spcAft>
              <a:buSzPts val="2800"/>
              <a:buFont typeface="Calibri"/>
              <a:buAutoNum type="arabicPeriod"/>
            </a:pPr>
            <a:r>
              <a:rPr lang="en-US"/>
              <a:t>Order Management System</a:t>
            </a:r>
            <a:endParaRPr/>
          </a:p>
          <a:p>
            <a:pPr marL="514350" lvl="0" indent="-514350" algn="l" rtl="0">
              <a:lnSpc>
                <a:spcPct val="90000"/>
              </a:lnSpc>
              <a:spcBef>
                <a:spcPts val="1000"/>
              </a:spcBef>
              <a:spcAft>
                <a:spcPts val="0"/>
              </a:spcAft>
              <a:buSzPts val="2800"/>
              <a:buFont typeface="Calibri"/>
              <a:buAutoNum type="arabicPeriod"/>
            </a:pPr>
            <a:r>
              <a:rPr lang="en-US"/>
              <a:t>Order Fulfillment</a:t>
            </a:r>
            <a:endParaRPr/>
          </a:p>
          <a:p>
            <a:pPr marL="514350" lvl="0" indent="-514350" algn="l" rtl="0">
              <a:lnSpc>
                <a:spcPct val="90000"/>
              </a:lnSpc>
              <a:spcBef>
                <a:spcPts val="1000"/>
              </a:spcBef>
              <a:spcAft>
                <a:spcPts val="0"/>
              </a:spcAft>
              <a:buSzPts val="2800"/>
              <a:buFont typeface="Calibri"/>
              <a:buAutoNum type="arabicPeriod"/>
            </a:pPr>
            <a:r>
              <a:rPr lang="en-US"/>
              <a:t>Omni Channel Commerce</a:t>
            </a:r>
            <a:endParaRPr/>
          </a:p>
          <a:p>
            <a:pPr marL="514350" lvl="0" indent="-514350" algn="l" rtl="0">
              <a:lnSpc>
                <a:spcPct val="90000"/>
              </a:lnSpc>
              <a:spcBef>
                <a:spcPts val="1000"/>
              </a:spcBef>
              <a:spcAft>
                <a:spcPts val="0"/>
              </a:spcAft>
              <a:buSzPts val="2800"/>
              <a:buFont typeface="Calibri"/>
              <a:buAutoNum type="arabicPeriod"/>
            </a:pPr>
            <a:r>
              <a:rPr lang="en-US"/>
              <a:t>Reporting</a:t>
            </a:r>
            <a:endParaRPr/>
          </a:p>
          <a:p>
            <a:pPr marL="228600" lvl="0" indent="-50800" algn="l" rtl="0">
              <a:lnSpc>
                <a:spcPct val="90000"/>
              </a:lnSpc>
              <a:spcBef>
                <a:spcPts val="1000"/>
              </a:spcBef>
              <a:spcAft>
                <a:spcPts val="0"/>
              </a:spcAft>
              <a:buSzPts val="2800"/>
              <a:buNone/>
            </a:pPr>
            <a:endParaRPr/>
          </a:p>
        </p:txBody>
      </p:sp>
      <p:sp>
        <p:nvSpPr>
          <p:cNvPr id="133" name="Google Shape;133;p16"/>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4363E"/>
              </a:buClr>
              <a:buSzPts val="4000"/>
              <a:buFont typeface="Calibri"/>
              <a:buNone/>
            </a:pPr>
            <a:r>
              <a:rPr lang="en-US">
                <a:solidFill>
                  <a:srgbClr val="34363E"/>
                </a:solidFill>
              </a:rPr>
              <a:t>E-Commerce Components</a:t>
            </a:r>
            <a:endParaRPr/>
          </a:p>
        </p:txBody>
      </p:sp>
      <p:sp>
        <p:nvSpPr>
          <p:cNvPr id="134" name="Google Shape;134;p16"/>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pic>
        <p:nvPicPr>
          <p:cNvPr id="135" name="Google Shape;135;p16"/>
          <p:cNvPicPr preferRelativeResize="0"/>
          <p:nvPr/>
        </p:nvPicPr>
        <p:blipFill rotWithShape="1">
          <a:blip r:embed="rId3">
            <a:alphaModFix/>
          </a:blip>
          <a:srcRect l="14975" t="2588" r="12637" b="3880"/>
          <a:stretch/>
        </p:blipFill>
        <p:spPr>
          <a:xfrm>
            <a:off x="7129433" y="1336425"/>
            <a:ext cx="4648586" cy="4504816"/>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7" name="Rectangle 6"/>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7"/>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2590"/>
              <a:buChar char="•"/>
            </a:pPr>
            <a:r>
              <a:rPr lang="en-US" sz="2590" b="1"/>
              <a:t>Catalog</a:t>
            </a:r>
            <a:r>
              <a:rPr lang="en-US" sz="2590"/>
              <a:t>: A catalog is a collection of categories, products, and images. You can have one or many catalogs.</a:t>
            </a:r>
            <a:endParaRPr/>
          </a:p>
          <a:p>
            <a:pPr marL="228600" lvl="0" indent="-64135" algn="l" rtl="0">
              <a:lnSpc>
                <a:spcPct val="80000"/>
              </a:lnSpc>
              <a:spcBef>
                <a:spcPts val="1000"/>
              </a:spcBef>
              <a:spcAft>
                <a:spcPts val="0"/>
              </a:spcAft>
              <a:buSzPts val="2590"/>
              <a:buNone/>
            </a:pPr>
            <a:endParaRPr sz="2590"/>
          </a:p>
          <a:p>
            <a:pPr marL="228600" lvl="0" indent="-228600" algn="l" rtl="0">
              <a:lnSpc>
                <a:spcPct val="80000"/>
              </a:lnSpc>
              <a:spcBef>
                <a:spcPts val="1000"/>
              </a:spcBef>
              <a:spcAft>
                <a:spcPts val="0"/>
              </a:spcAft>
              <a:buSzPts val="2590"/>
              <a:buChar char="•"/>
            </a:pPr>
            <a:r>
              <a:rPr lang="en-US" sz="2590" b="1"/>
              <a:t>Categories</a:t>
            </a:r>
            <a:r>
              <a:rPr lang="en-US" sz="2590"/>
              <a:t>: Categories enable you to display products in the storefront and define the default attributes associated with a product that is assigned to the category.</a:t>
            </a:r>
            <a:br>
              <a:rPr lang="en-US" sz="2590"/>
            </a:br>
            <a:r>
              <a:rPr lang="en-US" sz="2590"/>
              <a:t>Categories provide the navigational structure for the products.</a:t>
            </a:r>
            <a:br>
              <a:rPr lang="en-US" sz="2590"/>
            </a:br>
            <a:endParaRPr sz="2590"/>
          </a:p>
          <a:p>
            <a:pPr marL="228600" lvl="0" indent="-228600" algn="l" rtl="0">
              <a:lnSpc>
                <a:spcPct val="80000"/>
              </a:lnSpc>
              <a:spcBef>
                <a:spcPts val="1000"/>
              </a:spcBef>
              <a:spcAft>
                <a:spcPts val="0"/>
              </a:spcAft>
              <a:buSzPts val="2590"/>
              <a:buChar char="•"/>
            </a:pPr>
            <a:r>
              <a:rPr lang="en-US" sz="2590" b="1"/>
              <a:t>Products</a:t>
            </a:r>
            <a:r>
              <a:rPr lang="en-US" sz="2590"/>
              <a:t>: A product belongs to one catalog and there are many products in a catalog. Products can be assigned to many categories, regardless of whether the product definition is in the same catalog or not. </a:t>
            </a:r>
            <a:br>
              <a:rPr lang="en-US" sz="2590"/>
            </a:br>
            <a:r>
              <a:rPr lang="en-US" sz="2590"/>
              <a:t>Products must belong to a category in order to appear on the site. </a:t>
            </a:r>
            <a:endParaRPr/>
          </a:p>
          <a:p>
            <a:pPr marL="228600" lvl="0" indent="-64135" algn="l" rtl="0">
              <a:lnSpc>
                <a:spcPct val="80000"/>
              </a:lnSpc>
              <a:spcBef>
                <a:spcPts val="1000"/>
              </a:spcBef>
              <a:spcAft>
                <a:spcPts val="0"/>
              </a:spcAft>
              <a:buSzPts val="2590"/>
              <a:buNone/>
            </a:pPr>
            <a:endParaRPr sz="2590"/>
          </a:p>
        </p:txBody>
      </p:sp>
      <p:sp>
        <p:nvSpPr>
          <p:cNvPr id="141" name="Google Shape;141;p17"/>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Catalogs/Categories/Products/</a:t>
            </a:r>
            <a:endParaRPr/>
          </a:p>
        </p:txBody>
      </p:sp>
      <p:sp>
        <p:nvSpPr>
          <p:cNvPr id="142" name="Google Shape;142;p17"/>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body" idx="1"/>
          </p:nvPr>
        </p:nvSpPr>
        <p:spPr>
          <a:xfrm>
            <a:off x="838200" y="1444299"/>
            <a:ext cx="10515600" cy="4622672"/>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2800"/>
              <a:buChar char="•"/>
            </a:pPr>
            <a:r>
              <a:rPr lang="en-US" b="1"/>
              <a:t>Inventory</a:t>
            </a:r>
            <a:r>
              <a:rPr lang="en-US"/>
              <a:t>: Inventory is the amount of tangible goods, products or services you offer your customers. </a:t>
            </a:r>
            <a:br>
              <a:rPr lang="en-US"/>
            </a:br>
            <a:r>
              <a:rPr lang="en-US"/>
              <a:t>These goods are itemized and catalogued into an inventory management system.</a:t>
            </a:r>
            <a:br>
              <a:rPr lang="en-US"/>
            </a:br>
            <a:endParaRPr/>
          </a:p>
          <a:p>
            <a:pPr marL="228600" lvl="0" indent="-228600" algn="l" rtl="0">
              <a:lnSpc>
                <a:spcPct val="80000"/>
              </a:lnSpc>
              <a:spcBef>
                <a:spcPts val="1000"/>
              </a:spcBef>
              <a:spcAft>
                <a:spcPts val="0"/>
              </a:spcAft>
              <a:buSzPts val="2800"/>
              <a:buChar char="•"/>
            </a:pPr>
            <a:r>
              <a:rPr lang="en-US" b="1"/>
              <a:t>Price Books</a:t>
            </a:r>
            <a:r>
              <a:rPr lang="en-US"/>
              <a:t>: Price books are the way you define prices for products. A price book contains price definitions for a group of products, based on a currency. </a:t>
            </a:r>
            <a:br>
              <a:rPr lang="en-US"/>
            </a:br>
            <a:r>
              <a:rPr lang="en-US"/>
              <a:t>Each product in the price book can have multiple price tables in which you define prices for varying quantities, where only one price table is active at any given time.</a:t>
            </a:r>
            <a:br>
              <a:rPr lang="en-US"/>
            </a:br>
            <a:endParaRPr/>
          </a:p>
          <a:p>
            <a:pPr marL="228600" lvl="0" indent="-50800" algn="l" rtl="0">
              <a:lnSpc>
                <a:spcPct val="80000"/>
              </a:lnSpc>
              <a:spcBef>
                <a:spcPts val="1000"/>
              </a:spcBef>
              <a:spcAft>
                <a:spcPts val="0"/>
              </a:spcAft>
              <a:buSzPts val="2800"/>
              <a:buNone/>
            </a:pPr>
            <a:endParaRPr/>
          </a:p>
        </p:txBody>
      </p:sp>
      <p:sp>
        <p:nvSpPr>
          <p:cNvPr id="148" name="Google Shape;148;p18"/>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Inventory &amp; Price Books</a:t>
            </a:r>
            <a:endParaRPr/>
          </a:p>
        </p:txBody>
      </p:sp>
      <p:sp>
        <p:nvSpPr>
          <p:cNvPr id="149" name="Google Shape;149;p18"/>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body" idx="1"/>
          </p:nvPr>
        </p:nvSpPr>
        <p:spPr>
          <a:xfrm>
            <a:off x="838200" y="1306287"/>
            <a:ext cx="10515600" cy="42161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000"/>
              <a:buChar char="•"/>
            </a:pPr>
            <a:r>
              <a:rPr lang="en-US" sz="2000" b="1">
                <a:solidFill>
                  <a:srgbClr val="000000"/>
                </a:solidFill>
              </a:rPr>
              <a:t>Campaigns</a:t>
            </a:r>
            <a:r>
              <a:rPr lang="en-US" sz="2000">
                <a:solidFill>
                  <a:srgbClr val="000000"/>
                </a:solidFill>
              </a:rPr>
              <a:t>: You can use a campaign to define a schedule for multiple experiences and to define qualifiers, such as customer groups or coupons, for multiple promotions and/or sorting rules.</a:t>
            </a:r>
            <a:endParaRPr/>
          </a:p>
          <a:p>
            <a:pPr marL="342900" lvl="0" indent="-342900" algn="l" rtl="0">
              <a:lnSpc>
                <a:spcPct val="90000"/>
              </a:lnSpc>
              <a:spcBef>
                <a:spcPts val="1000"/>
              </a:spcBef>
              <a:spcAft>
                <a:spcPts val="0"/>
              </a:spcAft>
              <a:buSzPts val="2000"/>
              <a:buChar char="•"/>
            </a:pPr>
            <a:r>
              <a:rPr lang="en-US" sz="2000" b="1">
                <a:solidFill>
                  <a:srgbClr val="000000"/>
                </a:solidFill>
              </a:rPr>
              <a:t>Promotions</a:t>
            </a:r>
            <a:r>
              <a:rPr lang="en-US" sz="2000">
                <a:solidFill>
                  <a:srgbClr val="000000"/>
                </a:solidFill>
              </a:rPr>
              <a:t>: A</a:t>
            </a:r>
            <a:r>
              <a:rPr lang="en-US" sz="2000"/>
              <a:t> promotion contains a rule that defines the type of promotion, conditions, and discounts, and can be extended with custom attributes to support your business requirements. Promotions can be of following types:</a:t>
            </a:r>
            <a:endParaRPr/>
          </a:p>
          <a:p>
            <a:pPr marL="800100" lvl="1" indent="-342900" algn="l" rtl="0">
              <a:lnSpc>
                <a:spcPct val="90000"/>
              </a:lnSpc>
              <a:spcBef>
                <a:spcPts val="500"/>
              </a:spcBef>
              <a:spcAft>
                <a:spcPts val="0"/>
              </a:spcAft>
              <a:buSzPts val="2000"/>
              <a:buChar char="•"/>
            </a:pPr>
            <a:r>
              <a:rPr lang="en-US" sz="2000">
                <a:solidFill>
                  <a:srgbClr val="000000"/>
                </a:solidFill>
              </a:rPr>
              <a:t>Product</a:t>
            </a:r>
            <a:endParaRPr/>
          </a:p>
          <a:p>
            <a:pPr marL="800100" lvl="1" indent="-342900" algn="l" rtl="0">
              <a:lnSpc>
                <a:spcPct val="90000"/>
              </a:lnSpc>
              <a:spcBef>
                <a:spcPts val="500"/>
              </a:spcBef>
              <a:spcAft>
                <a:spcPts val="0"/>
              </a:spcAft>
              <a:buSzPts val="2000"/>
              <a:buChar char="•"/>
            </a:pPr>
            <a:r>
              <a:rPr lang="en-US" sz="2000">
                <a:solidFill>
                  <a:srgbClr val="000000"/>
                </a:solidFill>
              </a:rPr>
              <a:t>Order</a:t>
            </a:r>
            <a:endParaRPr/>
          </a:p>
          <a:p>
            <a:pPr marL="800100" lvl="1" indent="-342900" algn="l" rtl="0">
              <a:lnSpc>
                <a:spcPct val="90000"/>
              </a:lnSpc>
              <a:spcBef>
                <a:spcPts val="500"/>
              </a:spcBef>
              <a:spcAft>
                <a:spcPts val="0"/>
              </a:spcAft>
              <a:buSzPts val="2000"/>
              <a:buChar char="•"/>
            </a:pPr>
            <a:r>
              <a:rPr lang="en-US" sz="2000">
                <a:solidFill>
                  <a:srgbClr val="000000"/>
                </a:solidFill>
              </a:rPr>
              <a:t>Shipping</a:t>
            </a:r>
            <a:endParaRPr/>
          </a:p>
          <a:p>
            <a:pPr marL="342900" lvl="0" indent="-342900" algn="l" rtl="0">
              <a:lnSpc>
                <a:spcPct val="90000"/>
              </a:lnSpc>
              <a:spcBef>
                <a:spcPts val="1000"/>
              </a:spcBef>
              <a:spcAft>
                <a:spcPts val="0"/>
              </a:spcAft>
              <a:buSzPts val="2000"/>
              <a:buChar char="•"/>
            </a:pPr>
            <a:r>
              <a:rPr lang="en-US" sz="2000" b="1">
                <a:solidFill>
                  <a:srgbClr val="000000"/>
                </a:solidFill>
              </a:rPr>
              <a:t>Coupons</a:t>
            </a:r>
            <a:r>
              <a:rPr lang="en-US" sz="2000">
                <a:solidFill>
                  <a:srgbClr val="000000"/>
                </a:solidFill>
              </a:rPr>
              <a:t>: Coupons exist independent of promotions and campaigns and can be redeemed by the customers during checkout.</a:t>
            </a:r>
            <a:endParaRPr sz="2000" b="1">
              <a:solidFill>
                <a:srgbClr val="000000"/>
              </a:solidFill>
            </a:endParaRPr>
          </a:p>
          <a:p>
            <a:pPr marL="342900" lvl="0" indent="-342900" algn="l" rtl="0">
              <a:lnSpc>
                <a:spcPct val="90000"/>
              </a:lnSpc>
              <a:spcBef>
                <a:spcPts val="1000"/>
              </a:spcBef>
              <a:spcAft>
                <a:spcPts val="0"/>
              </a:spcAft>
              <a:buSzPts val="2000"/>
              <a:buChar char="•"/>
            </a:pPr>
            <a:r>
              <a:rPr lang="en-US" sz="2000" b="1">
                <a:solidFill>
                  <a:srgbClr val="000000"/>
                </a:solidFill>
              </a:rPr>
              <a:t>Gift Certificates</a:t>
            </a:r>
            <a:r>
              <a:rPr lang="en-US" sz="2000">
                <a:solidFill>
                  <a:srgbClr val="000000"/>
                </a:solidFill>
              </a:rPr>
              <a:t>:  These are created and issues as promotional items, and also enables your storefront customers to purchase and redeem gift certificates.</a:t>
            </a:r>
            <a:endParaRPr/>
          </a:p>
          <a:p>
            <a:pPr marL="342900" lvl="0" indent="-342900" algn="l" rtl="0">
              <a:lnSpc>
                <a:spcPct val="90000"/>
              </a:lnSpc>
              <a:spcBef>
                <a:spcPts val="1000"/>
              </a:spcBef>
              <a:spcAft>
                <a:spcPts val="0"/>
              </a:spcAft>
              <a:buSzPts val="2000"/>
              <a:buChar char="•"/>
            </a:pPr>
            <a:r>
              <a:rPr lang="en-US" sz="2000" b="1">
                <a:solidFill>
                  <a:srgbClr val="000000"/>
                </a:solidFill>
              </a:rPr>
              <a:t>Loyalty/Gift</a:t>
            </a:r>
            <a:r>
              <a:rPr lang="en-US" sz="2000">
                <a:solidFill>
                  <a:srgbClr val="000000"/>
                </a:solidFill>
              </a:rPr>
              <a:t>: Loyalty is about </a:t>
            </a:r>
            <a:r>
              <a:rPr lang="en-US" sz="2000"/>
              <a:t>rewarding your customer with points they can spend on your store. It’s really effective in keeping your customers tied to your brand, as well as making them feel great about it.</a:t>
            </a:r>
            <a:endParaRPr sz="2000">
              <a:solidFill>
                <a:srgbClr val="000000"/>
              </a:solidFill>
            </a:endParaRPr>
          </a:p>
        </p:txBody>
      </p:sp>
      <p:sp>
        <p:nvSpPr>
          <p:cNvPr id="155" name="Google Shape;155;p19"/>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4363E"/>
              </a:buClr>
              <a:buSzPts val="4000"/>
              <a:buFont typeface="Calibri"/>
              <a:buNone/>
            </a:pPr>
            <a:r>
              <a:rPr lang="en-US">
                <a:solidFill>
                  <a:srgbClr val="34363E"/>
                </a:solidFill>
              </a:rPr>
              <a:t>Marketing Campaigns &amp; Promotions</a:t>
            </a:r>
            <a:endParaRPr/>
          </a:p>
        </p:txBody>
      </p:sp>
      <p:sp>
        <p:nvSpPr>
          <p:cNvPr id="156" name="Google Shape;156;p19"/>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body" idx="1"/>
          </p:nvPr>
        </p:nvSpPr>
        <p:spPr>
          <a:xfrm>
            <a:off x="838200" y="1444299"/>
            <a:ext cx="10515600" cy="457913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800"/>
              <a:buChar char="•"/>
            </a:pPr>
            <a:r>
              <a:rPr lang="en-US"/>
              <a:t>A payment gateway is an ecommerce service that processes credit card payments for online and traditional brick and mortar stores. </a:t>
            </a:r>
            <a:endParaRPr/>
          </a:p>
          <a:p>
            <a:pPr marL="228600" lvl="0" indent="-228600" algn="l" rtl="0">
              <a:lnSpc>
                <a:spcPct val="90000"/>
              </a:lnSpc>
              <a:spcBef>
                <a:spcPts val="1000"/>
              </a:spcBef>
              <a:spcAft>
                <a:spcPts val="0"/>
              </a:spcAft>
              <a:buSzPts val="2800"/>
              <a:buChar char="•"/>
            </a:pPr>
            <a:r>
              <a:rPr lang="en-US"/>
              <a:t>Payment gateways facilitate these transactions by transferring key information between payment portals such as web-enabled mobile devices/websites and the front end processor/bank.</a:t>
            </a:r>
            <a:endParaRPr/>
          </a:p>
          <a:p>
            <a:pPr marL="228600" lvl="0" indent="-228600" algn="l" rtl="0">
              <a:lnSpc>
                <a:spcPct val="90000"/>
              </a:lnSpc>
              <a:spcBef>
                <a:spcPts val="1000"/>
              </a:spcBef>
              <a:spcAft>
                <a:spcPts val="0"/>
              </a:spcAft>
              <a:buSzPts val="2800"/>
              <a:buChar char="•"/>
            </a:pPr>
            <a:r>
              <a:rPr lang="en-US" b="1"/>
              <a:t>Payment Gateways vs. Payment Processors:</a:t>
            </a:r>
            <a:endParaRPr/>
          </a:p>
          <a:p>
            <a:pPr marL="685800" lvl="1" indent="-228600" algn="l" rtl="0">
              <a:lnSpc>
                <a:spcPct val="90000"/>
              </a:lnSpc>
              <a:spcBef>
                <a:spcPts val="500"/>
              </a:spcBef>
              <a:spcAft>
                <a:spcPts val="0"/>
              </a:spcAft>
              <a:buSzPts val="2400"/>
              <a:buChar char="•"/>
            </a:pPr>
            <a:r>
              <a:rPr lang="en-US"/>
              <a:t>Payment Processor analyzes and transmits transaction data.</a:t>
            </a:r>
            <a:endParaRPr/>
          </a:p>
          <a:p>
            <a:pPr marL="685800" lvl="1" indent="-228600" algn="l" rtl="0">
              <a:lnSpc>
                <a:spcPct val="90000"/>
              </a:lnSpc>
              <a:spcBef>
                <a:spcPts val="500"/>
              </a:spcBef>
              <a:spcAft>
                <a:spcPts val="0"/>
              </a:spcAft>
              <a:buSzPts val="2400"/>
              <a:buChar char="•"/>
            </a:pPr>
            <a:r>
              <a:rPr lang="en-US"/>
              <a:t>Payment gateways authorizes the transfer of funds between buyers and sellers.</a:t>
            </a:r>
            <a:endParaRPr/>
          </a:p>
          <a:p>
            <a:pPr marL="1143000" lvl="2" indent="-228600" algn="l" rtl="0">
              <a:lnSpc>
                <a:spcPct val="90000"/>
              </a:lnSpc>
              <a:spcBef>
                <a:spcPts val="500"/>
              </a:spcBef>
              <a:spcAft>
                <a:spcPts val="0"/>
              </a:spcAft>
              <a:buSzPts val="2000"/>
              <a:buChar char="•"/>
            </a:pPr>
            <a:r>
              <a:rPr lang="en-US"/>
              <a:t>Examples: PayPal, Braintree, Stripe, 2Checkout, Google Wallet, Authorize.net, Apple Pay, Amazon Payment, Sagepay </a:t>
            </a:r>
            <a:endParaRPr/>
          </a:p>
          <a:p>
            <a:pPr marL="1143000" lvl="2" indent="-101600" algn="l" rtl="0">
              <a:lnSpc>
                <a:spcPct val="90000"/>
              </a:lnSpc>
              <a:spcBef>
                <a:spcPts val="500"/>
              </a:spcBef>
              <a:spcAft>
                <a:spcPts val="0"/>
              </a:spcAft>
              <a:buSzPts val="2000"/>
              <a:buNone/>
            </a:pPr>
            <a:endParaRPr/>
          </a:p>
        </p:txBody>
      </p:sp>
      <p:sp>
        <p:nvSpPr>
          <p:cNvPr id="162" name="Google Shape;162;p20"/>
          <p:cNvSpPr txBox="1">
            <a:spLocks noGrp="1"/>
          </p:cNvSpPr>
          <p:nvPr>
            <p:ph type="title"/>
          </p:nvPr>
        </p:nvSpPr>
        <p:spPr>
          <a:xfrm>
            <a:off x="838200" y="159657"/>
            <a:ext cx="10515600" cy="1045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4363E"/>
              </a:buClr>
              <a:buSzPts val="4000"/>
              <a:buFont typeface="Calibri"/>
              <a:buNone/>
            </a:pPr>
            <a:r>
              <a:rPr lang="en-US">
                <a:solidFill>
                  <a:srgbClr val="34363E"/>
                </a:solidFill>
              </a:rPr>
              <a:t>Payment Gateways</a:t>
            </a:r>
            <a:endParaRPr/>
          </a:p>
        </p:txBody>
      </p:sp>
      <p:sp>
        <p:nvSpPr>
          <p:cNvPr id="163" name="Google Shape;163;p20"/>
          <p:cNvSpPr txBox="1">
            <a:spLocks noGrp="1"/>
          </p:cNvSpPr>
          <p:nvPr>
            <p:ph type="sldNum" idx="12"/>
          </p:nvPr>
        </p:nvSpPr>
        <p:spPr>
          <a:xfrm>
            <a:off x="9825201" y="6379561"/>
            <a:ext cx="5140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297" y="6319875"/>
            <a:ext cx="1670733" cy="484496"/>
          </a:xfrm>
          <a:prstGeom prst="rect">
            <a:avLst/>
          </a:prstGeom>
        </p:spPr>
      </p:pic>
      <p:sp>
        <p:nvSpPr>
          <p:cNvPr id="6" name="Rectangle 5"/>
          <p:cNvSpPr/>
          <p:nvPr/>
        </p:nvSpPr>
        <p:spPr>
          <a:xfrm>
            <a:off x="109182" y="6319875"/>
            <a:ext cx="1364776" cy="48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1458</Words>
  <Application>Microsoft Office PowerPoint</Application>
  <PresentationFormat>Widescreen</PresentationFormat>
  <Paragraphs>288</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Gill Sans</vt:lpstr>
      <vt:lpstr>Office Theme</vt:lpstr>
      <vt:lpstr>PowerPoint Presentation</vt:lpstr>
      <vt:lpstr>PowerPoint Presentation</vt:lpstr>
      <vt:lpstr>Introduction to e-Commerce</vt:lpstr>
      <vt:lpstr>e-Commerce Cycle</vt:lpstr>
      <vt:lpstr>E-Commerce Components</vt:lpstr>
      <vt:lpstr>Catalogs/Categories/Products/</vt:lpstr>
      <vt:lpstr>Inventory &amp; Price Books</vt:lpstr>
      <vt:lpstr>Marketing Campaigns &amp; Promotions</vt:lpstr>
      <vt:lpstr>Payment Gateways</vt:lpstr>
      <vt:lpstr>3rd Party and Social Media Integrations</vt:lpstr>
      <vt:lpstr>3rd Party and Social Media Integrations</vt:lpstr>
      <vt:lpstr>Order Management System</vt:lpstr>
      <vt:lpstr>Order Management System</vt:lpstr>
      <vt:lpstr>Order Fulfillment</vt:lpstr>
      <vt:lpstr>Omni Channel Commerce</vt:lpstr>
      <vt:lpstr>Reporting &amp; Analytics</vt:lpstr>
      <vt:lpstr>E-Commerce Platforms</vt:lpstr>
      <vt:lpstr>PowerPoint Presentation</vt:lpstr>
      <vt:lpstr>PowerPoint Presentation</vt:lpstr>
      <vt:lpstr>PowerPoint Presentation</vt:lpstr>
      <vt:lpstr>Merchant Shipping Options</vt:lpstr>
      <vt:lpstr>Shipping Method </vt:lpstr>
      <vt:lpstr>Choosing a Shipping Strategy</vt:lpstr>
      <vt:lpstr>Multiple Shipments</vt:lpstr>
      <vt:lpstr>Gift Shipping</vt:lpstr>
      <vt:lpstr>Shipping Zone</vt:lpstr>
      <vt:lpstr>Conditional Shipping</vt:lpstr>
      <vt:lpstr>Shipping Rate Calculation</vt:lpstr>
      <vt:lpstr>Shipping Time</vt:lpstr>
      <vt:lpstr>Shipping Carriers</vt:lpstr>
      <vt:lpstr>Packaging &amp; Labeling</vt:lpstr>
      <vt:lpstr>Unboxing Effect</vt:lpstr>
      <vt:lpstr>Insurance</vt:lpstr>
      <vt:lpstr>Customs &amp; Duties</vt:lpstr>
      <vt:lpstr>Returns</vt:lpstr>
      <vt:lpstr>Best Practices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ISHA</cp:lastModifiedBy>
  <cp:revision>7</cp:revision>
  <dcterms:modified xsi:type="dcterms:W3CDTF">2021-09-20T08:23:54Z</dcterms:modified>
</cp:coreProperties>
</file>