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rchive.ics.uci.edu/ml/machine-learning-databases/breast-cancer-wisconsi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196BB-91F9-415D-9F55-9B0908F0B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4024" y="2171700"/>
            <a:ext cx="6781802" cy="1971674"/>
          </a:xfrm>
        </p:spPr>
        <p:txBody>
          <a:bodyPr>
            <a:normAutofit fontScale="90000"/>
          </a:bodyPr>
          <a:lstStyle/>
          <a:p>
            <a:r>
              <a:rPr lang="en-US" dirty="0"/>
              <a:t>Neural network FOR breast cancer diagnosis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B38AA-F137-4596-9484-F5B025F6E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8873" y="4047876"/>
            <a:ext cx="8791575" cy="1655762"/>
          </a:xfrm>
        </p:spPr>
        <p:txBody>
          <a:bodyPr/>
          <a:lstStyle/>
          <a:p>
            <a:pPr algn="ctr"/>
            <a:r>
              <a:rPr lang="en-US" dirty="0"/>
              <a:t>Muhammad Haris 18623</a:t>
            </a:r>
          </a:p>
        </p:txBody>
      </p:sp>
    </p:spTree>
    <p:extLst>
      <p:ext uri="{BB962C8B-B14F-4D97-AF65-F5344CB8AC3E}">
        <p14:creationId xmlns:p14="http://schemas.microsoft.com/office/powerpoint/2010/main" val="68204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676A6-320C-4112-AFC6-4C2D487B4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790CA-411D-404B-976D-E07698818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is based on a two-layer neural network written in Python.</a:t>
            </a:r>
          </a:p>
          <a:p>
            <a:r>
              <a:rPr lang="en-US" dirty="0"/>
              <a:t>The model takes as input certain health related physical attributes and predicts the diagnosis of breast cancer in patients.</a:t>
            </a:r>
          </a:p>
          <a:p>
            <a:r>
              <a:rPr lang="en-US" dirty="0"/>
              <a:t>The Algorithm initially trains itself on a real dataset before testing and being applied into practical purposes.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BCDA1B-3E54-4979-B717-9436671E3441}"/>
              </a:ext>
            </a:extLst>
          </p:cNvPr>
          <p:cNvSpPr txBox="1">
            <a:spLocks/>
          </p:cNvSpPr>
          <p:nvPr/>
        </p:nvSpPr>
        <p:spPr>
          <a:xfrm>
            <a:off x="6010275" y="770918"/>
            <a:ext cx="5600700" cy="295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Neural network FOR breast cancer diagnosis </a:t>
            </a:r>
          </a:p>
        </p:txBody>
      </p:sp>
    </p:spTree>
    <p:extLst>
      <p:ext uri="{BB962C8B-B14F-4D97-AF65-F5344CB8AC3E}">
        <p14:creationId xmlns:p14="http://schemas.microsoft.com/office/powerpoint/2010/main" val="87943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CE8FF-FA1C-4C92-BD93-AA5EB1B8D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2954337" cy="1478570"/>
          </a:xfrm>
        </p:spPr>
        <p:txBody>
          <a:bodyPr/>
          <a:lstStyle/>
          <a:p>
            <a:r>
              <a:rPr lang="en-US" u="sng" dirty="0"/>
              <a:t>DATASET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67492-9373-4CDA-AB31-AF176A6FA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4656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URL: https://archive.ics.uci.edu/ml/machine-learning-databases/breast-cancer-wisconsin/</a:t>
            </a:r>
            <a:endParaRPr lang="en-US" dirty="0">
              <a:solidFill>
                <a:schemeClr val="bg2">
                  <a:lumMod val="10000"/>
                  <a:lumOff val="90000"/>
                </a:schemeClr>
              </a:solidFill>
            </a:endParaRPr>
          </a:p>
          <a:p>
            <a:r>
              <a:rPr lang="en-US" dirty="0"/>
              <a:t>The data initially contains 30 features(columns) and 569 instances(rows).</a:t>
            </a:r>
          </a:p>
          <a:p>
            <a:r>
              <a:rPr lang="en-US" dirty="0"/>
              <a:t>All the values are Real except the diagnosis(target) value which is Categorical : B-Benign or M-Malignant. The algorithm encodes it to binary values later.</a:t>
            </a:r>
          </a:p>
          <a:p>
            <a:r>
              <a:rPr lang="en-US" dirty="0"/>
              <a:t>The redundancy of mean median mode is removed from the data to make the process simpler for a 2-layer network, hence it now contains only 12 features.</a:t>
            </a:r>
          </a:p>
          <a:p>
            <a:r>
              <a:rPr lang="en-US" dirty="0"/>
              <a:t>The values are also manually standardized with normal distribution and split into separate train and test sets before being inputted to the neural network.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07C33C1-B9E0-4D84-9F20-DBAC50208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627" y="304800"/>
            <a:ext cx="4048324" cy="168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44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DCDD4-A046-43C0-8938-2DCF8584C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u="sng" dirty="0"/>
              <a:t>Mathematical computation: Formulas used</a:t>
            </a:r>
          </a:p>
        </p:txBody>
      </p:sp>
      <p:pic>
        <p:nvPicPr>
          <p:cNvPr id="22" name="Content Placeholder 21" descr="Diagram, schematic&#10;&#10;Description automatically generated">
            <a:extLst>
              <a:ext uri="{FF2B5EF4-FFF2-40B4-BE49-F238E27FC236}">
                <a16:creationId xmlns:a16="http://schemas.microsoft.com/office/drawing/2014/main" id="{F602F5A0-B7F3-4190-B96F-276691995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78" y="2031829"/>
            <a:ext cx="3494597" cy="321502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1" name="Content Placeholder 25">
            <a:extLst>
              <a:ext uri="{FF2B5EF4-FFF2-40B4-BE49-F238E27FC236}">
                <a16:creationId xmlns:a16="http://schemas.microsoft.com/office/drawing/2014/main" id="{1B33308D-4204-4A21-909A-A8E713EB7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075" y="1762125"/>
            <a:ext cx="7908191" cy="4020156"/>
          </a:xfrm>
        </p:spPr>
        <p:txBody>
          <a:bodyPr>
            <a:normAutofit fontScale="92500" lnSpcReduction="10000"/>
          </a:bodyPr>
          <a:lstStyle/>
          <a:p>
            <a:r>
              <a:rPr lang="en-US" b="1" u="sng" dirty="0">
                <a:solidFill>
                  <a:schemeClr val="bg2">
                    <a:lumMod val="10000"/>
                    <a:lumOff val="90000"/>
                  </a:schemeClr>
                </a:solidFill>
              </a:rPr>
              <a:t>Input Layer</a:t>
            </a:r>
            <a:r>
              <a:rPr lang="en-US" b="1" dirty="0">
                <a:solidFill>
                  <a:schemeClr val="bg2">
                    <a:lumMod val="10000"/>
                    <a:lumOff val="90000"/>
                  </a:schemeClr>
                </a:solidFill>
              </a:rPr>
              <a:t>: </a:t>
            </a:r>
            <a:r>
              <a:rPr lang="en-US" dirty="0"/>
              <a:t>Weights are multiplied and bias is added to each of the 11 data features.</a:t>
            </a:r>
          </a:p>
          <a:p>
            <a:r>
              <a:rPr lang="en-US" b="1" u="sng" dirty="0">
                <a:solidFill>
                  <a:schemeClr val="bg2">
                    <a:lumMod val="10000"/>
                    <a:lumOff val="90000"/>
                  </a:schemeClr>
                </a:solidFill>
              </a:rPr>
              <a:t>Hidden Layer</a:t>
            </a:r>
            <a:r>
              <a:rPr lang="en-US" b="1" dirty="0">
                <a:solidFill>
                  <a:schemeClr val="bg2">
                    <a:lumMod val="10000"/>
                    <a:lumOff val="90000"/>
                  </a:schemeClr>
                </a:solidFill>
              </a:rPr>
              <a:t>: </a:t>
            </a:r>
            <a:r>
              <a:rPr lang="en-US" dirty="0"/>
              <a:t>ReLu(Rectified Linear Unit) function is applied to the data.</a:t>
            </a:r>
          </a:p>
          <a:p>
            <a:r>
              <a:rPr lang="en-US" b="1" u="sng" dirty="0">
                <a:solidFill>
                  <a:schemeClr val="bg2">
                    <a:lumMod val="10000"/>
                    <a:lumOff val="90000"/>
                  </a:schemeClr>
                </a:solidFill>
              </a:rPr>
              <a:t>Output Layer</a:t>
            </a:r>
            <a:r>
              <a:rPr lang="en-US" b="1" dirty="0">
                <a:solidFill>
                  <a:schemeClr val="bg2">
                    <a:lumMod val="10000"/>
                    <a:lumOff val="90000"/>
                  </a:schemeClr>
                </a:solidFill>
              </a:rPr>
              <a:t>: </a:t>
            </a:r>
            <a:r>
              <a:rPr lang="en-US" dirty="0"/>
              <a:t>Second weights and bias are applied. Then sigmoid Function is applied before the final diagnosis is predicted.</a:t>
            </a:r>
          </a:p>
          <a:p>
            <a:r>
              <a:rPr lang="en-US" b="1" u="sng" dirty="0">
                <a:solidFill>
                  <a:schemeClr val="bg2">
                    <a:lumMod val="10000"/>
                    <a:lumOff val="90000"/>
                  </a:schemeClr>
                </a:solidFill>
              </a:rPr>
              <a:t>Loss Function</a:t>
            </a:r>
            <a:r>
              <a:rPr lang="en-US" b="1" dirty="0">
                <a:solidFill>
                  <a:schemeClr val="bg2">
                    <a:lumMod val="10000"/>
                    <a:lumOff val="90000"/>
                  </a:schemeClr>
                </a:solidFill>
              </a:rPr>
              <a:t>: </a:t>
            </a:r>
            <a:r>
              <a:rPr lang="en-US" dirty="0"/>
              <a:t>Binary cross entropy is used to calculate error as it is a binary classification problem(B or M).</a:t>
            </a:r>
          </a:p>
          <a:p>
            <a:r>
              <a:rPr lang="en-US" b="1" u="sng" dirty="0">
                <a:solidFill>
                  <a:schemeClr val="bg2">
                    <a:lumMod val="10000"/>
                    <a:lumOff val="90000"/>
                  </a:schemeClr>
                </a:solidFill>
              </a:rPr>
              <a:t>Derivatives</a:t>
            </a:r>
            <a:r>
              <a:rPr lang="en-US" b="1" dirty="0"/>
              <a:t>:</a:t>
            </a:r>
            <a:r>
              <a:rPr lang="en-US" dirty="0"/>
              <a:t> Partial derivates of all the above functions.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3B5C885-E031-4148-A56B-540267DCA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8030" y="5782282"/>
            <a:ext cx="9734236" cy="90551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5DD3AB8-41DF-464D-8B65-3EE28E4ED6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7072" y="285692"/>
            <a:ext cx="7034573" cy="66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03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0402A-BF46-4380-9715-B12BA2D71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u="sng" dirty="0"/>
              <a:t>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3309B9-0322-4077-BF99-BFFD0EAB8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23" y="2249487"/>
            <a:ext cx="5169922" cy="346294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F82FE-8796-4EFF-A5DF-6E5B5B794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metric used for evaluation apart from the graph is accuracy.</a:t>
            </a:r>
          </a:p>
          <a:p>
            <a:r>
              <a:rPr lang="en-US" dirty="0"/>
              <a:t>The algorithm was highly efficient with 91% success in diagnosing cancer accurately in patients.</a:t>
            </a:r>
          </a:p>
          <a:p>
            <a:r>
              <a:rPr lang="en-US" dirty="0"/>
              <a:t>Error could be further reduced by using increased number of layers, a greater number of iterations and adjusting the learning rate.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CB4897A2-43C3-49BC-833A-6C9826408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653" y="873304"/>
            <a:ext cx="3417342" cy="92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E3F0A-9654-4BED-B774-99FB795D9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Real life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6447D-A482-4038-8834-0F9F908D4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accurate predictions made by this deep learning model can aid in automatic detection of breast cancer. </a:t>
            </a:r>
          </a:p>
          <a:p>
            <a:r>
              <a:rPr lang="en-US" dirty="0"/>
              <a:t>According to Paul Perkins, it is estimated that approximately 10 to 20% of all cases of cancer are </a:t>
            </a:r>
            <a:r>
              <a:rPr lang="en-US" b="1" dirty="0">
                <a:solidFill>
                  <a:srgbClr val="FF0000"/>
                </a:solidFill>
              </a:rPr>
              <a:t>misdiagnosed</a:t>
            </a:r>
            <a:r>
              <a:rPr lang="en-US" dirty="0"/>
              <a:t> which can have life threatening implications.</a:t>
            </a:r>
          </a:p>
          <a:p>
            <a:r>
              <a:rPr lang="en-US" dirty="0"/>
              <a:t>This automatic diagnosis would mean elimination of human error in diagnosis in addition to significantly reduced cost of tests.</a:t>
            </a:r>
          </a:p>
        </p:txBody>
      </p:sp>
    </p:spTree>
    <p:extLst>
      <p:ext uri="{BB962C8B-B14F-4D97-AF65-F5344CB8AC3E}">
        <p14:creationId xmlns:p14="http://schemas.microsoft.com/office/powerpoint/2010/main" val="1042374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7293D-4803-439E-9A3E-4724944B6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538" y="2523518"/>
            <a:ext cx="2411412" cy="1478570"/>
          </a:xfrm>
        </p:spPr>
        <p:txBody>
          <a:bodyPr/>
          <a:lstStyle/>
          <a:p>
            <a:r>
              <a:rPr lang="en-US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031626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576</TotalTime>
  <Words>401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Neural network FOR breast cancer diagnosis  </vt:lpstr>
      <vt:lpstr>ABSTRACT</vt:lpstr>
      <vt:lpstr>DATASET USED</vt:lpstr>
      <vt:lpstr>Mathematical computation: Formulas used</vt:lpstr>
      <vt:lpstr>ANALYSIS</vt:lpstr>
      <vt:lpstr>Real life applications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FOR breast cancer diagnosis</dc:title>
  <dc:creator>MUHAMMAD  HARIS - 18623</dc:creator>
  <cp:lastModifiedBy>MUHAMMAD  HARIS - 18623</cp:lastModifiedBy>
  <cp:revision>25</cp:revision>
  <dcterms:created xsi:type="dcterms:W3CDTF">2021-05-18T07:29:52Z</dcterms:created>
  <dcterms:modified xsi:type="dcterms:W3CDTF">2021-05-18T18:31:13Z</dcterms:modified>
</cp:coreProperties>
</file>