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B6997-3CF6-4156-B4B3-F5F134FEE0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7306CE25-A258-4197-81A5-7ED3C5929DA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7D137-FB9A-4C0A-94D8-ECE0C5699546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00D64-96EB-42CB-A633-B1F49547744F}">
      <dgm:prSet phldrT="[Text]" custT="1"/>
      <dgm:spPr/>
      <dgm:t>
        <a:bodyPr/>
        <a:lstStyle/>
        <a:p>
          <a:r>
            <a:rPr lang="en-US" sz="1400" dirty="0">
              <a:latin typeface="Arial Black" panose="020B0A04020102020204" pitchFamily="34" charset="0"/>
            </a:rPr>
            <a:t>Data</a:t>
          </a:r>
        </a:p>
      </dgm:t>
    </dgm:pt>
    <dgm:pt modelId="{BE77C856-BBE5-478E-8170-BCC66B9E3E72}" type="parTrans" cxnId="{951591E1-8E78-456C-99BB-5DCF53CF97E5}">
      <dgm:prSet/>
      <dgm:spPr/>
      <dgm:t>
        <a:bodyPr/>
        <a:lstStyle/>
        <a:p>
          <a:endParaRPr lang="en-US"/>
        </a:p>
      </dgm:t>
    </dgm:pt>
    <dgm:pt modelId="{2F5BC4A2-9B72-4655-B02A-47856B0B2FB4}" type="sibTrans" cxnId="{951591E1-8E78-456C-99BB-5DCF53CF97E5}">
      <dgm:prSet/>
      <dgm:spPr/>
      <dgm:t>
        <a:bodyPr/>
        <a:lstStyle/>
        <a:p>
          <a:endParaRPr lang="en-US"/>
        </a:p>
      </dgm:t>
    </dgm:pt>
    <dgm:pt modelId="{ABA40C93-4C7E-49A3-BE9A-1D6BC333060B}">
      <dgm:prSet phldrT="[Text]" custT="1"/>
      <dgm:spPr/>
      <dgm:t>
        <a:bodyPr/>
        <a:lstStyle/>
        <a:p>
          <a:r>
            <a:rPr lang="en-US" sz="1000" dirty="0">
              <a:latin typeface="Arial Black" panose="020B0A04020102020204" pitchFamily="34" charset="0"/>
            </a:rPr>
            <a:t>Methodology</a:t>
          </a:r>
        </a:p>
      </dgm:t>
    </dgm:pt>
    <dgm:pt modelId="{B256D93C-96BC-40CD-937B-D5D6FF6264C0}" type="parTrans" cxnId="{1FB79D24-2D11-41A1-9894-CD43F3126F32}">
      <dgm:prSet/>
      <dgm:spPr/>
      <dgm:t>
        <a:bodyPr/>
        <a:lstStyle/>
        <a:p>
          <a:endParaRPr lang="en-US"/>
        </a:p>
      </dgm:t>
    </dgm:pt>
    <dgm:pt modelId="{2F2EC65D-6260-4E75-982A-8951D93EF9B9}" type="sibTrans" cxnId="{1FB79D24-2D11-41A1-9894-CD43F3126F32}">
      <dgm:prSet/>
      <dgm:spPr/>
      <dgm:t>
        <a:bodyPr/>
        <a:lstStyle/>
        <a:p>
          <a:endParaRPr lang="en-US"/>
        </a:p>
      </dgm:t>
    </dgm:pt>
    <dgm:pt modelId="{47D255BA-8A1E-4754-A57A-61A65B64B27B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Steps</a:t>
          </a:r>
        </a:p>
      </dgm:t>
    </dgm:pt>
    <dgm:pt modelId="{5CAD3224-0C09-40B6-8265-A385500FCAB5}" type="parTrans" cxnId="{AA673044-3F6F-4374-914A-A3C49BD18298}">
      <dgm:prSet/>
      <dgm:spPr/>
      <dgm:t>
        <a:bodyPr/>
        <a:lstStyle/>
        <a:p>
          <a:endParaRPr lang="en-US"/>
        </a:p>
      </dgm:t>
    </dgm:pt>
    <dgm:pt modelId="{D0FEE39D-B918-4DAE-82FD-8D7643D960DF}" type="sibTrans" cxnId="{AA673044-3F6F-4374-914A-A3C49BD18298}">
      <dgm:prSet/>
      <dgm:spPr/>
      <dgm:t>
        <a:bodyPr/>
        <a:lstStyle/>
        <a:p>
          <a:endParaRPr lang="en-US"/>
        </a:p>
      </dgm:t>
    </dgm:pt>
    <dgm:pt modelId="{44F86741-4CB5-4480-A136-8FBA50D46CA1}" type="pres">
      <dgm:prSet presAssocID="{02C7D137-FB9A-4C0A-94D8-ECE0C5699546}" presName="Name0" presStyleCnt="0">
        <dgm:presLayoutVars>
          <dgm:chMax/>
          <dgm:chPref/>
          <dgm:dir/>
          <dgm:animLvl val="lvl"/>
        </dgm:presLayoutVars>
      </dgm:prSet>
      <dgm:spPr/>
    </dgm:pt>
    <dgm:pt modelId="{E8ECD4B5-5DC2-4E89-9E92-B7F127F7FA37}" type="pres">
      <dgm:prSet presAssocID="{2AC00D64-96EB-42CB-A633-B1F49547744F}" presName="composite" presStyleCnt="0"/>
      <dgm:spPr/>
    </dgm:pt>
    <dgm:pt modelId="{54F69675-1246-4675-87D2-8B05D10670CC}" type="pres">
      <dgm:prSet presAssocID="{2AC00D64-96EB-42CB-A633-B1F49547744F}" presName="Parent1" presStyleLbl="node1" presStyleIdx="0" presStyleCnt="6" custScaleX="145337" custScaleY="82889" custLinFactNeighborX="-53883" custLinFactNeighborY="-9376">
        <dgm:presLayoutVars>
          <dgm:chMax val="1"/>
          <dgm:chPref val="1"/>
          <dgm:bulletEnabled val="1"/>
        </dgm:presLayoutVars>
      </dgm:prSet>
      <dgm:spPr/>
    </dgm:pt>
    <dgm:pt modelId="{5079A193-278E-44CC-B03A-07F1D418FCC3}" type="pres">
      <dgm:prSet presAssocID="{2AC00D64-96EB-42CB-A633-B1F49547744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F0FEC75-39A0-418D-8167-0C2150C1B430}" type="pres">
      <dgm:prSet presAssocID="{2AC00D64-96EB-42CB-A633-B1F49547744F}" presName="BalanceSpacing" presStyleCnt="0"/>
      <dgm:spPr/>
    </dgm:pt>
    <dgm:pt modelId="{5DF17D33-3C6A-4802-B7FC-E0826498D181}" type="pres">
      <dgm:prSet presAssocID="{2AC00D64-96EB-42CB-A633-B1F49547744F}" presName="BalanceSpacing1" presStyleCnt="0"/>
      <dgm:spPr/>
    </dgm:pt>
    <dgm:pt modelId="{1EC20B43-2BA9-41D0-A70D-3C96659E0F40}" type="pres">
      <dgm:prSet presAssocID="{2F5BC4A2-9B72-4655-B02A-47856B0B2FB4}" presName="Accent1Text" presStyleLbl="node1" presStyleIdx="1" presStyleCnt="6" custLinFactX="81207" custLinFactNeighborX="100000" custLinFactNeighborY="-16134"/>
      <dgm:spPr/>
    </dgm:pt>
    <dgm:pt modelId="{4EE37D79-8BC9-42B7-ACDA-6BAA3D79D341}" type="pres">
      <dgm:prSet presAssocID="{2F5BC4A2-9B72-4655-B02A-47856B0B2FB4}" presName="spaceBetweenRectangles" presStyleCnt="0"/>
      <dgm:spPr/>
    </dgm:pt>
    <dgm:pt modelId="{B026BB72-AB50-4CAE-B13A-4A99ACA377D1}" type="pres">
      <dgm:prSet presAssocID="{ABA40C93-4C7E-49A3-BE9A-1D6BC333060B}" presName="composite" presStyleCnt="0"/>
      <dgm:spPr/>
    </dgm:pt>
    <dgm:pt modelId="{4273A154-517B-4CD5-9DB1-682BDC86A916}" type="pres">
      <dgm:prSet presAssocID="{ABA40C93-4C7E-49A3-BE9A-1D6BC333060B}" presName="Parent1" presStyleLbl="node1" presStyleIdx="2" presStyleCnt="6" custScaleX="184781" custScaleY="106884" custLinFactNeighborX="-78670" custLinFactNeighborY="-19689">
        <dgm:presLayoutVars>
          <dgm:chMax val="1"/>
          <dgm:chPref val="1"/>
          <dgm:bulletEnabled val="1"/>
        </dgm:presLayoutVars>
      </dgm:prSet>
      <dgm:spPr/>
    </dgm:pt>
    <dgm:pt modelId="{AF6DE519-6F57-4CE4-8D9C-BA5209E38078}" type="pres">
      <dgm:prSet presAssocID="{ABA40C93-4C7E-49A3-BE9A-1D6BC333060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750C4DF-55AD-4721-A4F4-B7E32A153620}" type="pres">
      <dgm:prSet presAssocID="{ABA40C93-4C7E-49A3-BE9A-1D6BC333060B}" presName="BalanceSpacing" presStyleCnt="0"/>
      <dgm:spPr/>
    </dgm:pt>
    <dgm:pt modelId="{84AB1A50-FA66-4419-A629-B2412AD96289}" type="pres">
      <dgm:prSet presAssocID="{ABA40C93-4C7E-49A3-BE9A-1D6BC333060B}" presName="BalanceSpacing1" presStyleCnt="0"/>
      <dgm:spPr/>
    </dgm:pt>
    <dgm:pt modelId="{08A01CE6-E769-447D-8497-2530E7141EC0}" type="pres">
      <dgm:prSet presAssocID="{2F2EC65D-6260-4E75-982A-8951D93EF9B9}" presName="Accent1Text" presStyleLbl="node1" presStyleIdx="3" presStyleCnt="6" custLinFactNeighborX="-32330" custLinFactNeighborY="-19060"/>
      <dgm:spPr/>
    </dgm:pt>
    <dgm:pt modelId="{15BE7580-586F-43EC-B1E1-6DD637843445}" type="pres">
      <dgm:prSet presAssocID="{2F2EC65D-6260-4E75-982A-8951D93EF9B9}" presName="spaceBetweenRectangles" presStyleCnt="0"/>
      <dgm:spPr/>
    </dgm:pt>
    <dgm:pt modelId="{CB05E686-6ECF-4636-97A1-C5DB68416DAA}" type="pres">
      <dgm:prSet presAssocID="{47D255BA-8A1E-4754-A57A-61A65B64B27B}" presName="composite" presStyleCnt="0"/>
      <dgm:spPr/>
    </dgm:pt>
    <dgm:pt modelId="{B6676953-9ECE-416E-88E5-805952750C53}" type="pres">
      <dgm:prSet presAssocID="{47D255BA-8A1E-4754-A57A-61A65B64B27B}" presName="Parent1" presStyleLbl="node1" presStyleIdx="4" presStyleCnt="6" custScaleX="162875" custLinFactNeighborX="-46340" custLinFactNeighborY="-26252">
        <dgm:presLayoutVars>
          <dgm:chMax val="1"/>
          <dgm:chPref val="1"/>
          <dgm:bulletEnabled val="1"/>
        </dgm:presLayoutVars>
      </dgm:prSet>
      <dgm:spPr/>
    </dgm:pt>
    <dgm:pt modelId="{55D907CA-4268-4D96-B4ED-E6D34B526C18}" type="pres">
      <dgm:prSet presAssocID="{47D255BA-8A1E-4754-A57A-61A65B64B27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D3B75D1-9BA2-45B8-B41A-2221B542BDFB}" type="pres">
      <dgm:prSet presAssocID="{47D255BA-8A1E-4754-A57A-61A65B64B27B}" presName="BalanceSpacing" presStyleCnt="0"/>
      <dgm:spPr/>
    </dgm:pt>
    <dgm:pt modelId="{7000B3AD-920A-44A0-8C38-20FD8B3718B8}" type="pres">
      <dgm:prSet presAssocID="{47D255BA-8A1E-4754-A57A-61A65B64B27B}" presName="BalanceSpacing1" presStyleCnt="0"/>
      <dgm:spPr/>
    </dgm:pt>
    <dgm:pt modelId="{86E2E109-BFB6-4823-B695-8D65D1E445C7}" type="pres">
      <dgm:prSet presAssocID="{D0FEE39D-B918-4DAE-82FD-8D7643D960DF}" presName="Accent1Text" presStyleLbl="node1" presStyleIdx="5" presStyleCnt="6" custLinFactX="95057" custLinFactNeighborX="100000" custLinFactNeighborY="-25196"/>
      <dgm:spPr/>
    </dgm:pt>
  </dgm:ptLst>
  <dgm:cxnLst>
    <dgm:cxn modelId="{F34A9108-B2D7-4CEE-AC33-658A9C5FCB0F}" type="presOf" srcId="{D0FEE39D-B918-4DAE-82FD-8D7643D960DF}" destId="{86E2E109-BFB6-4823-B695-8D65D1E445C7}" srcOrd="0" destOrd="0" presId="urn:microsoft.com/office/officeart/2008/layout/AlternatingHexagons"/>
    <dgm:cxn modelId="{C24B9C0A-7D5A-4A80-BBE5-8FDC49CF3CBB}" type="presOf" srcId="{2F5BC4A2-9B72-4655-B02A-47856B0B2FB4}" destId="{1EC20B43-2BA9-41D0-A70D-3C96659E0F40}" srcOrd="0" destOrd="0" presId="urn:microsoft.com/office/officeart/2008/layout/AlternatingHexagons"/>
    <dgm:cxn modelId="{38BE210F-B74F-41DC-8BC5-7819FE539CBC}" type="presOf" srcId="{2F2EC65D-6260-4E75-982A-8951D93EF9B9}" destId="{08A01CE6-E769-447D-8497-2530E7141EC0}" srcOrd="0" destOrd="0" presId="urn:microsoft.com/office/officeart/2008/layout/AlternatingHexagons"/>
    <dgm:cxn modelId="{1FB79D24-2D11-41A1-9894-CD43F3126F32}" srcId="{02C7D137-FB9A-4C0A-94D8-ECE0C5699546}" destId="{ABA40C93-4C7E-49A3-BE9A-1D6BC333060B}" srcOrd="1" destOrd="0" parTransId="{B256D93C-96BC-40CD-937B-D5D6FF6264C0}" sibTransId="{2F2EC65D-6260-4E75-982A-8951D93EF9B9}"/>
    <dgm:cxn modelId="{AA673044-3F6F-4374-914A-A3C49BD18298}" srcId="{02C7D137-FB9A-4C0A-94D8-ECE0C5699546}" destId="{47D255BA-8A1E-4754-A57A-61A65B64B27B}" srcOrd="2" destOrd="0" parTransId="{5CAD3224-0C09-40B6-8265-A385500FCAB5}" sibTransId="{D0FEE39D-B918-4DAE-82FD-8D7643D960DF}"/>
    <dgm:cxn modelId="{E55DB153-94F0-4859-81D7-33D612FA1404}" type="presOf" srcId="{02C7D137-FB9A-4C0A-94D8-ECE0C5699546}" destId="{44F86741-4CB5-4480-A136-8FBA50D46CA1}" srcOrd="0" destOrd="0" presId="urn:microsoft.com/office/officeart/2008/layout/AlternatingHexagons"/>
    <dgm:cxn modelId="{F03EC755-EC1A-45C8-AA86-9F93F71AACDA}" type="presOf" srcId="{2AC00D64-96EB-42CB-A633-B1F49547744F}" destId="{54F69675-1246-4675-87D2-8B05D10670CC}" srcOrd="0" destOrd="0" presId="urn:microsoft.com/office/officeart/2008/layout/AlternatingHexagons"/>
    <dgm:cxn modelId="{C5E95893-74C0-45EE-9688-19EF858E5505}" type="presOf" srcId="{47D255BA-8A1E-4754-A57A-61A65B64B27B}" destId="{B6676953-9ECE-416E-88E5-805952750C53}" srcOrd="0" destOrd="0" presId="urn:microsoft.com/office/officeart/2008/layout/AlternatingHexagons"/>
    <dgm:cxn modelId="{951591E1-8E78-456C-99BB-5DCF53CF97E5}" srcId="{02C7D137-FB9A-4C0A-94D8-ECE0C5699546}" destId="{2AC00D64-96EB-42CB-A633-B1F49547744F}" srcOrd="0" destOrd="0" parTransId="{BE77C856-BBE5-478E-8170-BCC66B9E3E72}" sibTransId="{2F5BC4A2-9B72-4655-B02A-47856B0B2FB4}"/>
    <dgm:cxn modelId="{B7CEEDF9-DA06-43C7-ABB1-5C26A0E43EE2}" type="presOf" srcId="{ABA40C93-4C7E-49A3-BE9A-1D6BC333060B}" destId="{4273A154-517B-4CD5-9DB1-682BDC86A916}" srcOrd="0" destOrd="0" presId="urn:microsoft.com/office/officeart/2008/layout/AlternatingHexagons"/>
    <dgm:cxn modelId="{30356873-4C47-4332-8511-915C9586E60C}" type="presParOf" srcId="{44F86741-4CB5-4480-A136-8FBA50D46CA1}" destId="{E8ECD4B5-5DC2-4E89-9E92-B7F127F7FA37}" srcOrd="0" destOrd="0" presId="urn:microsoft.com/office/officeart/2008/layout/AlternatingHexagons"/>
    <dgm:cxn modelId="{041B8A0D-9301-412F-9C5F-5D30ABB2EB37}" type="presParOf" srcId="{E8ECD4B5-5DC2-4E89-9E92-B7F127F7FA37}" destId="{54F69675-1246-4675-87D2-8B05D10670CC}" srcOrd="0" destOrd="0" presId="urn:microsoft.com/office/officeart/2008/layout/AlternatingHexagons"/>
    <dgm:cxn modelId="{7417C3B0-595F-4023-AE47-9B0A7D915069}" type="presParOf" srcId="{E8ECD4B5-5DC2-4E89-9E92-B7F127F7FA37}" destId="{5079A193-278E-44CC-B03A-07F1D418FCC3}" srcOrd="1" destOrd="0" presId="urn:microsoft.com/office/officeart/2008/layout/AlternatingHexagons"/>
    <dgm:cxn modelId="{51075506-BFF7-49F7-9A6B-95161C383EEF}" type="presParOf" srcId="{E8ECD4B5-5DC2-4E89-9E92-B7F127F7FA37}" destId="{BF0FEC75-39A0-418D-8167-0C2150C1B430}" srcOrd="2" destOrd="0" presId="urn:microsoft.com/office/officeart/2008/layout/AlternatingHexagons"/>
    <dgm:cxn modelId="{6D57B0C7-88D2-4EC2-BBD8-B539CAEE4FF2}" type="presParOf" srcId="{E8ECD4B5-5DC2-4E89-9E92-B7F127F7FA37}" destId="{5DF17D33-3C6A-4802-B7FC-E0826498D181}" srcOrd="3" destOrd="0" presId="urn:microsoft.com/office/officeart/2008/layout/AlternatingHexagons"/>
    <dgm:cxn modelId="{C7EA5A40-BCDC-4389-80AF-B338403BD679}" type="presParOf" srcId="{E8ECD4B5-5DC2-4E89-9E92-B7F127F7FA37}" destId="{1EC20B43-2BA9-41D0-A70D-3C96659E0F40}" srcOrd="4" destOrd="0" presId="urn:microsoft.com/office/officeart/2008/layout/AlternatingHexagons"/>
    <dgm:cxn modelId="{3694284F-7729-413A-871B-D3CE5D91344B}" type="presParOf" srcId="{44F86741-4CB5-4480-A136-8FBA50D46CA1}" destId="{4EE37D79-8BC9-42B7-ACDA-6BAA3D79D341}" srcOrd="1" destOrd="0" presId="urn:microsoft.com/office/officeart/2008/layout/AlternatingHexagons"/>
    <dgm:cxn modelId="{905C24F2-0D8A-42D2-A73B-0677B6239CBC}" type="presParOf" srcId="{44F86741-4CB5-4480-A136-8FBA50D46CA1}" destId="{B026BB72-AB50-4CAE-B13A-4A99ACA377D1}" srcOrd="2" destOrd="0" presId="urn:microsoft.com/office/officeart/2008/layout/AlternatingHexagons"/>
    <dgm:cxn modelId="{A68C2ED0-3414-4AAF-8BC3-9F3FD964824C}" type="presParOf" srcId="{B026BB72-AB50-4CAE-B13A-4A99ACA377D1}" destId="{4273A154-517B-4CD5-9DB1-682BDC86A916}" srcOrd="0" destOrd="0" presId="urn:microsoft.com/office/officeart/2008/layout/AlternatingHexagons"/>
    <dgm:cxn modelId="{222569D1-565D-4A6D-AA5B-4FB8486DC7A1}" type="presParOf" srcId="{B026BB72-AB50-4CAE-B13A-4A99ACA377D1}" destId="{AF6DE519-6F57-4CE4-8D9C-BA5209E38078}" srcOrd="1" destOrd="0" presId="urn:microsoft.com/office/officeart/2008/layout/AlternatingHexagons"/>
    <dgm:cxn modelId="{AD41D8E2-198D-49AF-AABB-14D602FEC32E}" type="presParOf" srcId="{B026BB72-AB50-4CAE-B13A-4A99ACA377D1}" destId="{8750C4DF-55AD-4721-A4F4-B7E32A153620}" srcOrd="2" destOrd="0" presId="urn:microsoft.com/office/officeart/2008/layout/AlternatingHexagons"/>
    <dgm:cxn modelId="{6F73DEC9-D7EC-4C4D-AD51-B39475C8F87B}" type="presParOf" srcId="{B026BB72-AB50-4CAE-B13A-4A99ACA377D1}" destId="{84AB1A50-FA66-4419-A629-B2412AD96289}" srcOrd="3" destOrd="0" presId="urn:microsoft.com/office/officeart/2008/layout/AlternatingHexagons"/>
    <dgm:cxn modelId="{C08DC4A5-8342-4279-8C4C-76319C6A1DBA}" type="presParOf" srcId="{B026BB72-AB50-4CAE-B13A-4A99ACA377D1}" destId="{08A01CE6-E769-447D-8497-2530E7141EC0}" srcOrd="4" destOrd="0" presId="urn:microsoft.com/office/officeart/2008/layout/AlternatingHexagons"/>
    <dgm:cxn modelId="{7C96AC3F-A5D0-4E24-9898-534C24DA3235}" type="presParOf" srcId="{44F86741-4CB5-4480-A136-8FBA50D46CA1}" destId="{15BE7580-586F-43EC-B1E1-6DD637843445}" srcOrd="3" destOrd="0" presId="urn:microsoft.com/office/officeart/2008/layout/AlternatingHexagons"/>
    <dgm:cxn modelId="{9BDCDFE4-9A07-43D9-80E5-EBF8D96BC8CB}" type="presParOf" srcId="{44F86741-4CB5-4480-A136-8FBA50D46CA1}" destId="{CB05E686-6ECF-4636-97A1-C5DB68416DAA}" srcOrd="4" destOrd="0" presId="urn:microsoft.com/office/officeart/2008/layout/AlternatingHexagons"/>
    <dgm:cxn modelId="{3AF5BD08-C3BD-45E0-8E62-4B34B974CB39}" type="presParOf" srcId="{CB05E686-6ECF-4636-97A1-C5DB68416DAA}" destId="{B6676953-9ECE-416E-88E5-805952750C53}" srcOrd="0" destOrd="0" presId="urn:microsoft.com/office/officeart/2008/layout/AlternatingHexagons"/>
    <dgm:cxn modelId="{B2FEF6A2-47CD-41EC-B33D-74628DF482FD}" type="presParOf" srcId="{CB05E686-6ECF-4636-97A1-C5DB68416DAA}" destId="{55D907CA-4268-4D96-B4ED-E6D34B526C18}" srcOrd="1" destOrd="0" presId="urn:microsoft.com/office/officeart/2008/layout/AlternatingHexagons"/>
    <dgm:cxn modelId="{E8974134-0289-4F61-9E70-65287F26B032}" type="presParOf" srcId="{CB05E686-6ECF-4636-97A1-C5DB68416DAA}" destId="{ED3B75D1-9BA2-45B8-B41A-2221B542BDFB}" srcOrd="2" destOrd="0" presId="urn:microsoft.com/office/officeart/2008/layout/AlternatingHexagons"/>
    <dgm:cxn modelId="{38EBF06B-C0A0-43D5-B1D8-AF4F7732A18C}" type="presParOf" srcId="{CB05E686-6ECF-4636-97A1-C5DB68416DAA}" destId="{7000B3AD-920A-44A0-8C38-20FD8B3718B8}" srcOrd="3" destOrd="0" presId="urn:microsoft.com/office/officeart/2008/layout/AlternatingHexagons"/>
    <dgm:cxn modelId="{935FC832-661F-4282-A9F2-75CDD41B13D8}" type="presParOf" srcId="{CB05E686-6ECF-4636-97A1-C5DB68416DAA}" destId="{86E2E109-BFB6-4823-B695-8D65D1E445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69675-1246-4675-87D2-8B05D10670CC}">
      <dsp:nvSpPr>
        <dsp:cNvPr id="0" name=""/>
        <dsp:cNvSpPr/>
      </dsp:nvSpPr>
      <dsp:spPr>
        <a:xfrm rot="5400000">
          <a:off x="1070128" y="1286886"/>
          <a:ext cx="777314" cy="11857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 Black" panose="020B0A04020102020204" pitchFamily="34" charset="0"/>
            </a:rPr>
            <a:t>Data</a:t>
          </a:r>
        </a:p>
      </dsp:txBody>
      <dsp:txXfrm rot="-5400000">
        <a:off x="1063534" y="1620658"/>
        <a:ext cx="790503" cy="518210"/>
      </dsp:txXfrm>
    </dsp:sp>
    <dsp:sp modelId="{5079A193-278E-44CC-B03A-07F1D418FCC3}">
      <dsp:nvSpPr>
        <dsp:cNvPr id="0" name=""/>
        <dsp:cNvSpPr/>
      </dsp:nvSpPr>
      <dsp:spPr>
        <a:xfrm>
          <a:off x="2331089" y="1686356"/>
          <a:ext cx="1046559" cy="56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20B43-2BA9-41D0-A70D-3C96659E0F40}">
      <dsp:nvSpPr>
        <dsp:cNvPr id="0" name=""/>
        <dsp:cNvSpPr/>
      </dsp:nvSpPr>
      <dsp:spPr>
        <a:xfrm rot="5400000">
          <a:off x="2026781" y="1408455"/>
          <a:ext cx="937777" cy="815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14875" y="1493637"/>
        <a:ext cx="561588" cy="645503"/>
      </dsp:txXfrm>
    </dsp:sp>
    <dsp:sp modelId="{4273A154-517B-4CD5-9DB1-682BDC86A916}">
      <dsp:nvSpPr>
        <dsp:cNvPr id="0" name=""/>
        <dsp:cNvSpPr/>
      </dsp:nvSpPr>
      <dsp:spPr>
        <a:xfrm rot="5400000">
          <a:off x="313133" y="1857531"/>
          <a:ext cx="1002334" cy="15075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Methodology</a:t>
          </a:r>
        </a:p>
      </dsp:txBody>
      <dsp:txXfrm rot="-5400000">
        <a:off x="311778" y="2277203"/>
        <a:ext cx="1005044" cy="668222"/>
      </dsp:txXfrm>
    </dsp:sp>
    <dsp:sp modelId="{AF6DE519-6F57-4CE4-8D9C-BA5209E38078}">
      <dsp:nvSpPr>
        <dsp:cNvPr id="0" name=""/>
        <dsp:cNvSpPr/>
      </dsp:nvSpPr>
      <dsp:spPr>
        <a:xfrm>
          <a:off x="1650" y="2514620"/>
          <a:ext cx="1012799" cy="56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01CE6-E769-447D-8497-2530E7141EC0}">
      <dsp:nvSpPr>
        <dsp:cNvPr id="0" name=""/>
        <dsp:cNvSpPr/>
      </dsp:nvSpPr>
      <dsp:spPr>
        <a:xfrm rot="5400000">
          <a:off x="1604620" y="2209280"/>
          <a:ext cx="937777" cy="815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92714" y="2294462"/>
        <a:ext cx="561588" cy="645503"/>
      </dsp:txXfrm>
    </dsp:sp>
    <dsp:sp modelId="{B6676953-9ECE-416E-88E5-805952750C53}">
      <dsp:nvSpPr>
        <dsp:cNvPr id="0" name=""/>
        <dsp:cNvSpPr/>
      </dsp:nvSpPr>
      <dsp:spPr>
        <a:xfrm rot="5400000">
          <a:off x="1051437" y="2713611"/>
          <a:ext cx="937777" cy="132884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 Black" panose="020B0A04020102020204" pitchFamily="34" charset="0"/>
            </a:rPr>
            <a:t>Steps</a:t>
          </a:r>
        </a:p>
      </dsp:txBody>
      <dsp:txXfrm rot="-5400000">
        <a:off x="1077379" y="3065439"/>
        <a:ext cx="885894" cy="625185"/>
      </dsp:txXfrm>
    </dsp:sp>
    <dsp:sp modelId="{55D907CA-4268-4D96-B4ED-E6D34B526C18}">
      <dsp:nvSpPr>
        <dsp:cNvPr id="0" name=""/>
        <dsp:cNvSpPr/>
      </dsp:nvSpPr>
      <dsp:spPr>
        <a:xfrm>
          <a:off x="2331089" y="3342884"/>
          <a:ext cx="1046559" cy="56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2E109-BFB6-4823-B695-8D65D1E445C7}">
      <dsp:nvSpPr>
        <dsp:cNvPr id="0" name=""/>
        <dsp:cNvSpPr/>
      </dsp:nvSpPr>
      <dsp:spPr>
        <a:xfrm rot="5400000">
          <a:off x="2139778" y="2980002"/>
          <a:ext cx="937777" cy="815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327872" y="3065184"/>
        <a:ext cx="561588" cy="645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D7CD-9222-4027-94E5-6FD50F7E2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4F9B3-C560-4F7A-AEE5-024D30013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Indian Restaurants in Greater Toronto Area</a:t>
            </a:r>
          </a:p>
          <a:p>
            <a:r>
              <a:rPr lang="en-US" dirty="0"/>
              <a:t>-Hari Srinivasan</a:t>
            </a:r>
          </a:p>
        </p:txBody>
      </p:sp>
    </p:spTree>
    <p:extLst>
      <p:ext uri="{BB962C8B-B14F-4D97-AF65-F5344CB8AC3E}">
        <p14:creationId xmlns:p14="http://schemas.microsoft.com/office/powerpoint/2010/main" val="243728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26E2-317F-41F7-B789-A34B66D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95" y="1696266"/>
            <a:ext cx="3718455" cy="827127"/>
          </a:xfrm>
        </p:spPr>
        <p:txBody>
          <a:bodyPr/>
          <a:lstStyle/>
          <a:p>
            <a:r>
              <a:rPr lang="en-US" dirty="0"/>
              <a:t>Indian Restaurants by Rating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66F-742C-4D2C-BB6A-72015717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Roti Indian Cuisine is the top rated Indian Restaurant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Banjara Indian Cuisine and Udupi Palace are also rated high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5BA309-3030-478B-8D77-AF5B6CFC4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41" y="790575"/>
            <a:ext cx="4900669" cy="48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4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1E80-7009-4580-BF74-CA41F420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Restaurants in Toronto -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260C-79A5-4C74-8938-86E4D0992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344" y="2557463"/>
            <a:ext cx="5871311" cy="3317875"/>
          </a:xfrm>
        </p:spPr>
      </p:pic>
    </p:spTree>
    <p:extLst>
      <p:ext uri="{BB962C8B-B14F-4D97-AF65-F5344CB8AC3E}">
        <p14:creationId xmlns:p14="http://schemas.microsoft.com/office/powerpoint/2010/main" val="48645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E7BD-8070-436D-B880-F80B5C02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97299"/>
          </a:xfrm>
        </p:spPr>
        <p:txBody>
          <a:bodyPr>
            <a:normAutofit/>
          </a:bodyPr>
          <a:lstStyle/>
          <a:p>
            <a:r>
              <a:rPr lang="en-US" b="1" dirty="0"/>
              <a:t>Results, Conclusion and Discussion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CC5F3-313E-46A4-B8E9-4AE0DB36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Beaches West, India Bazaar neighborhood in East Toronto Borough is the best place for Indian restaurants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Christie, </a:t>
            </a:r>
            <a:r>
              <a:rPr lang="en-US" dirty="0" err="1"/>
              <a:t>Davisville</a:t>
            </a:r>
            <a:r>
              <a:rPr lang="en-US" dirty="0"/>
              <a:t> and Thorncliffe park are the next best neighborhoods for Indian cuisine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Boroughs- Downtown Toronto, East Toronto and Scarborough has the most number of Indian restaurants in Greater Toronto Area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Banjara Indian Cuisine is rated as the best </a:t>
            </a:r>
            <a:r>
              <a:rPr lang="en-US" dirty="0" err="1"/>
              <a:t>indian</a:t>
            </a:r>
            <a:r>
              <a:rPr lang="en-US" dirty="0"/>
              <a:t> restaurant with cheap pricing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Roti Indian cuisine is equally good but it is a little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9BB9-AF6B-4E38-B776-8218F026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6618-C42A-4F5A-826D-93E20E1E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Which is the best place to stay if I prefer Indian Cuisine? </a:t>
            </a:r>
            <a:r>
              <a:rPr lang="en-US" b="1" dirty="0"/>
              <a:t>The Beaches West, Indian Bazaar neighborhood</a:t>
            </a:r>
            <a:endParaRPr lang="en-US" dirty="0"/>
          </a:p>
          <a:p>
            <a:r>
              <a:rPr lang="en-US" dirty="0"/>
              <a:t>What is the best location in Toronto for Indian Cuisine? </a:t>
            </a:r>
            <a:r>
              <a:rPr lang="en-US" b="1" dirty="0"/>
              <a:t>Downtown and East Toronto</a:t>
            </a:r>
            <a:endParaRPr lang="en-US" dirty="0"/>
          </a:p>
          <a:p>
            <a:r>
              <a:rPr lang="en-US" dirty="0"/>
              <a:t>Which areas lack Indian Restaurants and have potential for a new Indian Restaurant? </a:t>
            </a:r>
            <a:r>
              <a:rPr lang="en-US" b="1" dirty="0" err="1"/>
              <a:t>Etobioke</a:t>
            </a:r>
            <a:r>
              <a:rPr lang="en-US" b="1" dirty="0"/>
              <a:t>, North York and York seem to have potential for some Indian cuisine. But the demographic and 'likes' need to be researched for market analysis.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5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9BB9-AF6B-4E38-B776-8218F026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6618-C42A-4F5A-826D-93E20E1E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accuracy is limited to Foursquare API</a:t>
            </a:r>
          </a:p>
          <a:p>
            <a:r>
              <a:rPr lang="en-US" dirty="0"/>
              <a:t>Ratings are solely based on the responses section of Foursquare API</a:t>
            </a:r>
          </a:p>
          <a:p>
            <a:r>
              <a:rPr lang="en-US" dirty="0"/>
              <a:t>New restaurants that were not added to the API is not reported</a:t>
            </a:r>
          </a:p>
          <a:p>
            <a:r>
              <a:rPr lang="en-US" dirty="0"/>
              <a:t>Folium map is not rendered in the final report and an image of the map is uploaded to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AE9B-547E-436E-B713-977A9425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F5BC-99FB-4924-8E89-706742CE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Toronto is an international center of business, finance, arts, and culture, and is recognized as one of the most multicultural and cosmopolitan cities in the world</a:t>
            </a:r>
          </a:p>
          <a:p>
            <a:r>
              <a:rPr lang="en-US" dirty="0"/>
              <a:t>The cuisine of Toronto reflects Toronto's size and multicultural diversity. </a:t>
            </a:r>
          </a:p>
          <a:p>
            <a:r>
              <a:rPr lang="en-US" dirty="0"/>
              <a:t>Toronto is also home to many fine dining establishments and chain restaurants ranging from fast food to casual or upscale dining. </a:t>
            </a:r>
          </a:p>
          <a:p>
            <a:pPr marL="0" indent="0">
              <a:buNone/>
            </a:pPr>
            <a:r>
              <a:rPr lang="en-US" dirty="0"/>
              <a:t>As a part of this project, we will explore the neighborhoods of Toronto, research and visualize the areas that has great Indian restaurants.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C4B1-EA71-462B-A2A5-C20902F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and 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9B7D-6668-469E-BD1A-E88F1292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somebody trying to immigrate to Canada from India, there are multiple things to consider before the migration. </a:t>
            </a:r>
          </a:p>
          <a:p>
            <a:pPr lvl="1"/>
            <a:r>
              <a:rPr lang="en-US" dirty="0"/>
              <a:t>Cost of living, housing, demographic and proximity to Indian restaurants and grocery stores</a:t>
            </a:r>
          </a:p>
          <a:p>
            <a:pPr lvl="1"/>
            <a:r>
              <a:rPr lang="en-US" dirty="0"/>
              <a:t>Challenge is to identify the best among those restaurants and the areas where they are concentrated</a:t>
            </a:r>
          </a:p>
        </p:txBody>
      </p:sp>
    </p:spTree>
    <p:extLst>
      <p:ext uri="{BB962C8B-B14F-4D97-AF65-F5344CB8AC3E}">
        <p14:creationId xmlns:p14="http://schemas.microsoft.com/office/powerpoint/2010/main" val="116670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22FF-52E6-4978-86E9-E49B189E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Goals</a:t>
            </a:r>
            <a:br>
              <a:rPr lang="en-US" dirty="0"/>
            </a:br>
            <a:r>
              <a:rPr lang="en-US" dirty="0"/>
              <a:t>-Answer to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C0D0-2D8B-4109-938D-A9702E9B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best place to stay if I prefer Indian Cuisine?</a:t>
            </a:r>
          </a:p>
          <a:p>
            <a:r>
              <a:rPr lang="en-US" dirty="0"/>
              <a:t>What is the best location in Toronto for Indian Cuisine?</a:t>
            </a:r>
          </a:p>
          <a:p>
            <a:r>
              <a:rPr lang="en-US" dirty="0"/>
              <a:t>Which areas lack Indian Restaurants and have potential for a new Indian Restaurant?</a:t>
            </a:r>
          </a:p>
        </p:txBody>
      </p:sp>
    </p:spTree>
    <p:extLst>
      <p:ext uri="{BB962C8B-B14F-4D97-AF65-F5344CB8AC3E}">
        <p14:creationId xmlns:p14="http://schemas.microsoft.com/office/powerpoint/2010/main" val="179890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EB32-2430-4BC5-A19A-5A5F39CE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7" y="758417"/>
            <a:ext cx="6241816" cy="578014"/>
          </a:xfrm>
        </p:spPr>
        <p:txBody>
          <a:bodyPr/>
          <a:lstStyle/>
          <a:p>
            <a:r>
              <a:rPr lang="en-US" dirty="0"/>
              <a:t>Project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BD825-DB0D-460B-95B3-9B015AE5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8007" y="1573822"/>
            <a:ext cx="6241816" cy="21189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Toronto data that contains list Boroughs, Neighborhoods, Postal Code including Latitude and Longitude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source : '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</a:t>
            </a:r>
            <a:r>
              <a:rPr lang="en-US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List_of_postal_codes_of_Canada:_M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Indian restaurants in each neighborhood of Toronto.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source : </a:t>
            </a:r>
            <a:r>
              <a:rPr lang="en-US" dirty="0" err="1">
                <a:solidFill>
                  <a:schemeClr val="tx1"/>
                </a:solidFill>
              </a:rPr>
              <a:t>Fousquare</a:t>
            </a:r>
            <a:r>
              <a:rPr lang="en-US" dirty="0">
                <a:solidFill>
                  <a:schemeClr val="tx1"/>
                </a:solidFill>
              </a:rPr>
              <a:t> API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84AD90-C361-4083-BDCB-022FDE1CE18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761837117"/>
              </p:ext>
            </p:extLst>
          </p:nvPr>
        </p:nvGraphicFramePr>
        <p:xfrm>
          <a:off x="8094663" y="606669"/>
          <a:ext cx="3379299" cy="559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4B5C21-B85F-4E71-9CE7-364B7E64872B}"/>
              </a:ext>
            </a:extLst>
          </p:cNvPr>
          <p:cNvSpPr txBox="1">
            <a:spLocks/>
          </p:cNvSpPr>
          <p:nvPr/>
        </p:nvSpPr>
        <p:spPr>
          <a:xfrm>
            <a:off x="1058007" y="3692769"/>
            <a:ext cx="6241816" cy="21189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 </a:t>
            </a:r>
            <a:r>
              <a:rPr lang="en-US" b="1" dirty="0" err="1"/>
              <a:t>wikipedia</a:t>
            </a:r>
            <a:r>
              <a:rPr lang="en-US" dirty="0"/>
              <a:t> data combined with </a:t>
            </a:r>
            <a:r>
              <a:rPr lang="en-US" b="1" dirty="0"/>
              <a:t>Foursquare</a:t>
            </a:r>
            <a:r>
              <a:rPr lang="en-US" dirty="0"/>
              <a:t> to get Borough and Neighborhood with the most number of Indian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top restaurant for an area based on the results from 1 using 'ratings', 'likes' and 'tips'.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 </a:t>
            </a:r>
            <a:r>
              <a:rPr lang="en-US" i="1" dirty="0"/>
              <a:t>Bar chart</a:t>
            </a:r>
            <a:r>
              <a:rPr lang="en-US" dirty="0"/>
              <a:t> visualization to get insights into Indian restaurant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the results and draw conclusion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1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DD3E-46F8-4454-9634-F659F7E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3349D46-B88B-40D8-8442-A103A7547E52}"/>
              </a:ext>
            </a:extLst>
          </p:cNvPr>
          <p:cNvSpPr txBox="1">
            <a:spLocks/>
          </p:cNvSpPr>
          <p:nvPr/>
        </p:nvSpPr>
        <p:spPr>
          <a:xfrm>
            <a:off x="1058006" y="2549769"/>
            <a:ext cx="9838591" cy="209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Import necessary libraries for data and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Collect the Toronto data from 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https://en.wikipedia.org/wiki/List_of_postal_codes_of_Canada:_M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Utilize Foursquare API to get the venue details and Indian restaurants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Get ratings and tips for the restaurants from Foursquare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Results, Conclusion and Discussion *** Visualize data as needed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4E1A-18D1-432F-8EF0-52211509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71322"/>
          </a:xfrm>
        </p:spPr>
        <p:txBody>
          <a:bodyPr/>
          <a:lstStyle/>
          <a:p>
            <a:r>
              <a:rPr lang="en-US" dirty="0"/>
              <a:t>Data Visualization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6832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26E2-317F-41F7-B789-A34B66D5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Indian Restaurants By Borough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66F-742C-4D2C-BB6A-72015717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Downtown and East Toronto has more than 9 Indian restaurants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York has the least number of Indian Restaurants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Toronto (Downtown, East, West and Central) contributes to the majority of Indian cuisines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15032C-CDE1-435D-AE74-A812F677D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72" y="982663"/>
            <a:ext cx="5740197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26E2-317F-41F7-B789-A34B66D5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Indian Restaurants By Neighborhood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66F-742C-4D2C-BB6A-72015717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Beaches West, India Bazaar Neighborhood has the most Indian restaurants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Christie, </a:t>
            </a:r>
            <a:r>
              <a:rPr lang="en-US" dirty="0" err="1"/>
              <a:t>Davisville</a:t>
            </a:r>
            <a:r>
              <a:rPr lang="en-US" dirty="0"/>
              <a:t> and Thorncliffe park are the second most popular neighborhoods for Indian </a:t>
            </a:r>
            <a:r>
              <a:rPr lang="en-US" dirty="0" err="1"/>
              <a:t>cusine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6E63B4-FB7E-41AB-B9F3-6B2E45C81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52" y="982663"/>
            <a:ext cx="5323894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7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506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Garamond</vt:lpstr>
      <vt:lpstr>Organic</vt:lpstr>
      <vt:lpstr>Battle Of Neighborhoods</vt:lpstr>
      <vt:lpstr>Introduction</vt:lpstr>
      <vt:lpstr>Background and Description of the Problem</vt:lpstr>
      <vt:lpstr>Project Goals -Answer to questions</vt:lpstr>
      <vt:lpstr>Project Strategy</vt:lpstr>
      <vt:lpstr>Steps</vt:lpstr>
      <vt:lpstr>Data Visualization and Analysis</vt:lpstr>
      <vt:lpstr>Toronto Indian Restaurants By Borough</vt:lpstr>
      <vt:lpstr>Toronto Indian Restaurants By Neighborhood</vt:lpstr>
      <vt:lpstr>Indian Restaurants by Rating</vt:lpstr>
      <vt:lpstr>Indian Restaurants in Toronto - Map</vt:lpstr>
      <vt:lpstr>Results, Conclusion and Discussion </vt:lpstr>
      <vt:lpstr>Answer to Questions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Hari Srinivasan</dc:creator>
  <cp:lastModifiedBy>Hari Srinivasan</cp:lastModifiedBy>
  <cp:revision>15</cp:revision>
  <dcterms:created xsi:type="dcterms:W3CDTF">2019-07-21T16:16:06Z</dcterms:created>
  <dcterms:modified xsi:type="dcterms:W3CDTF">2019-07-21T17:00:21Z</dcterms:modified>
</cp:coreProperties>
</file>