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>
      <p:cViewPr varScale="1">
        <p:scale>
          <a:sx n="49" d="100"/>
          <a:sy n="49" d="100"/>
        </p:scale>
        <p:origin x="46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914402"/>
            <a:ext cx="13014333" cy="4800600"/>
          </a:xfrm>
        </p:spPr>
        <p:txBody>
          <a:bodyPr anchor="b">
            <a:normAutofit/>
          </a:bodyPr>
          <a:lstStyle>
            <a:lvl1pPr algn="ctr">
              <a:defRPr sz="7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0"/>
            <a:ext cx="13014333" cy="285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39995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7099298"/>
            <a:ext cx="148590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94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20" y="7949405"/>
            <a:ext cx="14859000" cy="740568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42325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686299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22917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40323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4962872"/>
            <a:ext cx="14859000" cy="22032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7166072"/>
            <a:ext cx="14859002" cy="12906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752699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829300"/>
            <a:ext cx="14859000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7162800"/>
            <a:ext cx="14859000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064158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257800"/>
            <a:ext cx="148590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327826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59103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347" y="914399"/>
            <a:ext cx="3315771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8" y="914400"/>
            <a:ext cx="11315700" cy="7772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295819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0" b="1" i="0">
                <a:solidFill>
                  <a:srgbClr val="25324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39392" y="4051175"/>
            <a:ext cx="6055995" cy="580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3860416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017" y="887873"/>
            <a:ext cx="18033964" cy="154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7688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5344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20" y="4962872"/>
            <a:ext cx="13030200" cy="2203200"/>
          </a:xfrm>
        </p:spPr>
        <p:txBody>
          <a:bodyPr anchor="b"/>
          <a:lstStyle>
            <a:lvl1pPr algn="r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6517" y="7166072"/>
            <a:ext cx="1303020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20505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8" y="4000499"/>
            <a:ext cx="7315200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5918" y="4000500"/>
            <a:ext cx="7315200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77069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921" y="3987800"/>
            <a:ext cx="6883397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8" y="4864894"/>
            <a:ext cx="7315200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4700" y="4000500"/>
            <a:ext cx="69064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5919" y="4864894"/>
            <a:ext cx="7315202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3661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5317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375127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5323682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719" y="914402"/>
            <a:ext cx="8915402" cy="77724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5323682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251432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8001002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50600" y="-27432"/>
            <a:ext cx="4914899" cy="103555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8001002" cy="274320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98818" y="8824913"/>
            <a:ext cx="13716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2118" y="8824913"/>
            <a:ext cx="7658100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13919" y="8824913"/>
            <a:ext cx="483851" cy="54768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238714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20" y="4000499"/>
            <a:ext cx="14858997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18" y="8824913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8824913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9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pc="-210"/>
              <a:t>1</a:t>
            </a:r>
            <a:fld id="{81D60167-4931-47E6-BA6A-407CBD079E47}" type="slidenum">
              <a:rPr spc="-210" smtClean="0"/>
              <a:t>‹#›</a:t>
            </a:fld>
            <a:endParaRPr spc="-210" dirty="0"/>
          </a:p>
        </p:txBody>
      </p:sp>
    </p:spTree>
    <p:extLst>
      <p:ext uri="{BB962C8B-B14F-4D97-AF65-F5344CB8AC3E}">
        <p14:creationId xmlns:p14="http://schemas.microsoft.com/office/powerpoint/2010/main" val="18657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3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7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0296" y="0"/>
            <a:ext cx="11217910" cy="10287000"/>
          </a:xfrm>
          <a:custGeom>
            <a:avLst/>
            <a:gdLst/>
            <a:ahLst/>
            <a:cxnLst/>
            <a:rect l="l" t="t" r="r" b="b"/>
            <a:pathLst>
              <a:path w="11217910" h="10287000">
                <a:moveTo>
                  <a:pt x="0" y="10287000"/>
                </a:moveTo>
                <a:lnTo>
                  <a:pt x="11217703" y="10287000"/>
                </a:lnTo>
                <a:lnTo>
                  <a:pt x="1121770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85" cy="10287000"/>
          </a:xfrm>
          <a:custGeom>
            <a:avLst/>
            <a:gdLst/>
            <a:ahLst/>
            <a:cxnLst/>
            <a:rect l="l" t="t" r="r" b="b"/>
            <a:pathLst>
              <a:path w="19685" h="10287000">
                <a:moveTo>
                  <a:pt x="0" y="10287000"/>
                </a:moveTo>
                <a:lnTo>
                  <a:pt x="19065" y="10287000"/>
                </a:lnTo>
                <a:lnTo>
                  <a:pt x="1906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09242" y="1317167"/>
            <a:ext cx="2600960" cy="866140"/>
          </a:xfrm>
          <a:custGeom>
            <a:avLst/>
            <a:gdLst/>
            <a:ahLst/>
            <a:cxnLst/>
            <a:rect l="l" t="t" r="r" b="b"/>
            <a:pathLst>
              <a:path w="2600959" h="866139">
                <a:moveTo>
                  <a:pt x="2600388" y="865898"/>
                </a:moveTo>
                <a:lnTo>
                  <a:pt x="843165" y="0"/>
                </a:lnTo>
                <a:lnTo>
                  <a:pt x="0" y="865898"/>
                </a:lnTo>
                <a:lnTo>
                  <a:pt x="2600388" y="865898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065" y="0"/>
            <a:ext cx="18268950" cy="10287000"/>
            <a:chOff x="19065" y="0"/>
            <a:chExt cx="18268950" cy="10287000"/>
          </a:xfrm>
        </p:grpSpPr>
        <p:sp>
          <p:nvSpPr>
            <p:cNvPr id="6" name="object 6"/>
            <p:cNvSpPr/>
            <p:nvPr/>
          </p:nvSpPr>
          <p:spPr>
            <a:xfrm>
              <a:off x="1906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42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4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62" y="2183065"/>
              <a:ext cx="17696815" cy="5924550"/>
            </a:xfrm>
            <a:custGeom>
              <a:avLst/>
              <a:gdLst/>
              <a:ahLst/>
              <a:cxnLst/>
              <a:rect l="l" t="t" r="r" b="b"/>
              <a:pathLst>
                <a:path w="17696815" h="5924550">
                  <a:moveTo>
                    <a:pt x="17696663" y="0"/>
                  </a:moveTo>
                  <a:lnTo>
                    <a:pt x="11779479" y="0"/>
                  </a:lnTo>
                  <a:lnTo>
                    <a:pt x="11773383" y="0"/>
                  </a:lnTo>
                  <a:lnTo>
                    <a:pt x="0" y="0"/>
                  </a:lnTo>
                  <a:lnTo>
                    <a:pt x="0" y="5924042"/>
                  </a:lnTo>
                  <a:lnTo>
                    <a:pt x="11773383" y="5924042"/>
                  </a:lnTo>
                  <a:lnTo>
                    <a:pt x="11779479" y="5924042"/>
                  </a:lnTo>
                  <a:lnTo>
                    <a:pt x="11779479" y="5917946"/>
                  </a:lnTo>
                  <a:lnTo>
                    <a:pt x="17696663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5144" y="9162033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1240" y="8558352"/>
              <a:ext cx="10906760" cy="610235"/>
            </a:xfrm>
            <a:custGeom>
              <a:avLst/>
              <a:gdLst/>
              <a:ahLst/>
              <a:cxnLst/>
              <a:rect l="l" t="t" r="r" b="b"/>
              <a:pathLst>
                <a:path w="10906760" h="610234">
                  <a:moveTo>
                    <a:pt x="10906747" y="0"/>
                  </a:moveTo>
                  <a:lnTo>
                    <a:pt x="609701" y="0"/>
                  </a:lnTo>
                  <a:lnTo>
                    <a:pt x="594461" y="0"/>
                  </a:lnTo>
                  <a:lnTo>
                    <a:pt x="594461" y="15252"/>
                  </a:lnTo>
                  <a:lnTo>
                    <a:pt x="0" y="609777"/>
                  </a:lnTo>
                  <a:lnTo>
                    <a:pt x="594461" y="609777"/>
                  </a:lnTo>
                  <a:lnTo>
                    <a:pt x="609701" y="609777"/>
                  </a:lnTo>
                  <a:lnTo>
                    <a:pt x="10906747" y="609777"/>
                  </a:lnTo>
                  <a:lnTo>
                    <a:pt x="10906747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3752" y="6342887"/>
              <a:ext cx="9601199" cy="2000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3143" y="149351"/>
              <a:ext cx="5324855" cy="5562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9597" y="2796008"/>
            <a:ext cx="90639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spc="145" dirty="0">
                <a:solidFill>
                  <a:srgbClr val="FFFFFF"/>
                </a:solidFill>
                <a:latin typeface="Verdana"/>
                <a:cs typeface="Verdana"/>
              </a:rPr>
              <a:t>Bitcoin </a:t>
            </a:r>
            <a:r>
              <a:rPr sz="6000" b="0" spc="155" dirty="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sz="6000" b="0" spc="-1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0" spc="150" dirty="0">
                <a:solidFill>
                  <a:srgbClr val="FFFFFF"/>
                </a:solidFill>
                <a:latin typeface="Verdana"/>
                <a:cs typeface="Verdana"/>
              </a:rPr>
              <a:t>Prediction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0192" y="1317167"/>
            <a:ext cx="2600960" cy="866140"/>
          </a:xfrm>
          <a:custGeom>
            <a:avLst/>
            <a:gdLst/>
            <a:ahLst/>
            <a:cxnLst/>
            <a:rect l="l" t="t" r="r" b="b"/>
            <a:pathLst>
              <a:path w="2600959" h="866139">
                <a:moveTo>
                  <a:pt x="2600388" y="865898"/>
                </a:moveTo>
                <a:lnTo>
                  <a:pt x="843165" y="0"/>
                </a:lnTo>
                <a:lnTo>
                  <a:pt x="0" y="865898"/>
                </a:lnTo>
                <a:lnTo>
                  <a:pt x="2600388" y="865898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" y="3"/>
            <a:ext cx="18288000" cy="10287000"/>
            <a:chOff x="15" y="3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" y="2183065"/>
              <a:ext cx="17696815" cy="5924550"/>
            </a:xfrm>
            <a:custGeom>
              <a:avLst/>
              <a:gdLst/>
              <a:ahLst/>
              <a:cxnLst/>
              <a:rect l="l" t="t" r="r" b="b"/>
              <a:pathLst>
                <a:path w="17696815" h="5924550">
                  <a:moveTo>
                    <a:pt x="17696663" y="0"/>
                  </a:moveTo>
                  <a:lnTo>
                    <a:pt x="11779479" y="0"/>
                  </a:lnTo>
                  <a:lnTo>
                    <a:pt x="11773383" y="0"/>
                  </a:lnTo>
                  <a:lnTo>
                    <a:pt x="0" y="0"/>
                  </a:lnTo>
                  <a:lnTo>
                    <a:pt x="0" y="5924042"/>
                  </a:lnTo>
                  <a:lnTo>
                    <a:pt x="11773383" y="5924042"/>
                  </a:lnTo>
                  <a:lnTo>
                    <a:pt x="11779479" y="5924042"/>
                  </a:lnTo>
                  <a:lnTo>
                    <a:pt x="11779479" y="5917946"/>
                  </a:lnTo>
                  <a:lnTo>
                    <a:pt x="17696663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95172" y="9899878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18400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588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402"/>
                  </a:lnTo>
                  <a:lnTo>
                    <a:pt x="1335163" y="1338402"/>
                  </a:lnTo>
                  <a:lnTo>
                    <a:pt x="1338211" y="1338402"/>
                  </a:lnTo>
                  <a:lnTo>
                    <a:pt x="4069588" y="1338402"/>
                  </a:lnTo>
                  <a:lnTo>
                    <a:pt x="4069588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4767" y="460247"/>
              <a:ext cx="4514849" cy="510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52247" y="3535679"/>
              <a:ext cx="4986527" cy="5105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0423" y="5410199"/>
              <a:ext cx="4986527" cy="4876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8560" y="2191498"/>
            <a:ext cx="89471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400" spc="229" dirty="0">
                <a:solidFill>
                  <a:srgbClr val="FF9800"/>
                </a:solidFill>
                <a:latin typeface="Verdana"/>
                <a:cs typeface="Verdana"/>
              </a:rPr>
              <a:t>“</a:t>
            </a:r>
            <a:endParaRPr sz="14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0120" y="617702"/>
            <a:ext cx="49516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0000"/>
                </a:solidFill>
              </a:rPr>
              <a:t>ALGORITHM</a:t>
            </a:r>
            <a:endParaRPr sz="600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6735" y="2631301"/>
            <a:ext cx="86047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40" dirty="0">
                <a:latin typeface="Arial"/>
                <a:cs typeface="Arial"/>
              </a:rPr>
              <a:t>sklearn.</a:t>
            </a:r>
            <a:r>
              <a:rPr sz="2800" b="1" dirty="0">
                <a:latin typeface="Arial"/>
                <a:cs typeface="Arial"/>
              </a:rPr>
              <a:t>model</a:t>
            </a:r>
            <a:r>
              <a:rPr sz="2800" b="1" spc="-240" dirty="0">
                <a:latin typeface="Arial"/>
                <a:cs typeface="Arial"/>
              </a:rPr>
              <a:t>_selection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train_test_split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736" y="3050401"/>
            <a:ext cx="1013684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sklearn.ensemble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RandomForestRegressor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736" y="3469501"/>
            <a:ext cx="558566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metrics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736" y="4307701"/>
            <a:ext cx="12291264" cy="176522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721360">
              <a:lnSpc>
                <a:spcPts val="3300"/>
              </a:lnSpc>
              <a:spcBef>
                <a:spcPts val="26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from sklearn.neighbors import </a:t>
            </a:r>
            <a:r>
              <a:rPr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KNeighborsRegressor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21360">
              <a:lnSpc>
                <a:spcPts val="3300"/>
              </a:lnSpc>
              <a:spcBef>
                <a:spcPts val="265"/>
              </a:spcBef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from sklearn import tree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3300"/>
              </a:lnSpc>
              <a:tabLst>
                <a:tab pos="2743835" algn="l"/>
                <a:tab pos="7305040" algn="l"/>
              </a:tabLst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from sklearn.ensemble import </a:t>
            </a:r>
            <a:r>
              <a:rPr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3300"/>
              </a:lnSpc>
              <a:tabLst>
                <a:tab pos="2743835" algn="l"/>
                <a:tab pos="7305040" algn="l"/>
              </a:tabLst>
            </a:pPr>
            <a:r>
              <a:rPr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fro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importGradientBoostingRegressor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790700"/>
            <a:ext cx="16464280" cy="495456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First step is to get the data from the yahoo finance website by using yfinance.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we have to import important algorithms which are useful to this project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: Next, We have to cheak head and tail functions and find null values. and after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09700"/>
            <a:ext cx="16255365" cy="67256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Filtering the columns which are needed for this project</a:t>
            </a:r>
          </a:p>
          <a:p>
            <a:pPr marL="12700" marR="5080">
              <a:lnSpc>
                <a:spcPct val="199700"/>
              </a:lnSpc>
              <a:spcBef>
                <a:spcPts val="5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5: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After completing the eda part divide the data into two parts and train it for  machine learning</a:t>
            </a:r>
          </a:p>
          <a:p>
            <a:pPr marL="12700" marR="1223645">
              <a:lnSpc>
                <a:spcPts val="9560"/>
              </a:lnSpc>
              <a:spcBef>
                <a:spcPts val="1000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Step 6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: Next, find which is best algorithm and by using R2 score and mse value  which gives best accuracy_score choose it and go for test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246" y="1"/>
            <a:ext cx="11236960" cy="10287000"/>
          </a:xfrm>
          <a:custGeom>
            <a:avLst/>
            <a:gdLst/>
            <a:ahLst/>
            <a:cxnLst/>
            <a:rect l="l" t="t" r="r" b="b"/>
            <a:pathLst>
              <a:path w="11236960" h="10287000">
                <a:moveTo>
                  <a:pt x="0" y="10287000"/>
                </a:moveTo>
                <a:lnTo>
                  <a:pt x="11236753" y="10287000"/>
                </a:lnTo>
                <a:lnTo>
                  <a:pt x="1123675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" y="1"/>
            <a:ext cx="18288000" cy="10287000"/>
            <a:chOff x="15" y="1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8387" y="8948609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1267" y="9296184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" y="5850903"/>
            <a:ext cx="7051675" cy="40551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501650" rIns="0" bIns="0" rtlCol="0">
            <a:spAutoFit/>
          </a:bodyPr>
          <a:lstStyle/>
          <a:p>
            <a:pPr marR="1102995" algn="ctr">
              <a:lnSpc>
                <a:spcPct val="100000"/>
              </a:lnSpc>
              <a:spcBef>
                <a:spcPts val="3950"/>
              </a:spcBef>
            </a:pPr>
            <a:r>
              <a:rPr sz="10000" b="1" spc="-15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0000">
              <a:latin typeface="Arial"/>
              <a:cs typeface="Arial"/>
            </a:endParaRPr>
          </a:p>
          <a:p>
            <a:pPr marL="209550" algn="ctr">
              <a:lnSpc>
                <a:spcPct val="100000"/>
              </a:lnSpc>
              <a:spcBef>
                <a:spcPts val="2010"/>
              </a:spcBef>
            </a:pPr>
            <a:r>
              <a:rPr sz="6000" b="1" spc="-715" dirty="0">
                <a:solidFill>
                  <a:srgbClr val="FF9800"/>
                </a:solidFill>
                <a:latin typeface="Arial"/>
                <a:cs typeface="Arial"/>
              </a:rPr>
              <a:t>The</a:t>
            </a:r>
            <a:r>
              <a:rPr sz="6000" b="1" spc="-55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6000" b="1" spc="-445" dirty="0">
                <a:solidFill>
                  <a:srgbClr val="FF9800"/>
                </a:solidFill>
                <a:latin typeface="Arial"/>
                <a:cs typeface="Arial"/>
              </a:rPr>
              <a:t>Model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" y="32"/>
            <a:ext cx="7051675" cy="5850890"/>
          </a:xfrm>
          <a:prstGeom prst="rect">
            <a:avLst/>
          </a:prstGeom>
          <a:solidFill>
            <a:srgbClr val="C7D3E6"/>
          </a:solidFill>
        </p:spPr>
        <p:txBody>
          <a:bodyPr vert="horz" wrap="square" lIns="0" tIns="2448560" rIns="0" bIns="0" rtlCol="0">
            <a:spAutoFit/>
          </a:bodyPr>
          <a:lstStyle/>
          <a:p>
            <a:pPr marL="1109980">
              <a:lnSpc>
                <a:spcPts val="26789"/>
              </a:lnSpc>
              <a:spcBef>
                <a:spcPts val="19280"/>
              </a:spcBef>
            </a:pPr>
            <a:r>
              <a:rPr spc="-2240" dirty="0">
                <a:solidFill>
                  <a:srgbClr val="3F5378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246" y="0"/>
            <a:ext cx="11236960" cy="10287000"/>
          </a:xfrm>
          <a:custGeom>
            <a:avLst/>
            <a:gdLst/>
            <a:ahLst/>
            <a:cxnLst/>
            <a:rect l="l" t="t" r="r" b="b"/>
            <a:pathLst>
              <a:path w="11236960" h="10287000">
                <a:moveTo>
                  <a:pt x="0" y="10287000"/>
                </a:moveTo>
                <a:lnTo>
                  <a:pt x="11236753" y="10287000"/>
                </a:lnTo>
                <a:lnTo>
                  <a:pt x="1123675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" y="0"/>
            <a:ext cx="18288000" cy="10287000"/>
            <a:chOff x="15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" y="5850902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72"/>
                  </a:lnTo>
                  <a:lnTo>
                    <a:pt x="9124226" y="4055072"/>
                  </a:lnTo>
                  <a:lnTo>
                    <a:pt x="9130322" y="4055072"/>
                  </a:lnTo>
                  <a:lnTo>
                    <a:pt x="9130322" y="4048988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8387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7381" y="6340276"/>
            <a:ext cx="832230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0" b="1" spc="-61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0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1781" y="8119485"/>
            <a:ext cx="7127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45" dirty="0">
                <a:solidFill>
                  <a:srgbClr val="FF9800"/>
                </a:solidFill>
                <a:latin typeface="Arial"/>
                <a:cs typeface="Arial"/>
              </a:rPr>
              <a:t>Model</a:t>
            </a:r>
            <a:r>
              <a:rPr sz="6000" b="1" spc="-80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6000" b="1" spc="-375" dirty="0">
                <a:solidFill>
                  <a:srgbClr val="FF9800"/>
                </a:solidFill>
                <a:latin typeface="Arial"/>
                <a:cs typeface="Arial"/>
              </a:rPr>
              <a:t>Implementation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97381" y="2435438"/>
            <a:ext cx="14370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40" dirty="0">
                <a:solidFill>
                  <a:srgbClr val="3F5378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" y="33"/>
            <a:ext cx="497205" cy="10287000"/>
            <a:chOff x="791" y="33"/>
            <a:chExt cx="497205" cy="10287000"/>
          </a:xfrm>
        </p:grpSpPr>
        <p:sp>
          <p:nvSpPr>
            <p:cNvPr id="3" name="object 3"/>
            <p:cNvSpPr/>
            <p:nvPr/>
          </p:nvSpPr>
          <p:spPr>
            <a:xfrm>
              <a:off x="791" y="33"/>
              <a:ext cx="497205" cy="1000125"/>
            </a:xfrm>
            <a:custGeom>
              <a:avLst/>
              <a:gdLst/>
              <a:ahLst/>
              <a:cxnLst/>
              <a:rect l="l" t="t" r="r" b="b"/>
              <a:pathLst>
                <a:path w="497205" h="1000125">
                  <a:moveTo>
                    <a:pt x="0" y="1000044"/>
                  </a:moveTo>
                  <a:lnTo>
                    <a:pt x="496878" y="1000044"/>
                  </a:lnTo>
                  <a:lnTo>
                    <a:pt x="496878" y="0"/>
                  </a:lnTo>
                  <a:lnTo>
                    <a:pt x="0" y="0"/>
                  </a:lnTo>
                  <a:lnTo>
                    <a:pt x="0" y="1000044"/>
                  </a:lnTo>
                  <a:close/>
                </a:path>
              </a:pathLst>
            </a:custGeom>
            <a:solidFill>
              <a:srgbClr val="1762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1" y="1000078"/>
              <a:ext cx="497205" cy="2118995"/>
            </a:xfrm>
            <a:custGeom>
              <a:avLst/>
              <a:gdLst/>
              <a:ahLst/>
              <a:cxnLst/>
              <a:rect l="l" t="t" r="r" b="b"/>
              <a:pathLst>
                <a:path w="497205" h="2118995">
                  <a:moveTo>
                    <a:pt x="496878" y="2118997"/>
                  </a:moveTo>
                  <a:lnTo>
                    <a:pt x="0" y="2118997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2118997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1" y="3106880"/>
              <a:ext cx="497205" cy="3067685"/>
            </a:xfrm>
            <a:custGeom>
              <a:avLst/>
              <a:gdLst/>
              <a:ahLst/>
              <a:cxnLst/>
              <a:rect l="l" t="t" r="r" b="b"/>
              <a:pathLst>
                <a:path w="497205" h="3067685">
                  <a:moveTo>
                    <a:pt x="496878" y="3067210"/>
                  </a:moveTo>
                  <a:lnTo>
                    <a:pt x="0" y="3067210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306721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" y="6174090"/>
              <a:ext cx="497205" cy="1210945"/>
            </a:xfrm>
            <a:custGeom>
              <a:avLst/>
              <a:gdLst/>
              <a:ahLst/>
              <a:cxnLst/>
              <a:rect l="l" t="t" r="r" b="b"/>
              <a:pathLst>
                <a:path w="497205" h="1210945">
                  <a:moveTo>
                    <a:pt x="496878" y="1210419"/>
                  </a:moveTo>
                  <a:lnTo>
                    <a:pt x="0" y="1210419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1210419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" y="7384510"/>
              <a:ext cx="497205" cy="2902585"/>
            </a:xfrm>
            <a:custGeom>
              <a:avLst/>
              <a:gdLst/>
              <a:ahLst/>
              <a:cxnLst/>
              <a:rect l="l" t="t" r="r" b="b"/>
              <a:pathLst>
                <a:path w="497205" h="2902584">
                  <a:moveTo>
                    <a:pt x="0" y="0"/>
                  </a:moveTo>
                  <a:lnTo>
                    <a:pt x="496878" y="0"/>
                  </a:lnTo>
                  <a:lnTo>
                    <a:pt x="496878" y="2902489"/>
                  </a:lnTo>
                  <a:lnTo>
                    <a:pt x="0" y="2902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71579" y="2624326"/>
            <a:ext cx="10528300" cy="6784975"/>
            <a:chOff x="3971579" y="2624326"/>
            <a:chExt cx="10528300" cy="6784975"/>
          </a:xfrm>
        </p:grpSpPr>
        <p:sp>
          <p:nvSpPr>
            <p:cNvPr id="9" name="object 9"/>
            <p:cNvSpPr/>
            <p:nvPr/>
          </p:nvSpPr>
          <p:spPr>
            <a:xfrm>
              <a:off x="7520610" y="7476832"/>
              <a:ext cx="5436870" cy="1499870"/>
            </a:xfrm>
            <a:custGeom>
              <a:avLst/>
              <a:gdLst/>
              <a:ahLst/>
              <a:cxnLst/>
              <a:rect l="l" t="t" r="r" b="b"/>
              <a:pathLst>
                <a:path w="5436870" h="1499870">
                  <a:moveTo>
                    <a:pt x="5436374" y="749820"/>
                  </a:moveTo>
                  <a:lnTo>
                    <a:pt x="4904841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4904841" y="1499641"/>
                  </a:lnTo>
                  <a:lnTo>
                    <a:pt x="5436374" y="749820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0610" y="6007671"/>
              <a:ext cx="6979284" cy="1499870"/>
            </a:xfrm>
            <a:custGeom>
              <a:avLst/>
              <a:gdLst/>
              <a:ahLst/>
              <a:cxnLst/>
              <a:rect l="l" t="t" r="r" b="b"/>
              <a:pathLst>
                <a:path w="6979284" h="1499870">
                  <a:moveTo>
                    <a:pt x="6979171" y="749820"/>
                  </a:moveTo>
                  <a:lnTo>
                    <a:pt x="6447637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6447637" y="1499641"/>
                  </a:lnTo>
                  <a:lnTo>
                    <a:pt x="6979171" y="749820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0610" y="4517173"/>
              <a:ext cx="4455160" cy="1499870"/>
            </a:xfrm>
            <a:custGeom>
              <a:avLst/>
              <a:gdLst/>
              <a:ahLst/>
              <a:cxnLst/>
              <a:rect l="l" t="t" r="r" b="b"/>
              <a:pathLst>
                <a:path w="4455159" h="1499870">
                  <a:moveTo>
                    <a:pt x="4454601" y="749820"/>
                  </a:moveTo>
                  <a:lnTo>
                    <a:pt x="3923055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3923055" y="1499641"/>
                  </a:lnTo>
                  <a:lnTo>
                    <a:pt x="4454601" y="74982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0610" y="3017532"/>
              <a:ext cx="5110480" cy="1499870"/>
            </a:xfrm>
            <a:custGeom>
              <a:avLst/>
              <a:gdLst/>
              <a:ahLst/>
              <a:cxnLst/>
              <a:rect l="l" t="t" r="r" b="b"/>
              <a:pathLst>
                <a:path w="5110480" h="1499870">
                  <a:moveTo>
                    <a:pt x="5110137" y="749820"/>
                  </a:moveTo>
                  <a:lnTo>
                    <a:pt x="4578591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4578591" y="1499641"/>
                  </a:lnTo>
                  <a:lnTo>
                    <a:pt x="5110137" y="749820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7956" y="2624327"/>
              <a:ext cx="1765935" cy="1908175"/>
            </a:xfrm>
            <a:custGeom>
              <a:avLst/>
              <a:gdLst/>
              <a:ahLst/>
              <a:cxnLst/>
              <a:rect l="l" t="t" r="r" b="b"/>
              <a:pathLst>
                <a:path w="1765934" h="1908175">
                  <a:moveTo>
                    <a:pt x="1765338" y="401332"/>
                  </a:moveTo>
                  <a:lnTo>
                    <a:pt x="482" y="0"/>
                  </a:lnTo>
                  <a:lnTo>
                    <a:pt x="254" y="51435"/>
                  </a:lnTo>
                  <a:lnTo>
                    <a:pt x="88" y="102882"/>
                  </a:lnTo>
                  <a:lnTo>
                    <a:pt x="0" y="154317"/>
                  </a:lnTo>
                  <a:lnTo>
                    <a:pt x="50" y="308622"/>
                  </a:lnTo>
                  <a:lnTo>
                    <a:pt x="165" y="360057"/>
                  </a:lnTo>
                  <a:lnTo>
                    <a:pt x="292" y="401332"/>
                  </a:lnTo>
                  <a:lnTo>
                    <a:pt x="520" y="462927"/>
                  </a:lnTo>
                  <a:lnTo>
                    <a:pt x="749" y="514362"/>
                  </a:lnTo>
                  <a:lnTo>
                    <a:pt x="1003" y="565797"/>
                  </a:lnTo>
                  <a:lnTo>
                    <a:pt x="1562" y="668667"/>
                  </a:lnTo>
                  <a:lnTo>
                    <a:pt x="3746" y="1028725"/>
                  </a:lnTo>
                  <a:lnTo>
                    <a:pt x="4279" y="1131595"/>
                  </a:lnTo>
                  <a:lnTo>
                    <a:pt x="4495" y="1183030"/>
                  </a:lnTo>
                  <a:lnTo>
                    <a:pt x="4699" y="1234465"/>
                  </a:lnTo>
                  <a:lnTo>
                    <a:pt x="4851" y="1285900"/>
                  </a:lnTo>
                  <a:lnTo>
                    <a:pt x="4965" y="1337335"/>
                  </a:lnTo>
                  <a:lnTo>
                    <a:pt x="4927" y="1543075"/>
                  </a:lnTo>
                  <a:lnTo>
                    <a:pt x="4775" y="1594523"/>
                  </a:lnTo>
                  <a:lnTo>
                    <a:pt x="4546" y="1645958"/>
                  </a:lnTo>
                  <a:lnTo>
                    <a:pt x="1765338" y="1908086"/>
                  </a:lnTo>
                  <a:lnTo>
                    <a:pt x="1765338" y="401332"/>
                  </a:lnTo>
                  <a:close/>
                </a:path>
              </a:pathLst>
            </a:custGeom>
            <a:solidFill>
              <a:srgbClr val="86AF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5726" y="4261141"/>
              <a:ext cx="1778000" cy="1762125"/>
            </a:xfrm>
            <a:custGeom>
              <a:avLst/>
              <a:gdLst/>
              <a:ahLst/>
              <a:cxnLst/>
              <a:rect l="l" t="t" r="r" b="b"/>
              <a:pathLst>
                <a:path w="1778000" h="1762125">
                  <a:moveTo>
                    <a:pt x="1777568" y="254000"/>
                  </a:moveTo>
                  <a:lnTo>
                    <a:pt x="8140" y="0"/>
                  </a:lnTo>
                  <a:lnTo>
                    <a:pt x="0" y="1761769"/>
                  </a:lnTo>
                  <a:lnTo>
                    <a:pt x="1777568" y="1761769"/>
                  </a:lnTo>
                  <a:lnTo>
                    <a:pt x="1777568" y="254000"/>
                  </a:lnTo>
                  <a:close/>
                </a:path>
              </a:pathLst>
            </a:custGeom>
            <a:solidFill>
              <a:srgbClr val="0E3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5701" y="6013767"/>
              <a:ext cx="1778000" cy="1753235"/>
            </a:xfrm>
            <a:custGeom>
              <a:avLst/>
              <a:gdLst/>
              <a:ahLst/>
              <a:cxnLst/>
              <a:rect l="l" t="t" r="r" b="b"/>
              <a:pathLst>
                <a:path w="1778000" h="1753234">
                  <a:moveTo>
                    <a:pt x="1777593" y="0"/>
                  </a:moveTo>
                  <a:lnTo>
                    <a:pt x="279" y="0"/>
                  </a:lnTo>
                  <a:lnTo>
                    <a:pt x="101" y="50076"/>
                  </a:lnTo>
                  <a:lnTo>
                    <a:pt x="0" y="100152"/>
                  </a:lnTo>
                  <a:lnTo>
                    <a:pt x="76" y="250380"/>
                  </a:lnTo>
                  <a:lnTo>
                    <a:pt x="228" y="300456"/>
                  </a:lnTo>
                  <a:lnTo>
                    <a:pt x="419" y="350532"/>
                  </a:lnTo>
                  <a:lnTo>
                    <a:pt x="673" y="400596"/>
                  </a:lnTo>
                  <a:lnTo>
                    <a:pt x="952" y="450672"/>
                  </a:lnTo>
                  <a:lnTo>
                    <a:pt x="1282" y="500748"/>
                  </a:lnTo>
                  <a:lnTo>
                    <a:pt x="1638" y="550824"/>
                  </a:lnTo>
                  <a:lnTo>
                    <a:pt x="2438" y="650976"/>
                  </a:lnTo>
                  <a:lnTo>
                    <a:pt x="3771" y="801204"/>
                  </a:lnTo>
                  <a:lnTo>
                    <a:pt x="5638" y="1001509"/>
                  </a:lnTo>
                  <a:lnTo>
                    <a:pt x="6515" y="1101648"/>
                  </a:lnTo>
                  <a:lnTo>
                    <a:pt x="7315" y="1201801"/>
                  </a:lnTo>
                  <a:lnTo>
                    <a:pt x="7670" y="1251877"/>
                  </a:lnTo>
                  <a:lnTo>
                    <a:pt x="8001" y="1301953"/>
                  </a:lnTo>
                  <a:lnTo>
                    <a:pt x="8280" y="1352029"/>
                  </a:lnTo>
                  <a:lnTo>
                    <a:pt x="8534" y="1402105"/>
                  </a:lnTo>
                  <a:lnTo>
                    <a:pt x="8724" y="1452181"/>
                  </a:lnTo>
                  <a:lnTo>
                    <a:pt x="8864" y="1498625"/>
                  </a:lnTo>
                  <a:lnTo>
                    <a:pt x="8966" y="1552333"/>
                  </a:lnTo>
                  <a:lnTo>
                    <a:pt x="8851" y="1702562"/>
                  </a:lnTo>
                  <a:lnTo>
                    <a:pt x="8674" y="1752625"/>
                  </a:lnTo>
                  <a:lnTo>
                    <a:pt x="1777593" y="1498625"/>
                  </a:lnTo>
                  <a:lnTo>
                    <a:pt x="1777593" y="0"/>
                  </a:lnTo>
                  <a:close/>
                </a:path>
              </a:pathLst>
            </a:custGeom>
            <a:solidFill>
              <a:srgbClr val="2E6E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8774" y="7504264"/>
              <a:ext cx="1774825" cy="1880870"/>
            </a:xfrm>
            <a:custGeom>
              <a:avLst/>
              <a:gdLst/>
              <a:ahLst/>
              <a:cxnLst/>
              <a:rect l="l" t="t" r="r" b="b"/>
              <a:pathLst>
                <a:path w="1774825" h="1880870">
                  <a:moveTo>
                    <a:pt x="1774520" y="0"/>
                  </a:moveTo>
                  <a:lnTo>
                    <a:pt x="0" y="233426"/>
                  </a:lnTo>
                  <a:lnTo>
                    <a:pt x="482" y="336397"/>
                  </a:lnTo>
                  <a:lnTo>
                    <a:pt x="863" y="439369"/>
                  </a:lnTo>
                  <a:lnTo>
                    <a:pt x="1181" y="542328"/>
                  </a:lnTo>
                  <a:lnTo>
                    <a:pt x="1422" y="645299"/>
                  </a:lnTo>
                  <a:lnTo>
                    <a:pt x="1701" y="799744"/>
                  </a:lnTo>
                  <a:lnTo>
                    <a:pt x="2374" y="1314513"/>
                  </a:lnTo>
                  <a:lnTo>
                    <a:pt x="2654" y="1468932"/>
                  </a:lnTo>
                  <a:lnTo>
                    <a:pt x="2895" y="1571866"/>
                  </a:lnTo>
                  <a:lnTo>
                    <a:pt x="3213" y="1674799"/>
                  </a:lnTo>
                  <a:lnTo>
                    <a:pt x="3594" y="1777733"/>
                  </a:lnTo>
                  <a:lnTo>
                    <a:pt x="4076" y="1880654"/>
                  </a:lnTo>
                  <a:lnTo>
                    <a:pt x="1774520" y="1475003"/>
                  </a:lnTo>
                  <a:lnTo>
                    <a:pt x="1774520" y="0"/>
                  </a:lnTo>
                  <a:close/>
                </a:path>
              </a:pathLst>
            </a:custGeom>
            <a:solidFill>
              <a:srgbClr val="0A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4747" y="7495120"/>
              <a:ext cx="1756410" cy="1884045"/>
            </a:xfrm>
            <a:custGeom>
              <a:avLst/>
              <a:gdLst/>
              <a:ahLst/>
              <a:cxnLst/>
              <a:rect l="l" t="t" r="r" b="b"/>
              <a:pathLst>
                <a:path w="1756410" h="1884045">
                  <a:moveTo>
                    <a:pt x="1756143" y="1574685"/>
                  </a:moveTo>
                  <a:lnTo>
                    <a:pt x="1756029" y="1523123"/>
                  </a:lnTo>
                  <a:lnTo>
                    <a:pt x="1755902" y="1482369"/>
                  </a:lnTo>
                  <a:lnTo>
                    <a:pt x="1755673" y="1419948"/>
                  </a:lnTo>
                  <a:lnTo>
                    <a:pt x="1755457" y="1368336"/>
                  </a:lnTo>
                  <a:lnTo>
                    <a:pt x="1755203" y="1316723"/>
                  </a:lnTo>
                  <a:lnTo>
                    <a:pt x="1754632" y="1213472"/>
                  </a:lnTo>
                  <a:lnTo>
                    <a:pt x="1752447" y="852030"/>
                  </a:lnTo>
                  <a:lnTo>
                    <a:pt x="1751926" y="748792"/>
                  </a:lnTo>
                  <a:lnTo>
                    <a:pt x="1751698" y="697191"/>
                  </a:lnTo>
                  <a:lnTo>
                    <a:pt x="1751507" y="645591"/>
                  </a:lnTo>
                  <a:lnTo>
                    <a:pt x="1751342" y="594017"/>
                  </a:lnTo>
                  <a:lnTo>
                    <a:pt x="1751228" y="542442"/>
                  </a:lnTo>
                  <a:lnTo>
                    <a:pt x="1751177" y="387845"/>
                  </a:lnTo>
                  <a:lnTo>
                    <a:pt x="1751266" y="336346"/>
                  </a:lnTo>
                  <a:lnTo>
                    <a:pt x="1751431" y="284873"/>
                  </a:lnTo>
                  <a:lnTo>
                    <a:pt x="1751660" y="233426"/>
                  </a:lnTo>
                  <a:lnTo>
                    <a:pt x="0" y="0"/>
                  </a:lnTo>
                  <a:lnTo>
                    <a:pt x="0" y="1482369"/>
                  </a:lnTo>
                  <a:lnTo>
                    <a:pt x="1755724" y="1883702"/>
                  </a:lnTo>
                  <a:lnTo>
                    <a:pt x="1755952" y="1832254"/>
                  </a:lnTo>
                  <a:lnTo>
                    <a:pt x="1756105" y="1780781"/>
                  </a:lnTo>
                  <a:lnTo>
                    <a:pt x="1756143" y="1574685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5603" y="4255045"/>
              <a:ext cx="1767205" cy="1753235"/>
            </a:xfrm>
            <a:custGeom>
              <a:avLst/>
              <a:gdLst/>
              <a:ahLst/>
              <a:cxnLst/>
              <a:rect l="l" t="t" r="r" b="b"/>
              <a:pathLst>
                <a:path w="1767204" h="1753235">
                  <a:moveTo>
                    <a:pt x="1767154" y="0"/>
                  </a:moveTo>
                  <a:lnTo>
                    <a:pt x="0" y="254000"/>
                  </a:lnTo>
                  <a:lnTo>
                    <a:pt x="0" y="1752625"/>
                  </a:lnTo>
                  <a:lnTo>
                    <a:pt x="1767154" y="1752625"/>
                  </a:lnTo>
                  <a:lnTo>
                    <a:pt x="1766570" y="100139"/>
                  </a:lnTo>
                  <a:lnTo>
                    <a:pt x="1767154" y="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2555" y="2627375"/>
              <a:ext cx="1774825" cy="1880870"/>
            </a:xfrm>
            <a:custGeom>
              <a:avLst/>
              <a:gdLst/>
              <a:ahLst/>
              <a:cxnLst/>
              <a:rect l="l" t="t" r="r" b="b"/>
              <a:pathLst>
                <a:path w="1774825" h="1880870">
                  <a:moveTo>
                    <a:pt x="1774393" y="102743"/>
                  </a:moveTo>
                  <a:lnTo>
                    <a:pt x="1774012" y="0"/>
                  </a:lnTo>
                  <a:lnTo>
                    <a:pt x="0" y="397522"/>
                  </a:lnTo>
                  <a:lnTo>
                    <a:pt x="0" y="1880654"/>
                  </a:lnTo>
                  <a:lnTo>
                    <a:pt x="1769948" y="1630718"/>
                  </a:lnTo>
                  <a:lnTo>
                    <a:pt x="1774393" y="102743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1699" y="6007671"/>
              <a:ext cx="1755775" cy="1743710"/>
            </a:xfrm>
            <a:custGeom>
              <a:avLst/>
              <a:gdLst/>
              <a:ahLst/>
              <a:cxnLst/>
              <a:rect l="l" t="t" r="r" b="b"/>
              <a:pathLst>
                <a:path w="1755775" h="1743709">
                  <a:moveTo>
                    <a:pt x="1755470" y="0"/>
                  </a:moveTo>
                  <a:lnTo>
                    <a:pt x="0" y="0"/>
                  </a:lnTo>
                  <a:lnTo>
                    <a:pt x="0" y="1499895"/>
                  </a:lnTo>
                  <a:lnTo>
                    <a:pt x="1755470" y="1743481"/>
                  </a:lnTo>
                  <a:lnTo>
                    <a:pt x="1755470" y="0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1569" y="2828556"/>
              <a:ext cx="954405" cy="6581140"/>
            </a:xfrm>
            <a:custGeom>
              <a:avLst/>
              <a:gdLst/>
              <a:ahLst/>
              <a:cxnLst/>
              <a:rect l="l" t="t" r="r" b="b"/>
              <a:pathLst>
                <a:path w="954404" h="6581140">
                  <a:moveTo>
                    <a:pt x="954341" y="0"/>
                  </a:moveTo>
                  <a:lnTo>
                    <a:pt x="0" y="203962"/>
                  </a:lnTo>
                  <a:lnTo>
                    <a:pt x="0" y="6349593"/>
                  </a:lnTo>
                  <a:lnTo>
                    <a:pt x="954341" y="6580746"/>
                  </a:lnTo>
                  <a:lnTo>
                    <a:pt x="954341" y="0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4496" y="3365004"/>
              <a:ext cx="18415" cy="5242560"/>
            </a:xfrm>
            <a:custGeom>
              <a:avLst/>
              <a:gdLst/>
              <a:ahLst/>
              <a:cxnLst/>
              <a:rect l="l" t="t" r="r" b="b"/>
              <a:pathLst>
                <a:path w="18415" h="5242559">
                  <a:moveTo>
                    <a:pt x="18300" y="4456265"/>
                  </a:moveTo>
                  <a:lnTo>
                    <a:pt x="0" y="4456265"/>
                  </a:lnTo>
                  <a:lnTo>
                    <a:pt x="0" y="5242153"/>
                  </a:lnTo>
                  <a:lnTo>
                    <a:pt x="18300" y="5242153"/>
                  </a:lnTo>
                  <a:lnTo>
                    <a:pt x="18300" y="4456265"/>
                  </a:lnTo>
                  <a:close/>
                </a:path>
                <a:path w="18415" h="5242559">
                  <a:moveTo>
                    <a:pt x="18300" y="2993199"/>
                  </a:moveTo>
                  <a:lnTo>
                    <a:pt x="0" y="2993199"/>
                  </a:lnTo>
                  <a:lnTo>
                    <a:pt x="0" y="3779088"/>
                  </a:lnTo>
                  <a:lnTo>
                    <a:pt x="18300" y="3779088"/>
                  </a:lnTo>
                  <a:lnTo>
                    <a:pt x="18300" y="2993199"/>
                  </a:lnTo>
                  <a:close/>
                </a:path>
                <a:path w="18415" h="5242559">
                  <a:moveTo>
                    <a:pt x="18300" y="1475257"/>
                  </a:moveTo>
                  <a:lnTo>
                    <a:pt x="0" y="1475257"/>
                  </a:lnTo>
                  <a:lnTo>
                    <a:pt x="0" y="2261158"/>
                  </a:lnTo>
                  <a:lnTo>
                    <a:pt x="18300" y="2261158"/>
                  </a:lnTo>
                  <a:lnTo>
                    <a:pt x="18300" y="1475257"/>
                  </a:lnTo>
                  <a:close/>
                </a:path>
                <a:path w="18415" h="5242559">
                  <a:moveTo>
                    <a:pt x="18300" y="0"/>
                  </a:moveTo>
                  <a:lnTo>
                    <a:pt x="0" y="0"/>
                  </a:lnTo>
                  <a:lnTo>
                    <a:pt x="0" y="785888"/>
                  </a:lnTo>
                  <a:lnTo>
                    <a:pt x="18300" y="785888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5499" y="3020580"/>
              <a:ext cx="183515" cy="5956300"/>
            </a:xfrm>
            <a:custGeom>
              <a:avLst/>
              <a:gdLst/>
              <a:ahLst/>
              <a:cxnLst/>
              <a:rect l="l" t="t" r="r" b="b"/>
              <a:pathLst>
                <a:path w="183515" h="5956300">
                  <a:moveTo>
                    <a:pt x="182943" y="184658"/>
                  </a:moveTo>
                  <a:lnTo>
                    <a:pt x="0" y="0"/>
                  </a:lnTo>
                  <a:lnTo>
                    <a:pt x="0" y="5955893"/>
                  </a:lnTo>
                  <a:lnTo>
                    <a:pt x="182943" y="5746597"/>
                  </a:lnTo>
                  <a:lnTo>
                    <a:pt x="182943" y="1846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5412" y="6480112"/>
              <a:ext cx="759199" cy="566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89441" y="8083388"/>
              <a:ext cx="631141" cy="6583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6755" y="4846355"/>
              <a:ext cx="628092" cy="658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2726" y="3349761"/>
              <a:ext cx="631141" cy="6583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981" y="776236"/>
            <a:ext cx="1086040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b="0" spc="-114" dirty="0">
                <a:solidFill>
                  <a:srgbClr val="124057"/>
                </a:solidFill>
                <a:latin typeface="Verdana"/>
                <a:cs typeface="Verdana"/>
              </a:rPr>
              <a:t>STEP</a:t>
            </a:r>
            <a:r>
              <a:rPr sz="7200" b="0" spc="-1195" dirty="0">
                <a:solidFill>
                  <a:srgbClr val="124057"/>
                </a:solidFill>
                <a:latin typeface="Verdana"/>
                <a:cs typeface="Verdana"/>
              </a:rPr>
              <a:t> </a:t>
            </a:r>
            <a:r>
              <a:rPr sz="7200" b="0" spc="-240" dirty="0">
                <a:solidFill>
                  <a:srgbClr val="124057"/>
                </a:solidFill>
                <a:latin typeface="Verdana"/>
                <a:cs typeface="Verdana"/>
              </a:rPr>
              <a:t>WISE</a:t>
            </a:r>
            <a:r>
              <a:rPr sz="7200" b="0" spc="-1185" dirty="0">
                <a:solidFill>
                  <a:srgbClr val="124057"/>
                </a:solidFill>
                <a:latin typeface="Verdana"/>
                <a:cs typeface="Verdana"/>
              </a:rPr>
              <a:t> </a:t>
            </a:r>
            <a:r>
              <a:rPr sz="7200" b="0" spc="120" dirty="0">
                <a:solidFill>
                  <a:srgbClr val="124057"/>
                </a:solidFill>
                <a:latin typeface="Verdana"/>
                <a:cs typeface="Verdana"/>
              </a:rPr>
              <a:t>PROCEDURE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7819" y="3381156"/>
            <a:ext cx="75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7819" y="4867056"/>
            <a:ext cx="75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7819" y="6352956"/>
            <a:ext cx="756285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4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9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34931" y="3251189"/>
            <a:ext cx="4336415" cy="54584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994535">
              <a:lnSpc>
                <a:spcPts val="4200"/>
              </a:lnSpc>
              <a:spcBef>
                <a:spcPts val="340"/>
              </a:spcBef>
            </a:pPr>
            <a:r>
              <a:rPr sz="3600" b="1" spc="-515" dirty="0">
                <a:solidFill>
                  <a:srgbClr val="FFFFFF"/>
                </a:solidFill>
                <a:latin typeface="Verdana"/>
                <a:cs typeface="Verdana"/>
              </a:rPr>
              <a:t>Dataset  </a:t>
            </a:r>
            <a:r>
              <a:rPr sz="3600" b="1" spc="-5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5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5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5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6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6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  <a:p>
            <a:pPr marL="12700" marR="2398395">
              <a:lnSpc>
                <a:spcPts val="4200"/>
              </a:lnSpc>
              <a:spcBef>
                <a:spcPts val="3055"/>
              </a:spcBef>
            </a:pPr>
            <a:r>
              <a:rPr sz="3600" b="1" spc="-385" dirty="0">
                <a:solidFill>
                  <a:srgbClr val="FFFFFF"/>
                </a:solidFill>
                <a:latin typeface="Verdana"/>
                <a:cs typeface="Verdana"/>
              </a:rPr>
              <a:t>Import  </a:t>
            </a:r>
            <a:r>
              <a:rPr sz="3600" b="1" spc="-3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080"/>
              </a:spcBef>
            </a:pPr>
            <a:r>
              <a:rPr sz="3600" b="1" spc="-275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the Model</a:t>
            </a:r>
            <a:r>
              <a:rPr sz="3600" b="1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6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feed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3600">
              <a:latin typeface="Verdana"/>
              <a:cs typeface="Verdana"/>
            </a:endParaRPr>
          </a:p>
          <a:p>
            <a:pPr marL="12700" marR="2259965">
              <a:lnSpc>
                <a:spcPct val="125000"/>
              </a:lnSpc>
            </a:pPr>
            <a:r>
              <a:rPr sz="3600" b="1" spc="-3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36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8363" y="9767661"/>
            <a:ext cx="258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Noto Naskh Arabic UI"/>
                <a:cs typeface="Noto Naskh Arabic UI"/>
              </a:rPr>
              <a:t>2</a:t>
            </a:r>
            <a:r>
              <a:rPr sz="1600" dirty="0">
                <a:solidFill>
                  <a:srgbClr val="FFFFFF"/>
                </a:solidFill>
                <a:latin typeface="Noto Naskh Arabic UI"/>
                <a:cs typeface="Noto Naskh Arabic UI"/>
              </a:rPr>
              <a:t>0</a:t>
            </a:r>
            <a:endParaRPr sz="1600">
              <a:latin typeface="Noto Naskh Arabic UI"/>
              <a:cs typeface="Noto Naskh Arabic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3514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15" dirty="0">
                <a:solidFill>
                  <a:srgbClr val="FFFFFF"/>
                </a:solidFill>
              </a:rPr>
              <a:t>Data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305" dirty="0">
                <a:solidFill>
                  <a:srgbClr val="FFFFFF"/>
                </a:solidFill>
              </a:rPr>
              <a:t>Preparation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6120" y="3352258"/>
            <a:ext cx="15131680" cy="262623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19325" marR="3693795" indent="-2207260">
              <a:lnSpc>
                <a:spcPct val="109200"/>
              </a:lnSpc>
              <a:spcBef>
                <a:spcPts val="215"/>
              </a:spcBef>
            </a:pPr>
            <a:r>
              <a:rPr sz="6000" baseline="50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6000" baseline="50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4000" b="1" u="heavy" baseline="500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19325" marR="3693795" indent="-2207260">
              <a:lnSpc>
                <a:spcPct val="109200"/>
              </a:lnSpc>
              <a:spcBef>
                <a:spcPts val="215"/>
              </a:spcBef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https://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yahoofinanc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com/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DataPreprocessing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68325" indent="-556260">
              <a:lnSpc>
                <a:spcPct val="100000"/>
              </a:lnSpc>
              <a:buSzPct val="90000"/>
              <a:buFont typeface="Arial"/>
              <a:buChar char="●"/>
              <a:tabLst>
                <a:tab pos="568960" algn="l"/>
              </a:tabLst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Divide the dataset into and training and testing set.</a:t>
            </a:r>
          </a:p>
          <a:p>
            <a:pPr marL="523875" indent="-511809">
              <a:lnSpc>
                <a:spcPct val="100000"/>
              </a:lnSpc>
              <a:buSzPct val="90000"/>
              <a:buFont typeface="Arial"/>
              <a:buChar char="●"/>
              <a:tabLst>
                <a:tab pos="524510" algn="l"/>
              </a:tabLst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Normalize and reshape.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077914"/>
            <a:ext cx="7427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20" dirty="0">
                <a:solidFill>
                  <a:srgbClr val="FFFFFF"/>
                </a:solidFill>
              </a:rPr>
              <a:t>Libraries </a:t>
            </a:r>
            <a:r>
              <a:rPr sz="6000" spc="-570" dirty="0">
                <a:solidFill>
                  <a:srgbClr val="FFFFFF"/>
                </a:solidFill>
              </a:rPr>
              <a:t>and </a:t>
            </a:r>
            <a:r>
              <a:rPr sz="6000" spc="-705" dirty="0">
                <a:solidFill>
                  <a:srgbClr val="FFFFFF"/>
                </a:solidFill>
              </a:rPr>
              <a:t>Tools</a:t>
            </a:r>
            <a:r>
              <a:rPr sz="6000" spc="-190" dirty="0">
                <a:solidFill>
                  <a:srgbClr val="FFFFFF"/>
                </a:solidFill>
              </a:rPr>
              <a:t> </a:t>
            </a:r>
            <a:r>
              <a:rPr sz="6000" spc="-695" dirty="0">
                <a:solidFill>
                  <a:srgbClr val="FFFFFF"/>
                </a:solidFill>
              </a:rPr>
              <a:t>used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5488" y="3086100"/>
            <a:ext cx="5487912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 indent="-511175">
              <a:lnSpc>
                <a:spcPct val="100000"/>
              </a:lnSpc>
              <a:spcBef>
                <a:spcPts val="105"/>
              </a:spcBef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</a:p>
          <a:p>
            <a:pPr marL="523240" indent="-511175">
              <a:lnSpc>
                <a:spcPct val="10000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523240" indent="-511175">
              <a:lnSpc>
                <a:spcPct val="10000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pPr marL="523875" indent="-511809">
              <a:lnSpc>
                <a:spcPts val="4790"/>
              </a:lnSpc>
              <a:spcBef>
                <a:spcPts val="20"/>
              </a:spcBef>
              <a:buSzPct val="97500"/>
              <a:buFont typeface="Arial"/>
              <a:buChar char="●"/>
              <a:tabLst>
                <a:tab pos="524510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jupiter-IDE</a:t>
            </a:r>
          </a:p>
          <a:p>
            <a:pPr marL="523240" indent="-511175">
              <a:lnSpc>
                <a:spcPts val="479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2400" y="3102650"/>
            <a:ext cx="9585599" cy="3869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2420934"/>
            <a:ext cx="7439009" cy="5410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9031" y="1077914"/>
            <a:ext cx="5545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solidFill>
                  <a:srgbClr val="FFFFFF"/>
                </a:solidFill>
              </a:rPr>
              <a:t>Model.summary()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99" y="126985"/>
            <a:ext cx="18288635" cy="8890635"/>
            <a:chOff x="28599" y="126985"/>
            <a:chExt cx="18288635" cy="8890635"/>
          </a:xfrm>
        </p:grpSpPr>
        <p:sp>
          <p:nvSpPr>
            <p:cNvPr id="4" name="object 4"/>
            <p:cNvSpPr/>
            <p:nvPr/>
          </p:nvSpPr>
          <p:spPr>
            <a:xfrm>
              <a:off x="28587" y="224522"/>
              <a:ext cx="18259425" cy="8792845"/>
            </a:xfrm>
            <a:custGeom>
              <a:avLst/>
              <a:gdLst/>
              <a:ahLst/>
              <a:cxnLst/>
              <a:rect l="l" t="t" r="r" b="b"/>
              <a:pathLst>
                <a:path w="18259425" h="8792845">
                  <a:moveTo>
                    <a:pt x="18259400" y="0"/>
                  </a:moveTo>
                  <a:lnTo>
                    <a:pt x="0" y="0"/>
                  </a:lnTo>
                  <a:lnTo>
                    <a:pt x="0" y="8792502"/>
                  </a:lnTo>
                  <a:lnTo>
                    <a:pt x="18259400" y="3553129"/>
                  </a:lnTo>
                  <a:lnTo>
                    <a:pt x="1825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87" y="126986"/>
              <a:ext cx="18259425" cy="8796020"/>
            </a:xfrm>
            <a:custGeom>
              <a:avLst/>
              <a:gdLst/>
              <a:ahLst/>
              <a:cxnLst/>
              <a:rect l="l" t="t" r="r" b="b"/>
              <a:pathLst>
                <a:path w="18259425" h="8796020">
                  <a:moveTo>
                    <a:pt x="18259400" y="0"/>
                  </a:moveTo>
                  <a:lnTo>
                    <a:pt x="0" y="0"/>
                  </a:lnTo>
                  <a:lnTo>
                    <a:pt x="0" y="8795563"/>
                  </a:lnTo>
                  <a:lnTo>
                    <a:pt x="18259400" y="3554412"/>
                  </a:lnTo>
                  <a:lnTo>
                    <a:pt x="18259400" y="0"/>
                  </a:lnTo>
                  <a:close/>
                </a:path>
              </a:pathLst>
            </a:custGeom>
            <a:solidFill>
              <a:srgbClr val="ECE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99" y="126985"/>
              <a:ext cx="18259425" cy="8862695"/>
            </a:xfrm>
            <a:custGeom>
              <a:avLst/>
              <a:gdLst/>
              <a:ahLst/>
              <a:cxnLst/>
              <a:rect l="l" t="t" r="r" b="b"/>
              <a:pathLst>
                <a:path w="18259425" h="8862695">
                  <a:moveTo>
                    <a:pt x="0" y="0"/>
                  </a:moveTo>
                  <a:lnTo>
                    <a:pt x="18259399" y="0"/>
                  </a:lnTo>
                  <a:lnTo>
                    <a:pt x="18259399" y="8862602"/>
                  </a:lnTo>
                  <a:lnTo>
                    <a:pt x="0" y="886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109" y="1658436"/>
              <a:ext cx="14505305" cy="1103630"/>
            </a:xfrm>
            <a:custGeom>
              <a:avLst/>
              <a:gdLst/>
              <a:ahLst/>
              <a:cxnLst/>
              <a:rect l="l" t="t" r="r" b="b"/>
              <a:pathLst>
                <a:path w="14505305" h="1103630">
                  <a:moveTo>
                    <a:pt x="0" y="1020966"/>
                  </a:moveTo>
                  <a:lnTo>
                    <a:pt x="4054533" y="1020966"/>
                  </a:lnTo>
                  <a:lnTo>
                    <a:pt x="4054533" y="82286"/>
                  </a:lnTo>
                  <a:lnTo>
                    <a:pt x="0" y="82286"/>
                  </a:lnTo>
                  <a:lnTo>
                    <a:pt x="0" y="1020966"/>
                  </a:lnTo>
                  <a:close/>
                </a:path>
                <a:path w="14505305" h="1103630">
                  <a:moveTo>
                    <a:pt x="0" y="1020966"/>
                  </a:moveTo>
                  <a:lnTo>
                    <a:pt x="4054533" y="1020966"/>
                  </a:lnTo>
                  <a:lnTo>
                    <a:pt x="4054533" y="82286"/>
                  </a:lnTo>
                  <a:lnTo>
                    <a:pt x="0" y="82286"/>
                  </a:lnTo>
                  <a:lnTo>
                    <a:pt x="0" y="1020966"/>
                  </a:lnTo>
                  <a:close/>
                </a:path>
                <a:path w="14505305" h="1103630">
                  <a:moveTo>
                    <a:pt x="9267506" y="1103253"/>
                  </a:moveTo>
                  <a:lnTo>
                    <a:pt x="14504866" y="1103253"/>
                  </a:lnTo>
                  <a:lnTo>
                    <a:pt x="14504866" y="0"/>
                  </a:lnTo>
                  <a:lnTo>
                    <a:pt x="9267506" y="0"/>
                  </a:lnTo>
                  <a:lnTo>
                    <a:pt x="9267506" y="1103253"/>
                  </a:lnTo>
                  <a:close/>
                </a:path>
                <a:path w="14505305" h="1103630">
                  <a:moveTo>
                    <a:pt x="9267506" y="1103253"/>
                  </a:moveTo>
                  <a:lnTo>
                    <a:pt x="14504866" y="1103253"/>
                  </a:lnTo>
                  <a:lnTo>
                    <a:pt x="14504866" y="0"/>
                  </a:lnTo>
                  <a:lnTo>
                    <a:pt x="9267506" y="0"/>
                  </a:lnTo>
                  <a:lnTo>
                    <a:pt x="9267506" y="1103253"/>
                  </a:lnTo>
                  <a:close/>
                </a:path>
              </a:pathLst>
            </a:custGeom>
            <a:ln w="57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7633" y="2123210"/>
              <a:ext cx="5211445" cy="173990"/>
            </a:xfrm>
            <a:custGeom>
              <a:avLst/>
              <a:gdLst/>
              <a:ahLst/>
              <a:cxnLst/>
              <a:rect l="l" t="t" r="r" b="b"/>
              <a:pathLst>
                <a:path w="5211445" h="173989">
                  <a:moveTo>
                    <a:pt x="5211203" y="86855"/>
                  </a:moveTo>
                  <a:lnTo>
                    <a:pt x="5153279" y="57899"/>
                  </a:lnTo>
                  <a:lnTo>
                    <a:pt x="5037429" y="0"/>
                  </a:lnTo>
                  <a:lnTo>
                    <a:pt x="5037429" y="57899"/>
                  </a:lnTo>
                  <a:lnTo>
                    <a:pt x="0" y="57899"/>
                  </a:lnTo>
                  <a:lnTo>
                    <a:pt x="0" y="115811"/>
                  </a:lnTo>
                  <a:lnTo>
                    <a:pt x="5037429" y="115811"/>
                  </a:lnTo>
                  <a:lnTo>
                    <a:pt x="5037429" y="173710"/>
                  </a:lnTo>
                  <a:lnTo>
                    <a:pt x="5153279" y="115811"/>
                  </a:lnTo>
                  <a:lnTo>
                    <a:pt x="5211203" y="8685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1419" y="933092"/>
              <a:ext cx="9241790" cy="726440"/>
            </a:xfrm>
            <a:custGeom>
              <a:avLst/>
              <a:gdLst/>
              <a:ahLst/>
              <a:cxnLst/>
              <a:rect l="l" t="t" r="r" b="b"/>
              <a:pathLst>
                <a:path w="9241790" h="726439">
                  <a:moveTo>
                    <a:pt x="9227875" y="726105"/>
                  </a:moveTo>
                  <a:lnTo>
                    <a:pt x="9241593" y="54857"/>
                  </a:lnTo>
                </a:path>
                <a:path w="9241790" h="726439">
                  <a:moveTo>
                    <a:pt x="9241085" y="53334"/>
                  </a:moveTo>
                  <a:lnTo>
                    <a:pt x="0" y="0"/>
                  </a:lnTo>
                </a:path>
                <a:path w="9241790" h="726439">
                  <a:moveTo>
                    <a:pt x="9241085" y="53334"/>
                  </a:moveTo>
                  <a:lnTo>
                    <a:pt x="0" y="0"/>
                  </a:lnTo>
                </a:path>
              </a:pathLst>
            </a:custGeom>
            <a:ln w="57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821" y="907706"/>
              <a:ext cx="836930" cy="3490595"/>
            </a:xfrm>
            <a:custGeom>
              <a:avLst/>
              <a:gdLst/>
              <a:ahLst/>
              <a:cxnLst/>
              <a:rect l="l" t="t" r="r" b="b"/>
              <a:pathLst>
                <a:path w="836929" h="3490595">
                  <a:moveTo>
                    <a:pt x="173507" y="3317379"/>
                  </a:moveTo>
                  <a:lnTo>
                    <a:pt x="115811" y="3316948"/>
                  </a:lnTo>
                  <a:lnTo>
                    <a:pt x="128028" y="1771954"/>
                  </a:lnTo>
                  <a:lnTo>
                    <a:pt x="70116" y="1771446"/>
                  </a:lnTo>
                  <a:lnTo>
                    <a:pt x="57886" y="3316528"/>
                  </a:lnTo>
                  <a:lnTo>
                    <a:pt x="0" y="3316109"/>
                  </a:lnTo>
                  <a:lnTo>
                    <a:pt x="85356" y="3490582"/>
                  </a:lnTo>
                  <a:lnTo>
                    <a:pt x="158902" y="3346069"/>
                  </a:lnTo>
                  <a:lnTo>
                    <a:pt x="173507" y="3317379"/>
                  </a:lnTo>
                  <a:close/>
                </a:path>
                <a:path w="836929" h="3490595">
                  <a:moveTo>
                    <a:pt x="836307" y="576008"/>
                  </a:moveTo>
                  <a:lnTo>
                    <a:pt x="778357" y="578116"/>
                  </a:lnTo>
                  <a:lnTo>
                    <a:pt x="757555" y="0"/>
                  </a:lnTo>
                  <a:lnTo>
                    <a:pt x="699630" y="2032"/>
                  </a:lnTo>
                  <a:lnTo>
                    <a:pt x="720445" y="580237"/>
                  </a:lnTo>
                  <a:lnTo>
                    <a:pt x="662546" y="582358"/>
                  </a:lnTo>
                  <a:lnTo>
                    <a:pt x="755523" y="752767"/>
                  </a:lnTo>
                  <a:lnTo>
                    <a:pt x="821220" y="609015"/>
                  </a:lnTo>
                  <a:lnTo>
                    <a:pt x="836307" y="576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94" y="8031111"/>
              <a:ext cx="18197195" cy="31115"/>
            </a:xfrm>
            <a:custGeom>
              <a:avLst/>
              <a:gdLst/>
              <a:ahLst/>
              <a:cxnLst/>
              <a:rect l="l" t="t" r="r" b="b"/>
              <a:pathLst>
                <a:path w="18197195" h="31115">
                  <a:moveTo>
                    <a:pt x="0" y="30716"/>
                  </a:moveTo>
                  <a:lnTo>
                    <a:pt x="18196905" y="0"/>
                  </a:lnTo>
                </a:path>
              </a:pathLst>
            </a:custGeom>
            <a:ln w="57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2426" y="1690657"/>
            <a:ext cx="269557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yfinance </a:t>
            </a:r>
            <a:r>
              <a:rPr sz="2800" spc="-4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8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python 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1794" y="1462591"/>
            <a:ext cx="1329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80015" y="1586793"/>
            <a:ext cx="47707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yahoo 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finance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80015" y="2005893"/>
            <a:ext cx="47669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94155" algn="l"/>
                <a:tab pos="3185160" algn="l"/>
              </a:tabLst>
            </a:pP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80015" y="2424993"/>
            <a:ext cx="17456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0429" y="172772"/>
            <a:ext cx="3749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5" dirty="0">
                <a:solidFill>
                  <a:srgbClr val="00FFFF"/>
                </a:solidFill>
                <a:latin typeface="Verdana"/>
                <a:cs typeface="Verdana"/>
              </a:rPr>
              <a:t>Access</a:t>
            </a:r>
            <a:r>
              <a:rPr sz="2800" spc="-375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00FFFF"/>
                </a:solidFill>
                <a:latin typeface="Verdana"/>
                <a:cs typeface="Verdana"/>
              </a:rPr>
              <a:t>to</a:t>
            </a:r>
            <a:r>
              <a:rPr sz="2800" spc="-370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00FFFF"/>
                </a:solidFill>
                <a:latin typeface="Verdana"/>
                <a:cs typeface="Verdana"/>
              </a:rPr>
              <a:t>yfinance</a:t>
            </a:r>
            <a:r>
              <a:rPr sz="2800" spc="-375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00FFF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6347" y="4453142"/>
            <a:ext cx="7926705" cy="2874010"/>
          </a:xfrm>
          <a:prstGeom prst="rect">
            <a:avLst/>
          </a:prstGeom>
          <a:solidFill>
            <a:srgbClr val="0C333C"/>
          </a:solidFill>
          <a:ln w="57907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53035" marR="491490">
              <a:lnSpc>
                <a:spcPct val="97700"/>
              </a:lnSpc>
              <a:spcBef>
                <a:spcPts val="390"/>
              </a:spcBef>
            </a:pP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jupiter </a:t>
            </a:r>
            <a:r>
              <a:rPr sz="3200" spc="-52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155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textual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data,  </a:t>
            </a:r>
            <a:r>
              <a:rPr sz="3200" spc="-24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hashtags, </a:t>
            </a:r>
            <a:r>
              <a:rPr sz="3200" spc="-150" dirty="0">
                <a:solidFill>
                  <a:srgbClr val="FFFFFF"/>
                </a:solidFill>
                <a:latin typeface="Verdana"/>
                <a:cs typeface="Verdana"/>
              </a:rPr>
              <a:t>focuses </a:t>
            </a:r>
            <a:r>
              <a:rPr sz="3200" spc="-200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200" spc="-204" dirty="0">
                <a:solidFill>
                  <a:srgbClr val="FFFFFF"/>
                </a:solidFill>
                <a:latin typeface="Verdana"/>
                <a:cs typeface="Verdana"/>
              </a:rPr>
              <a:t>adjectives/adverbs,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sz="320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stopwords, 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2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32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32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9587" y="8491219"/>
            <a:ext cx="9937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84" dirty="0">
                <a:solidFill>
                  <a:srgbClr val="FFFFFF"/>
                </a:solidFill>
                <a:latin typeface="Verdana"/>
                <a:cs typeface="Verdana"/>
              </a:rPr>
              <a:t>Visualization </a:t>
            </a:r>
            <a:r>
              <a:rPr sz="4800" b="1" spc="-4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800" b="1" spc="-5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800" b="1" spc="-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spc="-545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831775"/>
            <a:ext cx="14147800" cy="2651760"/>
            <a:chOff x="11" y="0"/>
            <a:chExt cx="14147800" cy="2651760"/>
          </a:xfrm>
        </p:grpSpPr>
        <p:sp>
          <p:nvSpPr>
            <p:cNvPr id="3" name="object 3"/>
            <p:cNvSpPr/>
            <p:nvPr/>
          </p:nvSpPr>
          <p:spPr>
            <a:xfrm>
              <a:off x="588104" y="1184003"/>
              <a:ext cx="616585" cy="767715"/>
            </a:xfrm>
            <a:custGeom>
              <a:avLst/>
              <a:gdLst/>
              <a:ahLst/>
              <a:cxnLst/>
              <a:rect l="l" t="t" r="r" b="b"/>
              <a:pathLst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6859" y="1180951"/>
              <a:ext cx="94991" cy="91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128" y="1180951"/>
              <a:ext cx="94737" cy="9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142" y="1180951"/>
              <a:ext cx="91943" cy="91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757" y="1406232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4">
                  <a:moveTo>
                    <a:pt x="204241" y="252666"/>
                  </a:moveTo>
                  <a:lnTo>
                    <a:pt x="0" y="252666"/>
                  </a:lnTo>
                  <a:lnTo>
                    <a:pt x="0" y="277012"/>
                  </a:lnTo>
                  <a:lnTo>
                    <a:pt x="204241" y="277012"/>
                  </a:lnTo>
                  <a:lnTo>
                    <a:pt x="204241" y="252666"/>
                  </a:lnTo>
                  <a:close/>
                </a:path>
                <a:path w="387350" h="277494">
                  <a:moveTo>
                    <a:pt x="387146" y="167424"/>
                  </a:moveTo>
                  <a:lnTo>
                    <a:pt x="0" y="167424"/>
                  </a:lnTo>
                  <a:lnTo>
                    <a:pt x="0" y="191782"/>
                  </a:lnTo>
                  <a:lnTo>
                    <a:pt x="387146" y="191782"/>
                  </a:lnTo>
                  <a:lnTo>
                    <a:pt x="387146" y="167424"/>
                  </a:lnTo>
                  <a:close/>
                </a:path>
                <a:path w="387350" h="277494">
                  <a:moveTo>
                    <a:pt x="387146" y="85229"/>
                  </a:moveTo>
                  <a:lnTo>
                    <a:pt x="0" y="85229"/>
                  </a:lnTo>
                  <a:lnTo>
                    <a:pt x="0" y="109588"/>
                  </a:lnTo>
                  <a:lnTo>
                    <a:pt x="387146" y="109588"/>
                  </a:lnTo>
                  <a:lnTo>
                    <a:pt x="387146" y="85229"/>
                  </a:lnTo>
                  <a:close/>
                </a:path>
                <a:path w="387350" h="277494">
                  <a:moveTo>
                    <a:pt x="387146" y="0"/>
                  </a:moveTo>
                  <a:lnTo>
                    <a:pt x="0" y="0"/>
                  </a:lnTo>
                  <a:lnTo>
                    <a:pt x="0" y="24358"/>
                  </a:lnTo>
                  <a:lnTo>
                    <a:pt x="387146" y="24358"/>
                  </a:lnTo>
                  <a:lnTo>
                    <a:pt x="38714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284" y="1193136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709" y="1147482"/>
              <a:ext cx="399415" cy="76200"/>
            </a:xfrm>
            <a:custGeom>
              <a:avLst/>
              <a:gdLst/>
              <a:ahLst/>
              <a:cxnLst/>
              <a:rect l="l" t="t" r="r" b="b"/>
              <a:pathLst>
                <a:path w="399415" h="76200">
                  <a:moveTo>
                    <a:pt x="24384" y="0"/>
                  </a:moveTo>
                  <a:lnTo>
                    <a:pt x="0" y="0"/>
                  </a:lnTo>
                  <a:lnTo>
                    <a:pt x="0" y="76098"/>
                  </a:lnTo>
                  <a:lnTo>
                    <a:pt x="24384" y="76098"/>
                  </a:lnTo>
                  <a:lnTo>
                    <a:pt x="24384" y="0"/>
                  </a:lnTo>
                  <a:close/>
                </a:path>
                <a:path w="399415" h="76200">
                  <a:moveTo>
                    <a:pt x="149377" y="0"/>
                  </a:moveTo>
                  <a:lnTo>
                    <a:pt x="124980" y="0"/>
                  </a:lnTo>
                  <a:lnTo>
                    <a:pt x="124980" y="76098"/>
                  </a:lnTo>
                  <a:lnTo>
                    <a:pt x="149377" y="76098"/>
                  </a:lnTo>
                  <a:lnTo>
                    <a:pt x="149377" y="0"/>
                  </a:lnTo>
                  <a:close/>
                </a:path>
                <a:path w="399415" h="76200">
                  <a:moveTo>
                    <a:pt x="274358" y="0"/>
                  </a:moveTo>
                  <a:lnTo>
                    <a:pt x="249974" y="0"/>
                  </a:lnTo>
                  <a:lnTo>
                    <a:pt x="249974" y="76098"/>
                  </a:lnTo>
                  <a:lnTo>
                    <a:pt x="274358" y="76098"/>
                  </a:lnTo>
                  <a:lnTo>
                    <a:pt x="274358" y="0"/>
                  </a:lnTo>
                  <a:close/>
                </a:path>
                <a:path w="399415" h="76200">
                  <a:moveTo>
                    <a:pt x="399338" y="0"/>
                  </a:moveTo>
                  <a:lnTo>
                    <a:pt x="374954" y="0"/>
                  </a:lnTo>
                  <a:lnTo>
                    <a:pt x="374954" y="76098"/>
                  </a:lnTo>
                  <a:lnTo>
                    <a:pt x="399338" y="76098"/>
                  </a:lnTo>
                  <a:lnTo>
                    <a:pt x="39933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12" name="object 12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9031" y="1233931"/>
            <a:ext cx="389445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4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3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5200" y="2304465"/>
            <a:ext cx="5638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4800" b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sz="half" idx="2"/>
          </p:nvPr>
        </p:nvSpPr>
        <p:spPr>
          <a:xfrm>
            <a:off x="545200" y="2680530"/>
            <a:ext cx="7803492" cy="746454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0" marR="5080" indent="0">
              <a:lnSpc>
                <a:spcPct val="98500"/>
              </a:lnSpc>
              <a:spcBef>
                <a:spcPts val="190"/>
              </a:spcBef>
              <a:buNone/>
            </a:pPr>
            <a:r>
              <a:rPr spc="-500" dirty="0"/>
              <a:t>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roblem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statement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98500"/>
              </a:lnSpc>
              <a:spcBef>
                <a:spcPts val="190"/>
              </a:spcBef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3.Why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project?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98500"/>
              </a:lnSpc>
              <a:spcBef>
                <a:spcPts val="190"/>
              </a:spcBef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4.What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98500"/>
              </a:lnSpc>
              <a:spcBef>
                <a:spcPts val="190"/>
              </a:spcBef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5.Why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 yfinance?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>
              <a:lnSpc>
                <a:spcPct val="98500"/>
              </a:lnSpc>
              <a:spcBef>
                <a:spcPts val="190"/>
              </a:spcBef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6.Software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model -Agile  Process</a:t>
            </a:r>
          </a:p>
          <a:p>
            <a:pPr marL="0" marR="1346200" indent="0">
              <a:lnSpc>
                <a:spcPts val="5700"/>
              </a:lnSpc>
              <a:spcBef>
                <a:spcPts val="180"/>
              </a:spcBef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7.User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and System  Requirements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39310" y="1870201"/>
            <a:ext cx="5638800" cy="4480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ts val="5605"/>
              </a:lnSpc>
              <a:spcBef>
                <a:spcPts val="100"/>
              </a:spcBef>
              <a:buSzPct val="97916"/>
              <a:buAutoNum type="arabicPeriod" startAt="8"/>
              <a:tabLst>
                <a:tab pos="498475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838835" indent="-826769">
              <a:lnSpc>
                <a:spcPts val="5605"/>
              </a:lnSpc>
              <a:buSzPct val="97916"/>
              <a:buAutoNum type="arabicPeriod" startAt="8"/>
              <a:tabLst>
                <a:tab pos="838835" algn="l"/>
                <a:tab pos="839469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12700" marR="966469">
              <a:lnSpc>
                <a:spcPts val="5700"/>
              </a:lnSpc>
              <a:spcBef>
                <a:spcPts val="434"/>
              </a:spcBef>
              <a:buSzPct val="97916"/>
              <a:buAutoNum type="arabicPeriod" startAt="8"/>
              <a:tabLst>
                <a:tab pos="829944" algn="l"/>
              </a:tabLst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Testing  11.Results  12.Future Work</a:t>
            </a:r>
          </a:p>
          <a:p>
            <a:pPr marL="941069">
              <a:lnSpc>
                <a:spcPts val="5520"/>
              </a:lnSpc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3955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90" y="3"/>
            <a:ext cx="18259425" cy="10287000"/>
            <a:chOff x="28590" y="3"/>
            <a:chExt cx="18259425" cy="10287000"/>
          </a:xfrm>
        </p:grpSpPr>
        <p:sp>
          <p:nvSpPr>
            <p:cNvPr id="4" name="object 4"/>
            <p:cNvSpPr/>
            <p:nvPr/>
          </p:nvSpPr>
          <p:spPr>
            <a:xfrm>
              <a:off x="28587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87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3747" y="9899878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46975" y="8948610"/>
              <a:ext cx="4041140" cy="1338580"/>
            </a:xfrm>
            <a:custGeom>
              <a:avLst/>
              <a:gdLst/>
              <a:ahLst/>
              <a:cxnLst/>
              <a:rect l="l" t="t" r="r" b="b"/>
              <a:pathLst>
                <a:path w="4041140" h="1338579">
                  <a:moveTo>
                    <a:pt x="4041013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402"/>
                  </a:lnTo>
                  <a:lnTo>
                    <a:pt x="1335163" y="1338402"/>
                  </a:lnTo>
                  <a:lnTo>
                    <a:pt x="1338211" y="1338402"/>
                  </a:lnTo>
                  <a:lnTo>
                    <a:pt x="4041013" y="1338402"/>
                  </a:lnTo>
                  <a:lnTo>
                    <a:pt x="4041013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29842" y="9296183"/>
              <a:ext cx="4358640" cy="610235"/>
            </a:xfrm>
            <a:custGeom>
              <a:avLst/>
              <a:gdLst/>
              <a:ahLst/>
              <a:cxnLst/>
              <a:rect l="l" t="t" r="r" b="b"/>
              <a:pathLst>
                <a:path w="4358640" h="610234">
                  <a:moveTo>
                    <a:pt x="4358144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58144" y="609790"/>
                  </a:lnTo>
                  <a:lnTo>
                    <a:pt x="4358144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90" y="5850905"/>
            <a:ext cx="7051675" cy="40551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600">
              <a:latin typeface="Times New Roman"/>
              <a:cs typeface="Times New Roman"/>
            </a:endParaRPr>
          </a:p>
          <a:p>
            <a:pPr marL="1081405">
              <a:lnSpc>
                <a:spcPct val="100000"/>
              </a:lnSpc>
            </a:pPr>
            <a:r>
              <a:rPr sz="6000" b="1" spc="-59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6000">
              <a:latin typeface="Arial"/>
              <a:cs typeface="Arial"/>
            </a:endParaRPr>
          </a:p>
          <a:p>
            <a:pPr marL="1081405" marR="461009">
              <a:lnSpc>
                <a:spcPct val="100000"/>
              </a:lnSpc>
              <a:spcBef>
                <a:spcPts val="2000"/>
              </a:spcBef>
            </a:pPr>
            <a:r>
              <a:rPr sz="4000" b="1" spc="-455" dirty="0">
                <a:solidFill>
                  <a:srgbClr val="FF9800"/>
                </a:solidFill>
                <a:latin typeface="Arial"/>
                <a:cs typeface="Arial"/>
              </a:rPr>
              <a:t>Last </a:t>
            </a:r>
            <a:r>
              <a:rPr sz="4000" b="1" spc="-365" dirty="0">
                <a:solidFill>
                  <a:srgbClr val="FF9800"/>
                </a:solidFill>
                <a:latin typeface="Arial"/>
                <a:cs typeface="Arial"/>
              </a:rPr>
              <a:t>step </a:t>
            </a:r>
            <a:r>
              <a:rPr sz="4000" b="1" spc="-254" dirty="0">
                <a:solidFill>
                  <a:srgbClr val="FF9800"/>
                </a:solidFill>
                <a:latin typeface="Arial"/>
                <a:cs typeface="Arial"/>
              </a:rPr>
              <a:t>in </a:t>
            </a:r>
            <a:r>
              <a:rPr sz="4000" b="1" spc="-250" dirty="0">
                <a:solidFill>
                  <a:srgbClr val="FF9800"/>
                </a:solidFill>
                <a:latin typeface="Arial"/>
                <a:cs typeface="Arial"/>
              </a:rPr>
              <a:t>the </a:t>
            </a:r>
            <a:r>
              <a:rPr sz="4000" b="1" spc="-490" dirty="0">
                <a:solidFill>
                  <a:srgbClr val="FF9800"/>
                </a:solidFill>
                <a:latin typeface="Arial"/>
                <a:cs typeface="Arial"/>
              </a:rPr>
              <a:t>process </a:t>
            </a:r>
            <a:r>
              <a:rPr sz="4000" b="1" spc="-280" dirty="0">
                <a:solidFill>
                  <a:srgbClr val="FF9800"/>
                </a:solidFill>
                <a:latin typeface="Arial"/>
                <a:cs typeface="Arial"/>
              </a:rPr>
              <a:t>of  </a:t>
            </a:r>
            <a:r>
              <a:rPr sz="4000" b="1" spc="-345" dirty="0">
                <a:solidFill>
                  <a:srgbClr val="FF9800"/>
                </a:solidFill>
                <a:latin typeface="Arial"/>
                <a:cs typeface="Arial"/>
              </a:rPr>
              <a:t>Development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90" y="33"/>
            <a:ext cx="7051675" cy="5850890"/>
          </a:xfrm>
          <a:prstGeom prst="rect">
            <a:avLst/>
          </a:prstGeom>
          <a:solidFill>
            <a:srgbClr val="C7D3E6"/>
          </a:solidFill>
        </p:spPr>
        <p:txBody>
          <a:bodyPr vert="horz" wrap="square" lIns="0" tIns="2609215" rIns="0" bIns="0" rtlCol="0">
            <a:spAutoFit/>
          </a:bodyPr>
          <a:lstStyle/>
          <a:p>
            <a:pPr marL="1022985">
              <a:lnSpc>
                <a:spcPts val="25525"/>
              </a:lnSpc>
              <a:spcBef>
                <a:spcPts val="20545"/>
              </a:spcBef>
            </a:pPr>
            <a:r>
              <a:rPr spc="-2240" dirty="0"/>
              <a:t>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" y="0"/>
            <a:ext cx="18288000" cy="10287000"/>
            <a:chOff x="15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42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4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18387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7381" y="8117382"/>
            <a:ext cx="77736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b="1" spc="-340" dirty="0">
                <a:solidFill>
                  <a:srgbClr val="FF9800"/>
                </a:solidFill>
                <a:latin typeface="Arial"/>
                <a:cs typeface="Arial"/>
              </a:rPr>
              <a:t>Future </a:t>
            </a:r>
            <a:r>
              <a:rPr sz="4000" b="1" spc="-505" dirty="0">
                <a:solidFill>
                  <a:srgbClr val="FF9800"/>
                </a:solidFill>
                <a:latin typeface="Arial"/>
                <a:cs typeface="Arial"/>
              </a:rPr>
              <a:t>Aspects </a:t>
            </a:r>
            <a:r>
              <a:rPr sz="4000" b="1" spc="-380" dirty="0">
                <a:solidFill>
                  <a:srgbClr val="FF9800"/>
                </a:solidFill>
                <a:latin typeface="Arial"/>
                <a:cs typeface="Arial"/>
              </a:rPr>
              <a:t>and </a:t>
            </a:r>
            <a:r>
              <a:rPr sz="4000" b="1" spc="-275" dirty="0">
                <a:solidFill>
                  <a:srgbClr val="FF9800"/>
                </a:solidFill>
                <a:latin typeface="Arial"/>
                <a:cs typeface="Arial"/>
              </a:rPr>
              <a:t>Incremental </a:t>
            </a:r>
            <a:r>
              <a:rPr sz="4000" b="1" spc="-370" dirty="0">
                <a:solidFill>
                  <a:srgbClr val="FF9800"/>
                </a:solidFill>
                <a:latin typeface="Arial"/>
                <a:cs typeface="Arial"/>
              </a:rPr>
              <a:t>Work  </a:t>
            </a:r>
            <a:r>
              <a:rPr sz="4000" b="1" spc="-400" dirty="0">
                <a:solidFill>
                  <a:srgbClr val="FF9800"/>
                </a:solidFill>
                <a:latin typeface="Arial"/>
                <a:cs typeface="Arial"/>
              </a:rPr>
              <a:t>possible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5" dirty="0"/>
              <a:t>1</a:t>
            </a:r>
            <a:r>
              <a:rPr spc="-224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38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9469" y="5701994"/>
            <a:ext cx="3955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09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6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-86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7507" y="495300"/>
            <a:ext cx="13412986" cy="7163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7225">
              <a:lnSpc>
                <a:spcPct val="111600"/>
              </a:lnSpc>
              <a:spcBef>
                <a:spcPts val="95"/>
              </a:spcBef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1.Use to predict the prices of other cryptocurrencieslike litecoin, ether etc., 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57225">
              <a:lnSpc>
                <a:spcPct val="111600"/>
              </a:lnSpc>
              <a:spcBef>
                <a:spcPts val="95"/>
              </a:spcBef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2.We tried to incorporate the idea of transfer learning, this model can be  optimized for better performance.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57225">
              <a:lnSpc>
                <a:spcPct val="111600"/>
              </a:lnSpc>
              <a:spcBef>
                <a:spcPts val="95"/>
              </a:spcBef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3.The web application which is the final software product of this project can  provide numerous other applications on single site like -live sentiment</a:t>
            </a:r>
          </a:p>
          <a:p>
            <a:pPr marL="12700" marR="730885">
              <a:lnSpc>
                <a:spcPct val="111600"/>
              </a:lnSpc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bitcoin, tutorial to do trading using bitcoincrypto currency etc.,  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30885">
              <a:lnSpc>
                <a:spcPct val="111600"/>
              </a:lnSpc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4.The result predict from the model and the idea of sentiment analysis can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combined to predict the prices more accurately, this predicted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will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both -historical data and current events related to Bitcoin.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39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4152900"/>
            <a:ext cx="18389843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dirty="0">
                <a:solidFill>
                  <a:srgbClr val="FFFFFF"/>
                </a:solidFill>
              </a:rPr>
              <a:t>THANK YOU</a:t>
            </a:r>
            <a:endParaRPr sz="8000" spc="600" dirty="0"/>
          </a:p>
        </p:txBody>
      </p:sp>
      <p:sp>
        <p:nvSpPr>
          <p:cNvPr id="3" name="object 3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20"/>
            <a:ext cx="4389755" cy="1337945"/>
            <a:chOff x="13898844" y="8945520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429696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70" dirty="0">
                <a:solidFill>
                  <a:srgbClr val="FFFFFF"/>
                </a:solidFill>
              </a:rPr>
              <a:t>Introduction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642550" y="1457374"/>
            <a:ext cx="17259298" cy="830849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1217295">
              <a:lnSpc>
                <a:spcPts val="4650"/>
              </a:lnSpc>
              <a:spcBef>
                <a:spcPts val="385"/>
              </a:spcBef>
              <a:buSzPct val="97500"/>
              <a:buFont typeface="Arial"/>
              <a:buChar char="●"/>
              <a:tabLst>
                <a:tab pos="90551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is 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innovative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and a new kind of money or a  cryptocurrency, where cryptocurrency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digital asset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designed to work 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  exchange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medium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that uses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sz="3200" dirty="0">
                <a:solidFill>
                  <a:srgbClr val="1154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cryptography</a:t>
            </a:r>
            <a:r>
              <a:rPr lang="en-US" sz="3200" dirty="0">
                <a:solidFill>
                  <a:srgbClr val="1154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to secure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financia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393700" marR="1217295">
              <a:lnSpc>
                <a:spcPts val="4650"/>
              </a:lnSpc>
              <a:spcBef>
                <a:spcPts val="385"/>
              </a:spcBef>
              <a:buSzPct val="97500"/>
              <a:buFont typeface="Arial"/>
              <a:buChar char="●"/>
              <a:tabLst>
                <a:tab pos="905510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transactions, control the creation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of additional units,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transfer of  assets. BITCOIN, the first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cryptocurrency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paper published</a:t>
            </a:r>
          </a:p>
          <a:p>
            <a:pPr marL="393700">
              <a:lnSpc>
                <a:spcPts val="4520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 2008 by an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author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pseudonym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of SATOSHI NAKAMOTO.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>
              <a:lnSpc>
                <a:spcPts val="4520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aim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incorporate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past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fluctuations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>
              <a:lnSpc>
                <a:spcPts val="4520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currency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prices, and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attempt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to decipher a trend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in prices, this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we  can’t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predict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accurately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twitter tweets.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72191" y="9389800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8400" y="5145206"/>
            <a:ext cx="1142365" cy="38100"/>
          </a:xfrm>
          <a:custGeom>
            <a:avLst/>
            <a:gdLst/>
            <a:ahLst/>
            <a:cxnLst/>
            <a:rect l="l" t="t" r="r" b="b"/>
            <a:pathLst>
              <a:path w="1142365" h="38100">
                <a:moveTo>
                  <a:pt x="1142062" y="38100"/>
                </a:moveTo>
                <a:lnTo>
                  <a:pt x="0" y="38100"/>
                </a:lnTo>
                <a:lnTo>
                  <a:pt x="0" y="0"/>
                </a:lnTo>
                <a:lnTo>
                  <a:pt x="1142062" y="0"/>
                </a:lnTo>
                <a:lnTo>
                  <a:pt x="11420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8701" y="1047062"/>
            <a:ext cx="946874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29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5200" b="0" spc="-5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b="0" spc="-375" dirty="0">
                <a:solidFill>
                  <a:srgbClr val="FFFFFF"/>
                </a:solidFill>
                <a:latin typeface="Arial Black"/>
                <a:cs typeface="Arial Black"/>
              </a:rPr>
              <a:t>statement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28701" y="2075059"/>
            <a:ext cx="15595325" cy="70068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5080">
              <a:lnSpc>
                <a:spcPts val="4650"/>
              </a:lnSpc>
              <a:spcBef>
                <a:spcPts val="385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of the main problems with bitcoin is price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volatility, which indicates the need  for studying the underlying price model.</a:t>
            </a:r>
          </a:p>
          <a:p>
            <a:pPr marL="393700" marR="382905">
              <a:lnSpc>
                <a:spcPts val="4650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This case study 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 Bitcoin</a:t>
            </a:r>
            <a:r>
              <a:rPr lang="en-US" sz="32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prices. The paper considered bitcoin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data from yahoo  finance. It proposed this as both regression and classification problem. For  regression the paper was predicting prices &amp; for classification task where an  attempt was made to predict increase/decrease in price. It was performed to  predict next day, 30th day &amp; 90th day price.</a:t>
            </a:r>
          </a:p>
          <a:p>
            <a:pPr marL="393700" marR="814705">
              <a:lnSpc>
                <a:spcPts val="4650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 this case study, we attempt to predict next day prices based on features of  previous day using machine learning &amp; deep learning regression algorithms.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892748" y="8945522"/>
            <a:ext cx="4395470" cy="1337945"/>
            <a:chOff x="13892748" y="8945522"/>
            <a:chExt cx="4395470" cy="1337945"/>
          </a:xfrm>
        </p:grpSpPr>
        <p:sp>
          <p:nvSpPr>
            <p:cNvPr id="5" name="object 5"/>
            <p:cNvSpPr/>
            <p:nvPr/>
          </p:nvSpPr>
          <p:spPr>
            <a:xfrm>
              <a:off x="13892746" y="9893858"/>
              <a:ext cx="789305" cy="261620"/>
            </a:xfrm>
            <a:custGeom>
              <a:avLst/>
              <a:gdLst/>
              <a:ahLst/>
              <a:cxnLst/>
              <a:rect l="l" t="t" r="r" b="b"/>
              <a:pathLst>
                <a:path w="789305" h="261620">
                  <a:moveTo>
                    <a:pt x="789254" y="0"/>
                  </a:moveTo>
                  <a:lnTo>
                    <a:pt x="0" y="0"/>
                  </a:lnTo>
                  <a:lnTo>
                    <a:pt x="533285" y="261391"/>
                  </a:lnTo>
                  <a:lnTo>
                    <a:pt x="789254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2710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8842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2413" y="7862175"/>
            <a:ext cx="3314700" cy="27940"/>
          </a:xfrm>
          <a:custGeom>
            <a:avLst/>
            <a:gdLst/>
            <a:ahLst/>
            <a:cxnLst/>
            <a:rect l="l" t="t" r="r" b="b"/>
            <a:pathLst>
              <a:path w="3314700" h="27940">
                <a:moveTo>
                  <a:pt x="3314687" y="0"/>
                </a:moveTo>
                <a:lnTo>
                  <a:pt x="0" y="0"/>
                </a:lnTo>
                <a:lnTo>
                  <a:pt x="0" y="27432"/>
                </a:lnTo>
                <a:lnTo>
                  <a:pt x="3314687" y="27432"/>
                </a:lnTo>
                <a:lnTo>
                  <a:pt x="331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86970" y="252500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804" y="517512"/>
                </a:moveTo>
                <a:lnTo>
                  <a:pt x="506044" y="0"/>
                </a:lnTo>
                <a:lnTo>
                  <a:pt x="0" y="517512"/>
                </a:lnTo>
                <a:lnTo>
                  <a:pt x="1560804" y="517512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" y="0"/>
            <a:ext cx="14147800" cy="2651760"/>
            <a:chOff x="11" y="0"/>
            <a:chExt cx="14147800" cy="26517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3514069" cy="2651760"/>
            </a:xfrm>
            <a:custGeom>
              <a:avLst/>
              <a:gdLst/>
              <a:ahLst/>
              <a:cxnLst/>
              <a:rect l="l" t="t" r="r" b="b"/>
              <a:pathLst>
                <a:path w="13514069" h="2651760">
                  <a:moveTo>
                    <a:pt x="13513702" y="0"/>
                  </a:moveTo>
                  <a:lnTo>
                    <a:pt x="10870705" y="0"/>
                  </a:lnTo>
                  <a:lnTo>
                    <a:pt x="10858513" y="0"/>
                  </a:lnTo>
                  <a:lnTo>
                    <a:pt x="0" y="0"/>
                  </a:lnTo>
                  <a:lnTo>
                    <a:pt x="0" y="2651442"/>
                  </a:lnTo>
                  <a:lnTo>
                    <a:pt x="10858513" y="2651442"/>
                  </a:lnTo>
                  <a:lnTo>
                    <a:pt x="10870705" y="2651442"/>
                  </a:lnTo>
                  <a:lnTo>
                    <a:pt x="10870705" y="2639276"/>
                  </a:lnTo>
                  <a:lnTo>
                    <a:pt x="1351370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0881"/>
              <a:ext cx="14147800" cy="1540510"/>
            </a:xfrm>
            <a:custGeom>
              <a:avLst/>
              <a:gdLst/>
              <a:ahLst/>
              <a:cxnLst/>
              <a:rect l="l" t="t" r="r" b="b"/>
              <a:pathLst>
                <a:path w="14147800" h="1540510">
                  <a:moveTo>
                    <a:pt x="14147775" y="0"/>
                  </a:moveTo>
                  <a:lnTo>
                    <a:pt x="12608319" y="0"/>
                  </a:lnTo>
                  <a:lnTo>
                    <a:pt x="12602210" y="0"/>
                  </a:lnTo>
                  <a:lnTo>
                    <a:pt x="0" y="0"/>
                  </a:lnTo>
                  <a:lnTo>
                    <a:pt x="0" y="1540332"/>
                  </a:lnTo>
                  <a:lnTo>
                    <a:pt x="12602210" y="1540332"/>
                  </a:lnTo>
                  <a:lnTo>
                    <a:pt x="12608319" y="1540332"/>
                  </a:lnTo>
                  <a:lnTo>
                    <a:pt x="12608319" y="1534248"/>
                  </a:lnTo>
                  <a:lnTo>
                    <a:pt x="14147775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104" y="1184005"/>
              <a:ext cx="616585" cy="767715"/>
            </a:xfrm>
            <a:custGeom>
              <a:avLst/>
              <a:gdLst/>
              <a:ahLst/>
              <a:cxnLst/>
              <a:rect l="l" t="t" r="r" b="b"/>
              <a:pathLst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859" y="1180953"/>
              <a:ext cx="94991" cy="91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128" y="1180953"/>
              <a:ext cx="94737" cy="9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142" y="1180952"/>
              <a:ext cx="91943" cy="91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757" y="1406232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4">
                  <a:moveTo>
                    <a:pt x="204241" y="252666"/>
                  </a:moveTo>
                  <a:lnTo>
                    <a:pt x="0" y="252666"/>
                  </a:lnTo>
                  <a:lnTo>
                    <a:pt x="0" y="277012"/>
                  </a:lnTo>
                  <a:lnTo>
                    <a:pt x="204241" y="277012"/>
                  </a:lnTo>
                  <a:lnTo>
                    <a:pt x="204241" y="252666"/>
                  </a:lnTo>
                  <a:close/>
                </a:path>
                <a:path w="387350" h="277494">
                  <a:moveTo>
                    <a:pt x="387146" y="167424"/>
                  </a:moveTo>
                  <a:lnTo>
                    <a:pt x="0" y="167424"/>
                  </a:lnTo>
                  <a:lnTo>
                    <a:pt x="0" y="191782"/>
                  </a:lnTo>
                  <a:lnTo>
                    <a:pt x="387146" y="191782"/>
                  </a:lnTo>
                  <a:lnTo>
                    <a:pt x="387146" y="167424"/>
                  </a:lnTo>
                  <a:close/>
                </a:path>
                <a:path w="387350" h="277494">
                  <a:moveTo>
                    <a:pt x="387146" y="85242"/>
                  </a:moveTo>
                  <a:lnTo>
                    <a:pt x="0" y="85242"/>
                  </a:lnTo>
                  <a:lnTo>
                    <a:pt x="0" y="109588"/>
                  </a:lnTo>
                  <a:lnTo>
                    <a:pt x="387146" y="109588"/>
                  </a:lnTo>
                  <a:lnTo>
                    <a:pt x="387146" y="85242"/>
                  </a:lnTo>
                  <a:close/>
                </a:path>
                <a:path w="387350" h="277494">
                  <a:moveTo>
                    <a:pt x="387146" y="0"/>
                  </a:moveTo>
                  <a:lnTo>
                    <a:pt x="0" y="0"/>
                  </a:lnTo>
                  <a:lnTo>
                    <a:pt x="0" y="24358"/>
                  </a:lnTo>
                  <a:lnTo>
                    <a:pt x="387146" y="24358"/>
                  </a:lnTo>
                  <a:lnTo>
                    <a:pt x="38714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284" y="1193137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709" y="1147482"/>
              <a:ext cx="399415" cy="76200"/>
            </a:xfrm>
            <a:custGeom>
              <a:avLst/>
              <a:gdLst/>
              <a:ahLst/>
              <a:cxnLst/>
              <a:rect l="l" t="t" r="r" b="b"/>
              <a:pathLst>
                <a:path w="399415" h="76200">
                  <a:moveTo>
                    <a:pt x="24384" y="0"/>
                  </a:moveTo>
                  <a:lnTo>
                    <a:pt x="0" y="0"/>
                  </a:lnTo>
                  <a:lnTo>
                    <a:pt x="0" y="76098"/>
                  </a:lnTo>
                  <a:lnTo>
                    <a:pt x="24384" y="76098"/>
                  </a:lnTo>
                  <a:lnTo>
                    <a:pt x="24384" y="0"/>
                  </a:lnTo>
                  <a:close/>
                </a:path>
                <a:path w="399415" h="76200">
                  <a:moveTo>
                    <a:pt x="149377" y="0"/>
                  </a:moveTo>
                  <a:lnTo>
                    <a:pt x="124980" y="0"/>
                  </a:lnTo>
                  <a:lnTo>
                    <a:pt x="124980" y="76098"/>
                  </a:lnTo>
                  <a:lnTo>
                    <a:pt x="149377" y="76098"/>
                  </a:lnTo>
                  <a:lnTo>
                    <a:pt x="149377" y="0"/>
                  </a:lnTo>
                  <a:close/>
                </a:path>
                <a:path w="399415" h="76200">
                  <a:moveTo>
                    <a:pt x="274358" y="0"/>
                  </a:moveTo>
                  <a:lnTo>
                    <a:pt x="249974" y="0"/>
                  </a:lnTo>
                  <a:lnTo>
                    <a:pt x="249974" y="76098"/>
                  </a:lnTo>
                  <a:lnTo>
                    <a:pt x="274358" y="76098"/>
                  </a:lnTo>
                  <a:lnTo>
                    <a:pt x="274358" y="0"/>
                  </a:lnTo>
                  <a:close/>
                </a:path>
                <a:path w="399415" h="76200">
                  <a:moveTo>
                    <a:pt x="399338" y="0"/>
                  </a:moveTo>
                  <a:lnTo>
                    <a:pt x="374954" y="0"/>
                  </a:lnTo>
                  <a:lnTo>
                    <a:pt x="374954" y="76098"/>
                  </a:lnTo>
                  <a:lnTo>
                    <a:pt x="399338" y="76098"/>
                  </a:lnTo>
                  <a:lnTo>
                    <a:pt x="39933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3898844" y="8945524"/>
            <a:ext cx="4389755" cy="1337945"/>
            <a:chOff x="13898844" y="8945524"/>
            <a:chExt cx="4389755" cy="1337945"/>
          </a:xfrm>
        </p:grpSpPr>
        <p:sp>
          <p:nvSpPr>
            <p:cNvPr id="16" name="object 16"/>
            <p:cNvSpPr/>
            <p:nvPr/>
          </p:nvSpPr>
          <p:spPr>
            <a:xfrm>
              <a:off x="14212711" y="8945536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73"/>
                  </a:lnTo>
                  <a:lnTo>
                    <a:pt x="1337779" y="1337373"/>
                  </a:lnTo>
                  <a:lnTo>
                    <a:pt x="1340827" y="1337373"/>
                  </a:lnTo>
                  <a:lnTo>
                    <a:pt x="4075277" y="1337373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98843" y="9292030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910"/>
                  </a:lnTo>
                  <a:lnTo>
                    <a:pt x="597268" y="607910"/>
                  </a:lnTo>
                  <a:lnTo>
                    <a:pt x="609460" y="607910"/>
                  </a:lnTo>
                  <a:lnTo>
                    <a:pt x="4389145" y="607910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722" y="3683479"/>
            <a:ext cx="16794480" cy="3794628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844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As we reach, the ending of the course, we will soon be responsible, earning</a:t>
            </a:r>
          </a:p>
          <a:p>
            <a:pPr marL="748030" indent="-710565">
              <a:lnSpc>
                <a:spcPts val="4775"/>
              </a:lnSpc>
              <a:spcBef>
                <a:spcPts val="750"/>
              </a:spcBef>
              <a:buSzPct val="90000"/>
              <a:buFont typeface="Arial"/>
              <a:buChar char="●"/>
              <a:tabLst>
                <a:tab pos="748030" algn="l"/>
                <a:tab pos="748665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individuals,</a:t>
            </a:r>
          </a:p>
          <a:p>
            <a:pPr marL="748030">
              <a:lnSpc>
                <a:spcPts val="4775"/>
              </a:lnSpc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who will want to save money and invest it properly to gain huge benefits.</a:t>
            </a:r>
          </a:p>
          <a:p>
            <a:pPr marL="748030" marR="30480" indent="-710565">
              <a:lnSpc>
                <a:spcPct val="102699"/>
              </a:lnSpc>
              <a:spcBef>
                <a:spcPts val="2860"/>
              </a:spcBef>
              <a:buSzPct val="90000"/>
              <a:buFont typeface="Arial"/>
              <a:buChar char="●"/>
              <a:tabLst>
                <a:tab pos="748030" algn="l"/>
                <a:tab pos="748665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Since stocks and cryptocurrency trading are in trend, we choose to help common  man to learn how this works, and enable them to invest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judiciously by studying  this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Trend Analysis.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00885" y="1046995"/>
            <a:ext cx="33813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455" dirty="0">
                <a:solidFill>
                  <a:srgbClr val="FFFFFF"/>
                </a:solidFill>
              </a:rPr>
              <a:t>Why </a:t>
            </a:r>
            <a:r>
              <a:rPr sz="4000" spc="-295" dirty="0">
                <a:solidFill>
                  <a:srgbClr val="FFFFFF"/>
                </a:solidFill>
              </a:rPr>
              <a:t>this</a:t>
            </a:r>
            <a:r>
              <a:rPr sz="4000" spc="-310" dirty="0">
                <a:solidFill>
                  <a:srgbClr val="FFFFFF"/>
                </a:solidFill>
              </a:rPr>
              <a:t> project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17" y="887873"/>
            <a:ext cx="10871200" cy="15405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536575" rIns="0" bIns="0" rtlCol="0">
            <a:spAutoFit/>
          </a:bodyPr>
          <a:lstStyle/>
          <a:p>
            <a:pPr marL="1861185">
              <a:lnSpc>
                <a:spcPct val="100000"/>
              </a:lnSpc>
              <a:spcBef>
                <a:spcPts val="4225"/>
              </a:spcBef>
            </a:pPr>
            <a:r>
              <a:rPr sz="4000" b="1" spc="-2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b="1" spc="-41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000" b="1" spc="-44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000" b="1" spc="-330" dirty="0">
                <a:solidFill>
                  <a:srgbClr val="FFFFFF"/>
                </a:solidFill>
                <a:latin typeface="Arial"/>
                <a:cs typeface="Arial"/>
              </a:rPr>
              <a:t>finance</a:t>
            </a:r>
            <a:r>
              <a:rPr sz="40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1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5039" y="4367123"/>
            <a:ext cx="1466088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yfinance is a popular open source library developed by Ran Aroussi as a  means to access the financial data available on Yahoo Finance.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1108526"/>
            <a:ext cx="8001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dirty="0">
                <a:solidFill>
                  <a:srgbClr val="FFFFFF"/>
                </a:solidFill>
                <a:latin typeface="Arial Black"/>
                <a:cs typeface="Arial Black"/>
              </a:rPr>
              <a:t>why we use y finance?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772" y="3915410"/>
            <a:ext cx="16086455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2630" marR="5080" indent="-710565">
              <a:lnSpc>
                <a:spcPct val="99500"/>
              </a:lnSpc>
              <a:spcBef>
                <a:spcPts val="130"/>
              </a:spcBef>
              <a:buSzPct val="90000"/>
              <a:buFont typeface="Arial"/>
              <a:buChar char="●"/>
              <a:tabLst>
                <a:tab pos="722630" algn="l"/>
                <a:tab pos="723265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Yahoo Finance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offers an excellent range of market data on stocks, bonds,  currencies and cryptocurrencies. It also offers market news, reports and  analysis and additionally options and fundamentals data- setting it apart from  some of it’s competitors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72191" y="9389800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1197" y="9899446"/>
            <a:ext cx="789940" cy="262255"/>
          </a:xfrm>
          <a:custGeom>
            <a:avLst/>
            <a:gdLst/>
            <a:ahLst/>
            <a:cxnLst/>
            <a:rect l="l" t="t" r="r" b="b"/>
            <a:pathLst>
              <a:path w="789940" h="262254">
                <a:moveTo>
                  <a:pt x="789330" y="0"/>
                </a:moveTo>
                <a:lnTo>
                  <a:pt x="0" y="0"/>
                </a:lnTo>
                <a:lnTo>
                  <a:pt x="533323" y="262229"/>
                </a:lnTo>
                <a:lnTo>
                  <a:pt x="789330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7294" y="8948087"/>
            <a:ext cx="4391025" cy="1339215"/>
            <a:chOff x="13897294" y="8948087"/>
            <a:chExt cx="4391025" cy="1339215"/>
          </a:xfrm>
        </p:grpSpPr>
        <p:sp>
          <p:nvSpPr>
            <p:cNvPr id="4" name="object 4"/>
            <p:cNvSpPr/>
            <p:nvPr/>
          </p:nvSpPr>
          <p:spPr>
            <a:xfrm>
              <a:off x="14213929" y="8948089"/>
              <a:ext cx="4074160" cy="1339215"/>
            </a:xfrm>
            <a:custGeom>
              <a:avLst/>
              <a:gdLst/>
              <a:ahLst/>
              <a:cxnLst/>
              <a:rect l="l" t="t" r="r" b="b"/>
              <a:pathLst>
                <a:path w="4074159" h="1339215">
                  <a:moveTo>
                    <a:pt x="4074071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922"/>
                  </a:lnTo>
                  <a:lnTo>
                    <a:pt x="1335163" y="1338922"/>
                  </a:lnTo>
                  <a:lnTo>
                    <a:pt x="1338211" y="1338922"/>
                  </a:lnTo>
                  <a:lnTo>
                    <a:pt x="4074071" y="1338922"/>
                  </a:lnTo>
                  <a:lnTo>
                    <a:pt x="4074071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7292" y="9295701"/>
              <a:ext cx="4391025" cy="610235"/>
            </a:xfrm>
            <a:custGeom>
              <a:avLst/>
              <a:gdLst/>
              <a:ahLst/>
              <a:cxnLst/>
              <a:rect l="l" t="t" r="r" b="b"/>
              <a:pathLst>
                <a:path w="4391025" h="610234">
                  <a:moveTo>
                    <a:pt x="4390707" y="0"/>
                  </a:moveTo>
                  <a:lnTo>
                    <a:pt x="609523" y="0"/>
                  </a:lnTo>
                  <a:lnTo>
                    <a:pt x="597331" y="0"/>
                  </a:lnTo>
                  <a:lnTo>
                    <a:pt x="597331" y="12204"/>
                  </a:lnTo>
                  <a:lnTo>
                    <a:pt x="0" y="609841"/>
                  </a:lnTo>
                  <a:lnTo>
                    <a:pt x="597331" y="609841"/>
                  </a:lnTo>
                  <a:lnTo>
                    <a:pt x="609523" y="609841"/>
                  </a:lnTo>
                  <a:lnTo>
                    <a:pt x="4390707" y="609841"/>
                  </a:lnTo>
                  <a:lnTo>
                    <a:pt x="4390707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027968" y="3976344"/>
            <a:ext cx="3077210" cy="1795145"/>
          </a:xfrm>
          <a:custGeom>
            <a:avLst/>
            <a:gdLst/>
            <a:ahLst/>
            <a:cxnLst/>
            <a:rect l="l" t="t" r="r" b="b"/>
            <a:pathLst>
              <a:path w="3077209" h="1795145">
                <a:moveTo>
                  <a:pt x="0" y="0"/>
                </a:moveTo>
                <a:lnTo>
                  <a:pt x="55607" y="389"/>
                </a:lnTo>
                <a:lnTo>
                  <a:pt x="111197" y="1550"/>
                </a:lnTo>
                <a:lnTo>
                  <a:pt x="166756" y="3474"/>
                </a:lnTo>
                <a:lnTo>
                  <a:pt x="222266" y="6151"/>
                </a:lnTo>
                <a:lnTo>
                  <a:pt x="277712" y="9571"/>
                </a:lnTo>
                <a:lnTo>
                  <a:pt x="333077" y="13727"/>
                </a:lnTo>
                <a:lnTo>
                  <a:pt x="388345" y="18607"/>
                </a:lnTo>
                <a:lnTo>
                  <a:pt x="443500" y="24203"/>
                </a:lnTo>
                <a:lnTo>
                  <a:pt x="498525" y="30504"/>
                </a:lnTo>
                <a:lnTo>
                  <a:pt x="553406" y="37503"/>
                </a:lnTo>
                <a:lnTo>
                  <a:pt x="608125" y="45189"/>
                </a:lnTo>
                <a:lnTo>
                  <a:pt x="662667" y="53553"/>
                </a:lnTo>
                <a:lnTo>
                  <a:pt x="717014" y="62585"/>
                </a:lnTo>
                <a:lnTo>
                  <a:pt x="771152" y="72277"/>
                </a:lnTo>
                <a:lnTo>
                  <a:pt x="825064" y="82618"/>
                </a:lnTo>
                <a:lnTo>
                  <a:pt x="878734" y="93599"/>
                </a:lnTo>
                <a:lnTo>
                  <a:pt x="932145" y="105211"/>
                </a:lnTo>
                <a:lnTo>
                  <a:pt x="985282" y="117445"/>
                </a:lnTo>
                <a:lnTo>
                  <a:pt x="1038128" y="130291"/>
                </a:lnTo>
                <a:lnTo>
                  <a:pt x="1090668" y="143739"/>
                </a:lnTo>
                <a:lnTo>
                  <a:pt x="1142885" y="157781"/>
                </a:lnTo>
                <a:lnTo>
                  <a:pt x="1194762" y="172406"/>
                </a:lnTo>
                <a:lnTo>
                  <a:pt x="1246285" y="187605"/>
                </a:lnTo>
                <a:lnTo>
                  <a:pt x="1297436" y="203370"/>
                </a:lnTo>
                <a:lnTo>
                  <a:pt x="1348200" y="219690"/>
                </a:lnTo>
                <a:lnTo>
                  <a:pt x="1398560" y="236557"/>
                </a:lnTo>
                <a:lnTo>
                  <a:pt x="1448500" y="253960"/>
                </a:lnTo>
                <a:lnTo>
                  <a:pt x="1498004" y="271890"/>
                </a:lnTo>
                <a:lnTo>
                  <a:pt x="1547057" y="290338"/>
                </a:lnTo>
                <a:lnTo>
                  <a:pt x="1595641" y="309295"/>
                </a:lnTo>
                <a:lnTo>
                  <a:pt x="1643741" y="328751"/>
                </a:lnTo>
                <a:lnTo>
                  <a:pt x="1691340" y="348696"/>
                </a:lnTo>
                <a:lnTo>
                  <a:pt x="1738423" y="369122"/>
                </a:lnTo>
                <a:lnTo>
                  <a:pt x="1784973" y="390018"/>
                </a:lnTo>
                <a:lnTo>
                  <a:pt x="1830974" y="411376"/>
                </a:lnTo>
                <a:lnTo>
                  <a:pt x="1876410" y="433186"/>
                </a:lnTo>
                <a:lnTo>
                  <a:pt x="1921265" y="455439"/>
                </a:lnTo>
                <a:lnTo>
                  <a:pt x="1965522" y="478125"/>
                </a:lnTo>
                <a:lnTo>
                  <a:pt x="2009166" y="501234"/>
                </a:lnTo>
                <a:lnTo>
                  <a:pt x="2052180" y="524758"/>
                </a:lnTo>
                <a:lnTo>
                  <a:pt x="2094549" y="548687"/>
                </a:lnTo>
                <a:lnTo>
                  <a:pt x="2136256" y="573012"/>
                </a:lnTo>
                <a:lnTo>
                  <a:pt x="2177284" y="597722"/>
                </a:lnTo>
                <a:lnTo>
                  <a:pt x="2217618" y="622810"/>
                </a:lnTo>
                <a:lnTo>
                  <a:pt x="2257242" y="648264"/>
                </a:lnTo>
                <a:lnTo>
                  <a:pt x="2296140" y="674077"/>
                </a:lnTo>
                <a:lnTo>
                  <a:pt x="2334295" y="700238"/>
                </a:lnTo>
                <a:lnTo>
                  <a:pt x="2371691" y="726738"/>
                </a:lnTo>
                <a:lnTo>
                  <a:pt x="2408312" y="753567"/>
                </a:lnTo>
                <a:lnTo>
                  <a:pt x="2444142" y="780717"/>
                </a:lnTo>
                <a:lnTo>
                  <a:pt x="2479165" y="808178"/>
                </a:lnTo>
                <a:lnTo>
                  <a:pt x="2513364" y="835940"/>
                </a:lnTo>
                <a:lnTo>
                  <a:pt x="2546724" y="863994"/>
                </a:lnTo>
                <a:lnTo>
                  <a:pt x="2579228" y="892331"/>
                </a:lnTo>
                <a:lnTo>
                  <a:pt x="2610861" y="920941"/>
                </a:lnTo>
                <a:lnTo>
                  <a:pt x="2641605" y="949815"/>
                </a:lnTo>
                <a:lnTo>
                  <a:pt x="2671446" y="978943"/>
                </a:lnTo>
                <a:lnTo>
                  <a:pt x="2700366" y="1008316"/>
                </a:lnTo>
                <a:lnTo>
                  <a:pt x="2728350" y="1037924"/>
                </a:lnTo>
                <a:lnTo>
                  <a:pt x="2755381" y="1067759"/>
                </a:lnTo>
                <a:lnTo>
                  <a:pt x="2781443" y="1097810"/>
                </a:lnTo>
                <a:lnTo>
                  <a:pt x="2806521" y="1128069"/>
                </a:lnTo>
                <a:lnTo>
                  <a:pt x="2830598" y="1158525"/>
                </a:lnTo>
                <a:lnTo>
                  <a:pt x="2853658" y="1189170"/>
                </a:lnTo>
                <a:lnTo>
                  <a:pt x="2896661" y="1250988"/>
                </a:lnTo>
                <a:lnTo>
                  <a:pt x="2935403" y="1313447"/>
                </a:lnTo>
                <a:lnTo>
                  <a:pt x="2969753" y="1376471"/>
                </a:lnTo>
                <a:lnTo>
                  <a:pt x="2999583" y="1439986"/>
                </a:lnTo>
                <a:lnTo>
                  <a:pt x="3024763" y="1503915"/>
                </a:lnTo>
                <a:lnTo>
                  <a:pt x="3045164" y="1568185"/>
                </a:lnTo>
                <a:lnTo>
                  <a:pt x="3060657" y="1632718"/>
                </a:lnTo>
                <a:lnTo>
                  <a:pt x="3071113" y="1697441"/>
                </a:lnTo>
                <a:lnTo>
                  <a:pt x="3076403" y="1762278"/>
                </a:lnTo>
                <a:lnTo>
                  <a:pt x="3077071" y="1794716"/>
                </a:lnTo>
              </a:path>
              <a:path w="3077209" h="1795145">
                <a:moveTo>
                  <a:pt x="0" y="0"/>
                </a:moveTo>
                <a:lnTo>
                  <a:pt x="55607" y="389"/>
                </a:lnTo>
                <a:lnTo>
                  <a:pt x="111197" y="1550"/>
                </a:lnTo>
                <a:lnTo>
                  <a:pt x="166756" y="3474"/>
                </a:lnTo>
                <a:lnTo>
                  <a:pt x="222266" y="6151"/>
                </a:lnTo>
                <a:lnTo>
                  <a:pt x="277712" y="9571"/>
                </a:lnTo>
                <a:lnTo>
                  <a:pt x="333077" y="13727"/>
                </a:lnTo>
                <a:lnTo>
                  <a:pt x="388345" y="18607"/>
                </a:lnTo>
                <a:lnTo>
                  <a:pt x="443500" y="24203"/>
                </a:lnTo>
                <a:lnTo>
                  <a:pt x="498525" y="30504"/>
                </a:lnTo>
                <a:lnTo>
                  <a:pt x="553406" y="37503"/>
                </a:lnTo>
                <a:lnTo>
                  <a:pt x="608125" y="45189"/>
                </a:lnTo>
                <a:lnTo>
                  <a:pt x="662667" y="53553"/>
                </a:lnTo>
                <a:lnTo>
                  <a:pt x="717014" y="62585"/>
                </a:lnTo>
                <a:lnTo>
                  <a:pt x="771152" y="72277"/>
                </a:lnTo>
                <a:lnTo>
                  <a:pt x="825064" y="82618"/>
                </a:lnTo>
                <a:lnTo>
                  <a:pt x="878734" y="93599"/>
                </a:lnTo>
                <a:lnTo>
                  <a:pt x="932145" y="105211"/>
                </a:lnTo>
                <a:lnTo>
                  <a:pt x="985282" y="117445"/>
                </a:lnTo>
                <a:lnTo>
                  <a:pt x="1038128" y="130291"/>
                </a:lnTo>
                <a:lnTo>
                  <a:pt x="1090668" y="143739"/>
                </a:lnTo>
                <a:lnTo>
                  <a:pt x="1142885" y="157781"/>
                </a:lnTo>
                <a:lnTo>
                  <a:pt x="1194762" y="172406"/>
                </a:lnTo>
                <a:lnTo>
                  <a:pt x="1246285" y="187605"/>
                </a:lnTo>
                <a:lnTo>
                  <a:pt x="1297436" y="203370"/>
                </a:lnTo>
                <a:lnTo>
                  <a:pt x="1348200" y="219690"/>
                </a:lnTo>
                <a:lnTo>
                  <a:pt x="1398560" y="236557"/>
                </a:lnTo>
                <a:lnTo>
                  <a:pt x="1448500" y="253960"/>
                </a:lnTo>
                <a:lnTo>
                  <a:pt x="1498004" y="271890"/>
                </a:lnTo>
                <a:lnTo>
                  <a:pt x="1547057" y="290338"/>
                </a:lnTo>
                <a:lnTo>
                  <a:pt x="1595641" y="309295"/>
                </a:lnTo>
                <a:lnTo>
                  <a:pt x="1643741" y="328751"/>
                </a:lnTo>
                <a:lnTo>
                  <a:pt x="1691340" y="348696"/>
                </a:lnTo>
                <a:lnTo>
                  <a:pt x="1738423" y="369122"/>
                </a:lnTo>
                <a:lnTo>
                  <a:pt x="1784973" y="390018"/>
                </a:lnTo>
                <a:lnTo>
                  <a:pt x="1830974" y="411376"/>
                </a:lnTo>
                <a:lnTo>
                  <a:pt x="1876410" y="433186"/>
                </a:lnTo>
                <a:lnTo>
                  <a:pt x="1921265" y="455439"/>
                </a:lnTo>
                <a:lnTo>
                  <a:pt x="1965522" y="478125"/>
                </a:lnTo>
                <a:lnTo>
                  <a:pt x="2009166" y="501234"/>
                </a:lnTo>
                <a:lnTo>
                  <a:pt x="2052180" y="524758"/>
                </a:lnTo>
                <a:lnTo>
                  <a:pt x="2094549" y="548687"/>
                </a:lnTo>
                <a:lnTo>
                  <a:pt x="2136256" y="573012"/>
                </a:lnTo>
                <a:lnTo>
                  <a:pt x="2177284" y="597722"/>
                </a:lnTo>
                <a:lnTo>
                  <a:pt x="2217618" y="622810"/>
                </a:lnTo>
                <a:lnTo>
                  <a:pt x="2257242" y="648264"/>
                </a:lnTo>
                <a:lnTo>
                  <a:pt x="2296140" y="674077"/>
                </a:lnTo>
                <a:lnTo>
                  <a:pt x="2334295" y="700238"/>
                </a:lnTo>
                <a:lnTo>
                  <a:pt x="2371691" y="726738"/>
                </a:lnTo>
                <a:lnTo>
                  <a:pt x="2408312" y="753567"/>
                </a:lnTo>
                <a:lnTo>
                  <a:pt x="2444142" y="780717"/>
                </a:lnTo>
                <a:lnTo>
                  <a:pt x="2479165" y="808178"/>
                </a:lnTo>
                <a:lnTo>
                  <a:pt x="2513364" y="835940"/>
                </a:lnTo>
                <a:lnTo>
                  <a:pt x="2546724" y="863994"/>
                </a:lnTo>
                <a:lnTo>
                  <a:pt x="2579228" y="892331"/>
                </a:lnTo>
                <a:lnTo>
                  <a:pt x="2610861" y="920941"/>
                </a:lnTo>
                <a:lnTo>
                  <a:pt x="2641605" y="949815"/>
                </a:lnTo>
                <a:lnTo>
                  <a:pt x="2671446" y="978943"/>
                </a:lnTo>
                <a:lnTo>
                  <a:pt x="2700366" y="1008316"/>
                </a:lnTo>
                <a:lnTo>
                  <a:pt x="2728350" y="1037924"/>
                </a:lnTo>
                <a:lnTo>
                  <a:pt x="2755381" y="1067759"/>
                </a:lnTo>
                <a:lnTo>
                  <a:pt x="2781443" y="1097810"/>
                </a:lnTo>
                <a:lnTo>
                  <a:pt x="2806521" y="1128069"/>
                </a:lnTo>
                <a:lnTo>
                  <a:pt x="2830598" y="1158525"/>
                </a:lnTo>
                <a:lnTo>
                  <a:pt x="2853658" y="1189170"/>
                </a:lnTo>
                <a:lnTo>
                  <a:pt x="2896661" y="1250988"/>
                </a:lnTo>
                <a:lnTo>
                  <a:pt x="2935403" y="1313447"/>
                </a:lnTo>
                <a:lnTo>
                  <a:pt x="2969753" y="1376471"/>
                </a:lnTo>
                <a:lnTo>
                  <a:pt x="2999583" y="1439986"/>
                </a:lnTo>
                <a:lnTo>
                  <a:pt x="3024763" y="1503915"/>
                </a:lnTo>
                <a:lnTo>
                  <a:pt x="3045164" y="1568185"/>
                </a:lnTo>
                <a:lnTo>
                  <a:pt x="3060657" y="1632718"/>
                </a:lnTo>
                <a:lnTo>
                  <a:pt x="3071113" y="1697441"/>
                </a:lnTo>
                <a:lnTo>
                  <a:pt x="3076403" y="1762278"/>
                </a:lnTo>
                <a:lnTo>
                  <a:pt x="3077071" y="1794716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3683" y="7071296"/>
            <a:ext cx="3351529" cy="2259330"/>
          </a:xfrm>
          <a:custGeom>
            <a:avLst/>
            <a:gdLst/>
            <a:ahLst/>
            <a:cxnLst/>
            <a:rect l="l" t="t" r="r" b="b"/>
            <a:pathLst>
              <a:path w="3351530" h="2259329">
                <a:moveTo>
                  <a:pt x="3351102" y="0"/>
                </a:moveTo>
                <a:lnTo>
                  <a:pt x="3348890" y="71324"/>
                </a:lnTo>
                <a:lnTo>
                  <a:pt x="3342316" y="142585"/>
                </a:lnTo>
                <a:lnTo>
                  <a:pt x="3331474" y="213719"/>
                </a:lnTo>
                <a:lnTo>
                  <a:pt x="3316459" y="284662"/>
                </a:lnTo>
                <a:lnTo>
                  <a:pt x="3297363" y="355352"/>
                </a:lnTo>
                <a:lnTo>
                  <a:pt x="3274280" y="425725"/>
                </a:lnTo>
                <a:lnTo>
                  <a:pt x="3247305" y="495718"/>
                </a:lnTo>
                <a:lnTo>
                  <a:pt x="3216531" y="565269"/>
                </a:lnTo>
                <a:lnTo>
                  <a:pt x="3199749" y="599858"/>
                </a:lnTo>
                <a:lnTo>
                  <a:pt x="3182052" y="634313"/>
                </a:lnTo>
                <a:lnTo>
                  <a:pt x="3163452" y="668625"/>
                </a:lnTo>
                <a:lnTo>
                  <a:pt x="3143961" y="702787"/>
                </a:lnTo>
                <a:lnTo>
                  <a:pt x="3123591" y="736791"/>
                </a:lnTo>
                <a:lnTo>
                  <a:pt x="3102353" y="770629"/>
                </a:lnTo>
                <a:lnTo>
                  <a:pt x="3080259" y="804292"/>
                </a:lnTo>
                <a:lnTo>
                  <a:pt x="3057321" y="837774"/>
                </a:lnTo>
                <a:lnTo>
                  <a:pt x="3033551" y="871066"/>
                </a:lnTo>
                <a:lnTo>
                  <a:pt x="3008959" y="904161"/>
                </a:lnTo>
                <a:lnTo>
                  <a:pt x="2983559" y="937050"/>
                </a:lnTo>
                <a:lnTo>
                  <a:pt x="2957361" y="969725"/>
                </a:lnTo>
                <a:lnTo>
                  <a:pt x="2930378" y="1002179"/>
                </a:lnTo>
                <a:lnTo>
                  <a:pt x="2902620" y="1034404"/>
                </a:lnTo>
                <a:lnTo>
                  <a:pt x="2874101" y="1066391"/>
                </a:lnTo>
                <a:lnTo>
                  <a:pt x="2844831" y="1098134"/>
                </a:lnTo>
                <a:lnTo>
                  <a:pt x="2814823" y="1129623"/>
                </a:lnTo>
                <a:lnTo>
                  <a:pt x="2784087" y="1160851"/>
                </a:lnTo>
                <a:lnTo>
                  <a:pt x="2752636" y="1191811"/>
                </a:lnTo>
                <a:lnTo>
                  <a:pt x="2720482" y="1222494"/>
                </a:lnTo>
                <a:lnTo>
                  <a:pt x="2687635" y="1252893"/>
                </a:lnTo>
                <a:lnTo>
                  <a:pt x="2654109" y="1282999"/>
                </a:lnTo>
                <a:lnTo>
                  <a:pt x="2619914" y="1312804"/>
                </a:lnTo>
                <a:lnTo>
                  <a:pt x="2585063" y="1342301"/>
                </a:lnTo>
                <a:lnTo>
                  <a:pt x="2549567" y="1371483"/>
                </a:lnTo>
                <a:lnTo>
                  <a:pt x="2513437" y="1400340"/>
                </a:lnTo>
                <a:lnTo>
                  <a:pt x="2476686" y="1428865"/>
                </a:lnTo>
                <a:lnTo>
                  <a:pt x="2439325" y="1457050"/>
                </a:lnTo>
                <a:lnTo>
                  <a:pt x="2401367" y="1484887"/>
                </a:lnTo>
                <a:lnTo>
                  <a:pt x="2362821" y="1512368"/>
                </a:lnTo>
                <a:lnTo>
                  <a:pt x="2323702" y="1539486"/>
                </a:lnTo>
                <a:lnTo>
                  <a:pt x="2284019" y="1566233"/>
                </a:lnTo>
                <a:lnTo>
                  <a:pt x="2243785" y="1592600"/>
                </a:lnTo>
                <a:lnTo>
                  <a:pt x="2203012" y="1618580"/>
                </a:lnTo>
                <a:lnTo>
                  <a:pt x="2161711" y="1644164"/>
                </a:lnTo>
                <a:lnTo>
                  <a:pt x="2119894" y="1669346"/>
                </a:lnTo>
                <a:lnTo>
                  <a:pt x="2077573" y="1694116"/>
                </a:lnTo>
                <a:lnTo>
                  <a:pt x="2034759" y="1718468"/>
                </a:lnTo>
                <a:lnTo>
                  <a:pt x="1991465" y="1742393"/>
                </a:lnTo>
                <a:lnTo>
                  <a:pt x="1947701" y="1765883"/>
                </a:lnTo>
                <a:lnTo>
                  <a:pt x="1903480" y="1788930"/>
                </a:lnTo>
                <a:lnTo>
                  <a:pt x="1858814" y="1811527"/>
                </a:lnTo>
                <a:lnTo>
                  <a:pt x="1813713" y="1833666"/>
                </a:lnTo>
                <a:lnTo>
                  <a:pt x="1768191" y="1855338"/>
                </a:lnTo>
                <a:lnTo>
                  <a:pt x="1722257" y="1876536"/>
                </a:lnTo>
                <a:lnTo>
                  <a:pt x="1675926" y="1897252"/>
                </a:lnTo>
                <a:lnTo>
                  <a:pt x="1629207" y="1917478"/>
                </a:lnTo>
                <a:lnTo>
                  <a:pt x="1582112" y="1937206"/>
                </a:lnTo>
                <a:lnTo>
                  <a:pt x="1534654" y="1956428"/>
                </a:lnTo>
                <a:lnTo>
                  <a:pt x="1486845" y="1975136"/>
                </a:lnTo>
                <a:lnTo>
                  <a:pt x="1438695" y="1993323"/>
                </a:lnTo>
                <a:lnTo>
                  <a:pt x="1390217" y="2010981"/>
                </a:lnTo>
                <a:lnTo>
                  <a:pt x="1341422" y="2028101"/>
                </a:lnTo>
                <a:lnTo>
                  <a:pt x="1292322" y="2044675"/>
                </a:lnTo>
                <a:lnTo>
                  <a:pt x="1242929" y="2060697"/>
                </a:lnTo>
                <a:lnTo>
                  <a:pt x="1193254" y="2076157"/>
                </a:lnTo>
                <a:lnTo>
                  <a:pt x="1143310" y="2091048"/>
                </a:lnTo>
                <a:lnTo>
                  <a:pt x="1093107" y="2105363"/>
                </a:lnTo>
                <a:lnTo>
                  <a:pt x="1042658" y="2119092"/>
                </a:lnTo>
                <a:lnTo>
                  <a:pt x="991975" y="2132229"/>
                </a:lnTo>
                <a:lnTo>
                  <a:pt x="941068" y="2144765"/>
                </a:lnTo>
                <a:lnTo>
                  <a:pt x="889950" y="2156693"/>
                </a:lnTo>
                <a:lnTo>
                  <a:pt x="838633" y="2168004"/>
                </a:lnTo>
                <a:lnTo>
                  <a:pt x="787129" y="2178691"/>
                </a:lnTo>
                <a:lnTo>
                  <a:pt x="735448" y="2188746"/>
                </a:lnTo>
                <a:lnTo>
                  <a:pt x="683603" y="2198160"/>
                </a:lnTo>
                <a:lnTo>
                  <a:pt x="631605" y="2206927"/>
                </a:lnTo>
                <a:lnTo>
                  <a:pt x="579466" y="2215038"/>
                </a:lnTo>
                <a:lnTo>
                  <a:pt x="527199" y="2222484"/>
                </a:lnTo>
                <a:lnTo>
                  <a:pt x="474814" y="2229260"/>
                </a:lnTo>
                <a:lnTo>
                  <a:pt x="422323" y="2235355"/>
                </a:lnTo>
                <a:lnTo>
                  <a:pt x="369738" y="2240763"/>
                </a:lnTo>
                <a:lnTo>
                  <a:pt x="317071" y="2245475"/>
                </a:lnTo>
                <a:lnTo>
                  <a:pt x="264334" y="2249485"/>
                </a:lnTo>
                <a:lnTo>
                  <a:pt x="211538" y="2252783"/>
                </a:lnTo>
                <a:lnTo>
                  <a:pt x="158694" y="2255361"/>
                </a:lnTo>
                <a:lnTo>
                  <a:pt x="105816" y="2257213"/>
                </a:lnTo>
                <a:lnTo>
                  <a:pt x="52914" y="2258330"/>
                </a:lnTo>
                <a:lnTo>
                  <a:pt x="0" y="2258704"/>
                </a:lnTo>
              </a:path>
              <a:path w="3351530" h="2259329">
                <a:moveTo>
                  <a:pt x="3351102" y="0"/>
                </a:moveTo>
                <a:lnTo>
                  <a:pt x="3348890" y="71324"/>
                </a:lnTo>
                <a:lnTo>
                  <a:pt x="3342316" y="142585"/>
                </a:lnTo>
                <a:lnTo>
                  <a:pt x="3331474" y="213719"/>
                </a:lnTo>
                <a:lnTo>
                  <a:pt x="3316459" y="284662"/>
                </a:lnTo>
                <a:lnTo>
                  <a:pt x="3297363" y="355352"/>
                </a:lnTo>
                <a:lnTo>
                  <a:pt x="3274280" y="425725"/>
                </a:lnTo>
                <a:lnTo>
                  <a:pt x="3247305" y="495718"/>
                </a:lnTo>
                <a:lnTo>
                  <a:pt x="3216531" y="565269"/>
                </a:lnTo>
                <a:lnTo>
                  <a:pt x="3199749" y="599858"/>
                </a:lnTo>
                <a:lnTo>
                  <a:pt x="3182052" y="634313"/>
                </a:lnTo>
                <a:lnTo>
                  <a:pt x="3163452" y="668625"/>
                </a:lnTo>
                <a:lnTo>
                  <a:pt x="3143961" y="702787"/>
                </a:lnTo>
                <a:lnTo>
                  <a:pt x="3123591" y="736791"/>
                </a:lnTo>
                <a:lnTo>
                  <a:pt x="3102353" y="770629"/>
                </a:lnTo>
                <a:lnTo>
                  <a:pt x="3080259" y="804292"/>
                </a:lnTo>
                <a:lnTo>
                  <a:pt x="3057321" y="837774"/>
                </a:lnTo>
                <a:lnTo>
                  <a:pt x="3033551" y="871066"/>
                </a:lnTo>
                <a:lnTo>
                  <a:pt x="3008959" y="904161"/>
                </a:lnTo>
                <a:lnTo>
                  <a:pt x="2983559" y="937050"/>
                </a:lnTo>
                <a:lnTo>
                  <a:pt x="2957361" y="969725"/>
                </a:lnTo>
                <a:lnTo>
                  <a:pt x="2930378" y="1002179"/>
                </a:lnTo>
                <a:lnTo>
                  <a:pt x="2902620" y="1034404"/>
                </a:lnTo>
                <a:lnTo>
                  <a:pt x="2874101" y="1066391"/>
                </a:lnTo>
                <a:lnTo>
                  <a:pt x="2844831" y="1098134"/>
                </a:lnTo>
                <a:lnTo>
                  <a:pt x="2814823" y="1129623"/>
                </a:lnTo>
                <a:lnTo>
                  <a:pt x="2784087" y="1160851"/>
                </a:lnTo>
                <a:lnTo>
                  <a:pt x="2752636" y="1191811"/>
                </a:lnTo>
                <a:lnTo>
                  <a:pt x="2720482" y="1222494"/>
                </a:lnTo>
                <a:lnTo>
                  <a:pt x="2687635" y="1252893"/>
                </a:lnTo>
                <a:lnTo>
                  <a:pt x="2654109" y="1282999"/>
                </a:lnTo>
                <a:lnTo>
                  <a:pt x="2619914" y="1312804"/>
                </a:lnTo>
                <a:lnTo>
                  <a:pt x="2585063" y="1342301"/>
                </a:lnTo>
                <a:lnTo>
                  <a:pt x="2549567" y="1371483"/>
                </a:lnTo>
                <a:lnTo>
                  <a:pt x="2513437" y="1400340"/>
                </a:lnTo>
                <a:lnTo>
                  <a:pt x="2476686" y="1428865"/>
                </a:lnTo>
                <a:lnTo>
                  <a:pt x="2439325" y="1457050"/>
                </a:lnTo>
                <a:lnTo>
                  <a:pt x="2401367" y="1484887"/>
                </a:lnTo>
                <a:lnTo>
                  <a:pt x="2362821" y="1512368"/>
                </a:lnTo>
                <a:lnTo>
                  <a:pt x="2323702" y="1539486"/>
                </a:lnTo>
                <a:lnTo>
                  <a:pt x="2284019" y="1566233"/>
                </a:lnTo>
                <a:lnTo>
                  <a:pt x="2243785" y="1592600"/>
                </a:lnTo>
                <a:lnTo>
                  <a:pt x="2203012" y="1618580"/>
                </a:lnTo>
                <a:lnTo>
                  <a:pt x="2161711" y="1644164"/>
                </a:lnTo>
                <a:lnTo>
                  <a:pt x="2119894" y="1669346"/>
                </a:lnTo>
                <a:lnTo>
                  <a:pt x="2077573" y="1694116"/>
                </a:lnTo>
                <a:lnTo>
                  <a:pt x="2034759" y="1718468"/>
                </a:lnTo>
                <a:lnTo>
                  <a:pt x="1991465" y="1742393"/>
                </a:lnTo>
                <a:lnTo>
                  <a:pt x="1947701" y="1765883"/>
                </a:lnTo>
                <a:lnTo>
                  <a:pt x="1903480" y="1788930"/>
                </a:lnTo>
                <a:lnTo>
                  <a:pt x="1858814" y="1811527"/>
                </a:lnTo>
                <a:lnTo>
                  <a:pt x="1813713" y="1833666"/>
                </a:lnTo>
                <a:lnTo>
                  <a:pt x="1768191" y="1855338"/>
                </a:lnTo>
                <a:lnTo>
                  <a:pt x="1722257" y="1876536"/>
                </a:lnTo>
                <a:lnTo>
                  <a:pt x="1675926" y="1897252"/>
                </a:lnTo>
                <a:lnTo>
                  <a:pt x="1629207" y="1917478"/>
                </a:lnTo>
                <a:lnTo>
                  <a:pt x="1582112" y="1937206"/>
                </a:lnTo>
                <a:lnTo>
                  <a:pt x="1534654" y="1956428"/>
                </a:lnTo>
                <a:lnTo>
                  <a:pt x="1486845" y="1975136"/>
                </a:lnTo>
                <a:lnTo>
                  <a:pt x="1438695" y="1993323"/>
                </a:lnTo>
                <a:lnTo>
                  <a:pt x="1390217" y="2010981"/>
                </a:lnTo>
                <a:lnTo>
                  <a:pt x="1341422" y="2028101"/>
                </a:lnTo>
                <a:lnTo>
                  <a:pt x="1292322" y="2044675"/>
                </a:lnTo>
                <a:lnTo>
                  <a:pt x="1242929" y="2060697"/>
                </a:lnTo>
                <a:lnTo>
                  <a:pt x="1193254" y="2076157"/>
                </a:lnTo>
                <a:lnTo>
                  <a:pt x="1143310" y="2091048"/>
                </a:lnTo>
                <a:lnTo>
                  <a:pt x="1093107" y="2105363"/>
                </a:lnTo>
                <a:lnTo>
                  <a:pt x="1042658" y="2119092"/>
                </a:lnTo>
                <a:lnTo>
                  <a:pt x="991975" y="2132229"/>
                </a:lnTo>
                <a:lnTo>
                  <a:pt x="941068" y="2144765"/>
                </a:lnTo>
                <a:lnTo>
                  <a:pt x="889950" y="2156693"/>
                </a:lnTo>
                <a:lnTo>
                  <a:pt x="838633" y="2168004"/>
                </a:lnTo>
                <a:lnTo>
                  <a:pt x="787129" y="2178691"/>
                </a:lnTo>
                <a:lnTo>
                  <a:pt x="735448" y="2188746"/>
                </a:lnTo>
                <a:lnTo>
                  <a:pt x="683603" y="2198160"/>
                </a:lnTo>
                <a:lnTo>
                  <a:pt x="631605" y="2206927"/>
                </a:lnTo>
                <a:lnTo>
                  <a:pt x="579466" y="2215038"/>
                </a:lnTo>
                <a:lnTo>
                  <a:pt x="527199" y="2222484"/>
                </a:lnTo>
                <a:lnTo>
                  <a:pt x="474814" y="2229260"/>
                </a:lnTo>
                <a:lnTo>
                  <a:pt x="422323" y="2235355"/>
                </a:lnTo>
                <a:lnTo>
                  <a:pt x="369738" y="2240763"/>
                </a:lnTo>
                <a:lnTo>
                  <a:pt x="317071" y="2245475"/>
                </a:lnTo>
                <a:lnTo>
                  <a:pt x="264334" y="2249485"/>
                </a:lnTo>
                <a:lnTo>
                  <a:pt x="211538" y="2252783"/>
                </a:lnTo>
                <a:lnTo>
                  <a:pt x="158694" y="2255361"/>
                </a:lnTo>
                <a:lnTo>
                  <a:pt x="105816" y="2257213"/>
                </a:lnTo>
                <a:lnTo>
                  <a:pt x="52914" y="2258330"/>
                </a:lnTo>
                <a:lnTo>
                  <a:pt x="0" y="2258704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6179" y="7004213"/>
            <a:ext cx="3380740" cy="2325370"/>
          </a:xfrm>
          <a:custGeom>
            <a:avLst/>
            <a:gdLst/>
            <a:ahLst/>
            <a:cxnLst/>
            <a:rect l="l" t="t" r="r" b="b"/>
            <a:pathLst>
              <a:path w="3380740" h="2325370">
                <a:moveTo>
                  <a:pt x="3380562" y="2325279"/>
                </a:moveTo>
                <a:lnTo>
                  <a:pt x="3328291" y="2324909"/>
                </a:lnTo>
                <a:lnTo>
                  <a:pt x="3276031" y="2323806"/>
                </a:lnTo>
                <a:lnTo>
                  <a:pt x="3223793" y="2321976"/>
                </a:lnTo>
                <a:lnTo>
                  <a:pt x="3171588" y="2319428"/>
                </a:lnTo>
                <a:lnTo>
                  <a:pt x="3119428" y="2316169"/>
                </a:lnTo>
                <a:lnTo>
                  <a:pt x="3067322" y="2312207"/>
                </a:lnTo>
                <a:lnTo>
                  <a:pt x="3015284" y="2307549"/>
                </a:lnTo>
                <a:lnTo>
                  <a:pt x="2963323" y="2302204"/>
                </a:lnTo>
                <a:lnTo>
                  <a:pt x="2911451" y="2296178"/>
                </a:lnTo>
                <a:lnTo>
                  <a:pt x="2859678" y="2289479"/>
                </a:lnTo>
                <a:lnTo>
                  <a:pt x="2808017" y="2282115"/>
                </a:lnTo>
                <a:lnTo>
                  <a:pt x="2756478" y="2274094"/>
                </a:lnTo>
                <a:lnTo>
                  <a:pt x="2705072" y="2265423"/>
                </a:lnTo>
                <a:lnTo>
                  <a:pt x="2653810" y="2256110"/>
                </a:lnTo>
                <a:lnTo>
                  <a:pt x="2602704" y="2246163"/>
                </a:lnTo>
                <a:lnTo>
                  <a:pt x="2551764" y="2235589"/>
                </a:lnTo>
                <a:lnTo>
                  <a:pt x="2501002" y="2224395"/>
                </a:lnTo>
                <a:lnTo>
                  <a:pt x="2450429" y="2212590"/>
                </a:lnTo>
                <a:lnTo>
                  <a:pt x="2400055" y="2200182"/>
                </a:lnTo>
                <a:lnTo>
                  <a:pt x="2349893" y="2187177"/>
                </a:lnTo>
                <a:lnTo>
                  <a:pt x="2299953" y="2173583"/>
                </a:lnTo>
                <a:lnTo>
                  <a:pt x="2250246" y="2159409"/>
                </a:lnTo>
                <a:lnTo>
                  <a:pt x="2200783" y="2144661"/>
                </a:lnTo>
                <a:lnTo>
                  <a:pt x="2151576" y="2129348"/>
                </a:lnTo>
                <a:lnTo>
                  <a:pt x="2102635" y="2113477"/>
                </a:lnTo>
                <a:lnTo>
                  <a:pt x="2053972" y="2097055"/>
                </a:lnTo>
                <a:lnTo>
                  <a:pt x="2005598" y="2080091"/>
                </a:lnTo>
                <a:lnTo>
                  <a:pt x="1957524" y="2062591"/>
                </a:lnTo>
                <a:lnTo>
                  <a:pt x="1909761" y="2044565"/>
                </a:lnTo>
                <a:lnTo>
                  <a:pt x="1862320" y="2026018"/>
                </a:lnTo>
                <a:lnTo>
                  <a:pt x="1815213" y="2006960"/>
                </a:lnTo>
                <a:lnTo>
                  <a:pt x="1768450" y="1987396"/>
                </a:lnTo>
                <a:lnTo>
                  <a:pt x="1722042" y="1967337"/>
                </a:lnTo>
                <a:lnTo>
                  <a:pt x="1676001" y="1946788"/>
                </a:lnTo>
                <a:lnTo>
                  <a:pt x="1630337" y="1925757"/>
                </a:lnTo>
                <a:lnTo>
                  <a:pt x="1585063" y="1904252"/>
                </a:lnTo>
                <a:lnTo>
                  <a:pt x="1540188" y="1882282"/>
                </a:lnTo>
                <a:lnTo>
                  <a:pt x="1495725" y="1859852"/>
                </a:lnTo>
                <a:lnTo>
                  <a:pt x="1451683" y="1836972"/>
                </a:lnTo>
                <a:lnTo>
                  <a:pt x="1408075" y="1813649"/>
                </a:lnTo>
                <a:lnTo>
                  <a:pt x="1364912" y="1789890"/>
                </a:lnTo>
                <a:lnTo>
                  <a:pt x="1322204" y="1765702"/>
                </a:lnTo>
                <a:lnTo>
                  <a:pt x="1279962" y="1741095"/>
                </a:lnTo>
                <a:lnTo>
                  <a:pt x="1238199" y="1716075"/>
                </a:lnTo>
                <a:lnTo>
                  <a:pt x="1196924" y="1690649"/>
                </a:lnTo>
                <a:lnTo>
                  <a:pt x="1156149" y="1664827"/>
                </a:lnTo>
                <a:lnTo>
                  <a:pt x="1115886" y="1638614"/>
                </a:lnTo>
                <a:lnTo>
                  <a:pt x="1076144" y="1612020"/>
                </a:lnTo>
                <a:lnTo>
                  <a:pt x="1036936" y="1585050"/>
                </a:lnTo>
                <a:lnTo>
                  <a:pt x="998273" y="1557714"/>
                </a:lnTo>
                <a:lnTo>
                  <a:pt x="960165" y="1530019"/>
                </a:lnTo>
                <a:lnTo>
                  <a:pt x="922623" y="1501973"/>
                </a:lnTo>
                <a:lnTo>
                  <a:pt x="885660" y="1473582"/>
                </a:lnTo>
                <a:lnTo>
                  <a:pt x="849285" y="1444855"/>
                </a:lnTo>
                <a:lnTo>
                  <a:pt x="813510" y="1415800"/>
                </a:lnTo>
                <a:lnTo>
                  <a:pt x="778347" y="1386423"/>
                </a:lnTo>
                <a:lnTo>
                  <a:pt x="743806" y="1356734"/>
                </a:lnTo>
                <a:lnTo>
                  <a:pt x="709898" y="1326738"/>
                </a:lnTo>
                <a:lnTo>
                  <a:pt x="676634" y="1296445"/>
                </a:lnTo>
                <a:lnTo>
                  <a:pt x="644026" y="1265861"/>
                </a:lnTo>
                <a:lnTo>
                  <a:pt x="612085" y="1234995"/>
                </a:lnTo>
                <a:lnTo>
                  <a:pt x="580822" y="1203853"/>
                </a:lnTo>
                <a:lnTo>
                  <a:pt x="550248" y="1172444"/>
                </a:lnTo>
                <a:lnTo>
                  <a:pt x="520374" y="1140775"/>
                </a:lnTo>
                <a:lnTo>
                  <a:pt x="491210" y="1108854"/>
                </a:lnTo>
                <a:lnTo>
                  <a:pt x="462770" y="1076689"/>
                </a:lnTo>
                <a:lnTo>
                  <a:pt x="435062" y="1044286"/>
                </a:lnTo>
                <a:lnTo>
                  <a:pt x="408099" y="1011655"/>
                </a:lnTo>
                <a:lnTo>
                  <a:pt x="381892" y="978801"/>
                </a:lnTo>
                <a:lnTo>
                  <a:pt x="356452" y="945734"/>
                </a:lnTo>
                <a:lnTo>
                  <a:pt x="331789" y="912461"/>
                </a:lnTo>
                <a:lnTo>
                  <a:pt x="307915" y="878989"/>
                </a:lnTo>
                <a:lnTo>
                  <a:pt x="284842" y="845326"/>
                </a:lnTo>
                <a:lnTo>
                  <a:pt x="262579" y="811480"/>
                </a:lnTo>
                <a:lnTo>
                  <a:pt x="241139" y="777458"/>
                </a:lnTo>
                <a:lnTo>
                  <a:pt x="220533" y="743268"/>
                </a:lnTo>
                <a:lnTo>
                  <a:pt x="200770" y="708917"/>
                </a:lnTo>
                <a:lnTo>
                  <a:pt x="181864" y="674414"/>
                </a:lnTo>
                <a:lnTo>
                  <a:pt x="163824" y="639766"/>
                </a:lnTo>
                <a:lnTo>
                  <a:pt x="146663" y="604980"/>
                </a:lnTo>
                <a:lnTo>
                  <a:pt x="130390" y="570065"/>
                </a:lnTo>
                <a:lnTo>
                  <a:pt x="115017" y="535027"/>
                </a:lnTo>
                <a:lnTo>
                  <a:pt x="87017" y="464616"/>
                </a:lnTo>
                <a:lnTo>
                  <a:pt x="62750" y="393807"/>
                </a:lnTo>
                <a:lnTo>
                  <a:pt x="42306" y="322663"/>
                </a:lnTo>
                <a:lnTo>
                  <a:pt x="25774" y="251244"/>
                </a:lnTo>
                <a:lnTo>
                  <a:pt x="13242" y="179612"/>
                </a:lnTo>
                <a:lnTo>
                  <a:pt x="4800" y="107828"/>
                </a:lnTo>
                <a:lnTo>
                  <a:pt x="537" y="35952"/>
                </a:lnTo>
                <a:lnTo>
                  <a:pt x="0" y="0"/>
                </a:lnTo>
              </a:path>
              <a:path w="3380740" h="2325370">
                <a:moveTo>
                  <a:pt x="3380562" y="2325279"/>
                </a:moveTo>
                <a:lnTo>
                  <a:pt x="3328291" y="2324909"/>
                </a:lnTo>
                <a:lnTo>
                  <a:pt x="3276031" y="2323806"/>
                </a:lnTo>
                <a:lnTo>
                  <a:pt x="3223793" y="2321976"/>
                </a:lnTo>
                <a:lnTo>
                  <a:pt x="3171588" y="2319428"/>
                </a:lnTo>
                <a:lnTo>
                  <a:pt x="3119428" y="2316169"/>
                </a:lnTo>
                <a:lnTo>
                  <a:pt x="3067322" y="2312207"/>
                </a:lnTo>
                <a:lnTo>
                  <a:pt x="3015284" y="2307549"/>
                </a:lnTo>
                <a:lnTo>
                  <a:pt x="2963323" y="2302204"/>
                </a:lnTo>
                <a:lnTo>
                  <a:pt x="2911451" y="2296178"/>
                </a:lnTo>
                <a:lnTo>
                  <a:pt x="2859678" y="2289479"/>
                </a:lnTo>
                <a:lnTo>
                  <a:pt x="2808017" y="2282115"/>
                </a:lnTo>
                <a:lnTo>
                  <a:pt x="2756478" y="2274094"/>
                </a:lnTo>
                <a:lnTo>
                  <a:pt x="2705072" y="2265423"/>
                </a:lnTo>
                <a:lnTo>
                  <a:pt x="2653810" y="2256110"/>
                </a:lnTo>
                <a:lnTo>
                  <a:pt x="2602704" y="2246163"/>
                </a:lnTo>
                <a:lnTo>
                  <a:pt x="2551764" y="2235589"/>
                </a:lnTo>
                <a:lnTo>
                  <a:pt x="2501002" y="2224395"/>
                </a:lnTo>
                <a:lnTo>
                  <a:pt x="2450429" y="2212590"/>
                </a:lnTo>
                <a:lnTo>
                  <a:pt x="2400055" y="2200182"/>
                </a:lnTo>
                <a:lnTo>
                  <a:pt x="2349893" y="2187177"/>
                </a:lnTo>
                <a:lnTo>
                  <a:pt x="2299953" y="2173583"/>
                </a:lnTo>
                <a:lnTo>
                  <a:pt x="2250246" y="2159409"/>
                </a:lnTo>
                <a:lnTo>
                  <a:pt x="2200783" y="2144661"/>
                </a:lnTo>
                <a:lnTo>
                  <a:pt x="2151576" y="2129348"/>
                </a:lnTo>
                <a:lnTo>
                  <a:pt x="2102635" y="2113477"/>
                </a:lnTo>
                <a:lnTo>
                  <a:pt x="2053972" y="2097055"/>
                </a:lnTo>
                <a:lnTo>
                  <a:pt x="2005598" y="2080091"/>
                </a:lnTo>
                <a:lnTo>
                  <a:pt x="1957524" y="2062591"/>
                </a:lnTo>
                <a:lnTo>
                  <a:pt x="1909761" y="2044565"/>
                </a:lnTo>
                <a:lnTo>
                  <a:pt x="1862320" y="2026018"/>
                </a:lnTo>
                <a:lnTo>
                  <a:pt x="1815213" y="2006960"/>
                </a:lnTo>
                <a:lnTo>
                  <a:pt x="1768450" y="1987396"/>
                </a:lnTo>
                <a:lnTo>
                  <a:pt x="1722042" y="1967337"/>
                </a:lnTo>
                <a:lnTo>
                  <a:pt x="1676001" y="1946788"/>
                </a:lnTo>
                <a:lnTo>
                  <a:pt x="1630337" y="1925757"/>
                </a:lnTo>
                <a:lnTo>
                  <a:pt x="1585063" y="1904252"/>
                </a:lnTo>
                <a:lnTo>
                  <a:pt x="1540188" y="1882282"/>
                </a:lnTo>
                <a:lnTo>
                  <a:pt x="1495725" y="1859852"/>
                </a:lnTo>
                <a:lnTo>
                  <a:pt x="1451683" y="1836972"/>
                </a:lnTo>
                <a:lnTo>
                  <a:pt x="1408075" y="1813649"/>
                </a:lnTo>
                <a:lnTo>
                  <a:pt x="1364912" y="1789890"/>
                </a:lnTo>
                <a:lnTo>
                  <a:pt x="1322204" y="1765702"/>
                </a:lnTo>
                <a:lnTo>
                  <a:pt x="1279962" y="1741095"/>
                </a:lnTo>
                <a:lnTo>
                  <a:pt x="1238199" y="1716075"/>
                </a:lnTo>
                <a:lnTo>
                  <a:pt x="1196924" y="1690649"/>
                </a:lnTo>
                <a:lnTo>
                  <a:pt x="1156149" y="1664827"/>
                </a:lnTo>
                <a:lnTo>
                  <a:pt x="1115886" y="1638614"/>
                </a:lnTo>
                <a:lnTo>
                  <a:pt x="1076144" y="1612020"/>
                </a:lnTo>
                <a:lnTo>
                  <a:pt x="1036936" y="1585050"/>
                </a:lnTo>
                <a:lnTo>
                  <a:pt x="998273" y="1557714"/>
                </a:lnTo>
                <a:lnTo>
                  <a:pt x="960165" y="1530019"/>
                </a:lnTo>
                <a:lnTo>
                  <a:pt x="922623" y="1501973"/>
                </a:lnTo>
                <a:lnTo>
                  <a:pt x="885660" y="1473582"/>
                </a:lnTo>
                <a:lnTo>
                  <a:pt x="849285" y="1444855"/>
                </a:lnTo>
                <a:lnTo>
                  <a:pt x="813510" y="1415800"/>
                </a:lnTo>
                <a:lnTo>
                  <a:pt x="778347" y="1386423"/>
                </a:lnTo>
                <a:lnTo>
                  <a:pt x="743806" y="1356734"/>
                </a:lnTo>
                <a:lnTo>
                  <a:pt x="709898" y="1326738"/>
                </a:lnTo>
                <a:lnTo>
                  <a:pt x="676634" y="1296445"/>
                </a:lnTo>
                <a:lnTo>
                  <a:pt x="644026" y="1265861"/>
                </a:lnTo>
                <a:lnTo>
                  <a:pt x="612085" y="1234995"/>
                </a:lnTo>
                <a:lnTo>
                  <a:pt x="580822" y="1203853"/>
                </a:lnTo>
                <a:lnTo>
                  <a:pt x="550248" y="1172444"/>
                </a:lnTo>
                <a:lnTo>
                  <a:pt x="520374" y="1140775"/>
                </a:lnTo>
                <a:lnTo>
                  <a:pt x="491210" y="1108854"/>
                </a:lnTo>
                <a:lnTo>
                  <a:pt x="462770" y="1076689"/>
                </a:lnTo>
                <a:lnTo>
                  <a:pt x="435062" y="1044286"/>
                </a:lnTo>
                <a:lnTo>
                  <a:pt x="408099" y="1011655"/>
                </a:lnTo>
                <a:lnTo>
                  <a:pt x="381892" y="978801"/>
                </a:lnTo>
                <a:lnTo>
                  <a:pt x="356452" y="945734"/>
                </a:lnTo>
                <a:lnTo>
                  <a:pt x="331789" y="912461"/>
                </a:lnTo>
                <a:lnTo>
                  <a:pt x="307915" y="878989"/>
                </a:lnTo>
                <a:lnTo>
                  <a:pt x="284842" y="845326"/>
                </a:lnTo>
                <a:lnTo>
                  <a:pt x="262579" y="811480"/>
                </a:lnTo>
                <a:lnTo>
                  <a:pt x="241139" y="777458"/>
                </a:lnTo>
                <a:lnTo>
                  <a:pt x="220533" y="743268"/>
                </a:lnTo>
                <a:lnTo>
                  <a:pt x="200770" y="708917"/>
                </a:lnTo>
                <a:lnTo>
                  <a:pt x="181864" y="674414"/>
                </a:lnTo>
                <a:lnTo>
                  <a:pt x="163824" y="639766"/>
                </a:lnTo>
                <a:lnTo>
                  <a:pt x="146663" y="604980"/>
                </a:lnTo>
                <a:lnTo>
                  <a:pt x="130390" y="570065"/>
                </a:lnTo>
                <a:lnTo>
                  <a:pt x="115017" y="535027"/>
                </a:lnTo>
                <a:lnTo>
                  <a:pt x="87017" y="464616"/>
                </a:lnTo>
                <a:lnTo>
                  <a:pt x="62750" y="393807"/>
                </a:lnTo>
                <a:lnTo>
                  <a:pt x="42306" y="322663"/>
                </a:lnTo>
                <a:lnTo>
                  <a:pt x="25774" y="251244"/>
                </a:lnTo>
                <a:lnTo>
                  <a:pt x="13242" y="179612"/>
                </a:lnTo>
                <a:lnTo>
                  <a:pt x="4800" y="107828"/>
                </a:lnTo>
                <a:lnTo>
                  <a:pt x="537" y="35952"/>
                </a:lnTo>
                <a:lnTo>
                  <a:pt x="0" y="0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6179" y="3976344"/>
            <a:ext cx="3143250" cy="1729105"/>
          </a:xfrm>
          <a:custGeom>
            <a:avLst/>
            <a:gdLst/>
            <a:ahLst/>
            <a:cxnLst/>
            <a:rect l="l" t="t" r="r" b="b"/>
            <a:pathLst>
              <a:path w="3143250" h="1729104">
                <a:moveTo>
                  <a:pt x="0" y="1728649"/>
                </a:moveTo>
                <a:lnTo>
                  <a:pt x="2715" y="1666189"/>
                </a:lnTo>
                <a:lnTo>
                  <a:pt x="10774" y="1603800"/>
                </a:lnTo>
                <a:lnTo>
                  <a:pt x="24043" y="1541556"/>
                </a:lnTo>
                <a:lnTo>
                  <a:pt x="42392" y="1479528"/>
                </a:lnTo>
                <a:lnTo>
                  <a:pt x="65688" y="1417790"/>
                </a:lnTo>
                <a:lnTo>
                  <a:pt x="93800" y="1356414"/>
                </a:lnTo>
                <a:lnTo>
                  <a:pt x="126595" y="1295472"/>
                </a:lnTo>
                <a:lnTo>
                  <a:pt x="163941" y="1235038"/>
                </a:lnTo>
                <a:lnTo>
                  <a:pt x="205708" y="1175184"/>
                </a:lnTo>
                <a:lnTo>
                  <a:pt x="251761" y="1115982"/>
                </a:lnTo>
                <a:lnTo>
                  <a:pt x="276355" y="1086648"/>
                </a:lnTo>
                <a:lnTo>
                  <a:pt x="301971" y="1057505"/>
                </a:lnTo>
                <a:lnTo>
                  <a:pt x="328593" y="1028561"/>
                </a:lnTo>
                <a:lnTo>
                  <a:pt x="356204" y="999826"/>
                </a:lnTo>
                <a:lnTo>
                  <a:pt x="384788" y="971308"/>
                </a:lnTo>
                <a:lnTo>
                  <a:pt x="414329" y="943017"/>
                </a:lnTo>
                <a:lnTo>
                  <a:pt x="444810" y="914961"/>
                </a:lnTo>
                <a:lnTo>
                  <a:pt x="476214" y="887150"/>
                </a:lnTo>
                <a:lnTo>
                  <a:pt x="508525" y="859593"/>
                </a:lnTo>
                <a:lnTo>
                  <a:pt x="541727" y="832299"/>
                </a:lnTo>
                <a:lnTo>
                  <a:pt x="575803" y="805277"/>
                </a:lnTo>
                <a:lnTo>
                  <a:pt x="610736" y="778536"/>
                </a:lnTo>
                <a:lnTo>
                  <a:pt x="646511" y="752086"/>
                </a:lnTo>
                <a:lnTo>
                  <a:pt x="683109" y="725934"/>
                </a:lnTo>
                <a:lnTo>
                  <a:pt x="720516" y="700091"/>
                </a:lnTo>
                <a:lnTo>
                  <a:pt x="758715" y="674565"/>
                </a:lnTo>
                <a:lnTo>
                  <a:pt x="797689" y="649365"/>
                </a:lnTo>
                <a:lnTo>
                  <a:pt x="837421" y="624501"/>
                </a:lnTo>
                <a:lnTo>
                  <a:pt x="877895" y="599982"/>
                </a:lnTo>
                <a:lnTo>
                  <a:pt x="919095" y="575816"/>
                </a:lnTo>
                <a:lnTo>
                  <a:pt x="961004" y="552013"/>
                </a:lnTo>
                <a:lnTo>
                  <a:pt x="1003605" y="528582"/>
                </a:lnTo>
                <a:lnTo>
                  <a:pt x="1046883" y="505531"/>
                </a:lnTo>
                <a:lnTo>
                  <a:pt x="1090821" y="482871"/>
                </a:lnTo>
                <a:lnTo>
                  <a:pt x="1135401" y="460609"/>
                </a:lnTo>
                <a:lnTo>
                  <a:pt x="1180608" y="438756"/>
                </a:lnTo>
                <a:lnTo>
                  <a:pt x="1226426" y="417320"/>
                </a:lnTo>
                <a:lnTo>
                  <a:pt x="1272837" y="396310"/>
                </a:lnTo>
                <a:lnTo>
                  <a:pt x="1319825" y="375735"/>
                </a:lnTo>
                <a:lnTo>
                  <a:pt x="1367374" y="355605"/>
                </a:lnTo>
                <a:lnTo>
                  <a:pt x="1415467" y="335928"/>
                </a:lnTo>
                <a:lnTo>
                  <a:pt x="1464088" y="316714"/>
                </a:lnTo>
                <a:lnTo>
                  <a:pt x="1513220" y="297972"/>
                </a:lnTo>
                <a:lnTo>
                  <a:pt x="1562846" y="279710"/>
                </a:lnTo>
                <a:lnTo>
                  <a:pt x="1612951" y="261938"/>
                </a:lnTo>
                <a:lnTo>
                  <a:pt x="1663518" y="244664"/>
                </a:lnTo>
                <a:lnTo>
                  <a:pt x="1714530" y="227899"/>
                </a:lnTo>
                <a:lnTo>
                  <a:pt x="1765971" y="211651"/>
                </a:lnTo>
                <a:lnTo>
                  <a:pt x="1817824" y="195928"/>
                </a:lnTo>
                <a:lnTo>
                  <a:pt x="1870073" y="180741"/>
                </a:lnTo>
                <a:lnTo>
                  <a:pt x="1922701" y="166098"/>
                </a:lnTo>
                <a:lnTo>
                  <a:pt x="1975692" y="152008"/>
                </a:lnTo>
                <a:lnTo>
                  <a:pt x="2029029" y="138481"/>
                </a:lnTo>
                <a:lnTo>
                  <a:pt x="2082696" y="125525"/>
                </a:lnTo>
                <a:lnTo>
                  <a:pt x="2136676" y="113149"/>
                </a:lnTo>
                <a:lnTo>
                  <a:pt x="2190954" y="101363"/>
                </a:lnTo>
                <a:lnTo>
                  <a:pt x="2245511" y="90176"/>
                </a:lnTo>
                <a:lnTo>
                  <a:pt x="2300333" y="79597"/>
                </a:lnTo>
                <a:lnTo>
                  <a:pt x="2355401" y="69634"/>
                </a:lnTo>
                <a:lnTo>
                  <a:pt x="2410701" y="60297"/>
                </a:lnTo>
                <a:lnTo>
                  <a:pt x="2466215" y="51595"/>
                </a:lnTo>
                <a:lnTo>
                  <a:pt x="2521927" y="43537"/>
                </a:lnTo>
                <a:lnTo>
                  <a:pt x="2577820" y="36132"/>
                </a:lnTo>
                <a:lnTo>
                  <a:pt x="2633878" y="29389"/>
                </a:lnTo>
                <a:lnTo>
                  <a:pt x="2690085" y="23318"/>
                </a:lnTo>
                <a:lnTo>
                  <a:pt x="2746424" y="17927"/>
                </a:lnTo>
                <a:lnTo>
                  <a:pt x="2802878" y="13225"/>
                </a:lnTo>
                <a:lnTo>
                  <a:pt x="2859431" y="9222"/>
                </a:lnTo>
                <a:lnTo>
                  <a:pt x="2916066" y="5926"/>
                </a:lnTo>
                <a:lnTo>
                  <a:pt x="2972767" y="3347"/>
                </a:lnTo>
                <a:lnTo>
                  <a:pt x="3029518" y="1493"/>
                </a:lnTo>
                <a:lnTo>
                  <a:pt x="3086302" y="374"/>
                </a:lnTo>
                <a:lnTo>
                  <a:pt x="3143102" y="0"/>
                </a:lnTo>
              </a:path>
              <a:path w="3143250" h="1729104">
                <a:moveTo>
                  <a:pt x="0" y="1728649"/>
                </a:moveTo>
                <a:lnTo>
                  <a:pt x="2715" y="1666189"/>
                </a:lnTo>
                <a:lnTo>
                  <a:pt x="10774" y="1603800"/>
                </a:lnTo>
                <a:lnTo>
                  <a:pt x="24043" y="1541556"/>
                </a:lnTo>
                <a:lnTo>
                  <a:pt x="42392" y="1479528"/>
                </a:lnTo>
                <a:lnTo>
                  <a:pt x="65688" y="1417790"/>
                </a:lnTo>
                <a:lnTo>
                  <a:pt x="93800" y="1356414"/>
                </a:lnTo>
                <a:lnTo>
                  <a:pt x="126595" y="1295472"/>
                </a:lnTo>
                <a:lnTo>
                  <a:pt x="163941" y="1235038"/>
                </a:lnTo>
                <a:lnTo>
                  <a:pt x="205708" y="1175184"/>
                </a:lnTo>
                <a:lnTo>
                  <a:pt x="251761" y="1115982"/>
                </a:lnTo>
                <a:lnTo>
                  <a:pt x="276355" y="1086648"/>
                </a:lnTo>
                <a:lnTo>
                  <a:pt x="301971" y="1057505"/>
                </a:lnTo>
                <a:lnTo>
                  <a:pt x="328593" y="1028561"/>
                </a:lnTo>
                <a:lnTo>
                  <a:pt x="356204" y="999826"/>
                </a:lnTo>
                <a:lnTo>
                  <a:pt x="384788" y="971308"/>
                </a:lnTo>
                <a:lnTo>
                  <a:pt x="414329" y="943017"/>
                </a:lnTo>
                <a:lnTo>
                  <a:pt x="444810" y="914961"/>
                </a:lnTo>
                <a:lnTo>
                  <a:pt x="476214" y="887150"/>
                </a:lnTo>
                <a:lnTo>
                  <a:pt x="508525" y="859593"/>
                </a:lnTo>
                <a:lnTo>
                  <a:pt x="541727" y="832299"/>
                </a:lnTo>
                <a:lnTo>
                  <a:pt x="575803" y="805277"/>
                </a:lnTo>
                <a:lnTo>
                  <a:pt x="610736" y="778536"/>
                </a:lnTo>
                <a:lnTo>
                  <a:pt x="646511" y="752086"/>
                </a:lnTo>
                <a:lnTo>
                  <a:pt x="683109" y="725934"/>
                </a:lnTo>
                <a:lnTo>
                  <a:pt x="720516" y="700091"/>
                </a:lnTo>
                <a:lnTo>
                  <a:pt x="758715" y="674565"/>
                </a:lnTo>
                <a:lnTo>
                  <a:pt x="797689" y="649365"/>
                </a:lnTo>
                <a:lnTo>
                  <a:pt x="837421" y="624501"/>
                </a:lnTo>
                <a:lnTo>
                  <a:pt x="877895" y="599982"/>
                </a:lnTo>
                <a:lnTo>
                  <a:pt x="919095" y="575816"/>
                </a:lnTo>
                <a:lnTo>
                  <a:pt x="961004" y="552013"/>
                </a:lnTo>
                <a:lnTo>
                  <a:pt x="1003605" y="528582"/>
                </a:lnTo>
                <a:lnTo>
                  <a:pt x="1046883" y="505531"/>
                </a:lnTo>
                <a:lnTo>
                  <a:pt x="1090821" y="482871"/>
                </a:lnTo>
                <a:lnTo>
                  <a:pt x="1135401" y="460609"/>
                </a:lnTo>
                <a:lnTo>
                  <a:pt x="1180608" y="438756"/>
                </a:lnTo>
                <a:lnTo>
                  <a:pt x="1226426" y="417320"/>
                </a:lnTo>
                <a:lnTo>
                  <a:pt x="1272837" y="396310"/>
                </a:lnTo>
                <a:lnTo>
                  <a:pt x="1319825" y="375735"/>
                </a:lnTo>
                <a:lnTo>
                  <a:pt x="1367374" y="355605"/>
                </a:lnTo>
                <a:lnTo>
                  <a:pt x="1415467" y="335928"/>
                </a:lnTo>
                <a:lnTo>
                  <a:pt x="1464088" y="316714"/>
                </a:lnTo>
                <a:lnTo>
                  <a:pt x="1513220" y="297972"/>
                </a:lnTo>
                <a:lnTo>
                  <a:pt x="1562846" y="279710"/>
                </a:lnTo>
                <a:lnTo>
                  <a:pt x="1612951" y="261938"/>
                </a:lnTo>
                <a:lnTo>
                  <a:pt x="1663518" y="244664"/>
                </a:lnTo>
                <a:lnTo>
                  <a:pt x="1714530" y="227899"/>
                </a:lnTo>
                <a:lnTo>
                  <a:pt x="1765971" y="211651"/>
                </a:lnTo>
                <a:lnTo>
                  <a:pt x="1817824" y="195928"/>
                </a:lnTo>
                <a:lnTo>
                  <a:pt x="1870073" y="180741"/>
                </a:lnTo>
                <a:lnTo>
                  <a:pt x="1922701" y="166098"/>
                </a:lnTo>
                <a:lnTo>
                  <a:pt x="1975692" y="152008"/>
                </a:lnTo>
                <a:lnTo>
                  <a:pt x="2029029" y="138481"/>
                </a:lnTo>
                <a:lnTo>
                  <a:pt x="2082696" y="125525"/>
                </a:lnTo>
                <a:lnTo>
                  <a:pt x="2136676" y="113149"/>
                </a:lnTo>
                <a:lnTo>
                  <a:pt x="2190954" y="101363"/>
                </a:lnTo>
                <a:lnTo>
                  <a:pt x="2245511" y="90176"/>
                </a:lnTo>
                <a:lnTo>
                  <a:pt x="2300333" y="79597"/>
                </a:lnTo>
                <a:lnTo>
                  <a:pt x="2355401" y="69634"/>
                </a:lnTo>
                <a:lnTo>
                  <a:pt x="2410701" y="60297"/>
                </a:lnTo>
                <a:lnTo>
                  <a:pt x="2466215" y="51595"/>
                </a:lnTo>
                <a:lnTo>
                  <a:pt x="2521927" y="43537"/>
                </a:lnTo>
                <a:lnTo>
                  <a:pt x="2577820" y="36132"/>
                </a:lnTo>
                <a:lnTo>
                  <a:pt x="2633878" y="29389"/>
                </a:lnTo>
                <a:lnTo>
                  <a:pt x="2690085" y="23318"/>
                </a:lnTo>
                <a:lnTo>
                  <a:pt x="2746424" y="17927"/>
                </a:lnTo>
                <a:lnTo>
                  <a:pt x="2802878" y="13225"/>
                </a:lnTo>
                <a:lnTo>
                  <a:pt x="2859431" y="9222"/>
                </a:lnTo>
                <a:lnTo>
                  <a:pt x="2916066" y="5926"/>
                </a:lnTo>
                <a:lnTo>
                  <a:pt x="2972767" y="3347"/>
                </a:lnTo>
                <a:lnTo>
                  <a:pt x="3029518" y="1493"/>
                </a:lnTo>
                <a:lnTo>
                  <a:pt x="3086302" y="374"/>
                </a:lnTo>
                <a:lnTo>
                  <a:pt x="3143102" y="0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41001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75" dirty="0">
                <a:solidFill>
                  <a:srgbClr val="FFFFFF"/>
                </a:solidFill>
              </a:rPr>
              <a:t>Agile </a:t>
            </a:r>
            <a:r>
              <a:rPr sz="4000" spc="-535" dirty="0">
                <a:solidFill>
                  <a:srgbClr val="FFFFFF"/>
                </a:solidFill>
              </a:rPr>
              <a:t>Process</a:t>
            </a:r>
            <a:r>
              <a:rPr sz="4000" spc="-450" dirty="0">
                <a:solidFill>
                  <a:srgbClr val="FFFFFF"/>
                </a:solidFill>
              </a:rPr>
              <a:t> </a:t>
            </a:r>
            <a:r>
              <a:rPr sz="4000" spc="-295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0945" y="5705248"/>
            <a:ext cx="3234055" cy="1299210"/>
          </a:xfrm>
          <a:prstGeom prst="rect">
            <a:avLst/>
          </a:prstGeom>
          <a:ln w="57930">
            <a:solidFill>
              <a:srgbClr val="D6E6A2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80975" marR="614680">
              <a:lnSpc>
                <a:spcPts val="3300"/>
              </a:lnSpc>
              <a:spcBef>
                <a:spcPts val="1405"/>
              </a:spcBef>
              <a:tabLst>
                <a:tab pos="619760" algn="l"/>
              </a:tabLst>
            </a:pPr>
            <a:r>
              <a:rPr sz="2800" b="1" spc="-225" dirty="0">
                <a:solidFill>
                  <a:srgbClr val="253248"/>
                </a:solidFill>
                <a:latin typeface="Arial"/>
                <a:cs typeface="Arial"/>
              </a:rPr>
              <a:t>1</a:t>
            </a:r>
            <a:r>
              <a:rPr sz="2800" b="1" spc="-25" dirty="0">
                <a:solidFill>
                  <a:srgbClr val="253248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253248"/>
                </a:solidFill>
                <a:latin typeface="Arial"/>
                <a:cs typeface="Arial"/>
              </a:rPr>
              <a:t>	</a:t>
            </a:r>
            <a:r>
              <a:rPr sz="2800" b="1" spc="-585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85" dirty="0">
                <a:solidFill>
                  <a:srgbClr val="CC0000"/>
                </a:solidFill>
                <a:latin typeface="Arial"/>
                <a:cs typeface="Arial"/>
              </a:rPr>
              <a:t>q</a:t>
            </a:r>
            <a:r>
              <a:rPr sz="2800" b="1" spc="-254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2800" b="1" spc="-6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b="1" spc="-11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8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54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800" b="1" spc="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800" b="1" spc="-340" dirty="0">
                <a:solidFill>
                  <a:srgbClr val="CC0000"/>
                </a:solidFill>
                <a:latin typeface="Arial"/>
                <a:cs typeface="Arial"/>
              </a:rPr>
              <a:t>s  </a:t>
            </a:r>
            <a:r>
              <a:rPr sz="2800" b="1" spc="-29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5203" y="5772331"/>
            <a:ext cx="3818890" cy="1299210"/>
          </a:xfrm>
          <a:prstGeom prst="rect">
            <a:avLst/>
          </a:prstGeom>
          <a:ln w="57931">
            <a:solidFill>
              <a:srgbClr val="D6E6A2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66700">
              <a:lnSpc>
                <a:spcPts val="3360"/>
              </a:lnSpc>
              <a:spcBef>
                <a:spcPts val="1250"/>
              </a:spcBef>
            </a:pPr>
            <a:r>
              <a:rPr sz="2800" b="1" spc="-125" dirty="0">
                <a:solidFill>
                  <a:srgbClr val="666666"/>
                </a:solidFill>
                <a:latin typeface="Arial"/>
                <a:cs typeface="Arial"/>
              </a:rPr>
              <a:t>3. </a:t>
            </a:r>
            <a:r>
              <a:rPr sz="2800" b="1" spc="-240" dirty="0">
                <a:solidFill>
                  <a:srgbClr val="666666"/>
                </a:solidFill>
                <a:latin typeface="Arial"/>
                <a:cs typeface="Arial"/>
              </a:rPr>
              <a:t>Development</a:t>
            </a:r>
            <a:r>
              <a:rPr sz="2800" b="1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ts val="3360"/>
              </a:lnSpc>
            </a:pPr>
            <a:r>
              <a:rPr sz="2800" b="1" spc="-175" dirty="0">
                <a:solidFill>
                  <a:srgbClr val="666666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9027" y="8919119"/>
            <a:ext cx="4074795" cy="823594"/>
          </a:xfrm>
          <a:prstGeom prst="rect">
            <a:avLst/>
          </a:prstGeom>
          <a:ln w="57933">
            <a:solidFill>
              <a:srgbClr val="FD5B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30"/>
              </a:spcBef>
            </a:pPr>
            <a:r>
              <a:rPr sz="3000" b="1" spc="-135" dirty="0">
                <a:solidFill>
                  <a:srgbClr val="666666"/>
                </a:solidFill>
                <a:latin typeface="Arial"/>
                <a:cs typeface="Arial"/>
              </a:rPr>
              <a:t>4.</a:t>
            </a:r>
            <a:r>
              <a:rPr sz="3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000" b="1" spc="-300" dirty="0">
                <a:solidFill>
                  <a:srgbClr val="666666"/>
                </a:solidFill>
                <a:latin typeface="Arial"/>
                <a:cs typeface="Arial"/>
              </a:rPr>
              <a:t>Testing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1314" y="3543356"/>
            <a:ext cx="4587240" cy="869315"/>
          </a:xfrm>
          <a:prstGeom prst="rect">
            <a:avLst/>
          </a:prstGeom>
          <a:ln w="57933">
            <a:solidFill>
              <a:srgbClr val="666666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285"/>
              </a:spcBef>
            </a:pPr>
            <a:r>
              <a:rPr sz="2800" b="1" spc="-125" dirty="0">
                <a:solidFill>
                  <a:srgbClr val="FFFF00"/>
                </a:solidFill>
                <a:latin typeface="Arial"/>
                <a:cs typeface="Arial"/>
              </a:rPr>
              <a:t>2. </a:t>
            </a:r>
            <a:r>
              <a:rPr sz="2800" b="1" spc="-260" dirty="0">
                <a:solidFill>
                  <a:srgbClr val="FFFF00"/>
                </a:solidFill>
                <a:latin typeface="Arial"/>
                <a:cs typeface="Arial"/>
              </a:rPr>
              <a:t>Planning </a:t>
            </a:r>
            <a:r>
              <a:rPr sz="2800" b="1" spc="-265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2800" b="1" spc="-40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FFFF00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8861" y="5649386"/>
            <a:ext cx="4751070" cy="1743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900" marR="30480">
              <a:lnSpc>
                <a:spcPts val="4200"/>
              </a:lnSpc>
              <a:spcBef>
                <a:spcPts val="340"/>
              </a:spcBef>
            </a:pPr>
            <a:r>
              <a:rPr sz="3600" b="1" spc="-530" dirty="0">
                <a:solidFill>
                  <a:srgbClr val="00FFFF"/>
                </a:solidFill>
                <a:latin typeface="Arial"/>
                <a:cs typeface="Arial"/>
              </a:rPr>
              <a:t>Each </a:t>
            </a:r>
            <a:r>
              <a:rPr sz="3600" b="1" spc="-185" dirty="0">
                <a:solidFill>
                  <a:srgbClr val="00FFFF"/>
                </a:solidFill>
                <a:latin typeface="Arial"/>
                <a:cs typeface="Arial"/>
              </a:rPr>
              <a:t>iteration </a:t>
            </a:r>
            <a:r>
              <a:rPr sz="3600" b="1" spc="-360" dirty="0">
                <a:solidFill>
                  <a:srgbClr val="00FFFF"/>
                </a:solidFill>
                <a:latin typeface="Arial"/>
                <a:cs typeface="Arial"/>
              </a:rPr>
              <a:t>develops  </a:t>
            </a:r>
            <a:r>
              <a:rPr sz="3600" b="1" spc="-225" dirty="0">
                <a:solidFill>
                  <a:srgbClr val="00FFFF"/>
                </a:solidFill>
                <a:latin typeface="Arial"/>
                <a:cs typeface="Arial"/>
              </a:rPr>
              <a:t>the </a:t>
            </a:r>
            <a:r>
              <a:rPr sz="3600" b="1" spc="-305" dirty="0">
                <a:solidFill>
                  <a:srgbClr val="00FFFF"/>
                </a:solidFill>
                <a:latin typeface="Arial"/>
                <a:cs typeface="Arial"/>
              </a:rPr>
              <a:t>small </a:t>
            </a:r>
            <a:r>
              <a:rPr sz="3600" b="1" spc="-210" dirty="0">
                <a:solidFill>
                  <a:srgbClr val="00FFFF"/>
                </a:solidFill>
                <a:latin typeface="Arial"/>
                <a:cs typeface="Arial"/>
              </a:rPr>
              <a:t>part </a:t>
            </a:r>
            <a:r>
              <a:rPr sz="3600" b="1" spc="-254" dirty="0">
                <a:solidFill>
                  <a:srgbClr val="00FFFF"/>
                </a:solidFill>
                <a:latin typeface="Arial"/>
                <a:cs typeface="Arial"/>
              </a:rPr>
              <a:t>of</a:t>
            </a:r>
            <a:r>
              <a:rPr sz="3600" b="1" spc="-85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00FFFF"/>
                </a:solidFill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of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tw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a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5400" spc="-1125" baseline="-3009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80" dirty="0">
                <a:solidFill>
                  <a:srgbClr val="00FFFF"/>
                </a:solidFill>
                <a:latin typeface="Arial"/>
                <a:cs typeface="Arial"/>
              </a:rPr>
              <a:t>product.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22"/>
            <a:ext cx="4389755" cy="1337945"/>
            <a:chOff x="13898844" y="8945522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9167" y="3076944"/>
            <a:ext cx="6761480" cy="3441776"/>
          </a:xfrm>
          <a:prstGeom prst="rect">
            <a:avLst/>
          </a:prstGeom>
          <a:ln w="39619">
            <a:solidFill>
              <a:srgbClr val="253248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645"/>
              </a:spcBef>
            </a:pPr>
            <a:r>
              <a:rPr sz="32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Requirements</a:t>
            </a:r>
            <a:endParaRPr sz="3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6645" marR="408305" indent="-710565">
              <a:lnSpc>
                <a:spcPts val="4650"/>
              </a:lnSpc>
              <a:spcBef>
                <a:spcPts val="1950"/>
              </a:spcBef>
              <a:buSzPct val="90000"/>
              <a:buFont typeface="Arial"/>
              <a:buChar char="●"/>
              <a:tabLst>
                <a:tab pos="1096645" algn="l"/>
                <a:tab pos="1097280" algn="l"/>
              </a:tabLst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predicted price  of a bitcoin</a:t>
            </a:r>
          </a:p>
          <a:p>
            <a:pPr marL="1096645" marR="1962150" indent="-710565">
              <a:lnSpc>
                <a:spcPts val="4650"/>
              </a:lnSpc>
              <a:buSzPct val="90000"/>
              <a:buFont typeface="Arial"/>
              <a:buChar char="●"/>
              <a:tabLst>
                <a:tab pos="1096645" algn="l"/>
                <a:tab pos="1097280" algn="l"/>
              </a:tabLst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see the trend in  variation of bitcoin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9031" y="1237557"/>
            <a:ext cx="970716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455" dirty="0">
                <a:solidFill>
                  <a:srgbClr val="FFFFFF"/>
                </a:solidFill>
              </a:rPr>
              <a:t>User </a:t>
            </a:r>
            <a:r>
              <a:rPr lang="en-US" sz="4000" spc="-455" dirty="0">
                <a:solidFill>
                  <a:srgbClr val="FFFFFF"/>
                </a:solidFill>
              </a:rPr>
              <a:t> </a:t>
            </a:r>
            <a:r>
              <a:rPr sz="4000" spc="-509" dirty="0">
                <a:solidFill>
                  <a:srgbClr val="FFFFFF"/>
                </a:solidFill>
              </a:rPr>
              <a:t>And </a:t>
            </a:r>
            <a:r>
              <a:rPr lang="en-US" sz="4000" spc="-509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System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sz="4000" spc="-434" dirty="0">
                <a:solidFill>
                  <a:srgbClr val="FFFFFF"/>
                </a:solidFill>
              </a:rPr>
              <a:t> </a:t>
            </a:r>
            <a:r>
              <a:rPr sz="4000" spc="-365" dirty="0">
                <a:solidFill>
                  <a:srgbClr val="FFFFFF"/>
                </a:solidFill>
              </a:rPr>
              <a:t>Requirements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8794996" y="3076944"/>
            <a:ext cx="6751955" cy="4647234"/>
          </a:xfrm>
          <a:prstGeom prst="rect">
            <a:avLst/>
          </a:prstGeom>
          <a:ln w="39604">
            <a:solidFill>
              <a:srgbClr val="253248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645"/>
              </a:spcBef>
            </a:pPr>
            <a:r>
              <a:rPr sz="32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  <a:endParaRPr sz="3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5375" marR="461009" indent="-710565">
              <a:lnSpc>
                <a:spcPts val="4650"/>
              </a:lnSpc>
              <a:spcBef>
                <a:spcPts val="1950"/>
              </a:spcBef>
              <a:buSzPct val="90000"/>
              <a:buFont typeface="Arial"/>
              <a:buChar char="●"/>
              <a:tabLst>
                <a:tab pos="1095375" algn="l"/>
                <a:tab pos="1096010" algn="l"/>
              </a:tabLst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incorporate machine  learning algorithms in  order decipher the a trend  in prices .</a:t>
            </a:r>
          </a:p>
          <a:p>
            <a:pPr marL="1095375" marR="361950" indent="-710565">
              <a:lnSpc>
                <a:spcPts val="4650"/>
              </a:lnSpc>
              <a:buSzPct val="90000"/>
              <a:buFont typeface="Arial"/>
              <a:buChar char="●"/>
              <a:tabLst>
                <a:tab pos="1095375" algn="l"/>
                <a:tab pos="1096010" algn="l"/>
              </a:tabLst>
            </a:pPr>
            <a:r>
              <a:rPr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various API which  provides user-friendly UI.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196</TotalTime>
  <Words>952</Words>
  <Application>Microsoft Office PowerPoint</Application>
  <PresentationFormat>Custom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Century Gothic</vt:lpstr>
      <vt:lpstr>Noto Naskh Arabic UI</vt:lpstr>
      <vt:lpstr>Times New Roman</vt:lpstr>
      <vt:lpstr>Verdana</vt:lpstr>
      <vt:lpstr>Mesh</vt:lpstr>
      <vt:lpstr>Bitcoin Price Prediction</vt:lpstr>
      <vt:lpstr>1.INTRODUCTION</vt:lpstr>
      <vt:lpstr>Introduction</vt:lpstr>
      <vt:lpstr>Problem statement</vt:lpstr>
      <vt:lpstr>Why this project</vt:lpstr>
      <vt:lpstr>PowerPoint Presentation</vt:lpstr>
      <vt:lpstr>why we use y finance?</vt:lpstr>
      <vt:lpstr>Agile Process Model</vt:lpstr>
      <vt:lpstr>User  And  System  Requirements</vt:lpstr>
      <vt:lpstr>ALGORITHM</vt:lpstr>
      <vt:lpstr>PowerPoint Presentation</vt:lpstr>
      <vt:lpstr>PowerPoint Presentation</vt:lpstr>
      <vt:lpstr>7</vt:lpstr>
      <vt:lpstr>8</vt:lpstr>
      <vt:lpstr>STEP WISE PROCEDURE</vt:lpstr>
      <vt:lpstr>Data Preparation</vt:lpstr>
      <vt:lpstr>Libraries and Tools used</vt:lpstr>
      <vt:lpstr>Model.summary()</vt:lpstr>
      <vt:lpstr>PowerPoint Presentation</vt:lpstr>
      <vt:lpstr>9</vt:lpstr>
      <vt:lpstr>11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Sentiment Analysis</dc:title>
  <dc:creator>Guru siva nagendra Pola</dc:creator>
  <cp:keywords>DAFaFvMBxaM,BAFQ8bRGdQ0</cp:keywords>
  <cp:lastModifiedBy>user</cp:lastModifiedBy>
  <cp:revision>6</cp:revision>
  <dcterms:created xsi:type="dcterms:W3CDTF">2023-02-13T07:24:01Z</dcterms:created>
  <dcterms:modified xsi:type="dcterms:W3CDTF">2023-02-15T06:20:32Z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2023-02-13T00:00:00Z</vt:filetime>
  </property>
</Properties>
</file>