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7" r:id="rId5"/>
    <p:sldId id="269" r:id="rId6"/>
    <p:sldId id="270" r:id="rId7"/>
    <p:sldId id="275" r:id="rId8"/>
    <p:sldId id="276" r:id="rId9"/>
    <p:sldId id="272" r:id="rId10"/>
    <p:sldId id="273" r:id="rId11"/>
    <p:sldId id="277" r:id="rId12"/>
    <p:sldId id="278" r:id="rId13"/>
    <p:sldId id="279" r:id="rId14"/>
    <p:sldId id="280" r:id="rId15"/>
    <p:sldId id="281" r:id="rId16"/>
    <p:sldId id="283" r:id="rId17"/>
    <p:sldId id="284" r:id="rId18"/>
    <p:sldId id="285" r:id="rId19"/>
    <p:sldId id="286" r:id="rId20"/>
    <p:sldId id="287" r:id="rId21"/>
    <p:sldId id="288" r:id="rId22"/>
    <p:sldId id="289" r:id="rId23"/>
    <p:sldId id="290" r:id="rId24"/>
    <p:sldId id="291" r:id="rId25"/>
    <p:sldId id="292" r:id="rId26"/>
    <p:sldId id="295"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5" d="100"/>
          <a:sy n="75" d="100"/>
        </p:scale>
        <p:origin x="54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pPr/>
              <a:t>11/13/2017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pPr/>
              <a:t>‹#›</a:t>
            </a:fld>
            <a:endParaRPr lang="en-US"/>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pPr/>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pPr/>
              <a:t>‹#›</a:t>
            </a:fld>
            <a:endParaRPr lang="en-US"/>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anchor="b">
            <a:normAutofit/>
          </a:bodyPr>
          <a:lstStyle>
            <a:lvl1pPr algn="l">
              <a:defRPr sz="4400"/>
            </a:lvl1pPr>
          </a:lstStyle>
          <a:p>
            <a:r>
              <a:rPr lang="en-US" smtClean="0"/>
              <a:t>Click to edit Master title style</a:t>
            </a:r>
            <a:endParaRPr lang="en-US" dirty="0"/>
          </a:p>
        </p:txBody>
      </p:sp>
      <p:sp>
        <p:nvSpPr>
          <p:cNvPr id="3" name="Subtitle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a:r>
              <a:rPr lang="en-US" smtClean="0"/>
              <a:t>Click to edit Master title style</a:t>
            </a:r>
            <a:endParaRPr lang="en-US" dirty="0"/>
          </a:p>
        </p:txBody>
      </p:sp>
      <p:sp>
        <p:nvSpPr>
          <p:cNvPr id="7" name="Free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7" name="Text Placeholder 16"/>
          <p:cNvSpPr>
            <a:spLocks noGrp="1"/>
          </p:cNvSpPr>
          <p:nvPr>
            <p:ph type="body" sz="quarter" idx="14"/>
          </p:nvPr>
        </p:nvSpPr>
        <p:spPr>
          <a:xfrm>
            <a:off x="1028581"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smtClean="0"/>
              <a:t>Edit Master text styles</a:t>
            </a:r>
          </a:p>
        </p:txBody>
      </p:sp>
      <p:sp>
        <p:nvSpPr>
          <p:cNvPr id="18" name="Free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dirty="0"/>
          </a:p>
        </p:txBody>
      </p:sp>
      <p:sp>
        <p:nvSpPr>
          <p:cNvPr id="20" name="Text Placeholder 16"/>
          <p:cNvSpPr>
            <a:spLocks noGrp="1"/>
          </p:cNvSpPr>
          <p:nvPr>
            <p:ph type="body" sz="quarter" idx="16"/>
          </p:nvPr>
        </p:nvSpPr>
        <p:spPr>
          <a:xfrm>
            <a:off x="5566714"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smtClean="0"/>
              <a:t>Edit Master text styles</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en-US" smtClean="0"/>
              <a:t>Click to edit Master title style</a:t>
            </a:r>
            <a:endParaRPr lang="en-US"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dirty="0"/>
          </a:p>
        </p:txBody>
      </p:sp>
      <p:sp>
        <p:nvSpPr>
          <p:cNvPr id="17" name="Text Placeholder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smtClean="0"/>
              <a:t>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le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a:r>
              <a:rPr lang="en-US" smtClean="0"/>
              <a:t>Click to edit Master title style</a:t>
            </a:r>
            <a:endParaRPr lang="en-US"/>
          </a:p>
        </p:txBody>
      </p:sp>
      <p:sp>
        <p:nvSpPr>
          <p:cNvPr id="8" name="Free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Picture Placeholder 8" descr="An empty placeholder to add an image. Click on the placeholder and select the image that you wish to add"/>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dirty="0"/>
          </a:p>
        </p:txBody>
      </p:sp>
      <p:sp>
        <p:nvSpPr>
          <p:cNvPr id="10" name="Free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Picture Placeholder 10" descr="An empty placeholder to add an image. Click on the placeholder and select the image that you wish to add"/>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2" name="Free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a:p>
        </p:txBody>
      </p:sp>
      <p:sp>
        <p:nvSpPr>
          <p:cNvPr id="14" name="Free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smtClean="0"/>
              <a:t>Click icon to add picture</a:t>
            </a:r>
            <a:endParaRPr lang="en-US" dirty="0"/>
          </a:p>
        </p:txBody>
      </p:sp>
      <p:sp>
        <p:nvSpPr>
          <p:cNvPr id="20" name="Free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Picture Placeholder 20" descr="An empty placeholder to add an image. Click on the placeholder and select the image that you wish to add"/>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24000" y="365125"/>
            <a:ext cx="6858000" cy="49403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le 1"/>
          <p:cNvSpPr>
            <a:spLocks noGrp="1"/>
          </p:cNvSpPr>
          <p:nvPr>
            <p:ph type="title"/>
          </p:nvPr>
        </p:nvSpPr>
        <p:spPr>
          <a:xfrm>
            <a:off x="3352800" y="533400"/>
            <a:ext cx="7315200" cy="1828800"/>
          </a:xfrm>
        </p:spPr>
        <p:txBody>
          <a:bodyPr anchor="b">
            <a:normAutofit/>
          </a:bodyPr>
          <a:lstStyle>
            <a:lvl1pPr>
              <a:defRPr sz="4400"/>
            </a:lvl1pPr>
          </a:lstStyle>
          <a:p>
            <a:r>
              <a:rPr lang="en-US" smtClean="0"/>
              <a:t>Click to edit Master title style</a:t>
            </a:r>
            <a:endParaRPr lang="en-US"/>
          </a:p>
        </p:txBody>
      </p:sp>
      <p:sp>
        <p:nvSpPr>
          <p:cNvPr id="3" name="Text Placeholder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89120" cy="34747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78880" y="1825625"/>
            <a:ext cx="4389120" cy="34747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4000" y="2624666"/>
            <a:ext cx="4389120" cy="26754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78880" y="2624666"/>
            <a:ext cx="4389120" cy="26754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pPr/>
              <a:t>11/13/2017</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pPr/>
              <a:t>‹#›</a:t>
            </a:fld>
            <a:endParaRPr lang="en-US"/>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7FC8593D-7C47-471E-A8DF-97AC4FFD13F5}" type="datetimeFigureOut">
              <a:rPr lang="en-US" smtClean="0"/>
              <a:pPr/>
              <a:t>11/13/2017</a:t>
            </a:fld>
            <a:endParaRPr lang="en-US"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fld id="{289D71E3-7D81-4C24-B9D8-6B108755C64C}" type="slidenum">
              <a:rPr lang="en-US" smtClean="0"/>
              <a:pPr/>
              <a:t>‹#›</a:t>
            </a:fld>
            <a:endParaRPr lang="en-US"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oleObject" Target="../embeddings/oleObject3.bin"/><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oleObject" Target="../embeddings/oleObject7.bin"/><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Metode</a:t>
            </a:r>
            <a:r>
              <a:rPr lang="en-US" altLang="en-US" dirty="0"/>
              <a:t> TOPSIS</a:t>
            </a:r>
            <a:endParaRPr lang="en-US" dirty="0"/>
          </a:p>
        </p:txBody>
      </p:sp>
      <p:sp>
        <p:nvSpPr>
          <p:cNvPr id="3" name="Subtitle 2"/>
          <p:cNvSpPr>
            <a:spLocks noGrp="1"/>
          </p:cNvSpPr>
          <p:nvPr>
            <p:ph type="subTitle" idx="1"/>
          </p:nvPr>
        </p:nvSpPr>
        <p:spPr>
          <a:xfrm>
            <a:off x="838200" y="2438400"/>
            <a:ext cx="7086600" cy="2070720"/>
          </a:xfrm>
        </p:spPr>
        <p:txBody>
          <a:bodyPr>
            <a:normAutofit fontScale="70000" lnSpcReduction="20000"/>
          </a:bodyPr>
          <a:lstStyle/>
          <a:p>
            <a:pPr>
              <a:lnSpc>
                <a:spcPct val="120000"/>
              </a:lnSpc>
            </a:pPr>
            <a:r>
              <a:rPr lang="id-ID" altLang="en-US" b="1" dirty="0"/>
              <a:t>Kelompok 4 </a:t>
            </a:r>
            <a:r>
              <a:rPr lang="id-ID" altLang="en-US" b="1" dirty="0" smtClean="0"/>
              <a:t>:</a:t>
            </a:r>
            <a:endParaRPr lang="en-US" altLang="en-US" b="1" dirty="0" smtClean="0"/>
          </a:p>
          <a:p>
            <a:pPr marL="342900" indent="-342900">
              <a:lnSpc>
                <a:spcPct val="120000"/>
              </a:lnSpc>
              <a:buFont typeface="Arial" panose="020B0604020202020204" pitchFamily="34" charset="0"/>
              <a:buChar char="•"/>
            </a:pPr>
            <a:r>
              <a:rPr lang="id-ID" altLang="en-US" b="1" dirty="0"/>
              <a:t>Frans </a:t>
            </a:r>
            <a:r>
              <a:rPr lang="id-ID" altLang="en-US" b="1" dirty="0" smtClean="0"/>
              <a:t>Feby</a:t>
            </a:r>
            <a:endParaRPr lang="id-ID" altLang="en-US" b="1" dirty="0" smtClean="0"/>
          </a:p>
          <a:p>
            <a:pPr marL="342900" indent="-342900">
              <a:lnSpc>
                <a:spcPct val="120000"/>
              </a:lnSpc>
              <a:buFont typeface="Arial" panose="020B0604020202020204" pitchFamily="34" charset="0"/>
              <a:buChar char="•"/>
            </a:pPr>
            <a:r>
              <a:rPr lang="en-US" altLang="en-US" b="1" dirty="0" smtClean="0"/>
              <a:t>Haris </a:t>
            </a:r>
            <a:r>
              <a:rPr lang="en-US" altLang="en-US" b="1" dirty="0" smtClean="0"/>
              <a:t>Sucipto</a:t>
            </a:r>
            <a:endParaRPr lang="id-ID" altLang="en-US" b="1" dirty="0"/>
          </a:p>
          <a:p>
            <a:pPr marL="342900" indent="-342900">
              <a:lnSpc>
                <a:spcPct val="120000"/>
              </a:lnSpc>
              <a:buFont typeface="Arial" panose="020B0604020202020204" pitchFamily="34" charset="0"/>
              <a:buChar char="•"/>
            </a:pPr>
            <a:r>
              <a:rPr lang="id-ID" altLang="en-US" b="1" dirty="0"/>
              <a:t>Ilfa Diana Nasution</a:t>
            </a:r>
          </a:p>
          <a:p>
            <a:pPr marL="342900" indent="-342900">
              <a:lnSpc>
                <a:spcPct val="120000"/>
              </a:lnSpc>
              <a:buFont typeface="Arial" panose="020B0604020202020204" pitchFamily="34" charset="0"/>
              <a:buChar char="•"/>
            </a:pPr>
            <a:r>
              <a:rPr lang="id-ID" altLang="en-US" b="1" dirty="0" smtClean="0"/>
              <a:t>Vivi </a:t>
            </a:r>
            <a:r>
              <a:rPr lang="id-ID" altLang="en-US" b="1" dirty="0" smtClean="0"/>
              <a:t>Novriyant</a:t>
            </a:r>
            <a:r>
              <a:rPr lang="en-US" altLang="en-US" b="1" dirty="0" err="1" smtClean="0"/>
              <a:t>i</a:t>
            </a:r>
            <a:endParaRPr lang="id-ID" alt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960" y="2567405"/>
            <a:ext cx="1800200" cy="1812709"/>
          </a:xfrm>
          <a:prstGeom prst="rect">
            <a:avLst/>
          </a:prstGeom>
        </p:spPr>
      </p:pic>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Solusi</a:t>
            </a:r>
            <a:r>
              <a:rPr lang="en-US" altLang="en-US" dirty="0"/>
              <a:t> ideal </a:t>
            </a:r>
            <a:r>
              <a:rPr lang="en-US" altLang="en-US" dirty="0" err="1"/>
              <a:t>positif</a:t>
            </a:r>
            <a:r>
              <a:rPr lang="en-US" altLang="en-US" dirty="0"/>
              <a:t> </a:t>
            </a:r>
            <a:r>
              <a:rPr lang="en-US" altLang="en-US" dirty="0" err="1"/>
              <a:t>dan</a:t>
            </a:r>
            <a:r>
              <a:rPr lang="en-US" altLang="en-US" dirty="0"/>
              <a:t> </a:t>
            </a:r>
            <a:r>
              <a:rPr lang="en-US" altLang="en-US" dirty="0" err="1"/>
              <a:t>negatif</a:t>
            </a:r>
            <a:endParaRPr lang="en-US" dirty="0"/>
          </a:p>
        </p:txBody>
      </p:sp>
      <p:sp>
        <p:nvSpPr>
          <p:cNvPr id="3" name="Content Placeholder 2"/>
          <p:cNvSpPr>
            <a:spLocks noGrp="1"/>
          </p:cNvSpPr>
          <p:nvPr>
            <p:ph idx="1"/>
          </p:nvPr>
        </p:nvSpPr>
        <p:spPr>
          <a:xfrm>
            <a:off x="1524000" y="1828800"/>
            <a:ext cx="9144000" cy="3760440"/>
          </a:xfrm>
        </p:spPr>
        <p:txBody>
          <a:bodyPr>
            <a:normAutofit/>
          </a:bodyPr>
          <a:lstStyle/>
          <a:p>
            <a:r>
              <a:rPr lang="sv-SE" altLang="en-US" dirty="0"/>
              <a:t>Solusi ideal positif </a:t>
            </a:r>
            <a:r>
              <a:rPr lang="id-ID" altLang="en-US" dirty="0"/>
              <a:t>(</a:t>
            </a:r>
            <a:r>
              <a:rPr lang="sv-SE" altLang="en-US" dirty="0"/>
              <a:t>A+</a:t>
            </a:r>
            <a:r>
              <a:rPr lang="id-ID" altLang="en-US" dirty="0"/>
              <a:t>)</a:t>
            </a:r>
            <a:r>
              <a:rPr lang="sv-SE" altLang="en-US" dirty="0"/>
              <a:t> dan solusi ideal negatif </a:t>
            </a:r>
            <a:r>
              <a:rPr lang="id-ID" altLang="en-US" dirty="0"/>
              <a:t>(</a:t>
            </a:r>
            <a:r>
              <a:rPr lang="sv-SE" altLang="en-US" dirty="0"/>
              <a:t>A-</a:t>
            </a:r>
            <a:r>
              <a:rPr lang="id-ID" altLang="en-US" dirty="0"/>
              <a:t>)</a:t>
            </a:r>
            <a:r>
              <a:rPr lang="sv-SE" altLang="en-US" dirty="0"/>
              <a:t> dapat ditentukan berdasarkan ranking bobot ternormalisasi (yij) sebagai berikut :</a:t>
            </a:r>
          </a:p>
          <a:p>
            <a:endParaRPr lang="sv-SE" altLang="en-US" dirty="0"/>
          </a:p>
          <a:p>
            <a:endParaRPr lang="sv-SE" altLang="en-US" dirty="0"/>
          </a:p>
          <a:p>
            <a:endParaRPr lang="sv-SE" altLang="en-US" dirty="0"/>
          </a:p>
          <a:p>
            <a:endParaRPr lang="en-US"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6106519"/>
              </p:ext>
            </p:extLst>
          </p:nvPr>
        </p:nvGraphicFramePr>
        <p:xfrm>
          <a:off x="1771295" y="2705396"/>
          <a:ext cx="2819400" cy="815975"/>
        </p:xfrm>
        <a:graphic>
          <a:graphicData uri="http://schemas.openxmlformats.org/presentationml/2006/ole">
            <mc:AlternateContent xmlns:mc="http://schemas.openxmlformats.org/markup-compatibility/2006">
              <mc:Choice xmlns:v="urn:schemas-microsoft-com:vml" Requires="v">
                <p:oleObj spid="_x0000_s2082" name="Bitmap Image" r:id="rId3" imgW="790476" imgH="228571" progId="PBrush">
                  <p:embed/>
                </p:oleObj>
              </mc:Choice>
              <mc:Fallback>
                <p:oleObj name="Bitmap Image" r:id="rId3" imgW="790476" imgH="228571" progId="PBrush">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295" y="2705396"/>
                        <a:ext cx="281940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8"/>
          <p:cNvSpPr txBox="1">
            <a:spLocks noChangeArrowheads="1"/>
          </p:cNvSpPr>
          <p:nvPr/>
        </p:nvSpPr>
        <p:spPr bwMode="auto">
          <a:xfrm>
            <a:off x="4837990" y="2940152"/>
            <a:ext cx="3703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sv-SE" altLang="en-US" dirty="0"/>
              <a:t>dengan i=1,2,...,m dan j=1,2,...,n</a:t>
            </a:r>
            <a:r>
              <a:rPr lang="en-US" altLang="en-US" dirty="0"/>
              <a:t> </a:t>
            </a:r>
          </a:p>
        </p:txBody>
      </p:sp>
      <p:graphicFrame>
        <p:nvGraphicFramePr>
          <p:cNvPr id="7" name="Object 6"/>
          <p:cNvGraphicFramePr>
            <a:graphicFrameLocks noChangeAspect="1"/>
          </p:cNvGraphicFramePr>
          <p:nvPr>
            <p:extLst>
              <p:ext uri="{D42A27DB-BD31-4B8C-83A1-F6EECF244321}">
                <p14:modId xmlns:p14="http://schemas.microsoft.com/office/powerpoint/2010/main" val="377233256"/>
              </p:ext>
            </p:extLst>
          </p:nvPr>
        </p:nvGraphicFramePr>
        <p:xfrm>
          <a:off x="1790628" y="3902371"/>
          <a:ext cx="3810000" cy="681038"/>
        </p:xfrm>
        <a:graphic>
          <a:graphicData uri="http://schemas.openxmlformats.org/presentationml/2006/ole">
            <mc:AlternateContent xmlns:mc="http://schemas.openxmlformats.org/markup-compatibility/2006">
              <mc:Choice xmlns:v="urn:schemas-microsoft-com:vml" Requires="v">
                <p:oleObj spid="_x0000_s2083" name="Bitmap Image" r:id="rId5" imgW="1333333" imgH="237969" progId="PBrush">
                  <p:embed/>
                </p:oleObj>
              </mc:Choice>
              <mc:Fallback>
                <p:oleObj name="Bitmap Image" r:id="rId5" imgW="1333333" imgH="237969" progId="PBrush">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0628" y="3902371"/>
                        <a:ext cx="38100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4055906770"/>
              </p:ext>
            </p:extLst>
          </p:nvPr>
        </p:nvGraphicFramePr>
        <p:xfrm>
          <a:off x="1773315" y="4730948"/>
          <a:ext cx="3657600" cy="652463"/>
        </p:xfrm>
        <a:graphic>
          <a:graphicData uri="http://schemas.openxmlformats.org/presentationml/2006/ole">
            <mc:AlternateContent xmlns:mc="http://schemas.openxmlformats.org/markup-compatibility/2006">
              <mc:Choice xmlns:v="urn:schemas-microsoft-com:vml" Requires="v">
                <p:oleObj spid="_x0000_s2084" name="Bitmap Image" r:id="rId7" imgW="1333333" imgH="237969" progId="PBrush">
                  <p:embed/>
                </p:oleObj>
              </mc:Choice>
              <mc:Fallback>
                <p:oleObj name="Bitmap Image" r:id="rId7" imgW="1333333" imgH="237969" progId="PBrush">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315" y="4730948"/>
                        <a:ext cx="36576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396126497"/>
              </p:ext>
            </p:extLst>
          </p:nvPr>
        </p:nvGraphicFramePr>
        <p:xfrm>
          <a:off x="5833169" y="3521371"/>
          <a:ext cx="4572000" cy="1741488"/>
        </p:xfrm>
        <a:graphic>
          <a:graphicData uri="http://schemas.openxmlformats.org/presentationml/2006/ole">
            <mc:AlternateContent xmlns:mc="http://schemas.openxmlformats.org/markup-compatibility/2006">
              <mc:Choice xmlns:v="urn:schemas-microsoft-com:vml" Requires="v">
                <p:oleObj spid="_x0000_s2085" name="Bitmap Image" r:id="rId9" imgW="3600000" imgH="1371429" progId="PBrush">
                  <p:embed/>
                </p:oleObj>
              </mc:Choice>
              <mc:Fallback>
                <p:oleObj name="Bitmap Image" r:id="rId9" imgW="3600000" imgH="1371429" progId="PBrush">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3169" y="3521371"/>
                        <a:ext cx="45720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27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Jarak</a:t>
            </a:r>
            <a:r>
              <a:rPr lang="en-US" altLang="en-US" dirty="0"/>
              <a:t> </a:t>
            </a:r>
            <a:r>
              <a:rPr lang="en-US" altLang="en-US" dirty="0" err="1"/>
              <a:t>dengan</a:t>
            </a:r>
            <a:r>
              <a:rPr lang="en-US" altLang="en-US" dirty="0"/>
              <a:t> </a:t>
            </a:r>
            <a:r>
              <a:rPr lang="en-US" altLang="en-US" dirty="0" err="1"/>
              <a:t>solusi</a:t>
            </a:r>
            <a:r>
              <a:rPr lang="en-US" altLang="en-US" dirty="0"/>
              <a:t> Ideal</a:t>
            </a:r>
            <a:endParaRPr lang="en-US" dirty="0"/>
          </a:p>
        </p:txBody>
      </p:sp>
      <p:sp>
        <p:nvSpPr>
          <p:cNvPr id="3" name="Content Placeholder 2"/>
          <p:cNvSpPr>
            <a:spLocks noGrp="1"/>
          </p:cNvSpPr>
          <p:nvPr>
            <p:ph idx="1"/>
          </p:nvPr>
        </p:nvSpPr>
        <p:spPr>
          <a:xfrm>
            <a:off x="1524000" y="1828800"/>
            <a:ext cx="9144000" cy="3760440"/>
          </a:xfrm>
        </p:spPr>
        <p:txBody>
          <a:bodyPr>
            <a:normAutofit/>
          </a:bodyPr>
          <a:lstStyle/>
          <a:p>
            <a:pPr marL="0" indent="0">
              <a:buNone/>
            </a:pPr>
            <a:endParaRPr lang="en-US" altLang="en-US" dirty="0"/>
          </a:p>
        </p:txBody>
      </p:sp>
      <p:graphicFrame>
        <p:nvGraphicFramePr>
          <p:cNvPr id="10" name="Object 4"/>
          <p:cNvGraphicFramePr>
            <a:graphicFrameLocks noChangeAspect="1"/>
          </p:cNvGraphicFramePr>
          <p:nvPr>
            <p:extLst>
              <p:ext uri="{D42A27DB-BD31-4B8C-83A1-F6EECF244321}">
                <p14:modId xmlns:p14="http://schemas.microsoft.com/office/powerpoint/2010/main" val="4274222897"/>
              </p:ext>
            </p:extLst>
          </p:nvPr>
        </p:nvGraphicFramePr>
        <p:xfrm>
          <a:off x="1905000" y="1853790"/>
          <a:ext cx="7696200" cy="1358900"/>
        </p:xfrm>
        <a:graphic>
          <a:graphicData uri="http://schemas.openxmlformats.org/presentationml/2006/ole">
            <mc:AlternateContent xmlns:mc="http://schemas.openxmlformats.org/markup-compatibility/2006">
              <mc:Choice xmlns:v="urn:schemas-microsoft-com:vml" Requires="v">
                <p:oleObj spid="_x0000_s3088" name="Bitmap Image" r:id="rId3" imgW="4533840" imgH="800280" progId="PBrush">
                  <p:embed/>
                </p:oleObj>
              </mc:Choice>
              <mc:Fallback>
                <p:oleObj name="Bitmap Image" r:id="rId3" imgW="4533840" imgH="800280"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853790"/>
                        <a:ext cx="7696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4144514272"/>
              </p:ext>
            </p:extLst>
          </p:nvPr>
        </p:nvGraphicFramePr>
        <p:xfrm>
          <a:off x="1981200" y="3562656"/>
          <a:ext cx="7620000" cy="1304925"/>
        </p:xfrm>
        <a:graphic>
          <a:graphicData uri="http://schemas.openxmlformats.org/presentationml/2006/ole">
            <mc:AlternateContent xmlns:mc="http://schemas.openxmlformats.org/markup-compatibility/2006">
              <mc:Choice xmlns:v="urn:schemas-microsoft-com:vml" Requires="v">
                <p:oleObj spid="_x0000_s3089" name="Bitmap Image" r:id="rId5" imgW="4619048" imgH="790476" progId="PBrush">
                  <p:embed/>
                </p:oleObj>
              </mc:Choice>
              <mc:Fallback>
                <p:oleObj name="Bitmap Image" r:id="rId5" imgW="4619048" imgH="790476" progId="PBrush">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562656"/>
                        <a:ext cx="7620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9853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Nilai</a:t>
            </a:r>
            <a:r>
              <a:rPr lang="en-US" altLang="en-US" dirty="0"/>
              <a:t> </a:t>
            </a:r>
            <a:r>
              <a:rPr lang="en-US" altLang="en-US" dirty="0" err="1"/>
              <a:t>preferensi</a:t>
            </a:r>
            <a:r>
              <a:rPr lang="en-US" altLang="en-US" dirty="0"/>
              <a:t> </a:t>
            </a:r>
            <a:r>
              <a:rPr lang="en-US" altLang="en-US" dirty="0" err="1"/>
              <a:t>untuk</a:t>
            </a:r>
            <a:r>
              <a:rPr lang="en-US" altLang="en-US" dirty="0"/>
              <a:t> </a:t>
            </a:r>
            <a:r>
              <a:rPr lang="en-US" altLang="en-US" dirty="0" err="1"/>
              <a:t>setiap</a:t>
            </a:r>
            <a:r>
              <a:rPr lang="en-US" altLang="en-US" dirty="0"/>
              <a:t> </a:t>
            </a:r>
            <a:r>
              <a:rPr lang="en-US" altLang="en-US" dirty="0" err="1"/>
              <a:t>Alternatif</a:t>
            </a:r>
            <a:endParaRPr lang="en-US" dirty="0"/>
          </a:p>
        </p:txBody>
      </p:sp>
      <p:sp>
        <p:nvSpPr>
          <p:cNvPr id="3" name="Content Placeholder 2"/>
          <p:cNvSpPr>
            <a:spLocks noGrp="1"/>
          </p:cNvSpPr>
          <p:nvPr>
            <p:ph idx="1"/>
          </p:nvPr>
        </p:nvSpPr>
        <p:spPr>
          <a:xfrm>
            <a:off x="1524000" y="1828800"/>
            <a:ext cx="9144000" cy="3760440"/>
          </a:xfrm>
        </p:spPr>
        <p:txBody>
          <a:bodyPr>
            <a:normAutofit/>
          </a:bodyPr>
          <a:lstStyle/>
          <a:p>
            <a:pPr>
              <a:spcBef>
                <a:spcPct val="20000"/>
              </a:spcBef>
              <a:buClr>
                <a:schemeClr val="folHlink"/>
              </a:buClr>
              <a:buSzPct val="60000"/>
              <a:buFont typeface="Wingdings" panose="05000000000000000000" pitchFamily="2" charset="2"/>
              <a:buChar char="n"/>
            </a:pPr>
            <a:r>
              <a:rPr lang="id-ID" altLang="en-US" dirty="0"/>
              <a:t>Nilai preferensi untuk setiap alternatif (Vi) diberikan sebagai :</a:t>
            </a:r>
            <a:endParaRPr lang="en-US" altLang="en-US" dirty="0"/>
          </a:p>
          <a:p>
            <a:pPr>
              <a:spcBef>
                <a:spcPct val="20000"/>
              </a:spcBef>
              <a:buClr>
                <a:schemeClr val="folHlink"/>
              </a:buClr>
              <a:buSzPct val="60000"/>
              <a:buFont typeface="Wingdings" panose="05000000000000000000" pitchFamily="2" charset="2"/>
              <a:buChar char="n"/>
            </a:pPr>
            <a:endParaRPr lang="en-US" altLang="en-US" dirty="0"/>
          </a:p>
          <a:p>
            <a:pPr>
              <a:spcBef>
                <a:spcPct val="20000"/>
              </a:spcBef>
              <a:buClr>
                <a:schemeClr val="folHlink"/>
              </a:buClr>
              <a:buSzPct val="60000"/>
              <a:buFont typeface="Wingdings" panose="05000000000000000000" pitchFamily="2" charset="2"/>
              <a:buChar char="n"/>
            </a:pPr>
            <a:endParaRPr lang="en-US" altLang="en-US" dirty="0"/>
          </a:p>
          <a:p>
            <a:pPr>
              <a:spcBef>
                <a:spcPct val="20000"/>
              </a:spcBef>
              <a:buClr>
                <a:schemeClr val="folHlink"/>
              </a:buClr>
              <a:buSzPct val="60000"/>
              <a:buFont typeface="Wingdings" panose="05000000000000000000" pitchFamily="2" charset="2"/>
              <a:buChar char="n"/>
            </a:pPr>
            <a:endParaRPr lang="en-US" altLang="en-US" dirty="0" smtClean="0"/>
          </a:p>
          <a:p>
            <a:pPr>
              <a:spcBef>
                <a:spcPct val="20000"/>
              </a:spcBef>
              <a:buClr>
                <a:schemeClr val="folHlink"/>
              </a:buClr>
              <a:buSzPct val="60000"/>
              <a:buFont typeface="Wingdings" panose="05000000000000000000" pitchFamily="2" charset="2"/>
              <a:buChar char="n"/>
            </a:pPr>
            <a:endParaRPr lang="en-US" altLang="en-US" dirty="0"/>
          </a:p>
          <a:p>
            <a:pPr>
              <a:spcBef>
                <a:spcPct val="20000"/>
              </a:spcBef>
              <a:buClr>
                <a:schemeClr val="folHlink"/>
              </a:buClr>
              <a:buSzPct val="60000"/>
              <a:buFont typeface="Wingdings" panose="05000000000000000000" pitchFamily="2" charset="2"/>
              <a:buChar char="n"/>
            </a:pPr>
            <a:endParaRPr lang="en-US" altLang="en-US" dirty="0"/>
          </a:p>
          <a:p>
            <a:pPr>
              <a:spcBef>
                <a:spcPct val="20000"/>
              </a:spcBef>
              <a:buClr>
                <a:schemeClr val="folHlink"/>
              </a:buClr>
              <a:buSzPct val="60000"/>
              <a:buFont typeface="Wingdings" panose="05000000000000000000" pitchFamily="2" charset="2"/>
              <a:buChar char="n"/>
            </a:pPr>
            <a:r>
              <a:rPr lang="id-ID" altLang="en-US" dirty="0"/>
              <a:t>Nilai Vi yang lebih besar menunjukkan bahwa alternatif Ai lebih dipilih</a:t>
            </a:r>
            <a:r>
              <a:rPr lang="en-US" altLang="en-US" dirty="0"/>
              <a:t> </a:t>
            </a:r>
          </a:p>
          <a:p>
            <a:pPr>
              <a:spcBef>
                <a:spcPct val="20000"/>
              </a:spcBef>
              <a:buClr>
                <a:schemeClr val="folHlink"/>
              </a:buClr>
              <a:buSzPct val="60000"/>
              <a:buFont typeface="Wingdings" panose="05000000000000000000" pitchFamily="2" charset="2"/>
              <a:buChar char="n"/>
            </a:pPr>
            <a:endParaRPr lang="en-US" altLang="en-US" dirty="0"/>
          </a:p>
          <a:p>
            <a:pPr>
              <a:spcBef>
                <a:spcPct val="20000"/>
              </a:spcBef>
              <a:buClr>
                <a:schemeClr val="folHlink"/>
              </a:buClr>
              <a:buSzPct val="60000"/>
              <a:buFont typeface="Wingdings" panose="05000000000000000000" pitchFamily="2" charset="2"/>
              <a:buChar char="n"/>
            </a:pPr>
            <a:endParaRPr lang="en-US" altLang="en-US" dirty="0"/>
          </a:p>
        </p:txBody>
      </p:sp>
      <p:graphicFrame>
        <p:nvGraphicFramePr>
          <p:cNvPr id="6" name="Object 8"/>
          <p:cNvGraphicFramePr>
            <a:graphicFrameLocks noChangeAspect="1"/>
          </p:cNvGraphicFramePr>
          <p:nvPr>
            <p:extLst>
              <p:ext uri="{D42A27DB-BD31-4B8C-83A1-F6EECF244321}">
                <p14:modId xmlns:p14="http://schemas.microsoft.com/office/powerpoint/2010/main" val="1614678179"/>
              </p:ext>
            </p:extLst>
          </p:nvPr>
        </p:nvGraphicFramePr>
        <p:xfrm>
          <a:off x="2783632" y="2492896"/>
          <a:ext cx="2209800" cy="1093788"/>
        </p:xfrm>
        <a:graphic>
          <a:graphicData uri="http://schemas.openxmlformats.org/presentationml/2006/ole">
            <mc:AlternateContent xmlns:mc="http://schemas.openxmlformats.org/markup-compatibility/2006">
              <mc:Choice xmlns:v="urn:schemas-microsoft-com:vml" Requires="v">
                <p:oleObj spid="_x0000_s4104" name="Bitmap Image" r:id="rId3" imgW="923810" imgH="457143" progId="PBrush">
                  <p:embed/>
                </p:oleObj>
              </mc:Choice>
              <mc:Fallback>
                <p:oleObj name="Bitmap Image" r:id="rId3" imgW="923810" imgH="457143"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2492896"/>
                        <a:ext cx="2209800"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1"/>
          <p:cNvSpPr txBox="1">
            <a:spLocks noChangeArrowheads="1"/>
          </p:cNvSpPr>
          <p:nvPr/>
        </p:nvSpPr>
        <p:spPr bwMode="auto">
          <a:xfrm>
            <a:off x="5358557" y="2753246"/>
            <a:ext cx="1336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id-ID" altLang="en-US"/>
              <a:t>i=1,2,...,m</a:t>
            </a:r>
            <a:r>
              <a:rPr lang="en-US" altLang="en-US"/>
              <a:t> </a:t>
            </a:r>
          </a:p>
        </p:txBody>
      </p:sp>
    </p:spTree>
    <p:extLst>
      <p:ext uri="{BB962C8B-B14F-4D97-AF65-F5344CB8AC3E}">
        <p14:creationId xmlns:p14="http://schemas.microsoft.com/office/powerpoint/2010/main" val="392181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Ilustrasi</a:t>
            </a:r>
            <a:r>
              <a:rPr lang="en-US" altLang="en-US" dirty="0"/>
              <a:t> </a:t>
            </a:r>
            <a:r>
              <a:rPr lang="en-US" altLang="en-US" dirty="0" err="1"/>
              <a:t>Metode</a:t>
            </a:r>
            <a:r>
              <a:rPr lang="en-US" altLang="en-US" dirty="0"/>
              <a:t> TOPSIS</a:t>
            </a:r>
            <a:endParaRPr lang="en-US" dirty="0"/>
          </a:p>
        </p:txBody>
      </p:sp>
      <p:sp>
        <p:nvSpPr>
          <p:cNvPr id="3" name="Subtitle 2"/>
          <p:cNvSpPr>
            <a:spLocks noGrp="1"/>
          </p:cNvSpPr>
          <p:nvPr>
            <p:ph type="subTitle" idx="1"/>
          </p:nvPr>
        </p:nvSpPr>
        <p:spPr>
          <a:xfrm>
            <a:off x="838200" y="2438400"/>
            <a:ext cx="7086600" cy="2070720"/>
          </a:xfrm>
        </p:spPr>
        <p:txBody>
          <a:bodyPr>
            <a:normAutofit/>
          </a:bodyPr>
          <a:lstStyle/>
          <a:p>
            <a:pPr>
              <a:lnSpc>
                <a:spcPct val="120000"/>
              </a:lnSpc>
            </a:pPr>
            <a:endParaRPr lang="id-ID" altLang="en-US" b="1" dirty="0"/>
          </a:p>
        </p:txBody>
      </p:sp>
    </p:spTree>
    <p:extLst>
      <p:ext uri="{BB962C8B-B14F-4D97-AF65-F5344CB8AC3E}">
        <p14:creationId xmlns:p14="http://schemas.microsoft.com/office/powerpoint/2010/main" val="194988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Permasalahan</a:t>
            </a:r>
            <a:endParaRPr lang="en-US" dirty="0"/>
          </a:p>
        </p:txBody>
      </p:sp>
      <p:sp>
        <p:nvSpPr>
          <p:cNvPr id="3" name="Content Placeholder 2"/>
          <p:cNvSpPr>
            <a:spLocks noGrp="1"/>
          </p:cNvSpPr>
          <p:nvPr>
            <p:ph idx="1"/>
          </p:nvPr>
        </p:nvSpPr>
        <p:spPr>
          <a:xfrm>
            <a:off x="1524000" y="1828800"/>
            <a:ext cx="9144000" cy="4264496"/>
          </a:xfrm>
        </p:spPr>
        <p:txBody>
          <a:bodyPr>
            <a:normAutofit fontScale="92500"/>
          </a:bodyPr>
          <a:lstStyle/>
          <a:p>
            <a:pPr algn="just">
              <a:lnSpc>
                <a:spcPct val="100000"/>
              </a:lnSpc>
            </a:pPr>
            <a:r>
              <a:rPr lang="en-US" altLang="en-US" sz="2400" dirty="0" err="1"/>
              <a:t>Suatu</a:t>
            </a:r>
            <a:r>
              <a:rPr lang="en-US" altLang="en-US" sz="2400" dirty="0"/>
              <a:t> </a:t>
            </a:r>
            <a:r>
              <a:rPr lang="en-US" altLang="en-US" sz="2400" dirty="0" err="1"/>
              <a:t>perusahaan</a:t>
            </a:r>
            <a:r>
              <a:rPr lang="en-US" altLang="en-US" sz="2400" dirty="0"/>
              <a:t> </a:t>
            </a:r>
            <a:r>
              <a:rPr lang="en-US" altLang="en-US" sz="2400" dirty="0" err="1"/>
              <a:t>ingin</a:t>
            </a:r>
            <a:r>
              <a:rPr lang="en-US" altLang="en-US" sz="2400" dirty="0"/>
              <a:t> </a:t>
            </a:r>
            <a:r>
              <a:rPr lang="en-US" altLang="en-US" sz="2400" dirty="0" err="1"/>
              <a:t>membangun</a:t>
            </a:r>
            <a:r>
              <a:rPr lang="en-US" altLang="en-US" sz="2400" dirty="0"/>
              <a:t> </a:t>
            </a:r>
            <a:r>
              <a:rPr lang="en-US" altLang="en-US" sz="2400" dirty="0" err="1"/>
              <a:t>gudang</a:t>
            </a:r>
            <a:r>
              <a:rPr lang="en-US" altLang="en-US" sz="2400" dirty="0"/>
              <a:t> </a:t>
            </a:r>
            <a:r>
              <a:rPr lang="en-US" altLang="en-US" sz="2400" dirty="0" err="1"/>
              <a:t>sebagai</a:t>
            </a:r>
            <a:r>
              <a:rPr lang="en-US" altLang="en-US" sz="2400" dirty="0"/>
              <a:t> </a:t>
            </a:r>
            <a:r>
              <a:rPr lang="en-US" altLang="en-US" sz="2400" dirty="0" err="1"/>
              <a:t>tempat</a:t>
            </a:r>
            <a:r>
              <a:rPr lang="en-US" altLang="en-US" sz="2400" dirty="0"/>
              <a:t> </a:t>
            </a:r>
            <a:r>
              <a:rPr lang="en-US" altLang="en-US" sz="2400" dirty="0" err="1"/>
              <a:t>menyimpan</a:t>
            </a:r>
            <a:r>
              <a:rPr lang="en-US" altLang="en-US" sz="2400" dirty="0"/>
              <a:t> </a:t>
            </a:r>
            <a:r>
              <a:rPr lang="en-US" altLang="en-US" sz="2400" dirty="0" err="1"/>
              <a:t>sementara</a:t>
            </a:r>
            <a:r>
              <a:rPr lang="en-US" altLang="en-US" sz="2400" dirty="0"/>
              <a:t> </a:t>
            </a:r>
            <a:r>
              <a:rPr lang="en-US" altLang="en-US" sz="2400" dirty="0" err="1"/>
              <a:t>hasil</a:t>
            </a:r>
            <a:r>
              <a:rPr lang="en-US" altLang="en-US" sz="2400" dirty="0"/>
              <a:t> </a:t>
            </a:r>
            <a:r>
              <a:rPr lang="en-US" altLang="en-US" sz="2400" dirty="0" err="1"/>
              <a:t>produksinya</a:t>
            </a:r>
            <a:r>
              <a:rPr lang="en-US" altLang="en-US" sz="2400" dirty="0"/>
              <a:t>.  Ada 3 </a:t>
            </a:r>
            <a:r>
              <a:rPr lang="en-US" altLang="en-US" sz="2400" dirty="0" err="1"/>
              <a:t>lokasi</a:t>
            </a:r>
            <a:r>
              <a:rPr lang="en-US" altLang="en-US" sz="2400" dirty="0"/>
              <a:t> yang </a:t>
            </a:r>
            <a:r>
              <a:rPr lang="en-US" altLang="en-US" sz="2400" dirty="0" err="1"/>
              <a:t>akan</a:t>
            </a:r>
            <a:r>
              <a:rPr lang="en-US" altLang="en-US" sz="2400" dirty="0"/>
              <a:t> </a:t>
            </a:r>
            <a:r>
              <a:rPr lang="en-US" altLang="en-US" sz="2400" dirty="0" err="1"/>
              <a:t>jadi</a:t>
            </a:r>
            <a:r>
              <a:rPr lang="en-US" altLang="en-US" sz="2400" dirty="0"/>
              <a:t> </a:t>
            </a:r>
            <a:r>
              <a:rPr lang="en-US" altLang="en-US" sz="2400" dirty="0" err="1"/>
              <a:t>alternatif</a:t>
            </a:r>
            <a:r>
              <a:rPr lang="en-US" altLang="en-US" sz="2400" dirty="0"/>
              <a:t> </a:t>
            </a:r>
            <a:r>
              <a:rPr lang="en-US" altLang="en-US" sz="2400" dirty="0" err="1"/>
              <a:t>yaitu</a:t>
            </a:r>
            <a:r>
              <a:rPr lang="en-US" altLang="en-US" sz="2400" dirty="0"/>
              <a:t> A1=</a:t>
            </a:r>
            <a:r>
              <a:rPr lang="en-US" altLang="en-US" sz="2400" dirty="0" err="1"/>
              <a:t>Ngemplak</a:t>
            </a:r>
            <a:r>
              <a:rPr lang="en-US" altLang="en-US" sz="2400" dirty="0"/>
              <a:t>, A2=</a:t>
            </a:r>
            <a:r>
              <a:rPr lang="en-US" altLang="en-US" sz="2400" dirty="0" err="1"/>
              <a:t>Kalasan</a:t>
            </a:r>
            <a:r>
              <a:rPr lang="en-US" altLang="en-US" sz="2400" dirty="0"/>
              <a:t>, A3=Kota </a:t>
            </a:r>
            <a:r>
              <a:rPr lang="en-US" altLang="en-US" sz="2400" dirty="0" err="1"/>
              <a:t>Gede</a:t>
            </a:r>
            <a:r>
              <a:rPr lang="en-US" altLang="en-US" sz="2400" dirty="0"/>
              <a:t>.  </a:t>
            </a:r>
          </a:p>
          <a:p>
            <a:pPr algn="just">
              <a:lnSpc>
                <a:spcPct val="100000"/>
              </a:lnSpc>
            </a:pPr>
            <a:r>
              <a:rPr lang="en-US" altLang="en-US" sz="2400" dirty="0"/>
              <a:t>Ada 5 </a:t>
            </a:r>
            <a:r>
              <a:rPr lang="en-US" altLang="en-US" sz="2400" dirty="0" err="1"/>
              <a:t>kriteria</a:t>
            </a:r>
            <a:r>
              <a:rPr lang="en-US" altLang="en-US" sz="2400" dirty="0"/>
              <a:t> yang </a:t>
            </a:r>
            <a:r>
              <a:rPr lang="en-US" altLang="en-US" sz="2400" dirty="0" err="1"/>
              <a:t>dijadikan</a:t>
            </a:r>
            <a:r>
              <a:rPr lang="en-US" altLang="en-US" sz="2400" dirty="0"/>
              <a:t> </a:t>
            </a:r>
            <a:r>
              <a:rPr lang="en-US" altLang="en-US" sz="2400" dirty="0" err="1"/>
              <a:t>acuan</a:t>
            </a:r>
            <a:r>
              <a:rPr lang="en-US" altLang="en-US" sz="2400" dirty="0"/>
              <a:t> </a:t>
            </a:r>
            <a:r>
              <a:rPr lang="en-US" altLang="en-US" sz="2400" dirty="0" err="1"/>
              <a:t>dalam</a:t>
            </a:r>
            <a:r>
              <a:rPr lang="en-US" altLang="en-US" sz="2400" dirty="0"/>
              <a:t> </a:t>
            </a:r>
            <a:r>
              <a:rPr lang="en-US" altLang="en-US" sz="2400" dirty="0" err="1"/>
              <a:t>pengambilan</a:t>
            </a:r>
            <a:r>
              <a:rPr lang="en-US" altLang="en-US" sz="2400" dirty="0"/>
              <a:t> </a:t>
            </a:r>
            <a:r>
              <a:rPr lang="en-US" altLang="en-US" sz="2400" dirty="0" err="1"/>
              <a:t>keputusan</a:t>
            </a:r>
            <a:r>
              <a:rPr lang="en-US" altLang="en-US" sz="2400" dirty="0"/>
              <a:t> : </a:t>
            </a:r>
          </a:p>
          <a:p>
            <a:pPr lvl="1" algn="just">
              <a:lnSpc>
                <a:spcPct val="100000"/>
              </a:lnSpc>
            </a:pPr>
            <a:r>
              <a:rPr lang="en-US" altLang="en-US" sz="2000" dirty="0"/>
              <a:t>C1= </a:t>
            </a:r>
            <a:r>
              <a:rPr lang="en-US" altLang="en-US" sz="2000" dirty="0" err="1"/>
              <a:t>jarak</a:t>
            </a:r>
            <a:r>
              <a:rPr lang="en-US" altLang="en-US" sz="2000" dirty="0"/>
              <a:t> </a:t>
            </a:r>
            <a:r>
              <a:rPr lang="en-US" altLang="en-US" sz="2000" dirty="0" err="1"/>
              <a:t>dengan</a:t>
            </a:r>
            <a:r>
              <a:rPr lang="en-US" altLang="en-US" sz="2000" dirty="0"/>
              <a:t> </a:t>
            </a:r>
            <a:r>
              <a:rPr lang="en-US" altLang="en-US" sz="2000" dirty="0" err="1"/>
              <a:t>pasar</a:t>
            </a:r>
            <a:r>
              <a:rPr lang="en-US" altLang="en-US" sz="2000" dirty="0"/>
              <a:t> </a:t>
            </a:r>
            <a:r>
              <a:rPr lang="en-US" altLang="en-US" sz="2000" dirty="0" err="1"/>
              <a:t>terdekat</a:t>
            </a:r>
            <a:r>
              <a:rPr lang="en-US" altLang="en-US" sz="2000" dirty="0"/>
              <a:t> (km)</a:t>
            </a:r>
          </a:p>
          <a:p>
            <a:pPr lvl="1" algn="just">
              <a:lnSpc>
                <a:spcPct val="100000"/>
              </a:lnSpc>
            </a:pPr>
            <a:r>
              <a:rPr lang="en-US" altLang="en-US" sz="2000" dirty="0"/>
              <a:t>C2= </a:t>
            </a:r>
            <a:r>
              <a:rPr lang="en-US" altLang="en-US" sz="2000" dirty="0" err="1"/>
              <a:t>kepadatan</a:t>
            </a:r>
            <a:r>
              <a:rPr lang="en-US" altLang="en-US" sz="2000" dirty="0"/>
              <a:t> </a:t>
            </a:r>
            <a:r>
              <a:rPr lang="en-US" altLang="en-US" sz="2000" dirty="0" err="1"/>
              <a:t>penduduk</a:t>
            </a:r>
            <a:r>
              <a:rPr lang="en-US" altLang="en-US" sz="2000" dirty="0"/>
              <a:t> di </a:t>
            </a:r>
            <a:r>
              <a:rPr lang="en-US" altLang="en-US" sz="2000" dirty="0" err="1"/>
              <a:t>sekitar</a:t>
            </a:r>
            <a:r>
              <a:rPr lang="en-US" altLang="en-US" sz="2000" dirty="0"/>
              <a:t> </a:t>
            </a:r>
            <a:r>
              <a:rPr lang="en-US" altLang="en-US" sz="2000" dirty="0" err="1"/>
              <a:t>lokasi</a:t>
            </a:r>
            <a:r>
              <a:rPr lang="en-US" altLang="en-US" sz="2000" dirty="0"/>
              <a:t> (orang/km2)</a:t>
            </a:r>
          </a:p>
          <a:p>
            <a:pPr lvl="1" algn="just">
              <a:lnSpc>
                <a:spcPct val="100000"/>
              </a:lnSpc>
            </a:pPr>
            <a:r>
              <a:rPr lang="en-US" altLang="en-US" sz="2000" dirty="0"/>
              <a:t>C3=</a:t>
            </a:r>
            <a:r>
              <a:rPr lang="en-US" altLang="en-US" sz="2000" dirty="0" err="1"/>
              <a:t>jarak</a:t>
            </a:r>
            <a:r>
              <a:rPr lang="en-US" altLang="en-US" sz="2000" dirty="0"/>
              <a:t> </a:t>
            </a:r>
            <a:r>
              <a:rPr lang="en-US" altLang="en-US" sz="2000" dirty="0" err="1"/>
              <a:t>dari</a:t>
            </a:r>
            <a:r>
              <a:rPr lang="en-US" altLang="en-US" sz="2000" dirty="0"/>
              <a:t> </a:t>
            </a:r>
            <a:r>
              <a:rPr lang="en-US" altLang="en-US" sz="2000" dirty="0" err="1"/>
              <a:t>pabrik</a:t>
            </a:r>
            <a:r>
              <a:rPr lang="en-US" altLang="en-US" sz="2000" dirty="0"/>
              <a:t> (km)</a:t>
            </a:r>
          </a:p>
          <a:p>
            <a:pPr lvl="1" algn="just">
              <a:lnSpc>
                <a:spcPct val="100000"/>
              </a:lnSpc>
            </a:pPr>
            <a:r>
              <a:rPr lang="en-US" altLang="en-US" sz="2000" dirty="0"/>
              <a:t>C4= </a:t>
            </a:r>
            <a:r>
              <a:rPr lang="en-US" altLang="en-US" sz="2000" dirty="0" err="1"/>
              <a:t>jarak</a:t>
            </a:r>
            <a:r>
              <a:rPr lang="en-US" altLang="en-US" sz="2000" dirty="0"/>
              <a:t> </a:t>
            </a:r>
            <a:r>
              <a:rPr lang="en-US" altLang="en-US" sz="2000" dirty="0" err="1"/>
              <a:t>dengan</a:t>
            </a:r>
            <a:r>
              <a:rPr lang="en-US" altLang="en-US" sz="2000" dirty="0"/>
              <a:t> </a:t>
            </a:r>
            <a:r>
              <a:rPr lang="en-US" altLang="en-US" sz="2000" dirty="0" err="1"/>
              <a:t>gudang</a:t>
            </a:r>
            <a:r>
              <a:rPr lang="en-US" altLang="en-US" sz="2000" dirty="0"/>
              <a:t> yang </a:t>
            </a:r>
            <a:r>
              <a:rPr lang="en-US" altLang="en-US" sz="2000" dirty="0" err="1"/>
              <a:t>sudah</a:t>
            </a:r>
            <a:r>
              <a:rPr lang="en-US" altLang="en-US" sz="2000" dirty="0"/>
              <a:t> </a:t>
            </a:r>
            <a:r>
              <a:rPr lang="en-US" altLang="en-US" sz="2000" dirty="0" err="1"/>
              <a:t>ada</a:t>
            </a:r>
            <a:r>
              <a:rPr lang="en-US" altLang="en-US" sz="2000" dirty="0"/>
              <a:t> (km)</a:t>
            </a:r>
          </a:p>
          <a:p>
            <a:pPr lvl="1" algn="just">
              <a:lnSpc>
                <a:spcPct val="100000"/>
              </a:lnSpc>
            </a:pPr>
            <a:r>
              <a:rPr lang="en-US" altLang="en-US" sz="2000" dirty="0"/>
              <a:t>C5= </a:t>
            </a:r>
            <a:r>
              <a:rPr lang="en-US" altLang="en-US" sz="2000" dirty="0" err="1"/>
              <a:t>harga</a:t>
            </a:r>
            <a:r>
              <a:rPr lang="en-US" altLang="en-US" sz="2000" dirty="0"/>
              <a:t> </a:t>
            </a:r>
            <a:r>
              <a:rPr lang="en-US" altLang="en-US" sz="2000" dirty="0" err="1"/>
              <a:t>tanah</a:t>
            </a:r>
            <a:r>
              <a:rPr lang="en-US" altLang="en-US" sz="2000" dirty="0"/>
              <a:t> </a:t>
            </a:r>
            <a:r>
              <a:rPr lang="en-US" altLang="en-US" sz="2000" dirty="0" err="1"/>
              <a:t>untuk</a:t>
            </a:r>
            <a:r>
              <a:rPr lang="en-US" altLang="en-US" sz="2000" dirty="0"/>
              <a:t> </a:t>
            </a:r>
            <a:r>
              <a:rPr lang="en-US" altLang="en-US" sz="2000" dirty="0" err="1"/>
              <a:t>lokasi</a:t>
            </a:r>
            <a:r>
              <a:rPr lang="en-US" altLang="en-US" sz="2000" dirty="0"/>
              <a:t> (x1000 </a:t>
            </a:r>
            <a:r>
              <a:rPr lang="en-US" altLang="en-US" sz="2000" dirty="0" err="1"/>
              <a:t>Rp</a:t>
            </a:r>
            <a:r>
              <a:rPr lang="en-US" altLang="en-US" sz="2000" dirty="0"/>
              <a:t>/m2)</a:t>
            </a:r>
          </a:p>
        </p:txBody>
      </p:sp>
    </p:spTree>
    <p:extLst>
      <p:ext uri="{BB962C8B-B14F-4D97-AF65-F5344CB8AC3E}">
        <p14:creationId xmlns:p14="http://schemas.microsoft.com/office/powerpoint/2010/main" val="23357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Permasalahan</a:t>
            </a:r>
            <a:endParaRPr lang="en-US" dirty="0"/>
          </a:p>
        </p:txBody>
      </p:sp>
      <p:sp>
        <p:nvSpPr>
          <p:cNvPr id="3" name="Content Placeholder 2"/>
          <p:cNvSpPr>
            <a:spLocks noGrp="1"/>
          </p:cNvSpPr>
          <p:nvPr>
            <p:ph idx="1"/>
          </p:nvPr>
        </p:nvSpPr>
        <p:spPr>
          <a:xfrm>
            <a:off x="1524000" y="1631156"/>
            <a:ext cx="9144000" cy="4264496"/>
          </a:xfrm>
        </p:spPr>
        <p:txBody>
          <a:bodyPr>
            <a:normAutofit/>
          </a:bodyPr>
          <a:lstStyle/>
          <a:p>
            <a:r>
              <a:rPr lang="en-US" altLang="en-US" dirty="0"/>
              <a:t>Ranking </a:t>
            </a:r>
            <a:r>
              <a:rPr lang="en-US" altLang="en-US" dirty="0" err="1"/>
              <a:t>kecocokan</a:t>
            </a:r>
            <a:r>
              <a:rPr lang="en-US" altLang="en-US" dirty="0"/>
              <a:t> </a:t>
            </a:r>
            <a:r>
              <a:rPr lang="en-US" altLang="en-US" dirty="0" err="1"/>
              <a:t>setiap</a:t>
            </a:r>
            <a:r>
              <a:rPr lang="en-US" altLang="en-US" dirty="0"/>
              <a:t> </a:t>
            </a:r>
            <a:r>
              <a:rPr lang="en-US" altLang="en-US" dirty="0" err="1"/>
              <a:t>alternatif</a:t>
            </a:r>
            <a:r>
              <a:rPr lang="en-US" altLang="en-US" dirty="0"/>
              <a:t> </a:t>
            </a:r>
            <a:r>
              <a:rPr lang="en-US" altLang="en-US" dirty="0" err="1"/>
              <a:t>pada</a:t>
            </a:r>
            <a:r>
              <a:rPr lang="en-US" altLang="en-US" dirty="0"/>
              <a:t> </a:t>
            </a:r>
            <a:r>
              <a:rPr lang="en-US" altLang="en-US" dirty="0" err="1"/>
              <a:t>setiap</a:t>
            </a:r>
            <a:r>
              <a:rPr lang="en-US" altLang="en-US" dirty="0"/>
              <a:t> </a:t>
            </a:r>
            <a:r>
              <a:rPr lang="en-US" altLang="en-US" dirty="0" err="1"/>
              <a:t>kriteria</a:t>
            </a:r>
            <a:r>
              <a:rPr lang="en-US" altLang="en-US" dirty="0"/>
              <a:t>, </a:t>
            </a:r>
            <a:r>
              <a:rPr lang="en-US" altLang="en-US" dirty="0" err="1"/>
              <a:t>dinilai</a:t>
            </a:r>
            <a:r>
              <a:rPr lang="en-US" altLang="en-US" dirty="0"/>
              <a:t> </a:t>
            </a:r>
            <a:r>
              <a:rPr lang="en-US" altLang="en-US" dirty="0" err="1"/>
              <a:t>dengan</a:t>
            </a:r>
            <a:r>
              <a:rPr lang="en-US" altLang="en-US" dirty="0"/>
              <a:t> 1 </a:t>
            </a:r>
            <a:r>
              <a:rPr lang="en-US" altLang="en-US" dirty="0" err="1"/>
              <a:t>sampai</a:t>
            </a:r>
            <a:r>
              <a:rPr lang="en-US" altLang="en-US" dirty="0"/>
              <a:t> 5, </a:t>
            </a:r>
            <a:r>
              <a:rPr lang="en-US" altLang="en-US" dirty="0" err="1"/>
              <a:t>yaitu</a:t>
            </a:r>
            <a:r>
              <a:rPr lang="en-US" altLang="en-US" dirty="0"/>
              <a:t> </a:t>
            </a:r>
          </a:p>
          <a:p>
            <a:pPr lvl="1"/>
            <a:r>
              <a:rPr lang="en-US" altLang="en-US" sz="2000" dirty="0"/>
              <a:t>1 = </a:t>
            </a:r>
            <a:r>
              <a:rPr lang="en-US" altLang="en-US" sz="2000" dirty="0" err="1"/>
              <a:t>sangat</a:t>
            </a:r>
            <a:r>
              <a:rPr lang="en-US" altLang="en-US" sz="2000" dirty="0"/>
              <a:t> </a:t>
            </a:r>
            <a:r>
              <a:rPr lang="en-US" altLang="en-US" sz="2000" dirty="0" err="1"/>
              <a:t>buruk</a:t>
            </a:r>
            <a:endParaRPr lang="en-US" altLang="en-US" sz="2000" dirty="0"/>
          </a:p>
          <a:p>
            <a:pPr lvl="1"/>
            <a:r>
              <a:rPr lang="en-US" altLang="en-US" sz="2000" dirty="0"/>
              <a:t>2 = </a:t>
            </a:r>
            <a:r>
              <a:rPr lang="en-US" altLang="en-US" sz="2000" dirty="0" err="1"/>
              <a:t>buruk</a:t>
            </a:r>
            <a:endParaRPr lang="en-US" altLang="en-US" sz="2000" dirty="0"/>
          </a:p>
          <a:p>
            <a:pPr lvl="1"/>
            <a:r>
              <a:rPr lang="en-US" altLang="en-US" sz="2000" dirty="0"/>
              <a:t>3 = </a:t>
            </a:r>
            <a:r>
              <a:rPr lang="en-US" altLang="en-US" sz="2000" dirty="0" err="1"/>
              <a:t>cukup</a:t>
            </a:r>
            <a:endParaRPr lang="en-US" altLang="en-US" sz="2000" dirty="0"/>
          </a:p>
          <a:p>
            <a:pPr lvl="1"/>
            <a:r>
              <a:rPr lang="en-US" altLang="en-US" sz="2000" dirty="0"/>
              <a:t>4 = </a:t>
            </a:r>
            <a:r>
              <a:rPr lang="en-US" altLang="en-US" sz="2000" dirty="0" err="1"/>
              <a:t>baik</a:t>
            </a:r>
            <a:endParaRPr lang="en-US" altLang="en-US" sz="2000" dirty="0"/>
          </a:p>
          <a:p>
            <a:pPr lvl="1"/>
            <a:r>
              <a:rPr lang="en-US" altLang="en-US" sz="2000" dirty="0"/>
              <a:t>5 = </a:t>
            </a:r>
            <a:r>
              <a:rPr lang="en-US" altLang="en-US" sz="2000" dirty="0" err="1"/>
              <a:t>sangat</a:t>
            </a:r>
            <a:r>
              <a:rPr lang="en-US" altLang="en-US" sz="2000" dirty="0"/>
              <a:t> </a:t>
            </a:r>
            <a:r>
              <a:rPr lang="en-US" altLang="en-US" sz="2000" dirty="0" err="1"/>
              <a:t>baik</a:t>
            </a:r>
            <a:endParaRPr lang="en-US" altLang="en-US" sz="2000" dirty="0"/>
          </a:p>
          <a:p>
            <a:r>
              <a:rPr lang="en-US" altLang="en-US" dirty="0" err="1"/>
              <a:t>Tabel</a:t>
            </a:r>
            <a:r>
              <a:rPr lang="en-US" altLang="en-US" dirty="0"/>
              <a:t> </a:t>
            </a:r>
            <a:r>
              <a:rPr lang="en-US" altLang="en-US" dirty="0" err="1"/>
              <a:t>berikut</a:t>
            </a:r>
            <a:r>
              <a:rPr lang="en-US" altLang="en-US" dirty="0"/>
              <a:t> </a:t>
            </a:r>
            <a:r>
              <a:rPr lang="en-US" altLang="en-US" dirty="0" err="1"/>
              <a:t>menunjukkan</a:t>
            </a:r>
            <a:r>
              <a:rPr lang="en-US" altLang="en-US" dirty="0"/>
              <a:t> ranking </a:t>
            </a:r>
            <a:r>
              <a:rPr lang="en-US" altLang="en-US" dirty="0" err="1"/>
              <a:t>kecocokan</a:t>
            </a:r>
            <a:r>
              <a:rPr lang="en-US" altLang="en-US" dirty="0"/>
              <a:t> </a:t>
            </a:r>
            <a:r>
              <a:rPr lang="en-US" altLang="en-US" dirty="0" err="1"/>
              <a:t>dari</a:t>
            </a:r>
            <a:r>
              <a:rPr lang="en-US" altLang="en-US" dirty="0"/>
              <a:t> </a:t>
            </a:r>
            <a:r>
              <a:rPr lang="en-US" altLang="en-US" dirty="0" err="1"/>
              <a:t>setiap</a:t>
            </a:r>
            <a:r>
              <a:rPr lang="en-US" altLang="en-US" dirty="0"/>
              <a:t> </a:t>
            </a:r>
            <a:r>
              <a:rPr lang="en-US" altLang="en-US" dirty="0" err="1"/>
              <a:t>alternatif</a:t>
            </a:r>
            <a:r>
              <a:rPr lang="en-US" altLang="en-US" dirty="0"/>
              <a:t> </a:t>
            </a:r>
            <a:r>
              <a:rPr lang="en-US" altLang="en-US" dirty="0" err="1"/>
              <a:t>pada</a:t>
            </a:r>
            <a:r>
              <a:rPr lang="en-US" altLang="en-US" dirty="0"/>
              <a:t> </a:t>
            </a:r>
            <a:r>
              <a:rPr lang="en-US" altLang="en-US" dirty="0" err="1"/>
              <a:t>setiap</a:t>
            </a:r>
            <a:r>
              <a:rPr lang="en-US" altLang="en-US" dirty="0"/>
              <a:t> </a:t>
            </a:r>
            <a:r>
              <a:rPr lang="en-US" altLang="en-US" dirty="0" err="1"/>
              <a:t>kriteria</a:t>
            </a:r>
            <a:r>
              <a:rPr lang="en-US" altLang="en-US" dirty="0"/>
              <a:t> </a:t>
            </a:r>
            <a:r>
              <a:rPr lang="en-US" altLang="en-US" dirty="0" smtClean="0"/>
              <a:t>:</a:t>
            </a:r>
            <a:endParaRPr lang="en-US"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862464873"/>
              </p:ext>
            </p:extLst>
          </p:nvPr>
        </p:nvGraphicFramePr>
        <p:xfrm>
          <a:off x="2207568" y="5157192"/>
          <a:ext cx="6705600" cy="1157288"/>
        </p:xfrm>
        <a:graphic>
          <a:graphicData uri="http://schemas.openxmlformats.org/presentationml/2006/ole">
            <mc:AlternateContent xmlns:mc="http://schemas.openxmlformats.org/markup-compatibility/2006">
              <mc:Choice xmlns:v="urn:schemas-microsoft-com:vml" Requires="v">
                <p:oleObj spid="_x0000_s5127" name="Bitmap Image" r:id="rId3" imgW="5743440" imgH="990720" progId="PBrush">
                  <p:embed/>
                </p:oleObj>
              </mc:Choice>
              <mc:Fallback>
                <p:oleObj name="Bitmap Image" r:id="rId3" imgW="5743440" imgH="990720"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5157192"/>
                        <a:ext cx="67056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69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Bobot</a:t>
            </a:r>
            <a:r>
              <a:rPr lang="en-US" altLang="en-US" dirty="0"/>
              <a:t> </a:t>
            </a:r>
            <a:r>
              <a:rPr lang="en-US" altLang="en-US" dirty="0" err="1"/>
              <a:t>preferensi</a:t>
            </a:r>
            <a:r>
              <a:rPr lang="en-US" altLang="en-US" dirty="0"/>
              <a:t> </a:t>
            </a:r>
            <a:r>
              <a:rPr lang="en-US" altLang="en-US" dirty="0" err="1"/>
              <a:t>dan</a:t>
            </a:r>
            <a:r>
              <a:rPr lang="en-US" altLang="en-US" dirty="0"/>
              <a:t> </a:t>
            </a:r>
            <a:r>
              <a:rPr lang="en-US" altLang="en-US" dirty="0" err="1" smtClean="0"/>
              <a:t>Matriks</a:t>
            </a:r>
            <a:r>
              <a:rPr lang="en-US" altLang="en-US" dirty="0" smtClean="0"/>
              <a:t> </a:t>
            </a:r>
            <a:r>
              <a:rPr lang="en-US" altLang="en-US" dirty="0" err="1"/>
              <a:t>Keputusan</a:t>
            </a:r>
            <a:endParaRPr lang="en-US" dirty="0"/>
          </a:p>
        </p:txBody>
      </p:sp>
      <p:sp>
        <p:nvSpPr>
          <p:cNvPr id="3" name="Content Placeholder 2"/>
          <p:cNvSpPr>
            <a:spLocks noGrp="1"/>
          </p:cNvSpPr>
          <p:nvPr>
            <p:ph idx="1"/>
          </p:nvPr>
        </p:nvSpPr>
        <p:spPr>
          <a:xfrm>
            <a:off x="1524000" y="1828800"/>
            <a:ext cx="9144000" cy="4264496"/>
          </a:xfrm>
        </p:spPr>
        <p:txBody>
          <a:bodyPr>
            <a:normAutofit/>
          </a:bodyPr>
          <a:lstStyle/>
          <a:p>
            <a:pPr algn="just">
              <a:lnSpc>
                <a:spcPct val="150000"/>
              </a:lnSpc>
            </a:pPr>
            <a:r>
              <a:rPr lang="en-US" altLang="en-US" dirty="0" err="1"/>
              <a:t>Bobot</a:t>
            </a:r>
            <a:r>
              <a:rPr lang="en-US" altLang="en-US" dirty="0"/>
              <a:t> </a:t>
            </a:r>
            <a:r>
              <a:rPr lang="en-US" altLang="en-US" dirty="0" err="1"/>
              <a:t>preferensi</a:t>
            </a:r>
            <a:r>
              <a:rPr lang="en-US" altLang="en-US" dirty="0"/>
              <a:t> </a:t>
            </a:r>
            <a:r>
              <a:rPr lang="en-US" altLang="en-US" dirty="0" err="1"/>
              <a:t>untuk</a:t>
            </a:r>
            <a:r>
              <a:rPr lang="en-US" altLang="en-US" dirty="0"/>
              <a:t> </a:t>
            </a:r>
            <a:r>
              <a:rPr lang="en-US" altLang="en-US" dirty="0" err="1"/>
              <a:t>setiap</a:t>
            </a:r>
            <a:r>
              <a:rPr lang="en-US" altLang="en-US" dirty="0"/>
              <a:t> </a:t>
            </a:r>
            <a:r>
              <a:rPr lang="en-US" altLang="en-US" dirty="0" err="1"/>
              <a:t>kriteria</a:t>
            </a:r>
            <a:r>
              <a:rPr lang="en-US" altLang="en-US" dirty="0"/>
              <a:t> C1, C2, … C5 = (5, 3, 4, 4, 2)</a:t>
            </a:r>
          </a:p>
          <a:p>
            <a:pPr algn="just">
              <a:lnSpc>
                <a:spcPct val="150000"/>
              </a:lnSpc>
            </a:pPr>
            <a:r>
              <a:rPr lang="en-US" altLang="en-US" dirty="0" err="1" smtClean="0"/>
              <a:t>Matrik</a:t>
            </a:r>
            <a:r>
              <a:rPr lang="en-US" altLang="en-US" dirty="0" smtClean="0"/>
              <a:t> </a:t>
            </a:r>
            <a:r>
              <a:rPr lang="en-US" altLang="en-US" dirty="0" err="1" smtClean="0"/>
              <a:t>keputusan</a:t>
            </a:r>
            <a:r>
              <a:rPr lang="en-US" altLang="en-US" dirty="0" smtClean="0"/>
              <a:t> yang </a:t>
            </a:r>
            <a:r>
              <a:rPr lang="en-US" altLang="en-US" dirty="0" err="1" smtClean="0"/>
              <a:t>dibentuk</a:t>
            </a:r>
            <a:r>
              <a:rPr lang="en-US" altLang="en-US" dirty="0" smtClean="0"/>
              <a:t> </a:t>
            </a:r>
            <a:r>
              <a:rPr lang="en-US" altLang="en-US" dirty="0" err="1" smtClean="0"/>
              <a:t>dari</a:t>
            </a:r>
            <a:r>
              <a:rPr lang="en-US" altLang="en-US" dirty="0" smtClean="0"/>
              <a:t> </a:t>
            </a:r>
            <a:r>
              <a:rPr lang="en-US" altLang="en-US" dirty="0" err="1" smtClean="0"/>
              <a:t>tabel</a:t>
            </a:r>
            <a:r>
              <a:rPr lang="en-US" altLang="en-US" dirty="0" smtClean="0"/>
              <a:t> ranking </a:t>
            </a:r>
            <a:r>
              <a:rPr lang="en-US" altLang="en-US" dirty="0" err="1" smtClean="0"/>
              <a:t>kecocokan</a:t>
            </a:r>
            <a:r>
              <a:rPr lang="en-US" altLang="en-US" dirty="0" smtClean="0"/>
              <a:t> :</a:t>
            </a:r>
            <a:endParaRPr lang="en-US" altLang="en-US" dirty="0"/>
          </a:p>
        </p:txBody>
      </p:sp>
      <p:graphicFrame>
        <p:nvGraphicFramePr>
          <p:cNvPr id="4" name="Group 98"/>
          <p:cNvGraphicFramePr>
            <a:graphicFrameLocks/>
          </p:cNvGraphicFramePr>
          <p:nvPr>
            <p:extLst>
              <p:ext uri="{D42A27DB-BD31-4B8C-83A1-F6EECF244321}">
                <p14:modId xmlns:p14="http://schemas.microsoft.com/office/powerpoint/2010/main" val="1655307875"/>
              </p:ext>
            </p:extLst>
          </p:nvPr>
        </p:nvGraphicFramePr>
        <p:xfrm>
          <a:off x="2423592" y="3429000"/>
          <a:ext cx="5943600" cy="2057400"/>
        </p:xfrm>
        <a:graphic>
          <a:graphicData uri="http://schemas.openxmlformats.org/drawingml/2006/table">
            <a:tbl>
              <a:tblPr/>
              <a:tblGrid>
                <a:gridCol w="1189038">
                  <a:extLst>
                    <a:ext uri="{9D8B030D-6E8A-4147-A177-3AD203B41FA5}">
                      <a16:colId xmlns:a16="http://schemas.microsoft.com/office/drawing/2014/main" val="20000"/>
                    </a:ext>
                  </a:extLst>
                </a:gridCol>
                <a:gridCol w="1189037">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gridCol w="1189038">
                  <a:extLst>
                    <a:ext uri="{9D8B030D-6E8A-4147-A177-3AD203B41FA5}">
                      <a16:colId xmlns:a16="http://schemas.microsoft.com/office/drawing/2014/main" val="20003"/>
                    </a:ext>
                  </a:extLst>
                </a:gridCol>
                <a:gridCol w="1189037">
                  <a:extLst>
                    <a:ext uri="{9D8B030D-6E8A-4147-A177-3AD203B41FA5}">
                      <a16:colId xmlns:a16="http://schemas.microsoft.com/office/drawing/2014/main" val="20004"/>
                    </a:ext>
                  </a:extLst>
                </a:gridCol>
              </a:tblGrid>
              <a:tr h="68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6238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Matriks</a:t>
            </a:r>
            <a:r>
              <a:rPr lang="en-US" altLang="en-US" dirty="0"/>
              <a:t> </a:t>
            </a:r>
            <a:r>
              <a:rPr lang="en-US" altLang="en-US" dirty="0" err="1"/>
              <a:t>Keputusan</a:t>
            </a:r>
            <a:r>
              <a:rPr lang="en-US" altLang="en-US" dirty="0"/>
              <a:t> </a:t>
            </a:r>
            <a:r>
              <a:rPr lang="en-US" altLang="en-US" dirty="0" err="1"/>
              <a:t>ternormalisasi</a:t>
            </a:r>
            <a:endParaRPr lang="en-US" dirty="0"/>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r>
              <a:rPr lang="en-US" altLang="en-US" dirty="0" err="1"/>
              <a:t>Demikian</a:t>
            </a:r>
            <a:r>
              <a:rPr lang="en-US" altLang="en-US" dirty="0"/>
              <a:t> </a:t>
            </a:r>
            <a:r>
              <a:rPr lang="en-US" altLang="en-US" dirty="0" err="1"/>
              <a:t>seterusnya</a:t>
            </a:r>
            <a:r>
              <a:rPr lang="en-US" altLang="en-US" dirty="0"/>
              <a:t> </a:t>
            </a:r>
            <a:r>
              <a:rPr lang="en-US" altLang="en-US" dirty="0" err="1"/>
              <a:t>sampai</a:t>
            </a:r>
            <a:r>
              <a:rPr lang="en-US" altLang="en-US" dirty="0"/>
              <a:t> </a:t>
            </a:r>
            <a:r>
              <a:rPr lang="en-US" altLang="en-US" dirty="0" err="1"/>
              <a:t>didapat</a:t>
            </a:r>
            <a:r>
              <a:rPr lang="en-US" altLang="en-US" dirty="0"/>
              <a:t> :</a:t>
            </a:r>
          </a:p>
        </p:txBody>
      </p:sp>
      <p:pic>
        <p:nvPicPr>
          <p:cNvPr id="7" name="Picture 5"/>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78880" y="3501008"/>
            <a:ext cx="4226593" cy="75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351584" y="1782221"/>
            <a:ext cx="2254427" cy="41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787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Matriks</a:t>
            </a:r>
            <a:r>
              <a:rPr lang="en-US" altLang="en-US" dirty="0"/>
              <a:t> </a:t>
            </a:r>
            <a:r>
              <a:rPr lang="en-US" altLang="en-US" dirty="0" err="1"/>
              <a:t>keputusan</a:t>
            </a:r>
            <a:r>
              <a:rPr lang="en-US" altLang="en-US" dirty="0"/>
              <a:t> </a:t>
            </a:r>
            <a:r>
              <a:rPr lang="en-US" altLang="en-US" dirty="0" err="1"/>
              <a:t>ternormalisasi</a:t>
            </a:r>
            <a:r>
              <a:rPr lang="en-US" altLang="en-US" dirty="0"/>
              <a:t> </a:t>
            </a:r>
            <a:r>
              <a:rPr lang="en-US" altLang="en-US" dirty="0" err="1"/>
              <a:t>terbobot</a:t>
            </a:r>
            <a:endParaRPr lang="en-US" dirty="0"/>
          </a:p>
        </p:txBody>
      </p:sp>
      <p:sp>
        <p:nvSpPr>
          <p:cNvPr id="3" name="Content Placeholder 2"/>
          <p:cNvSpPr>
            <a:spLocks noGrp="1"/>
          </p:cNvSpPr>
          <p:nvPr>
            <p:ph idx="1"/>
          </p:nvPr>
        </p:nvSpPr>
        <p:spPr/>
        <p:txBody>
          <a:bodyPr/>
          <a:lstStyle/>
          <a:p>
            <a:pPr>
              <a:lnSpc>
                <a:spcPct val="150000"/>
              </a:lnSpc>
            </a:pPr>
            <a:r>
              <a:rPr lang="en-US" altLang="en-US" dirty="0" err="1"/>
              <a:t>Matriks</a:t>
            </a:r>
            <a:r>
              <a:rPr lang="en-US" altLang="en-US" dirty="0"/>
              <a:t> </a:t>
            </a:r>
            <a:r>
              <a:rPr lang="en-US" altLang="en-US" dirty="0" err="1"/>
              <a:t>keputusan</a:t>
            </a:r>
            <a:r>
              <a:rPr lang="en-US" altLang="en-US" dirty="0"/>
              <a:t> </a:t>
            </a:r>
            <a:r>
              <a:rPr lang="en-US" altLang="en-US" dirty="0" err="1"/>
              <a:t>ternormalisasi</a:t>
            </a:r>
            <a:r>
              <a:rPr lang="en-US" altLang="en-US" dirty="0"/>
              <a:t> </a:t>
            </a:r>
            <a:r>
              <a:rPr lang="en-US" altLang="en-US" dirty="0" err="1"/>
              <a:t>terbobot</a:t>
            </a:r>
            <a:r>
              <a:rPr lang="en-US" altLang="en-US" dirty="0"/>
              <a:t> </a:t>
            </a:r>
            <a:r>
              <a:rPr lang="en-US" altLang="en-US" dirty="0" err="1"/>
              <a:t>didapatkan</a:t>
            </a:r>
            <a:r>
              <a:rPr lang="en-US" altLang="en-US" dirty="0"/>
              <a:t> </a:t>
            </a:r>
            <a:r>
              <a:rPr lang="en-US" altLang="en-US" dirty="0" err="1"/>
              <a:t>dari</a:t>
            </a:r>
            <a:r>
              <a:rPr lang="en-US" altLang="en-US" dirty="0"/>
              <a:t> </a:t>
            </a:r>
            <a:r>
              <a:rPr lang="en-US" altLang="en-US" dirty="0" err="1"/>
              <a:t>perkalian</a:t>
            </a:r>
            <a:r>
              <a:rPr lang="en-US" altLang="en-US" dirty="0"/>
              <a:t> </a:t>
            </a:r>
            <a:r>
              <a:rPr lang="en-US" altLang="en-US" dirty="0" err="1"/>
              <a:t>matriks</a:t>
            </a:r>
            <a:r>
              <a:rPr lang="en-US" altLang="en-US" dirty="0"/>
              <a:t> R </a:t>
            </a:r>
            <a:r>
              <a:rPr lang="en-US" altLang="en-US" dirty="0" err="1"/>
              <a:t>dengan</a:t>
            </a:r>
            <a:r>
              <a:rPr lang="en-US" altLang="en-US" dirty="0"/>
              <a:t> </a:t>
            </a:r>
            <a:r>
              <a:rPr lang="en-US" altLang="en-US" dirty="0" err="1"/>
              <a:t>bobot</a:t>
            </a:r>
            <a:r>
              <a:rPr lang="en-US" altLang="en-US" dirty="0"/>
              <a:t> </a:t>
            </a:r>
            <a:r>
              <a:rPr lang="en-US" altLang="en-US" dirty="0" err="1"/>
              <a:t>preferensi</a:t>
            </a:r>
            <a:r>
              <a:rPr lang="en-US" altLang="en-US" dirty="0"/>
              <a:t>     (5, 3, 4, 4, 2) </a:t>
            </a:r>
            <a:r>
              <a:rPr lang="en-US" altLang="en-US" dirty="0" err="1"/>
              <a:t>didapat</a:t>
            </a:r>
            <a:r>
              <a:rPr lang="en-US" altLang="en-US" dirty="0"/>
              <a:t> :</a:t>
            </a:r>
          </a:p>
          <a:p>
            <a:pPr>
              <a:lnSpc>
                <a:spcPct val="150000"/>
              </a:lnSpc>
              <a:buNone/>
            </a:pPr>
            <a:endParaRPr lang="en-US"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r="42716"/>
          <a:stretch>
            <a:fillRect/>
          </a:stretch>
        </p:blipFill>
        <p:spPr bwMode="auto">
          <a:xfrm>
            <a:off x="1524000" y="2924944"/>
            <a:ext cx="45005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8" name="Picture 2" descr="D:\4.png"/>
          <p:cNvPicPr>
            <a:picLocks noChangeAspect="1" noChangeArrowheads="1"/>
          </p:cNvPicPr>
          <p:nvPr/>
        </p:nvPicPr>
        <p:blipFill>
          <a:blip r:embed="rId3"/>
          <a:srcRect/>
          <a:stretch>
            <a:fillRect/>
          </a:stretch>
        </p:blipFill>
        <p:spPr bwMode="auto">
          <a:xfrm>
            <a:off x="1523967" y="4000504"/>
            <a:ext cx="4694497" cy="1071570"/>
          </a:xfrm>
          <a:prstGeom prst="rect">
            <a:avLst/>
          </a:prstGeom>
          <a:noFill/>
        </p:spPr>
      </p:pic>
    </p:spTree>
    <p:extLst>
      <p:ext uri="{BB962C8B-B14F-4D97-AF65-F5344CB8AC3E}">
        <p14:creationId xmlns:p14="http://schemas.microsoft.com/office/powerpoint/2010/main" val="419333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Solusi</a:t>
            </a:r>
            <a:r>
              <a:rPr lang="en-US" altLang="en-US" dirty="0"/>
              <a:t> ideal </a:t>
            </a:r>
            <a:r>
              <a:rPr lang="en-US" altLang="en-US" dirty="0" err="1"/>
              <a:t>positif</a:t>
            </a:r>
            <a:endParaRPr lang="en-US" dirty="0"/>
          </a:p>
        </p:txBody>
      </p:sp>
      <p:sp>
        <p:nvSpPr>
          <p:cNvPr id="5" name="Content Placeholder 4"/>
          <p:cNvSpPr>
            <a:spLocks noGrp="1"/>
          </p:cNvSpPr>
          <p:nvPr>
            <p:ph idx="1"/>
          </p:nvPr>
        </p:nvSpPr>
        <p:spPr/>
        <p:txBody>
          <a:bodyPr/>
          <a:lstStyle/>
          <a:p>
            <a:pPr marL="0" indent="0">
              <a:buNone/>
            </a:pPr>
            <a:endParaRPr lang="en-US" dirty="0" smtClean="0"/>
          </a:p>
          <a:p>
            <a:endParaRPr lang="en-US" dirty="0"/>
          </a:p>
        </p:txBody>
      </p:sp>
      <p:pic>
        <p:nvPicPr>
          <p:cNvPr id="38914" name="Picture 2" descr="D:\5.png"/>
          <p:cNvPicPr>
            <a:picLocks noChangeAspect="1" noChangeArrowheads="1"/>
          </p:cNvPicPr>
          <p:nvPr/>
        </p:nvPicPr>
        <p:blipFill>
          <a:blip r:embed="rId2"/>
          <a:srcRect/>
          <a:stretch>
            <a:fillRect/>
          </a:stretch>
        </p:blipFill>
        <p:spPr bwMode="auto">
          <a:xfrm>
            <a:off x="1238216" y="1643050"/>
            <a:ext cx="6357982" cy="3315955"/>
          </a:xfrm>
          <a:prstGeom prst="rect">
            <a:avLst/>
          </a:prstGeom>
          <a:noFill/>
        </p:spPr>
      </p:pic>
    </p:spTree>
    <p:extLst>
      <p:ext uri="{BB962C8B-B14F-4D97-AF65-F5344CB8AC3E}">
        <p14:creationId xmlns:p14="http://schemas.microsoft.com/office/powerpoint/2010/main" val="116782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Metode</a:t>
            </a:r>
            <a:r>
              <a:rPr lang="en-US" altLang="en-US" dirty="0"/>
              <a:t> TOPSIS</a:t>
            </a:r>
            <a:endParaRPr lang="en-US" dirty="0"/>
          </a:p>
        </p:txBody>
      </p:sp>
      <p:sp>
        <p:nvSpPr>
          <p:cNvPr id="3" name="Content Placeholder 2"/>
          <p:cNvSpPr>
            <a:spLocks noGrp="1"/>
          </p:cNvSpPr>
          <p:nvPr>
            <p:ph idx="1"/>
          </p:nvPr>
        </p:nvSpPr>
        <p:spPr/>
        <p:txBody>
          <a:bodyPr/>
          <a:lstStyle/>
          <a:p>
            <a:pPr algn="just">
              <a:lnSpc>
                <a:spcPct val="150000"/>
              </a:lnSpc>
            </a:pPr>
            <a:r>
              <a:rPr lang="en-US" altLang="en-US" dirty="0" err="1"/>
              <a:t>Metode</a:t>
            </a:r>
            <a:r>
              <a:rPr lang="en-US" altLang="en-US" dirty="0"/>
              <a:t> TOPSIS </a:t>
            </a:r>
            <a:r>
              <a:rPr lang="en-US" altLang="en-US" dirty="0" err="1"/>
              <a:t>didasarkan</a:t>
            </a:r>
            <a:r>
              <a:rPr lang="en-US" altLang="en-US" dirty="0"/>
              <a:t> </a:t>
            </a:r>
            <a:r>
              <a:rPr lang="en-US" altLang="en-US" dirty="0" err="1"/>
              <a:t>pada</a:t>
            </a:r>
            <a:r>
              <a:rPr lang="en-US" altLang="en-US" dirty="0"/>
              <a:t> </a:t>
            </a:r>
            <a:r>
              <a:rPr lang="en-US" altLang="en-US" dirty="0" err="1"/>
              <a:t>konsep</a:t>
            </a:r>
            <a:r>
              <a:rPr lang="en-US" altLang="en-US" dirty="0"/>
              <a:t> </a:t>
            </a:r>
            <a:r>
              <a:rPr lang="en-US" altLang="en-US" dirty="0" err="1"/>
              <a:t>bahwa</a:t>
            </a:r>
            <a:r>
              <a:rPr lang="en-US" altLang="en-US" dirty="0"/>
              <a:t> </a:t>
            </a:r>
            <a:r>
              <a:rPr lang="en-US" altLang="en-US" dirty="0" err="1"/>
              <a:t>alternatif</a:t>
            </a:r>
            <a:r>
              <a:rPr lang="en-US" altLang="en-US" dirty="0"/>
              <a:t> </a:t>
            </a:r>
            <a:r>
              <a:rPr lang="en-US" altLang="en-US" dirty="0" err="1"/>
              <a:t>terpilih</a:t>
            </a:r>
            <a:r>
              <a:rPr lang="en-US" altLang="en-US" dirty="0"/>
              <a:t> yang </a:t>
            </a:r>
            <a:r>
              <a:rPr lang="en-US" altLang="en-US" dirty="0" err="1"/>
              <a:t>terbaik</a:t>
            </a:r>
            <a:r>
              <a:rPr lang="en-US" altLang="en-US" dirty="0"/>
              <a:t> </a:t>
            </a:r>
            <a:r>
              <a:rPr lang="en-US" altLang="en-US" dirty="0" err="1"/>
              <a:t>tidak</a:t>
            </a:r>
            <a:r>
              <a:rPr lang="en-US" altLang="en-US" dirty="0"/>
              <a:t> </a:t>
            </a:r>
            <a:r>
              <a:rPr lang="en-US" altLang="en-US" dirty="0" err="1"/>
              <a:t>hanya</a:t>
            </a:r>
            <a:r>
              <a:rPr lang="en-US" altLang="en-US" dirty="0"/>
              <a:t> </a:t>
            </a:r>
            <a:r>
              <a:rPr lang="en-US" altLang="en-US" dirty="0" err="1"/>
              <a:t>memiliki</a:t>
            </a:r>
            <a:r>
              <a:rPr lang="en-US" altLang="en-US" dirty="0"/>
              <a:t> </a:t>
            </a:r>
            <a:r>
              <a:rPr lang="en-US" altLang="en-US" dirty="0" err="1"/>
              <a:t>jarak</a:t>
            </a:r>
            <a:r>
              <a:rPr lang="en-US" altLang="en-US" dirty="0"/>
              <a:t> </a:t>
            </a:r>
            <a:r>
              <a:rPr lang="en-US" altLang="en-US" dirty="0" err="1"/>
              <a:t>terpendek</a:t>
            </a:r>
            <a:r>
              <a:rPr lang="en-US" altLang="en-US" dirty="0"/>
              <a:t> </a:t>
            </a:r>
            <a:r>
              <a:rPr lang="en-US" altLang="en-US" dirty="0" err="1"/>
              <a:t>dari</a:t>
            </a:r>
            <a:r>
              <a:rPr lang="en-US" altLang="en-US" dirty="0"/>
              <a:t> </a:t>
            </a:r>
            <a:r>
              <a:rPr lang="en-US" altLang="en-US" dirty="0" err="1"/>
              <a:t>solusi</a:t>
            </a:r>
            <a:r>
              <a:rPr lang="en-US" altLang="en-US" dirty="0"/>
              <a:t> ideal </a:t>
            </a:r>
            <a:r>
              <a:rPr lang="en-US" altLang="en-US" dirty="0" err="1"/>
              <a:t>positif</a:t>
            </a:r>
            <a:r>
              <a:rPr lang="en-US" altLang="en-US" dirty="0"/>
              <a:t> </a:t>
            </a:r>
            <a:r>
              <a:rPr lang="en-US" altLang="en-US" dirty="0" err="1"/>
              <a:t>tetapi</a:t>
            </a:r>
            <a:r>
              <a:rPr lang="en-US" altLang="en-US" dirty="0"/>
              <a:t> </a:t>
            </a:r>
            <a:r>
              <a:rPr lang="en-US" altLang="en-US" dirty="0" err="1"/>
              <a:t>juga</a:t>
            </a:r>
            <a:r>
              <a:rPr lang="en-US" altLang="en-US" dirty="0"/>
              <a:t> </a:t>
            </a:r>
            <a:r>
              <a:rPr lang="en-US" altLang="en-US" dirty="0" err="1"/>
              <a:t>memiliki</a:t>
            </a:r>
            <a:r>
              <a:rPr lang="en-US" altLang="en-US" dirty="0"/>
              <a:t> </a:t>
            </a:r>
            <a:r>
              <a:rPr lang="en-US" altLang="en-US" dirty="0" err="1"/>
              <a:t>jarak</a:t>
            </a:r>
            <a:r>
              <a:rPr lang="en-US" altLang="en-US" dirty="0"/>
              <a:t> </a:t>
            </a:r>
            <a:r>
              <a:rPr lang="en-US" altLang="en-US" dirty="0" err="1"/>
              <a:t>terpanjang</a:t>
            </a:r>
            <a:r>
              <a:rPr lang="en-US" altLang="en-US" dirty="0"/>
              <a:t> </a:t>
            </a:r>
            <a:r>
              <a:rPr lang="en-US" altLang="en-US" dirty="0" err="1"/>
              <a:t>dari</a:t>
            </a:r>
            <a:r>
              <a:rPr lang="en-US" altLang="en-US" dirty="0"/>
              <a:t> </a:t>
            </a:r>
            <a:r>
              <a:rPr lang="en-US" altLang="en-US" dirty="0" err="1"/>
              <a:t>solusi</a:t>
            </a:r>
            <a:r>
              <a:rPr lang="en-US" altLang="en-US" dirty="0"/>
              <a:t> ideal </a:t>
            </a:r>
            <a:r>
              <a:rPr lang="en-US" altLang="en-US" dirty="0" err="1"/>
              <a:t>negatif</a:t>
            </a:r>
            <a:r>
              <a:rPr lang="en-US" altLang="en-US" dirty="0"/>
              <a:t>. </a:t>
            </a:r>
          </a:p>
          <a:p>
            <a:pPr algn="just">
              <a:lnSpc>
                <a:spcPct val="150000"/>
              </a:lnSpc>
            </a:pPr>
            <a:endParaRPr lang="en-US" dirty="0"/>
          </a:p>
        </p:txBody>
      </p:sp>
    </p:spTree>
    <p:extLst>
      <p:ext uri="{BB962C8B-B14F-4D97-AF65-F5344CB8AC3E}">
        <p14:creationId xmlns:p14="http://schemas.microsoft.com/office/powerpoint/2010/main" val="220033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Solusi</a:t>
            </a:r>
            <a:r>
              <a:rPr lang="en-US" altLang="en-US" dirty="0"/>
              <a:t> ideal </a:t>
            </a:r>
            <a:r>
              <a:rPr lang="en-US" altLang="en-US" dirty="0" err="1"/>
              <a:t>negatif</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37889" name="Picture 1" descr="D:\6.png"/>
          <p:cNvPicPr>
            <a:picLocks noChangeAspect="1" noChangeArrowheads="1"/>
          </p:cNvPicPr>
          <p:nvPr/>
        </p:nvPicPr>
        <p:blipFill>
          <a:blip r:embed="rId2"/>
          <a:srcRect/>
          <a:stretch>
            <a:fillRect/>
          </a:stretch>
        </p:blipFill>
        <p:spPr bwMode="auto">
          <a:xfrm>
            <a:off x="1381091" y="1714488"/>
            <a:ext cx="6745835" cy="3357586"/>
          </a:xfrm>
          <a:prstGeom prst="rect">
            <a:avLst/>
          </a:prstGeom>
          <a:noFill/>
        </p:spPr>
      </p:pic>
    </p:spTree>
    <p:extLst>
      <p:ext uri="{BB962C8B-B14F-4D97-AF65-F5344CB8AC3E}">
        <p14:creationId xmlns:p14="http://schemas.microsoft.com/office/powerpoint/2010/main" val="189874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Jarak</a:t>
            </a:r>
            <a:r>
              <a:rPr lang="en-US" altLang="en-US" dirty="0"/>
              <a:t> </a:t>
            </a:r>
            <a:r>
              <a:rPr lang="en-US" altLang="en-US" dirty="0" err="1"/>
              <a:t>antara</a:t>
            </a:r>
            <a:r>
              <a:rPr lang="en-US" altLang="en-US" dirty="0"/>
              <a:t> </a:t>
            </a:r>
            <a:r>
              <a:rPr lang="en-US" altLang="en-US" dirty="0" err="1"/>
              <a:t>nilai</a:t>
            </a:r>
            <a:r>
              <a:rPr lang="en-US" altLang="en-US" dirty="0"/>
              <a:t> </a:t>
            </a:r>
            <a:r>
              <a:rPr lang="en-US" altLang="en-US" dirty="0" err="1"/>
              <a:t>terbobot</a:t>
            </a:r>
            <a:r>
              <a:rPr lang="en-US" altLang="en-US" dirty="0"/>
              <a:t> </a:t>
            </a:r>
            <a:r>
              <a:rPr lang="en-US" altLang="en-US" dirty="0" err="1"/>
              <a:t>setiap</a:t>
            </a:r>
            <a:r>
              <a:rPr lang="en-US" altLang="en-US" dirty="0"/>
              <a:t> </a:t>
            </a:r>
            <a:r>
              <a:rPr lang="en-US" altLang="en-US" dirty="0" err="1"/>
              <a:t>alternatif</a:t>
            </a:r>
            <a:r>
              <a:rPr lang="en-US" altLang="en-US" dirty="0"/>
              <a:t> </a:t>
            </a:r>
            <a:r>
              <a:rPr lang="en-US" altLang="en-US" dirty="0" err="1"/>
              <a:t>terhadap</a:t>
            </a:r>
            <a:r>
              <a:rPr lang="en-US" altLang="en-US" dirty="0"/>
              <a:t> </a:t>
            </a:r>
            <a:r>
              <a:rPr lang="en-US" altLang="en-US" dirty="0" err="1"/>
              <a:t>solusi</a:t>
            </a:r>
            <a:r>
              <a:rPr lang="en-US" altLang="en-US" dirty="0"/>
              <a:t> ideal </a:t>
            </a:r>
            <a:r>
              <a:rPr lang="en-US" altLang="en-US" dirty="0" err="1"/>
              <a:t>positif</a:t>
            </a:r>
            <a:endParaRPr lang="en-US" dirty="0"/>
          </a:p>
        </p:txBody>
      </p:sp>
      <p:sp>
        <p:nvSpPr>
          <p:cNvPr id="6" name="Content Placeholder 5"/>
          <p:cNvSpPr>
            <a:spLocks noGrp="1"/>
          </p:cNvSpPr>
          <p:nvPr>
            <p:ph idx="1"/>
          </p:nvPr>
        </p:nvSpPr>
        <p:spPr/>
        <p:txBody>
          <a:bodyPr/>
          <a:lstStyle/>
          <a:p>
            <a:endParaRPr lang="id-ID"/>
          </a:p>
        </p:txBody>
      </p:sp>
      <p:pic>
        <p:nvPicPr>
          <p:cNvPr id="36865" name="Picture 1" descr="D:\7.png"/>
          <p:cNvPicPr>
            <a:picLocks noChangeAspect="1" noChangeArrowheads="1"/>
          </p:cNvPicPr>
          <p:nvPr/>
        </p:nvPicPr>
        <p:blipFill>
          <a:blip r:embed="rId2"/>
          <a:srcRect/>
          <a:stretch>
            <a:fillRect/>
          </a:stretch>
        </p:blipFill>
        <p:spPr bwMode="auto">
          <a:xfrm>
            <a:off x="1095340" y="1571612"/>
            <a:ext cx="10860216" cy="3571900"/>
          </a:xfrm>
          <a:prstGeom prst="rect">
            <a:avLst/>
          </a:prstGeom>
          <a:noFill/>
        </p:spPr>
      </p:pic>
    </p:spTree>
    <p:extLst>
      <p:ext uri="{BB962C8B-B14F-4D97-AF65-F5344CB8AC3E}">
        <p14:creationId xmlns:p14="http://schemas.microsoft.com/office/powerpoint/2010/main" val="41688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Jarak</a:t>
            </a:r>
            <a:r>
              <a:rPr lang="en-US" altLang="en-US" dirty="0"/>
              <a:t> </a:t>
            </a:r>
            <a:r>
              <a:rPr lang="en-US" altLang="en-US" dirty="0" err="1"/>
              <a:t>antara</a:t>
            </a:r>
            <a:r>
              <a:rPr lang="en-US" altLang="en-US" dirty="0"/>
              <a:t> </a:t>
            </a:r>
            <a:r>
              <a:rPr lang="en-US" altLang="en-US" dirty="0" err="1"/>
              <a:t>nilai</a:t>
            </a:r>
            <a:r>
              <a:rPr lang="en-US" altLang="en-US" dirty="0"/>
              <a:t> </a:t>
            </a:r>
            <a:r>
              <a:rPr lang="en-US" altLang="en-US" dirty="0" err="1"/>
              <a:t>terbobot</a:t>
            </a:r>
            <a:r>
              <a:rPr lang="en-US" altLang="en-US" dirty="0"/>
              <a:t> </a:t>
            </a:r>
            <a:r>
              <a:rPr lang="en-US" altLang="en-US" dirty="0" err="1"/>
              <a:t>setiap</a:t>
            </a:r>
            <a:r>
              <a:rPr lang="en-US" altLang="en-US" dirty="0"/>
              <a:t> </a:t>
            </a:r>
            <a:r>
              <a:rPr lang="en-US" altLang="en-US" dirty="0" err="1"/>
              <a:t>alternatif</a:t>
            </a:r>
            <a:r>
              <a:rPr lang="en-US" altLang="en-US" dirty="0"/>
              <a:t> </a:t>
            </a:r>
            <a:r>
              <a:rPr lang="en-US" altLang="en-US" dirty="0" err="1"/>
              <a:t>terhadap</a:t>
            </a:r>
            <a:r>
              <a:rPr lang="en-US" altLang="en-US" dirty="0"/>
              <a:t> </a:t>
            </a:r>
            <a:r>
              <a:rPr lang="en-US" altLang="en-US" dirty="0" err="1"/>
              <a:t>solusi</a:t>
            </a:r>
            <a:r>
              <a:rPr lang="en-US" altLang="en-US" dirty="0"/>
              <a:t> ideal </a:t>
            </a:r>
            <a:r>
              <a:rPr lang="en-US" altLang="en-US" dirty="0" err="1"/>
              <a:t>negatif</a:t>
            </a:r>
            <a:endParaRPr lang="en-US" dirty="0"/>
          </a:p>
        </p:txBody>
      </p:sp>
      <p:sp>
        <p:nvSpPr>
          <p:cNvPr id="3" name="Content Placeholder 2"/>
          <p:cNvSpPr>
            <a:spLocks noGrp="1"/>
          </p:cNvSpPr>
          <p:nvPr>
            <p:ph idx="1"/>
          </p:nvPr>
        </p:nvSpPr>
        <p:spPr/>
        <p:txBody>
          <a:bodyPr/>
          <a:lstStyle/>
          <a:p>
            <a:endParaRPr lang="en-US" dirty="0"/>
          </a:p>
        </p:txBody>
      </p:sp>
      <p:pic>
        <p:nvPicPr>
          <p:cNvPr id="35841" name="Picture 1" descr="D:\8.png"/>
          <p:cNvPicPr>
            <a:picLocks noChangeAspect="1" noChangeArrowheads="1"/>
          </p:cNvPicPr>
          <p:nvPr/>
        </p:nvPicPr>
        <p:blipFill>
          <a:blip r:embed="rId2"/>
          <a:srcRect/>
          <a:stretch>
            <a:fillRect/>
          </a:stretch>
        </p:blipFill>
        <p:spPr bwMode="auto">
          <a:xfrm>
            <a:off x="452398" y="1643050"/>
            <a:ext cx="11491751" cy="3643338"/>
          </a:xfrm>
          <a:prstGeom prst="rect">
            <a:avLst/>
          </a:prstGeom>
          <a:noFill/>
        </p:spPr>
      </p:pic>
    </p:spTree>
    <p:extLst>
      <p:ext uri="{BB962C8B-B14F-4D97-AF65-F5344CB8AC3E}">
        <p14:creationId xmlns:p14="http://schemas.microsoft.com/office/powerpoint/2010/main" val="217468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Jarak ideal positif dan ideal negatif :</a:t>
            </a:r>
            <a:endParaRPr lang="id-ID" dirty="0"/>
          </a:p>
        </p:txBody>
      </p:sp>
      <p:pic>
        <p:nvPicPr>
          <p:cNvPr id="43010" name="Picture 2" descr="D:\9.png"/>
          <p:cNvPicPr>
            <a:picLocks noGrp="1" noChangeAspect="1" noChangeArrowheads="1"/>
          </p:cNvPicPr>
          <p:nvPr>
            <p:ph idx="1"/>
          </p:nvPr>
        </p:nvPicPr>
        <p:blipFill>
          <a:blip r:embed="rId2"/>
          <a:srcRect/>
          <a:stretch>
            <a:fillRect/>
          </a:stretch>
        </p:blipFill>
        <p:spPr bwMode="auto">
          <a:xfrm>
            <a:off x="2881290" y="1714488"/>
            <a:ext cx="4356634" cy="309180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Kedekatan</a:t>
            </a:r>
            <a:r>
              <a:rPr lang="en-US" altLang="en-US" dirty="0"/>
              <a:t> </a:t>
            </a:r>
            <a:r>
              <a:rPr lang="en-US" altLang="en-US" dirty="0" err="1"/>
              <a:t>setiap</a:t>
            </a:r>
            <a:r>
              <a:rPr lang="en-US" altLang="en-US" dirty="0"/>
              <a:t> </a:t>
            </a:r>
            <a:r>
              <a:rPr lang="en-US" altLang="en-US" dirty="0" err="1"/>
              <a:t>alternatif</a:t>
            </a:r>
            <a:r>
              <a:rPr lang="en-US" altLang="en-US" dirty="0"/>
              <a:t> </a:t>
            </a:r>
            <a:r>
              <a:rPr lang="en-US" altLang="en-US" dirty="0" err="1"/>
              <a:t>terhadap</a:t>
            </a:r>
            <a:r>
              <a:rPr lang="en-US" altLang="en-US" dirty="0"/>
              <a:t> </a:t>
            </a:r>
            <a:r>
              <a:rPr lang="en-US" altLang="en-US" dirty="0" err="1"/>
              <a:t>solusi</a:t>
            </a:r>
            <a:r>
              <a:rPr lang="en-US" altLang="en-US" dirty="0"/>
              <a:t> </a:t>
            </a:r>
            <a:r>
              <a:rPr lang="en-US" altLang="en-US" dirty="0" smtClean="0"/>
              <a:t>ideal</a:t>
            </a:r>
            <a:r>
              <a:rPr lang="id-ID" altLang="en-US" dirty="0" smtClean="0"/>
              <a:t> (preferensi)</a:t>
            </a:r>
            <a:endParaRPr lang="en-US" dirty="0"/>
          </a:p>
        </p:txBody>
      </p:sp>
      <p:sp>
        <p:nvSpPr>
          <p:cNvPr id="5" name="Content Placeholder 4"/>
          <p:cNvSpPr>
            <a:spLocks noGrp="1"/>
          </p:cNvSpPr>
          <p:nvPr>
            <p:ph idx="1"/>
          </p:nvPr>
        </p:nvSpPr>
        <p:spPr/>
        <p:txBody>
          <a:bodyPr/>
          <a:lstStyle/>
          <a:p>
            <a:endParaRPr lang="id-ID" dirty="0"/>
          </a:p>
        </p:txBody>
      </p:sp>
      <p:pic>
        <p:nvPicPr>
          <p:cNvPr id="34817" name="Picture 1" descr="D:\10.png"/>
          <p:cNvPicPr>
            <a:picLocks noChangeAspect="1" noChangeArrowheads="1"/>
          </p:cNvPicPr>
          <p:nvPr/>
        </p:nvPicPr>
        <p:blipFill>
          <a:blip r:embed="rId2"/>
          <a:srcRect/>
          <a:stretch>
            <a:fillRect/>
          </a:stretch>
        </p:blipFill>
        <p:spPr bwMode="auto">
          <a:xfrm>
            <a:off x="2809852" y="1571612"/>
            <a:ext cx="5739988" cy="3671904"/>
          </a:xfrm>
          <a:prstGeom prst="rect">
            <a:avLst/>
          </a:prstGeom>
          <a:noFill/>
        </p:spPr>
      </p:pic>
    </p:spTree>
    <p:extLst>
      <p:ext uri="{BB962C8B-B14F-4D97-AF65-F5344CB8AC3E}">
        <p14:creationId xmlns:p14="http://schemas.microsoft.com/office/powerpoint/2010/main" val="103676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SOLUSI</a:t>
            </a:r>
            <a:endParaRPr lang="en-US" dirty="0"/>
          </a:p>
        </p:txBody>
      </p:sp>
      <p:sp>
        <p:nvSpPr>
          <p:cNvPr id="4" name="Text Placeholder 3"/>
          <p:cNvSpPr>
            <a:spLocks noGrp="1"/>
          </p:cNvSpPr>
          <p:nvPr>
            <p:ph type="body" sz="half" idx="2"/>
          </p:nvPr>
        </p:nvSpPr>
        <p:spPr>
          <a:xfrm>
            <a:off x="7010400" y="2245995"/>
            <a:ext cx="4702224" cy="2194560"/>
          </a:xfrm>
        </p:spPr>
        <p:txBody>
          <a:bodyPr>
            <a:normAutofit/>
          </a:bodyPr>
          <a:lstStyle/>
          <a:p>
            <a:pPr algn="just">
              <a:lnSpc>
                <a:spcPct val="150000"/>
              </a:lnSpc>
            </a:pPr>
            <a:r>
              <a:rPr lang="en-US" altLang="en-US" dirty="0"/>
              <a:t>Dari </a:t>
            </a:r>
            <a:r>
              <a:rPr lang="en-US" altLang="en-US" dirty="0" err="1"/>
              <a:t>nilai</a:t>
            </a:r>
            <a:r>
              <a:rPr lang="en-US" altLang="en-US" dirty="0"/>
              <a:t> V (</a:t>
            </a:r>
            <a:r>
              <a:rPr lang="en-US" altLang="en-US" dirty="0" err="1"/>
              <a:t>jarak</a:t>
            </a:r>
            <a:r>
              <a:rPr lang="en-US" altLang="en-US" dirty="0"/>
              <a:t> </a:t>
            </a:r>
            <a:r>
              <a:rPr lang="en-US" altLang="en-US" dirty="0" err="1"/>
              <a:t>kedekatan</a:t>
            </a:r>
            <a:r>
              <a:rPr lang="en-US" altLang="en-US" dirty="0"/>
              <a:t> </a:t>
            </a:r>
            <a:r>
              <a:rPr lang="en-US" altLang="en-US" dirty="0" err="1"/>
              <a:t>setiap</a:t>
            </a:r>
            <a:r>
              <a:rPr lang="en-US" altLang="en-US" dirty="0"/>
              <a:t> </a:t>
            </a:r>
            <a:r>
              <a:rPr lang="en-US" altLang="en-US" dirty="0" err="1"/>
              <a:t>alternatif</a:t>
            </a:r>
            <a:r>
              <a:rPr lang="en-US" altLang="en-US" dirty="0"/>
              <a:t> </a:t>
            </a:r>
            <a:r>
              <a:rPr lang="en-US" altLang="en-US" dirty="0" err="1"/>
              <a:t>terhadap</a:t>
            </a:r>
            <a:r>
              <a:rPr lang="en-US" altLang="en-US" dirty="0"/>
              <a:t> </a:t>
            </a:r>
            <a:r>
              <a:rPr lang="en-US" altLang="en-US" dirty="0" err="1"/>
              <a:t>solusi</a:t>
            </a:r>
            <a:r>
              <a:rPr lang="en-US" altLang="en-US" dirty="0"/>
              <a:t> ideal) </a:t>
            </a:r>
            <a:r>
              <a:rPr lang="en-US" altLang="en-US" dirty="0" err="1"/>
              <a:t>diperoleh</a:t>
            </a:r>
            <a:r>
              <a:rPr lang="en-US" altLang="en-US" dirty="0"/>
              <a:t> </a:t>
            </a:r>
            <a:r>
              <a:rPr lang="en-US" altLang="en-US" dirty="0" err="1"/>
              <a:t>nilai</a:t>
            </a:r>
            <a:r>
              <a:rPr lang="en-US" altLang="en-US" dirty="0"/>
              <a:t> </a:t>
            </a:r>
            <a:r>
              <a:rPr lang="en-US" altLang="en-US" dirty="0" smtClean="0"/>
              <a:t>V</a:t>
            </a:r>
            <a:r>
              <a:rPr lang="id-ID" altLang="en-US" dirty="0" smtClean="0"/>
              <a:t>1 / A1</a:t>
            </a:r>
            <a:r>
              <a:rPr lang="en-US" altLang="en-US" dirty="0" smtClean="0"/>
              <a:t> </a:t>
            </a:r>
            <a:r>
              <a:rPr lang="en-US" altLang="en-US" dirty="0" err="1"/>
              <a:t>memiliki</a:t>
            </a:r>
            <a:r>
              <a:rPr lang="en-US" altLang="en-US" dirty="0"/>
              <a:t> </a:t>
            </a:r>
            <a:r>
              <a:rPr lang="en-US" altLang="en-US" dirty="0" err="1"/>
              <a:t>nilai</a:t>
            </a:r>
            <a:r>
              <a:rPr lang="en-US" altLang="en-US" dirty="0"/>
              <a:t> </a:t>
            </a:r>
            <a:r>
              <a:rPr lang="en-US" altLang="en-US" dirty="0" err="1"/>
              <a:t>terbesar</a:t>
            </a:r>
            <a:r>
              <a:rPr lang="en-US" altLang="en-US" dirty="0"/>
              <a:t>, </a:t>
            </a:r>
            <a:r>
              <a:rPr lang="en-US" altLang="en-US" dirty="0" err="1"/>
              <a:t>sehingga</a:t>
            </a:r>
            <a:r>
              <a:rPr lang="en-US" altLang="en-US" dirty="0"/>
              <a:t> yang </a:t>
            </a:r>
            <a:r>
              <a:rPr lang="en-US" altLang="en-US" dirty="0" err="1"/>
              <a:t>akan</a:t>
            </a:r>
            <a:r>
              <a:rPr lang="en-US" altLang="en-US" dirty="0"/>
              <a:t> </a:t>
            </a:r>
            <a:r>
              <a:rPr lang="en-US" altLang="en-US" dirty="0" err="1"/>
              <a:t>dipilih</a:t>
            </a:r>
            <a:r>
              <a:rPr lang="en-US" altLang="en-US" dirty="0"/>
              <a:t> </a:t>
            </a:r>
            <a:r>
              <a:rPr lang="en-US" altLang="en-US" dirty="0" err="1"/>
              <a:t>sebagai</a:t>
            </a:r>
            <a:r>
              <a:rPr lang="en-US" altLang="en-US" dirty="0"/>
              <a:t> </a:t>
            </a:r>
            <a:r>
              <a:rPr lang="en-US" altLang="en-US" dirty="0" err="1"/>
              <a:t>lokasi</a:t>
            </a:r>
            <a:r>
              <a:rPr lang="en-US" altLang="en-US" dirty="0"/>
              <a:t> </a:t>
            </a:r>
            <a:r>
              <a:rPr lang="en-US" altLang="en-US" dirty="0" err="1"/>
              <a:t>untuk</a:t>
            </a:r>
            <a:r>
              <a:rPr lang="en-US" altLang="en-US" dirty="0"/>
              <a:t> </a:t>
            </a:r>
            <a:r>
              <a:rPr lang="en-US" altLang="en-US" dirty="0" err="1"/>
              <a:t>mendirikan</a:t>
            </a:r>
            <a:r>
              <a:rPr lang="en-US" altLang="en-US" dirty="0"/>
              <a:t> </a:t>
            </a:r>
            <a:r>
              <a:rPr lang="en-US" altLang="en-US" dirty="0" err="1"/>
              <a:t>gudang</a:t>
            </a:r>
            <a:r>
              <a:rPr lang="en-US" altLang="en-US" dirty="0"/>
              <a:t> </a:t>
            </a:r>
            <a:r>
              <a:rPr lang="en-US" altLang="en-US" dirty="0" err="1"/>
              <a:t>adalah</a:t>
            </a:r>
            <a:r>
              <a:rPr lang="en-US" altLang="en-US" dirty="0"/>
              <a:t> </a:t>
            </a:r>
            <a:r>
              <a:rPr lang="en-US" altLang="en-US" dirty="0" err="1"/>
              <a:t>kota</a:t>
            </a:r>
            <a:r>
              <a:rPr lang="en-US" altLang="en-US" dirty="0"/>
              <a:t> </a:t>
            </a:r>
            <a:r>
              <a:rPr lang="en-US" altLang="en-US" dirty="0" err="1"/>
              <a:t>Ngemplak</a:t>
            </a:r>
            <a:r>
              <a:rPr lang="en-US" altLang="en-US" dirty="0"/>
              <a:t>.</a:t>
            </a:r>
          </a:p>
          <a:p>
            <a:pPr algn="just">
              <a:lnSpc>
                <a:spcPct val="150000"/>
              </a:lnSpc>
            </a:pPr>
            <a:endParaRPr lang="en-US" dirty="0"/>
          </a:p>
        </p:txBody>
      </p:sp>
      <p:sp>
        <p:nvSpPr>
          <p:cNvPr id="10" name="Picture Placeholder 9"/>
          <p:cNvSpPr>
            <a:spLocks noGrp="1"/>
          </p:cNvSpPr>
          <p:nvPr>
            <p:ph type="pic" idx="1"/>
          </p:nvPr>
        </p:nvSpPr>
        <p:spPr/>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18" y="2332552"/>
            <a:ext cx="2007495" cy="2021445"/>
          </a:xfrm>
          <a:prstGeom prst="rect">
            <a:avLst/>
          </a:prstGeom>
        </p:spPr>
      </p:pic>
    </p:spTree>
    <p:extLst>
      <p:ext uri="{BB962C8B-B14F-4D97-AF65-F5344CB8AC3E}">
        <p14:creationId xmlns:p14="http://schemas.microsoft.com/office/powerpoint/2010/main" val="339261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Data yang dibutuhkan dalam metode TOPSIS</a:t>
            </a:r>
            <a:endParaRPr lang="en-US" dirty="0"/>
          </a:p>
        </p:txBody>
      </p:sp>
      <p:sp>
        <p:nvSpPr>
          <p:cNvPr id="3" name="Content Placeholder 2"/>
          <p:cNvSpPr>
            <a:spLocks noGrp="1"/>
          </p:cNvSpPr>
          <p:nvPr>
            <p:ph sz="half" idx="1"/>
          </p:nvPr>
        </p:nvSpPr>
        <p:spPr>
          <a:xfrm>
            <a:off x="1415480" y="1825624"/>
            <a:ext cx="4497640" cy="4411688"/>
          </a:xfrm>
        </p:spPr>
        <p:txBody>
          <a:bodyPr>
            <a:normAutofit fontScale="92500" lnSpcReduction="20000"/>
          </a:bodyPr>
          <a:lstStyle/>
          <a:p>
            <a:pPr marL="0" indent="0" algn="just">
              <a:lnSpc>
                <a:spcPct val="120000"/>
              </a:lnSpc>
              <a:buNone/>
            </a:pPr>
            <a:r>
              <a:rPr lang="id-ID" altLang="en-US" b="1" dirty="0"/>
              <a:t>1. Data Alternatif</a:t>
            </a:r>
            <a:endParaRPr lang="id-ID" altLang="en-US" dirty="0"/>
          </a:p>
          <a:p>
            <a:pPr algn="just">
              <a:lnSpc>
                <a:spcPct val="120000"/>
              </a:lnSpc>
              <a:buNone/>
            </a:pPr>
            <a:r>
              <a:rPr lang="id-ID" altLang="en-US" dirty="0"/>
              <a:t>	Data alternatif sebagai orang/objek yang akan dinilai. Data alternatif biasanya terdiri dari kode alteranatif dan nama alternatif, untuk atribut lainnya bisa disesuaikan dengan studi kasus. Misal kalau kalau penerimaan beasiswa alternatif adalah siswa/mahasiswa itu sendiri, kode alternatif bisa diganti dengan nim, atau bisa ditambahkan atribut lain seperti jenis kelamin, jurusan, dan lain-lain. Berikut contoh data alternatif :</a:t>
            </a:r>
          </a:p>
          <a:p>
            <a:pPr algn="just">
              <a:lnSpc>
                <a:spcPct val="120000"/>
              </a:lnSpc>
              <a:buNone/>
            </a:pPr>
            <a:endParaRPr lang="id-ID" altLang="en-US" dirty="0"/>
          </a:p>
          <a:p>
            <a:pPr algn="just">
              <a:lnSpc>
                <a:spcPct val="120000"/>
              </a:lnSpc>
              <a:buNone/>
            </a:pPr>
            <a:endParaRPr lang="id-ID" altLang="en-US" dirty="0"/>
          </a:p>
          <a:p>
            <a:pPr algn="just">
              <a:lnSpc>
                <a:spcPct val="120000"/>
              </a:lnSpc>
            </a:pPr>
            <a:endParaRPr lang="en-US" dirty="0"/>
          </a:p>
        </p:txBody>
      </p:sp>
      <p:pic>
        <p:nvPicPr>
          <p:cNvPr id="5" name="Picture 2" descr="D:\1.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2024" y="2492896"/>
            <a:ext cx="5320329" cy="23456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9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Metode</a:t>
            </a:r>
            <a:r>
              <a:rPr lang="en-US" altLang="en-US" dirty="0"/>
              <a:t> TOPSIS</a:t>
            </a:r>
            <a:endParaRPr lang="en-US" dirty="0"/>
          </a:p>
        </p:txBody>
      </p:sp>
      <p:sp>
        <p:nvSpPr>
          <p:cNvPr id="3" name="Content Placeholder 2"/>
          <p:cNvSpPr>
            <a:spLocks noGrp="1"/>
          </p:cNvSpPr>
          <p:nvPr>
            <p:ph idx="1"/>
          </p:nvPr>
        </p:nvSpPr>
        <p:spPr>
          <a:xfrm>
            <a:off x="1524000" y="1828800"/>
            <a:ext cx="10476656" cy="4840560"/>
          </a:xfrm>
        </p:spPr>
        <p:txBody>
          <a:bodyPr>
            <a:noAutofit/>
          </a:bodyPr>
          <a:lstStyle/>
          <a:p>
            <a:pPr marL="0" indent="0" algn="just">
              <a:lnSpc>
                <a:spcPct val="160000"/>
              </a:lnSpc>
              <a:buNone/>
            </a:pPr>
            <a:r>
              <a:rPr lang="id-ID" altLang="en-US" sz="1800" b="1" dirty="0" smtClean="0"/>
              <a:t>2. Data Kriteria</a:t>
            </a:r>
            <a:endParaRPr lang="id-ID" altLang="en-US" sz="1800" dirty="0" smtClean="0"/>
          </a:p>
          <a:p>
            <a:pPr algn="just">
              <a:lnSpc>
                <a:spcPct val="160000"/>
              </a:lnSpc>
            </a:pPr>
            <a:r>
              <a:rPr lang="id-ID" altLang="en-US" sz="1400" dirty="0" smtClean="0"/>
              <a:t>Data kriteria sebagai menjadi dasar penilaian untuk alternatif. Kriteria bisa berupa </a:t>
            </a:r>
            <a:r>
              <a:rPr lang="id-ID" altLang="en-US" sz="1400" b="1" dirty="0" smtClean="0"/>
              <a:t>cost</a:t>
            </a:r>
            <a:r>
              <a:rPr lang="id-ID" altLang="en-US" sz="1400" dirty="0" smtClean="0"/>
              <a:t> atau </a:t>
            </a:r>
            <a:r>
              <a:rPr lang="id-ID" altLang="en-US" sz="1400" b="1" dirty="0" smtClean="0"/>
              <a:t>benefit</a:t>
            </a:r>
            <a:r>
              <a:rPr lang="id-ID" altLang="en-US" sz="1400" dirty="0" smtClean="0"/>
              <a:t>. Benefit berarti semakin besar nilainya semakin bagus, sebaliknya cost semakin kecil nilainya semakin bagus. Misal dalam studi kasus penerimaan beasiswa, maka nilai </a:t>
            </a:r>
            <a:r>
              <a:rPr lang="id-ID" altLang="en-US" sz="1400" b="1" dirty="0" smtClean="0"/>
              <a:t>IPK</a:t>
            </a:r>
            <a:r>
              <a:rPr lang="id-ID" altLang="en-US" sz="1400" dirty="0" smtClean="0"/>
              <a:t> itu sebagai </a:t>
            </a:r>
            <a:r>
              <a:rPr lang="id-ID" altLang="en-US" sz="1400" b="1" dirty="0" smtClean="0"/>
              <a:t>benefit</a:t>
            </a:r>
            <a:r>
              <a:rPr lang="id-ID" altLang="en-US" sz="1400" dirty="0" smtClean="0"/>
              <a:t>, karena samakin besar IPK akan semakin besar peluang untuk terpilih. Sedangkan yang sebagai </a:t>
            </a:r>
            <a:r>
              <a:rPr lang="id-ID" altLang="en-US" sz="1400" b="1" dirty="0" smtClean="0"/>
              <a:t>cost</a:t>
            </a:r>
            <a:r>
              <a:rPr lang="id-ID" altLang="en-US" sz="1400" dirty="0" smtClean="0"/>
              <a:t> adalah </a:t>
            </a:r>
            <a:r>
              <a:rPr lang="id-ID" altLang="en-US" sz="1400" b="1" dirty="0" smtClean="0"/>
              <a:t>penghasilan orang tua</a:t>
            </a:r>
            <a:r>
              <a:rPr lang="id-ID" altLang="en-US" sz="1400" dirty="0" smtClean="0"/>
              <a:t>, karena kalau penghasilan orang tua besar tentu memperkecil peluang untuk mendapatkan beasiswa. Berikut contoh data kriteria:</a:t>
            </a:r>
          </a:p>
          <a:p>
            <a:pPr algn="just">
              <a:lnSpc>
                <a:spcPct val="160000"/>
              </a:lnSpc>
            </a:pPr>
            <a:r>
              <a:rPr lang="id-ID" altLang="en-US" sz="1400" dirty="0" smtClean="0"/>
              <a:t>Pada tabel diatas, terdapat atribut tambahan yaitu </a:t>
            </a:r>
            <a:r>
              <a:rPr lang="id-ID" altLang="en-US" sz="1400" b="1" dirty="0" smtClean="0"/>
              <a:t>bobot kriteria</a:t>
            </a:r>
            <a:r>
              <a:rPr lang="id-ID" altLang="en-US" sz="1400" dirty="0" smtClean="0"/>
              <a:t>. Bobot ini untuk menentukan kriteria mana yang lebih diutamakan. Semakin besar bobot, maka semakin diutamakan kriteria tersebut.</a:t>
            </a:r>
            <a:endParaRPr lang="id-ID" altLang="en-US" sz="1400" dirty="0"/>
          </a:p>
        </p:txBody>
      </p:sp>
      <p:pic>
        <p:nvPicPr>
          <p:cNvPr id="5" name="Picture 2" descr="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116632"/>
            <a:ext cx="3816424" cy="22153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39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t>Data yang dibutuhkan dalam metode TOPSIS</a:t>
            </a:r>
            <a:endParaRPr lang="en-US" dirty="0"/>
          </a:p>
        </p:txBody>
      </p:sp>
      <p:sp>
        <p:nvSpPr>
          <p:cNvPr id="3" name="Content Placeholder 2"/>
          <p:cNvSpPr>
            <a:spLocks noGrp="1"/>
          </p:cNvSpPr>
          <p:nvPr>
            <p:ph sz="half" idx="1"/>
          </p:nvPr>
        </p:nvSpPr>
        <p:spPr>
          <a:xfrm>
            <a:off x="1415480" y="1825624"/>
            <a:ext cx="4497640" cy="4411688"/>
          </a:xfrm>
        </p:spPr>
        <p:txBody>
          <a:bodyPr>
            <a:normAutofit/>
          </a:bodyPr>
          <a:lstStyle/>
          <a:p>
            <a:pPr algn="just"/>
            <a:r>
              <a:rPr lang="id-ID" altLang="en-US" b="1" dirty="0"/>
              <a:t>3. Nilai Alternatif</a:t>
            </a:r>
            <a:endParaRPr lang="id-ID" altLang="en-US" dirty="0"/>
          </a:p>
          <a:p>
            <a:pPr algn="just"/>
            <a:r>
              <a:rPr lang="id-ID" altLang="en-US" dirty="0"/>
              <a:t>Nilai alternatif digunakan untuk memberikan penilaian terhadap alternatif pada masing-masing kriteria. Untuk lebih mudah biasanya ditampilkan dalam bentuk tabel (matriks) dengan alternatif sebagai judul baris, dan kriteria sebagai judul kolom. Setiap alternatif harus mempunyai nilai pada semua kriteria walaupun nilainya 0 (nol). Berikut contoh nilai alternatif:</a:t>
            </a:r>
          </a:p>
          <a:p>
            <a:pPr algn="just"/>
            <a:endParaRPr lang="id-ID" altLang="en-US" dirty="0"/>
          </a:p>
        </p:txBody>
      </p:sp>
      <p:pic>
        <p:nvPicPr>
          <p:cNvPr id="7" name="Picture 2" descr="D:\3.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91778" y="2462853"/>
            <a:ext cx="4163006" cy="22005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4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0" y="1828800"/>
            <a:ext cx="9144000" cy="3832448"/>
          </a:xfrm>
        </p:spPr>
        <p:txBody>
          <a:bodyPr>
            <a:normAutofit fontScale="92500" lnSpcReduction="10000"/>
          </a:bodyPr>
          <a:lstStyle/>
          <a:p>
            <a:pPr>
              <a:lnSpc>
                <a:spcPct val="150000"/>
              </a:lnSpc>
            </a:pPr>
            <a:r>
              <a:rPr lang="id-ID" altLang="en-US" dirty="0"/>
              <a:t>Pemberian nilai biasanya dibuatkan rentang dengan keterangan khusus tergantung studi kasus. Misal rentang nilai untuk IPK adalah:</a:t>
            </a:r>
          </a:p>
          <a:p>
            <a:pPr>
              <a:lnSpc>
                <a:spcPct val="150000"/>
              </a:lnSpc>
            </a:pPr>
            <a:r>
              <a:rPr lang="id-ID" altLang="en-US" dirty="0"/>
              <a:t>Nilai 1 untuk nilai &lt;=2</a:t>
            </a:r>
            <a:br>
              <a:rPr lang="id-ID" altLang="en-US" dirty="0"/>
            </a:br>
            <a:r>
              <a:rPr lang="id-ID" altLang="en-US" dirty="0"/>
              <a:t>Nilai 2 untuk nilai &lt;=2.5</a:t>
            </a:r>
            <a:br>
              <a:rPr lang="id-ID" altLang="en-US" dirty="0"/>
            </a:br>
            <a:r>
              <a:rPr lang="id-ID" altLang="en-US" dirty="0"/>
              <a:t>Nilai 3 untuk nilai &lt;=3</a:t>
            </a:r>
            <a:br>
              <a:rPr lang="id-ID" altLang="en-US" dirty="0"/>
            </a:br>
            <a:r>
              <a:rPr lang="id-ID" altLang="en-US" dirty="0"/>
              <a:t>Nilai 4 untuk nilai &lt;=3.5</a:t>
            </a:r>
            <a:br>
              <a:rPr lang="id-ID" altLang="en-US" dirty="0"/>
            </a:br>
            <a:r>
              <a:rPr lang="id-ID" altLang="en-US" dirty="0"/>
              <a:t>Nilai 5 untuk nilai &gt;3.5</a:t>
            </a:r>
          </a:p>
          <a:p>
            <a:pPr>
              <a:lnSpc>
                <a:spcPct val="150000"/>
              </a:lnSpc>
            </a:pPr>
            <a:r>
              <a:rPr lang="id-ID" altLang="en-US" dirty="0"/>
              <a:t>Sehingga jika IPK nya 3.8, maka pada nilai alternatif diisi 5.</a:t>
            </a:r>
          </a:p>
        </p:txBody>
      </p:sp>
    </p:spTree>
    <p:extLst>
      <p:ext uri="{BB962C8B-B14F-4D97-AF65-F5344CB8AC3E}">
        <p14:creationId xmlns:p14="http://schemas.microsoft.com/office/powerpoint/2010/main" val="309357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Tahapan</a:t>
            </a:r>
            <a:r>
              <a:rPr lang="en-US" altLang="en-US" dirty="0"/>
              <a:t> </a:t>
            </a:r>
            <a:r>
              <a:rPr lang="en-US" altLang="en-US" dirty="0" err="1"/>
              <a:t>dalam</a:t>
            </a:r>
            <a:r>
              <a:rPr lang="en-US" altLang="en-US" dirty="0"/>
              <a:t> </a:t>
            </a:r>
            <a:r>
              <a:rPr lang="en-US" altLang="en-US" dirty="0" err="1"/>
              <a:t>Metode</a:t>
            </a:r>
            <a:r>
              <a:rPr lang="en-US" altLang="en-US" dirty="0"/>
              <a:t> TOPSIS</a:t>
            </a:r>
            <a:endParaRPr lang="en-US" dirty="0"/>
          </a:p>
        </p:txBody>
      </p:sp>
      <p:sp>
        <p:nvSpPr>
          <p:cNvPr id="3" name="Content Placeholder 2"/>
          <p:cNvSpPr>
            <a:spLocks noGrp="1"/>
          </p:cNvSpPr>
          <p:nvPr>
            <p:ph idx="1"/>
          </p:nvPr>
        </p:nvSpPr>
        <p:spPr>
          <a:xfrm>
            <a:off x="1524000" y="1828800"/>
            <a:ext cx="9144000" cy="3760440"/>
          </a:xfrm>
        </p:spPr>
        <p:txBody>
          <a:bodyPr>
            <a:normAutofit/>
          </a:bodyPr>
          <a:lstStyle/>
          <a:p>
            <a:pPr>
              <a:lnSpc>
                <a:spcPct val="150000"/>
              </a:lnSpc>
            </a:pPr>
            <a:r>
              <a:rPr lang="sv-SE" altLang="en-US" dirty="0"/>
              <a:t>Membuat matriks keputusan yang ternormalisasi</a:t>
            </a:r>
          </a:p>
          <a:p>
            <a:pPr>
              <a:lnSpc>
                <a:spcPct val="150000"/>
              </a:lnSpc>
            </a:pPr>
            <a:r>
              <a:rPr lang="sv-SE" altLang="en-US" dirty="0"/>
              <a:t>Membuat matriks keputusan yang ternormalisasi terbobot</a:t>
            </a:r>
          </a:p>
          <a:p>
            <a:pPr>
              <a:lnSpc>
                <a:spcPct val="150000"/>
              </a:lnSpc>
            </a:pPr>
            <a:r>
              <a:rPr lang="sv-SE" altLang="en-US" dirty="0"/>
              <a:t>Menentukan matriks solusi ideal positif dan matriks solusi ideal negatif</a:t>
            </a:r>
          </a:p>
          <a:p>
            <a:pPr>
              <a:lnSpc>
                <a:spcPct val="150000"/>
              </a:lnSpc>
            </a:pPr>
            <a:r>
              <a:rPr lang="sv-SE" altLang="en-US" dirty="0"/>
              <a:t>Menentukan jarak antara nilai setiap alternatif dengan matriks solusi ideal positif dan negatif</a:t>
            </a:r>
          </a:p>
          <a:p>
            <a:pPr>
              <a:lnSpc>
                <a:spcPct val="150000"/>
              </a:lnSpc>
            </a:pPr>
            <a:r>
              <a:rPr lang="sv-SE" altLang="en-US" dirty="0"/>
              <a:t>Menentukan nilai preferensi untuk setiap alternatif</a:t>
            </a:r>
            <a:endParaRPr lang="en-US" altLang="en-US" dirty="0"/>
          </a:p>
        </p:txBody>
      </p:sp>
    </p:spTree>
    <p:extLst>
      <p:ext uri="{BB962C8B-B14F-4D97-AF65-F5344CB8AC3E}">
        <p14:creationId xmlns:p14="http://schemas.microsoft.com/office/powerpoint/2010/main" val="187501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0" y="1828800"/>
            <a:ext cx="9144000" cy="3760440"/>
          </a:xfrm>
        </p:spPr>
        <p:txBody>
          <a:bodyPr>
            <a:normAutofit/>
          </a:bodyPr>
          <a:lstStyle/>
          <a:p>
            <a:pPr algn="just">
              <a:lnSpc>
                <a:spcPct val="150000"/>
              </a:lnSpc>
            </a:pPr>
            <a:r>
              <a:rPr lang="id-ID" altLang="en-US" dirty="0"/>
              <a:t>Setelah semua data disiapkan (data alternatif, data kriteria, dan data nilai alternatif), kita lanjutkan ke perhitungan. Berikut langkah perhitungan spk metode topsis:</a:t>
            </a:r>
          </a:p>
          <a:p>
            <a:pPr algn="just">
              <a:lnSpc>
                <a:spcPct val="150000"/>
              </a:lnSpc>
            </a:pPr>
            <a:endParaRPr lang="id-ID" altLang="en-US" dirty="0"/>
          </a:p>
        </p:txBody>
      </p:sp>
    </p:spTree>
    <p:extLst>
      <p:ext uri="{BB962C8B-B14F-4D97-AF65-F5344CB8AC3E}">
        <p14:creationId xmlns:p14="http://schemas.microsoft.com/office/powerpoint/2010/main" val="417386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Ranking </a:t>
            </a:r>
            <a:r>
              <a:rPr lang="en-US" altLang="en-US" dirty="0" err="1"/>
              <a:t>tiap</a:t>
            </a:r>
            <a:r>
              <a:rPr lang="en-US" altLang="en-US" dirty="0"/>
              <a:t> </a:t>
            </a:r>
            <a:r>
              <a:rPr lang="en-US" altLang="en-US" dirty="0" err="1"/>
              <a:t>alternatif</a:t>
            </a:r>
            <a:endParaRPr lang="en-US" dirty="0"/>
          </a:p>
        </p:txBody>
      </p:sp>
      <p:sp>
        <p:nvSpPr>
          <p:cNvPr id="3" name="Content Placeholder 2"/>
          <p:cNvSpPr>
            <a:spLocks noGrp="1"/>
          </p:cNvSpPr>
          <p:nvPr>
            <p:ph idx="1"/>
          </p:nvPr>
        </p:nvSpPr>
        <p:spPr>
          <a:xfrm>
            <a:off x="1524000" y="1828800"/>
            <a:ext cx="9144000" cy="3760440"/>
          </a:xfrm>
        </p:spPr>
        <p:txBody>
          <a:bodyPr>
            <a:normAutofit/>
          </a:bodyPr>
          <a:lstStyle/>
          <a:p>
            <a:r>
              <a:rPr lang="sv-SE" altLang="en-US" dirty="0"/>
              <a:t>TOPSIS membutuhkan ranking kinerja setiap alternatif </a:t>
            </a:r>
            <a:r>
              <a:rPr lang="id-ID" altLang="en-US" dirty="0"/>
              <a:t>(</a:t>
            </a:r>
            <a:r>
              <a:rPr lang="sv-SE" altLang="en-US" dirty="0"/>
              <a:t>Ai</a:t>
            </a:r>
            <a:r>
              <a:rPr lang="id-ID" altLang="en-US" dirty="0"/>
              <a:t>)</a:t>
            </a:r>
            <a:r>
              <a:rPr lang="sv-SE" altLang="en-US" dirty="0"/>
              <a:t> pada setiap kriteria </a:t>
            </a:r>
            <a:r>
              <a:rPr lang="id-ID" altLang="en-US" dirty="0"/>
              <a:t>(</a:t>
            </a:r>
            <a:r>
              <a:rPr lang="sv-SE" altLang="en-US" dirty="0"/>
              <a:t>Cj</a:t>
            </a:r>
            <a:r>
              <a:rPr lang="id-ID" altLang="en-US" dirty="0"/>
              <a:t>)</a:t>
            </a:r>
            <a:r>
              <a:rPr lang="sv-SE" altLang="en-US" dirty="0"/>
              <a:t> yang ternormalisasi yaitu : </a:t>
            </a:r>
          </a:p>
          <a:p>
            <a:endParaRPr lang="sv-SE" altLang="en-US" dirty="0"/>
          </a:p>
          <a:p>
            <a:endParaRPr lang="sv-SE" altLang="en-US" dirty="0"/>
          </a:p>
          <a:p>
            <a:endParaRPr lang="sv-SE" altLang="en-US" dirty="0"/>
          </a:p>
          <a:p>
            <a:pPr>
              <a:buNone/>
            </a:pPr>
            <a:r>
              <a:rPr lang="sv-SE" altLang="en-US" dirty="0"/>
              <a:t>	</a:t>
            </a:r>
          </a:p>
          <a:p>
            <a:pPr>
              <a:buNone/>
            </a:pPr>
            <a:r>
              <a:rPr lang="sv-SE" altLang="en-US" dirty="0"/>
              <a:t>    dengan i=1,2,....m; dan j=1,2,......n;</a:t>
            </a:r>
            <a:r>
              <a:rPr lang="en-US" altLang="en-US" dirty="0"/>
              <a:t> </a:t>
            </a:r>
          </a:p>
        </p:txBody>
      </p:sp>
      <p:graphicFrame>
        <p:nvGraphicFramePr>
          <p:cNvPr id="4" name="Object 4"/>
          <p:cNvGraphicFramePr>
            <a:graphicFrameLocks noChangeAspect="1"/>
          </p:cNvGraphicFramePr>
          <p:nvPr>
            <p:extLst>
              <p:ext uri="{D42A27DB-BD31-4B8C-83A1-F6EECF244321}">
                <p14:modId xmlns:p14="http://schemas.microsoft.com/office/powerpoint/2010/main" val="3626817463"/>
              </p:ext>
            </p:extLst>
          </p:nvPr>
        </p:nvGraphicFramePr>
        <p:xfrm>
          <a:off x="3935760" y="2636912"/>
          <a:ext cx="2286000" cy="1636713"/>
        </p:xfrm>
        <a:graphic>
          <a:graphicData uri="http://schemas.openxmlformats.org/presentationml/2006/ole">
            <mc:AlternateContent xmlns:mc="http://schemas.openxmlformats.org/markup-compatibility/2006">
              <mc:Choice xmlns:v="urn:schemas-microsoft-com:vml" Requires="v">
                <p:oleObj spid="_x0000_s1034" name="Bitmap Image" r:id="rId3" imgW="971686" imgH="695238" progId="PBrush">
                  <p:embed/>
                </p:oleObj>
              </mc:Choice>
              <mc:Fallback>
                <p:oleObj name="Bitmap Image" r:id="rId3" imgW="971686" imgH="695238"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760" y="2636912"/>
                        <a:ext cx="2286000"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7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hoolyard kids education presentation, album (widescreen).potx" id="{B61009BD-7448-452D-9EB3-A92629EDAAF7}" vid="{D5A61431-CA5A-45CA-9A81-30AAFC8F1B2C}"/>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1DA15C6C-6BB6-4DB6-B7D6-7F14EAB2CC5C}">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107</TotalTime>
  <Words>574</Words>
  <Application>Microsoft Office PowerPoint</Application>
  <PresentationFormat>Widescreen</PresentationFormat>
  <Paragraphs>98</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Tahoma</vt:lpstr>
      <vt:lpstr>Times New Roman</vt:lpstr>
      <vt:lpstr>Wingdings</vt:lpstr>
      <vt:lpstr>Children Friends 16x9</vt:lpstr>
      <vt:lpstr>Bitmap Image</vt:lpstr>
      <vt:lpstr>Metode TOPSIS</vt:lpstr>
      <vt:lpstr>Metode TOPSIS</vt:lpstr>
      <vt:lpstr>Data yang dibutuhkan dalam metode TOPSIS</vt:lpstr>
      <vt:lpstr>Metode TOPSIS</vt:lpstr>
      <vt:lpstr>Data yang dibutuhkan dalam metode TOPSIS</vt:lpstr>
      <vt:lpstr>PowerPoint Presentation</vt:lpstr>
      <vt:lpstr>Tahapan dalam Metode TOPSIS</vt:lpstr>
      <vt:lpstr>PowerPoint Presentation</vt:lpstr>
      <vt:lpstr>Ranking tiap alternatif</vt:lpstr>
      <vt:lpstr>Solusi ideal positif dan negatif</vt:lpstr>
      <vt:lpstr>Jarak dengan solusi Ideal</vt:lpstr>
      <vt:lpstr>Nilai preferensi untuk setiap Alternatif</vt:lpstr>
      <vt:lpstr>Ilustrasi Metode TOPSIS</vt:lpstr>
      <vt:lpstr>Permasalahan</vt:lpstr>
      <vt:lpstr>Permasalahan</vt:lpstr>
      <vt:lpstr>Bobot preferensi dan Matriks Keputusan</vt:lpstr>
      <vt:lpstr>Matriks Keputusan ternormalisasi</vt:lpstr>
      <vt:lpstr>Matriks keputusan ternormalisasi terbobot</vt:lpstr>
      <vt:lpstr>Solusi ideal positif</vt:lpstr>
      <vt:lpstr>Solusi ideal negatif</vt:lpstr>
      <vt:lpstr>Jarak antara nilai terbobot setiap alternatif terhadap solusi ideal positif</vt:lpstr>
      <vt:lpstr>Jarak antara nilai terbobot setiap alternatif terhadap solusi ideal negatif</vt:lpstr>
      <vt:lpstr>Jarak ideal positif dan ideal negatif :</vt:lpstr>
      <vt:lpstr>Kedekatan setiap alternatif terhadap solusi ideal (preferensi)</vt:lpstr>
      <vt:lpstr>SOLUSI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TOPSIS</dc:title>
  <dc:creator>Windows User</dc:creator>
  <cp:lastModifiedBy>Haris Sucipto</cp:lastModifiedBy>
  <cp:revision>19</cp:revision>
  <dcterms:created xsi:type="dcterms:W3CDTF">2017-11-12T13:31:58Z</dcterms:created>
  <dcterms:modified xsi:type="dcterms:W3CDTF">2017-11-13T02:51:02Z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