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73" r:id="rId8"/>
    <p:sldId id="274" r:id="rId9"/>
    <p:sldId id="275" r:id="rId10"/>
    <p:sldId id="280" r:id="rId11"/>
    <p:sldId id="278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regresi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3429000"/>
            <a:ext cx="10692793" cy="2128042"/>
          </a:xfrm>
        </p:spPr>
        <p:txBody>
          <a:bodyPr/>
          <a:lstStyle/>
          <a:p>
            <a:pPr fontAlgn="ctr"/>
            <a:br>
              <a:rPr lang="fi-FI" b="0" i="0" u="none" strike="noStrike" dirty="0">
                <a:solidFill>
                  <a:srgbClr val="5F6368"/>
                </a:solidFill>
                <a:effectLst/>
                <a:latin typeface="Roboto" panose="020F0502020204030204" pitchFamily="2" charset="0"/>
              </a:rPr>
            </a:b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Peramalan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Air Quality Index (AQI)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historis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AQI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jakarta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2010-2021</a:t>
            </a:r>
            <a:endParaRPr lang="fi-FI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18" y="5623835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Muhammad Harist Murdani – Batch 23B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92EB87-4EE4-C78A-5378-9B7A555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358631"/>
            <a:ext cx="38862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0E52-CD5A-43F2-432E-499F86CA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ED7-89B4-2799-E385-F5AF52B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10072542" cy="545088"/>
          </a:xfrm>
        </p:spPr>
        <p:txBody>
          <a:bodyPr>
            <a:normAutofit/>
          </a:bodyPr>
          <a:lstStyle/>
          <a:p>
            <a:r>
              <a:rPr lang="en-US" dirty="0"/>
              <a:t>Cek Stationary – ADF &amp; KPSS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BF2F-2370-3E32-5080-7F628CBE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öhne"/>
              </a:rPr>
              <a:t>Kemungkinan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ada</a:t>
            </a:r>
            <a:r>
              <a:rPr lang="en-US" sz="2400" b="0" i="0" dirty="0">
                <a:effectLst/>
                <a:latin typeface="Söhne"/>
              </a:rPr>
              <a:t>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DF dan KPSS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sama-sama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non-stationary,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berarti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data time series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memang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stationer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ADF dan KPS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sama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sama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stat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ionary,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berarti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data time series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stasioner</a:t>
            </a:r>
            <a:endParaRPr lang="en-US" sz="2400" dirty="0">
              <a:solidFill>
                <a:schemeClr val="tx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ADF Non Stationer &amp; KPSS Stationer: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berarti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data time series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tren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stationer,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tren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harus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dihilangkan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menjadikan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data stationer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öhne"/>
              </a:rPr>
              <a:t>ADF Stationer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&amp; KPSS Non-stationer: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berarti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data time series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difference stationer. Agar data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menjadi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stationer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harus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dilakukan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Söhne"/>
              </a:rPr>
              <a:t>differencing</a:t>
            </a:r>
            <a:endParaRPr lang="en-ID" sz="2400" b="0" i="1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F287-44D6-555B-466D-E9E7A910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E07D-C2B3-5214-8427-807B111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A465E-8E4A-C8CC-4800-62AF8AF7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32" y="1345333"/>
            <a:ext cx="9191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7C78B-1B8B-1318-D72B-530E8AF5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9295-7604-CCB5-5982-3816604F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10072542" cy="545088"/>
          </a:xfrm>
        </p:spPr>
        <p:txBody>
          <a:bodyPr>
            <a:normAutofit/>
          </a:bodyPr>
          <a:lstStyle/>
          <a:p>
            <a:r>
              <a:rPr lang="en-US" dirty="0"/>
              <a:t>Difference Stationary -&gt; stationary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AC87-DE91-D00C-EBD5-5D9EE6B9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E2D8-08DF-B06A-61FE-85ED47A3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A54B-AA0C-7049-25E3-15F6374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8BE61-A6D5-ACAB-A2DD-D13881B4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100860"/>
            <a:ext cx="100774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1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FFD3-8FFC-86C0-BF28-657CD265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E9FA-F5FD-E556-555F-DBDE53FD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/>
              <a:t>Recheck stationary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35B5-0C04-126B-8F10-1FFDAC06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Data yang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memiliki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NaN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harus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dihapus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terlebih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dahulu</a:t>
            </a:r>
            <a:endParaRPr lang="en-ID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rgbClr val="0D0D0D"/>
                </a:solidFill>
                <a:latin typeface="Söhne"/>
              </a:rPr>
              <a:t>Setelah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itu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dilakukan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recheck stationary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untuk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setiap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prediktor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85B3-AFB4-8639-7ED7-E98E22E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8EE6-8B93-F24C-8256-3DF45175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B8560-801A-C7DC-E705-7C55EF34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" y="1373473"/>
            <a:ext cx="12106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54DD-E164-18F8-160C-8208DB061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4C9D-B3BC-E87C-D499-0E51A485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/>
              <a:t>Data SPLIT TEST &amp;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4B5C-5269-7E61-F3D9-C6C04718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CDC6-DAB1-6EEB-5216-7DC033B6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D1CD-2A54-0CD9-9800-CBF785E6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7DB41-85E0-C40C-A4F3-EA0EC0B5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3" y="1100860"/>
            <a:ext cx="5117022" cy="4039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2E4D7-C882-5A52-D996-E403DB56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7" y="3758972"/>
            <a:ext cx="5592117" cy="24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CA23-C8EE-55B7-E83A-210BF7F2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7853-EF1C-940E-3F10-DAF6B385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452439"/>
            <a:ext cx="7375525" cy="545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Pemilihan</a:t>
            </a:r>
            <a:r>
              <a:rPr lang="en-US" dirty="0"/>
              <a:t> Nilai ORDER P </a:t>
            </a:r>
            <a:r>
              <a:rPr lang="en-US" dirty="0" err="1"/>
              <a:t>dari</a:t>
            </a:r>
            <a:r>
              <a:rPr lang="en-US" dirty="0"/>
              <a:t> model var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35C8-F962-5EFA-224A-123E793B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Penentuan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Order Selection </a:t>
            </a:r>
            <a:r>
              <a:rPr lang="en-ID" sz="2400" b="0" i="0" dirty="0" err="1">
                <a:solidFill>
                  <a:srgbClr val="0D0D0D"/>
                </a:solidFill>
                <a:effectLst/>
                <a:latin typeface="Söhne"/>
              </a:rPr>
              <a:t>menggunakan</a:t>
            </a: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 data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rgbClr val="0D0D0D"/>
                </a:solidFill>
                <a:latin typeface="Söhne"/>
              </a:rPr>
              <a:t>Indikator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yang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disarankan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adalah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AIC (Akaike Information Criterion), 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dengan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lag = 10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F055-2894-6912-0F44-E649ACD9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F6E3-BF97-96F3-6B0C-57738398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7A17E-B689-C293-FD77-AE60F9F6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09" y="2533937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DD13-56A9-D788-EF3E-2DF8A8D3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393-7C2C-142D-B9E2-69AF2342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/>
              <a:t>TRAIN model var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E1B9E-6B02-93F9-A91E-F1AAC5D62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D009-6F45-E864-AD56-A139F24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DE03-DC93-53FD-3A1E-90B06D8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B9B73-B453-8A08-D86A-FA542402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09" y="896585"/>
            <a:ext cx="7160491" cy="57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7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A9FAB-3693-F771-C124-4B71B4FB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E54-2A9B-34BA-99B7-EA5A2ED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1166-B5B4-E31B-1B96-5158AD28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b="0" i="0" dirty="0">
                <a:solidFill>
                  <a:srgbClr val="0D0D0D"/>
                </a:solidFill>
                <a:effectLst/>
                <a:latin typeface="Söhne"/>
              </a:rPr>
              <a:t>Correlation Matrix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0892-A4B8-4ABE-0791-60545BB2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3F74-98E1-CE2B-C043-2679066C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7B13A-8769-2C71-89A2-EE1DB41E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84" y="2041237"/>
            <a:ext cx="7496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0302-5728-B655-B87F-4C427C82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BBFA-BBC8-F043-6FA0-3BBB7B4B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46BF-226F-048D-7CF9-08A0A806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H</a:t>
            </a:r>
            <a:r>
              <a:rPr lang="en-ID" sz="2400" dirty="0" err="1">
                <a:solidFill>
                  <a:srgbClr val="0D0D0D"/>
                </a:solidFill>
                <a:latin typeface="Söhne"/>
              </a:rPr>
              <a:t>asil</a:t>
            </a:r>
            <a:r>
              <a:rPr lang="en-ID" sz="2400" dirty="0">
                <a:solidFill>
                  <a:srgbClr val="0D0D0D"/>
                </a:solidFill>
                <a:latin typeface="Söhne"/>
              </a:rPr>
              <a:t> Forecast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9EC4-0D04-05D7-2812-4E5C2D2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6993-F072-63B4-2C51-ED281F2A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B11AC-73A0-9BCB-A138-AADB8CD7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086263"/>
            <a:ext cx="11934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2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Muhammad Harist Murdani</a:t>
            </a:r>
          </a:p>
          <a:p>
            <a:r>
              <a:rPr lang="en-US" dirty="0"/>
              <a:t>hariste@gmail.com</a:t>
            </a:r>
          </a:p>
          <a:p>
            <a:r>
              <a:rPr lang="en-US" dirty="0"/>
              <a:t>https://www.linkedin.com/in/muhammad-harist-murdani-46897851/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AQI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71593"/>
            <a:ext cx="3819228" cy="3162589"/>
          </a:xfrm>
        </p:spPr>
        <p:txBody>
          <a:bodyPr>
            <a:noAutofit/>
          </a:bodyPr>
          <a:lstStyle/>
          <a:p>
            <a:r>
              <a:rPr lang="en-US" sz="1800" dirty="0"/>
              <a:t>Problem Overview</a:t>
            </a:r>
          </a:p>
          <a:p>
            <a:r>
              <a:rPr lang="en-US" sz="1800" dirty="0"/>
              <a:t>Dataset</a:t>
            </a:r>
          </a:p>
          <a:p>
            <a:r>
              <a:rPr lang="en-US" sz="1800" dirty="0"/>
              <a:t>VAR (Vector </a:t>
            </a:r>
            <a:r>
              <a:rPr lang="en-US" sz="1800" dirty="0" err="1"/>
              <a:t>AutoRegression</a:t>
            </a:r>
            <a:r>
              <a:rPr lang="en-US" sz="1800" dirty="0"/>
              <a:t>)</a:t>
            </a:r>
          </a:p>
          <a:p>
            <a:r>
              <a:rPr lang="en-US" sz="1800" dirty="0"/>
              <a:t>Data </a:t>
            </a:r>
            <a:r>
              <a:rPr lang="en-US" sz="1800" dirty="0" err="1"/>
              <a:t>PreProcessing</a:t>
            </a:r>
            <a:endParaRPr lang="en-US" sz="1800" dirty="0"/>
          </a:p>
          <a:p>
            <a:r>
              <a:rPr lang="en-US" sz="1800" dirty="0"/>
              <a:t>EDA</a:t>
            </a:r>
          </a:p>
          <a:p>
            <a:r>
              <a:rPr lang="en-US" sz="1800" dirty="0"/>
              <a:t>Model VAR</a:t>
            </a:r>
          </a:p>
          <a:p>
            <a:r>
              <a:rPr lang="en-US" sz="1800" dirty="0" err="1"/>
              <a:t>Evaluasi</a:t>
            </a:r>
            <a:r>
              <a:rPr lang="en-US" sz="1800" dirty="0"/>
              <a:t> Model VAR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1204912"/>
          </a:xfrm>
        </p:spPr>
        <p:txBody>
          <a:bodyPr/>
          <a:lstStyle/>
          <a:p>
            <a:r>
              <a:rPr lang="en-US" dirty="0"/>
              <a:t>Problem overview – AQI (Air Quality index)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903411"/>
            <a:ext cx="7606434" cy="3546044"/>
          </a:xfrm>
        </p:spPr>
        <p:txBody>
          <a:bodyPr>
            <a:normAutofit/>
          </a:bodyPr>
          <a:lstStyle/>
          <a:p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Indeks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Kualitas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Udara (Air Quality Index/AQI)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adalah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metrik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standar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digunakan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mengukur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seberapa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bersih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tercemar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udara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di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suatu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wilayah pada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suatu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waktu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tertentu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 AQI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menggambarkan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tingkat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polutan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udara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utama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seperti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partikulat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(PM2.5 dan PM10),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ozon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(O3),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nitrogen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dioksida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(NO2),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sulfur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dioksida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(SO2),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dan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karbon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monoksida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(CO),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dapat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memiliki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dampak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negatif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pada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kesehatan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manusia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dan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lingkungan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B8026-8E6A-16AA-E441-955372313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036-AC18-8655-E8FF-65612A40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-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Air Quality Index in Jakarta (2010 - 2021)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35B5-AC78-3BE7-AFB5-A7D382B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497011"/>
            <a:ext cx="7606434" cy="3546044"/>
          </a:xfrm>
        </p:spPr>
        <p:txBody>
          <a:bodyPr>
            <a:normAutofit/>
          </a:bodyPr>
          <a:lstStyle/>
          <a:p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Dataset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saya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gunakan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adalah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dataset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tentang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Air Quality Index (AQI) di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kota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Jakarta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tahun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2010-2021 (https://www.kaggle.com/datasets/senadu34/air-quality-index-in-jakarta-2010-2021/data). Dataset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ini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terdiri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5 file csv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menggambarkan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5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titik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dimana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ini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diambil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 Antara lain: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ispu_dki1: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Bundaran</a:t>
            </a:r>
            <a:r>
              <a:rPr lang="en-US" sz="1800" dirty="0"/>
              <a:t> 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ispu_dki2: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Kelapa</a:t>
            </a:r>
            <a:r>
              <a:rPr lang="en-US" sz="1800" dirty="0"/>
              <a:t> Gading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ispu_dki3: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Jagakarsa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ispu_dki4: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Lubang</a:t>
            </a:r>
            <a:r>
              <a:rPr lang="en-US" sz="1800" dirty="0"/>
              <a:t> </a:t>
            </a:r>
            <a:r>
              <a:rPr lang="en-US" sz="1800" dirty="0" err="1"/>
              <a:t>Buaya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ispu_dki5: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Kebon</a:t>
            </a:r>
            <a:r>
              <a:rPr lang="en-US" sz="1800" dirty="0"/>
              <a:t> </a:t>
            </a:r>
            <a:r>
              <a:rPr lang="en-US" sz="1800" dirty="0" err="1"/>
              <a:t>Jeruk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EAD0-C7CA-05AD-1664-C11C8A47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26AB-8F7E-4AC3-F570-E11371B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51F5-3017-A3EF-92E0-4883562D9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14C0-EA51-F76F-4CE2-C4877F66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-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Air Quality Index in Jakarta (2010 - 2021)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BFF1-95F1-14A2-5A36-59FAF01C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 lnSpcReduction="10000"/>
          </a:bodyPr>
          <a:lstStyle/>
          <a:p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Adapun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kolom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tersedia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penjelasannya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adalah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sebagai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berikut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tanggal</a:t>
            </a:r>
            <a:r>
              <a:rPr lang="en-US" sz="1800" dirty="0"/>
              <a:t>: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AQI</a:t>
            </a:r>
            <a:endParaRPr lang="en-ID" sz="18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stasiun</a:t>
            </a:r>
            <a:r>
              <a:rPr lang="en-US" sz="1800" dirty="0"/>
              <a:t>: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pm10: particulate matter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2.5 </a:t>
            </a:r>
            <a:r>
              <a:rPr lang="en-US" sz="1800" dirty="0" err="1"/>
              <a:t>hingga</a:t>
            </a:r>
            <a:r>
              <a:rPr lang="en-US" sz="1800" dirty="0"/>
              <a:t> 10 mikron (</a:t>
            </a:r>
            <a:r>
              <a:rPr lang="en-US" sz="1800" dirty="0" err="1"/>
              <a:t>fitur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pm25: particulate matter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2.5 mikron (</a:t>
            </a:r>
            <a:r>
              <a:rPr lang="en-US" sz="1800" dirty="0" err="1"/>
              <a:t>fitur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so2: </a:t>
            </a:r>
            <a:r>
              <a:rPr lang="en-US" sz="1800" dirty="0" err="1"/>
              <a:t>kandungan</a:t>
            </a:r>
            <a:r>
              <a:rPr lang="en-US" sz="1800" dirty="0"/>
              <a:t> sulfide (</a:t>
            </a:r>
            <a:r>
              <a:rPr lang="en-US" sz="1800" dirty="0" err="1"/>
              <a:t>fitur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co: </a:t>
            </a:r>
            <a:r>
              <a:rPr lang="en-US" sz="1800" dirty="0" err="1"/>
              <a:t>kandungan</a:t>
            </a:r>
            <a:r>
              <a:rPr lang="en-US" sz="1800" dirty="0"/>
              <a:t> </a:t>
            </a:r>
            <a:r>
              <a:rPr lang="en-US" sz="1800" dirty="0" err="1"/>
              <a:t>karbon</a:t>
            </a:r>
            <a:r>
              <a:rPr lang="en-US" sz="1800" dirty="0"/>
              <a:t> </a:t>
            </a:r>
            <a:r>
              <a:rPr lang="en-US" sz="1800" dirty="0" err="1"/>
              <a:t>monoksida</a:t>
            </a:r>
            <a:r>
              <a:rPr lang="en-US" sz="1800" dirty="0"/>
              <a:t> (</a:t>
            </a:r>
            <a:r>
              <a:rPr lang="en-US" sz="1800" dirty="0" err="1"/>
              <a:t>fitur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o3: </a:t>
            </a:r>
            <a:r>
              <a:rPr lang="en-US" sz="1800" dirty="0" err="1"/>
              <a:t>kandungan</a:t>
            </a:r>
            <a:r>
              <a:rPr lang="en-US" sz="1800" dirty="0"/>
              <a:t> ozone (</a:t>
            </a:r>
            <a:r>
              <a:rPr lang="en-US" sz="1800" dirty="0" err="1"/>
              <a:t>fitur</a:t>
            </a:r>
            <a:r>
              <a:rPr lang="en-US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no2: </a:t>
            </a:r>
            <a:r>
              <a:rPr lang="en-US" sz="1800" dirty="0" err="1"/>
              <a:t>kandungan</a:t>
            </a:r>
            <a:r>
              <a:rPr lang="en-US" sz="1800" dirty="0"/>
              <a:t> nitrogen </a:t>
            </a:r>
            <a:r>
              <a:rPr lang="en-US" sz="1800" dirty="0" err="1"/>
              <a:t>dioksida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max: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maksimal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parameter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critical: parameter/</a:t>
            </a:r>
            <a:r>
              <a:rPr lang="en-US" sz="1800" dirty="0" err="1"/>
              <a:t>fitur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maksimal</a:t>
            </a:r>
            <a:r>
              <a:rPr lang="en-US" sz="1800" dirty="0"/>
              <a:t> </a:t>
            </a:r>
            <a:r>
              <a:rPr lang="en-US" sz="1800" dirty="0" err="1"/>
              <a:t>diantara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category: </a:t>
            </a:r>
            <a:r>
              <a:rPr lang="en-US" sz="1800" dirty="0" err="1"/>
              <a:t>kategori</a:t>
            </a:r>
            <a:r>
              <a:rPr lang="en-US" sz="1800" dirty="0"/>
              <a:t> target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. (target)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DAA-F1DC-037B-B31C-1027457F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F92E-AE8E-BE86-0EC9-B5624043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890D-843E-5D4B-4565-A9A732A9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8FA9-3A5D-F960-4525-081188BA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-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Air Quality Index in Jakarta (2010 - 2021)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453F-7013-9968-C4BC-C98AFD65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Dataset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menggambarkan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harian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, dan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fitur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merupakan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pengukuran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1m</a:t>
            </a:r>
            <a:r>
              <a:rPr lang="en-ID" sz="1800" b="0" i="0" baseline="30000" dirty="0">
                <a:solidFill>
                  <a:srgbClr val="0D0D0D"/>
                </a:solidFill>
                <a:effectLst/>
                <a:latin typeface="Söhne"/>
              </a:rPr>
              <a:t>3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udara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Semakin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besar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fitur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berarti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semakin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rendah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kualitas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udara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dihirup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Nilai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fitur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merupakan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hasil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rata-rata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pengukuran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dilakukan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pada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tanggal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tersebut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feedback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mentor,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ternyata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saya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termasuk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time series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disarankan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regresi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linier. Mentor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menyarankan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mengubah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ARIMA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SARIMA.</a:t>
            </a:r>
            <a:endParaRPr lang="en-ID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D0D0D"/>
                </a:solidFill>
                <a:latin typeface="Söhne"/>
              </a:rPr>
              <a:t>ARIMA dan SARIMA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lebih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cocok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digunakan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untuk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peramalan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data time series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bersifat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univariate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Data AQI yang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saya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gu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nakan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termasuk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data time series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bersifat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multivariate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dikarenakan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ada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beberapa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fitur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yang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dapat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mempengaruhi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hasil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yang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akan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diprediksi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Berdasarkan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studi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literatur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metode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yang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lebih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cocok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adalah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VAR (Vector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AutoRegressive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 Forest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LSTM (Long Short Term Memory) – </a:t>
            </a:r>
            <a:r>
              <a:rPr lang="en-ID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modifikasi</a:t>
            </a: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dari</a:t>
            </a: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 RNN, </a:t>
            </a:r>
            <a:r>
              <a:rPr lang="en-ID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implementasi</a:t>
            </a: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menggunakan</a:t>
            </a: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Tensorflow</a:t>
            </a:r>
            <a:endParaRPr lang="en-ID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ID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9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899B-F1DB-B4F7-3D74-CAE6ACA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D0F7-F2CD-1DD3-4D43-86E197AD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0AC6F-CB64-99D5-C9A6-2976E8A1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2D94-D017-B19F-E6C3-B1F8404C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452439"/>
            <a:ext cx="6257925" cy="1204912"/>
          </a:xfrm>
        </p:spPr>
        <p:txBody>
          <a:bodyPr>
            <a:normAutofit/>
          </a:bodyPr>
          <a:lstStyle/>
          <a:p>
            <a:r>
              <a:rPr lang="en-US" dirty="0"/>
              <a:t>VAR (</a:t>
            </a:r>
            <a:r>
              <a:rPr lang="en-US" i="1" dirty="0"/>
              <a:t>Vector </a:t>
            </a:r>
            <a:r>
              <a:rPr lang="en-US" i="1" dirty="0" err="1"/>
              <a:t>AutoRegressive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EED4-BC8B-ED9A-2BD8-1BA975BD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Dikarenakan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keterbatasan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waktu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saya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menggunakan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1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metode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saja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yakni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VAR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melakukan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forecasting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AQI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berdasarkan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historis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tahun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2010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D0D0D"/>
                </a:solidFill>
                <a:latin typeface="Söhne"/>
              </a:rPr>
              <a:t>Step by step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dalam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penggunaan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VAR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adalah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sebagai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rgbClr val="0D0D0D"/>
                </a:solidFill>
                <a:latin typeface="Söhne"/>
              </a:rPr>
              <a:t>berikut</a:t>
            </a:r>
            <a:r>
              <a:rPr lang="en-ID" sz="1800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Pastikan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dataset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dibaca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menggunakan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index date,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bukan</a:t>
            </a:r>
            <a:r>
              <a:rPr lang="en-ID" sz="1800" b="0" i="0" dirty="0">
                <a:solidFill>
                  <a:srgbClr val="0D0D0D"/>
                </a:solidFill>
                <a:effectLst/>
                <a:latin typeface="Söhne"/>
              </a:rPr>
              <a:t> index </a:t>
            </a:r>
            <a:r>
              <a:rPr lang="en-ID" sz="1800" b="0" i="0" dirty="0" err="1">
                <a:solidFill>
                  <a:srgbClr val="0D0D0D"/>
                </a:solidFill>
                <a:effectLst/>
                <a:latin typeface="Söhne"/>
              </a:rPr>
              <a:t>biasanya</a:t>
            </a:r>
            <a:endParaRPr lang="en-ID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D" sz="1800" dirty="0">
                <a:solidFill>
                  <a:srgbClr val="0D0D0D"/>
                </a:solidFill>
                <a:latin typeface="Söhne"/>
              </a:rPr>
              <a:t>Data preprocessing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Menggantikan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nilai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nan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average mean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berdasarka</a:t>
            </a:r>
            <a:r>
              <a:rPr lang="en-ID" sz="1600" dirty="0" err="1">
                <a:solidFill>
                  <a:srgbClr val="0D0D0D"/>
                </a:solidFill>
                <a:latin typeface="Söhne"/>
              </a:rPr>
              <a:t>n</a:t>
            </a:r>
            <a:r>
              <a:rPr lang="en-ID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D" sz="1600" dirty="0" err="1">
                <a:solidFill>
                  <a:srgbClr val="0D0D0D"/>
                </a:solidFill>
                <a:latin typeface="Söhne"/>
              </a:rPr>
              <a:t>kategori</a:t>
            </a:r>
            <a:r>
              <a:rPr lang="en-ID" sz="1600" dirty="0">
                <a:solidFill>
                  <a:srgbClr val="0D0D0D"/>
                </a:solidFill>
                <a:latin typeface="Söhne"/>
              </a:rPr>
              <a:t> AQI yang </a:t>
            </a:r>
            <a:r>
              <a:rPr lang="en-ID" sz="1600" dirty="0" err="1">
                <a:solidFill>
                  <a:srgbClr val="0D0D0D"/>
                </a:solidFill>
                <a:latin typeface="Söhne"/>
              </a:rPr>
              <a:t>sama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Menghapus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duplikasi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data yang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NaN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pada </a:t>
            </a:r>
            <a:r>
              <a:rPr lang="en-ID" sz="1600" b="0" i="0" dirty="0" err="1">
                <a:solidFill>
                  <a:srgbClr val="0D0D0D"/>
                </a:solidFill>
                <a:effectLst/>
                <a:latin typeface="Söhne"/>
              </a:rPr>
              <a:t>semua</a:t>
            </a:r>
            <a:r>
              <a:rPr lang="en-ID" sz="1600" b="0" i="0" dirty="0">
                <a:solidFill>
                  <a:srgbClr val="0D0D0D"/>
                </a:solidFill>
                <a:effectLst/>
                <a:latin typeface="Söhne"/>
              </a:rPr>
              <a:t> parameter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600" dirty="0">
                <a:solidFill>
                  <a:srgbClr val="212121"/>
                </a:solidFill>
                <a:latin typeface="Roboto" panose="02000000000000000000" pitchFamily="2" charset="0"/>
              </a:rPr>
              <a:t>EDA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Cek stationary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time series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ADF(</a:t>
            </a:r>
            <a:r>
              <a:rPr lang="en-ID" sz="1800" b="0" i="0" dirty="0">
                <a:effectLst/>
                <a:latin typeface="Roboto" panose="02000000000000000000" pitchFamily="2" charset="0"/>
              </a:rPr>
              <a:t>Augmented Dickey Fuller)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KPSS (</a:t>
            </a:r>
            <a:r>
              <a:rPr lang="en-ID" sz="1800" b="0" i="0" dirty="0">
                <a:effectLst/>
                <a:latin typeface="Roboto" panose="02000000000000000000" pitchFamily="2" charset="0"/>
              </a:rPr>
              <a:t>Kwiatkowski-Phillips-Schmidt-Shin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Jika data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stasioner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(ADF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Stasioner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tapi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KPSS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stasioner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ubah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stationer,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differencing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Split data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train –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dirty="0">
                <a:solidFill>
                  <a:schemeClr val="tx1"/>
                </a:solidFill>
                <a:latin typeface="Roboto" panose="02000000000000000000" pitchFamily="2" charset="0"/>
              </a:rPr>
              <a:t>Scaling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Pilih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lag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yg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optimal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hasil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uj</a:t>
            </a:r>
            <a:r>
              <a:rPr lang="en-ID" sz="1800" dirty="0">
                <a:solidFill>
                  <a:schemeClr val="tx1"/>
                </a:solidFill>
                <a:latin typeface="Roboto" panose="02000000000000000000" pitchFamily="2" charset="0"/>
              </a:rPr>
              <a:t>i AIC (Akaike Information Criterion)</a:t>
            </a:r>
            <a:endParaRPr lang="en-ID" sz="18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ID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ID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ID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ID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9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B828-D6EE-C64A-5A18-778B9BE2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CCAC-532A-4588-1BC3-32D6A775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BC632-11B6-7E23-88F7-FCF24B65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5FCE-768C-F4C1-3D35-54DF835C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FDC0-E270-2232-7F03-8EE5C4E6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B9BE-82BA-A956-26D8-57F187F9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D201-C4F3-CD5D-CAEE-A72DFFE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80098-1FE7-056D-91CF-DE8EECF0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13" y="1188318"/>
            <a:ext cx="879157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1FFCC-EDF7-396F-DF92-A7A15C64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6" y="1100860"/>
            <a:ext cx="3114675" cy="331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325F6-ADFF-BF1B-466C-5278CA47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1469158"/>
            <a:ext cx="9540487" cy="42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54D56-DCFE-D565-F94D-6D1B6D49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21B9-F107-E6EE-1576-5AA66721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2439"/>
            <a:ext cx="5111750" cy="5450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2108-C4B9-5614-DBCD-24B6F619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524000"/>
            <a:ext cx="10072543" cy="4729017"/>
          </a:xfrm>
        </p:spPr>
        <p:txBody>
          <a:bodyPr>
            <a:normAutofit/>
          </a:bodyPr>
          <a:lstStyle/>
          <a:p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F8BF-2872-CB87-5924-09E601AB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Prediksi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AQI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fi-FI" b="0" i="0" dirty="0" err="1">
                <a:solidFill>
                  <a:srgbClr val="1F1F1F"/>
                </a:solidFill>
                <a:effectLst/>
                <a:latin typeface="Google Sans"/>
              </a:rPr>
              <a:t>model</a:t>
            </a:r>
            <a:r>
              <a:rPr lang="fi-FI" b="0" i="0" dirty="0">
                <a:solidFill>
                  <a:srgbClr val="1F1F1F"/>
                </a:solidFill>
                <a:effectLst/>
                <a:latin typeface="Google Sans"/>
              </a:rPr>
              <a:t> VAR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8DE5-6850-F034-1E05-5BBF4874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9EFB4-DDD9-C028-7F18-2C5CF3E3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258671"/>
            <a:ext cx="5986463" cy="5280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B5B4E-D827-2127-31DA-2BF788831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49" y="997527"/>
            <a:ext cx="6845300" cy="5644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CF8C3-F330-0A8F-0D21-CA56F72E4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972915"/>
            <a:ext cx="6845300" cy="55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{39BE6ED5-4F7E-42D8-91C3-E7A09B5F48EA}tf67328976_win32</Template>
  <TotalTime>257</TotalTime>
  <Words>926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Google Sans</vt:lpstr>
      <vt:lpstr>Roboto</vt:lpstr>
      <vt:lpstr>Söhne</vt:lpstr>
      <vt:lpstr>Tenorite</vt:lpstr>
      <vt:lpstr>zeitung</vt:lpstr>
      <vt:lpstr>Office Theme</vt:lpstr>
      <vt:lpstr> Peramalan nilai Air Quality Index (AQI) berdasarkan data historis AQI kota jakarta dari tahun 2010-2021</vt:lpstr>
      <vt:lpstr>AGENDA</vt:lpstr>
      <vt:lpstr>Problem overview – AQI (Air Quality index)</vt:lpstr>
      <vt:lpstr>Dataset - Air Quality Index in Jakarta (2010 - 2021) </vt:lpstr>
      <vt:lpstr>Dataset - Air Quality Index in Jakarta (2010 - 2021) </vt:lpstr>
      <vt:lpstr>Dataset - Air Quality Index in Jakarta (2010 - 2021) </vt:lpstr>
      <vt:lpstr>VAR (Vector AutoRegressive </vt:lpstr>
      <vt:lpstr>Data PREPROCESSING</vt:lpstr>
      <vt:lpstr>Exploratory Data Analysis</vt:lpstr>
      <vt:lpstr>Cek Stationary – ADF &amp; KPSS</vt:lpstr>
      <vt:lpstr>Difference Stationary -&gt; stationary</vt:lpstr>
      <vt:lpstr>Recheck stationary</vt:lpstr>
      <vt:lpstr>Data SPLIT TEST &amp; scaling</vt:lpstr>
      <vt:lpstr>Pemilihan Nilai ORDER P dari model var</vt:lpstr>
      <vt:lpstr>TRAIN model var</vt:lpstr>
      <vt:lpstr>Evaluasi model</vt:lpstr>
      <vt:lpstr>FORECAST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Prediksi AQI di kota Jakarta berdasarkan data historis AQI kota jakarta dari tahun 2010-2021</dc:title>
  <dc:creator>Muhammad Harist Murdani stark1</dc:creator>
  <cp:lastModifiedBy>Muhammad Harist Murdani stark1</cp:lastModifiedBy>
  <cp:revision>17</cp:revision>
  <dcterms:created xsi:type="dcterms:W3CDTF">2024-02-17T04:21:50Z</dcterms:created>
  <dcterms:modified xsi:type="dcterms:W3CDTF">2024-02-24T02:26:15Z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