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88D8A2-1A70-4BDD-AB6C-7D2E351D9558}" v="20" dt="2025-06-16T01:32:10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9EE0-CE80-8A4B-54C1-CA4887582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C5263-87D5-464A-8FD6-90C9EB22A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11C45-7465-9782-D819-C092833E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9253-2BA2-4A30-B353-AA2E184A7F9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428DF-97F8-6ADA-56D0-25BC3D91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8DBB-498A-51BB-E2EC-2C7C5D70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37E-8F87-47BF-8749-53704F14A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89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B941-FD74-90AB-47D0-8937F9DF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4C9E8-C4AC-0BEE-A30B-558C545FA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AACA6-E14C-617F-B89C-FE356711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9253-2BA2-4A30-B353-AA2E184A7F9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D4BF-2102-ADA6-C372-EB694523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17258-94D1-AF3C-4C75-0E36559D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37E-8F87-47BF-8749-53704F14A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44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67215-3902-AE31-34AE-939E79259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1F51E-379D-3273-3F59-C170078B0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38C5-AB25-9016-CCA7-6F1FE0979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9253-2BA2-4A30-B353-AA2E184A7F9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CC81B-60C3-AD96-BE97-7B5DE6FB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81101-B4B6-561D-04FB-812DC3CC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37E-8F87-47BF-8749-53704F14A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01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AEF2-5A0C-C3C6-5D7F-A0211B9A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7098B-D915-FA80-56A0-79087641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037CC-2247-616C-28AB-C4E2A5D1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9253-2BA2-4A30-B353-AA2E184A7F9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FB5E1-E90C-9AD9-95B9-A5396AFF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986AE-9DC4-DC9F-39BD-563A9E1C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37E-8F87-47BF-8749-53704F14A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84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494D-EC93-FF42-DD98-4760A7E3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19EC3-BA40-2E3A-3E84-49447E1C8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6719-42E0-8585-B188-3596E8FD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9253-2BA2-4A30-B353-AA2E184A7F9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455EF-9005-4B12-54B5-68C2A3599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1484-A353-0DBC-F367-755BBA46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37E-8F87-47BF-8749-53704F14A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63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36D4-89B0-0C9F-D54A-E658B511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0733-4FDB-EA2E-A272-195AB7FCD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FB5989-4FB7-749A-8C35-ED56F6E89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ADFF1-CD17-384A-7915-726331D6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9253-2BA2-4A30-B353-AA2E184A7F9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8E7BA-8DB1-DE1B-9427-E2BDA4858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E84D6-0EFB-433E-36B1-532E39D8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37E-8F87-47BF-8749-53704F14A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21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3CE9-37B4-E5B3-F154-0C3950C7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78276-F40B-B87B-6DA4-D77C8BDEF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E358E-98C5-60C9-A802-4A7F81C9F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12851-4ED4-1926-90FD-B3FB4CF42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91335-81DB-9AFB-F7ED-5868FFAF6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705A2-D001-2562-7C09-EB6966B3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9253-2BA2-4A30-B353-AA2E184A7F9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78ADC-7653-74D8-9B8B-27AD30C4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6ECEF-C795-15F0-50D2-87146A3C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37E-8F87-47BF-8749-53704F14A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3647-DDB3-1CFB-05FD-1FFB592B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43298-31AD-67B7-69CD-F7155A0F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9253-2BA2-4A30-B353-AA2E184A7F9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5A771-B6E2-8F2D-D2A0-9AF4E6E3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B8E7A-10B1-5108-C529-7497B2AC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37E-8F87-47BF-8749-53704F14A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84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67864-7BA2-0EBC-C5A0-0710AB32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9253-2BA2-4A30-B353-AA2E184A7F9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DFE8E-66D3-6F15-65C3-B4AD7D23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8D273-F18A-A87A-2DDD-1CE5C06E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37E-8F87-47BF-8749-53704F14A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087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87F5-6596-A1BB-1C74-8B79C932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DCB1F-FDA7-91E1-C804-ED6EEEAC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00133-764B-7AA1-320D-B27E491BF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C9F9E-1538-D549-EA5C-49452777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9253-2BA2-4A30-B353-AA2E184A7F9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8CCB7-7484-2501-4020-226CF5AA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179E5-B371-785B-5F3F-F15C02B2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37E-8F87-47BF-8749-53704F14A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00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016C-5A63-3BC7-27C0-3243353B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7985C-E74C-4603-D356-D60810CFD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503B6-5B79-AAD3-B221-099694542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8F252-5FBC-4B58-C369-8532BFF5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39253-2BA2-4A30-B353-AA2E184A7F9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82D01-F279-D5D8-C7AD-BAB3E9F5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28C61-BA8F-D377-5972-584BE879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AD37E-8F87-47BF-8749-53704F14A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12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E2FB5-4E0C-95C5-74D3-75B26D98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72240-BF33-8AC6-C2FC-4DA504A96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3BB86-2D20-3A41-05E9-BC1F976D7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39253-2BA2-4A30-B353-AA2E184A7F93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0940-8CF5-AFB9-59CF-C5F59448D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DAC04-B52D-C661-9EA2-1880B9D69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7AD37E-8F87-47BF-8749-53704F14A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287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EA0674-4A64-FBB3-A874-A1112797B62D}"/>
              </a:ext>
            </a:extLst>
          </p:cNvPr>
          <p:cNvSpPr txBox="1"/>
          <p:nvPr/>
        </p:nvSpPr>
        <p:spPr>
          <a:xfrm>
            <a:off x="7357906" y="483550"/>
            <a:ext cx="60943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HARISUDHAN RAMASAMY SENGUTTUVAN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863EB-2365-8A32-A410-01405A443452}"/>
              </a:ext>
            </a:extLst>
          </p:cNvPr>
          <p:cNvSpPr txBox="1"/>
          <p:nvPr/>
        </p:nvSpPr>
        <p:spPr>
          <a:xfrm>
            <a:off x="7357906" y="825249"/>
            <a:ext cx="3137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20063282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EA8CD-3634-6702-12C1-412C9E456619}"/>
              </a:ext>
            </a:extLst>
          </p:cNvPr>
          <p:cNvSpPr txBox="1"/>
          <p:nvPr/>
        </p:nvSpPr>
        <p:spPr>
          <a:xfrm>
            <a:off x="411981" y="1406768"/>
            <a:ext cx="1235947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              </a:t>
            </a:r>
            <a:r>
              <a:rPr lang="en-IN" sz="2400" b="1" dirty="0"/>
              <a:t>                     Loan Management Portal for a Finance Company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Project Description :</a:t>
            </a:r>
          </a:p>
          <a:p>
            <a:endParaRPr lang="en-IN" sz="2400" dirty="0"/>
          </a:p>
          <a:p>
            <a:r>
              <a:rPr lang="en-IN" sz="2400" dirty="0"/>
              <a:t>This is a web-based portal for a finance company to manage and track loan records.</a:t>
            </a:r>
          </a:p>
          <a:p>
            <a:r>
              <a:rPr lang="en-IN" sz="2400" dirty="0"/>
              <a:t>The system supports two types of users</a:t>
            </a:r>
          </a:p>
          <a:p>
            <a:r>
              <a:rPr lang="en-IN" sz="2400" dirty="0"/>
              <a:t>               Admin (e.g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</a:t>
            </a:r>
            <a:r>
              <a:rPr lang="en-IN" sz="2400" dirty="0"/>
              <a:t> </a:t>
            </a:r>
            <a:r>
              <a:rPr lang="en-IN" sz="2400" dirty="0" err="1"/>
              <a:t>hari@admin</a:t>
            </a:r>
            <a:r>
              <a:rPr lang="en-IN" sz="2400" dirty="0"/>
              <a:t>) – can add, edit, delete, and view all customer loan data.</a:t>
            </a:r>
          </a:p>
          <a:p>
            <a:r>
              <a:rPr lang="en-IN" sz="2400" dirty="0"/>
              <a:t>	Customer – can only view their own loan details.</a:t>
            </a:r>
          </a:p>
          <a:p>
            <a:r>
              <a:rPr lang="en-IN" sz="2400" dirty="0"/>
              <a:t>The project includes authentication (login), user role management, and loan data management (CRUD).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43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B39562-7104-85B0-BA1C-EAA6B6654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613" y="1491411"/>
            <a:ext cx="1612490" cy="750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6245FA-CA5B-42F3-0E20-145A63926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790" y="352506"/>
            <a:ext cx="1352942" cy="75238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69C3E9B6-DD51-2027-7E68-40357619E7FD}"/>
              </a:ext>
            </a:extLst>
          </p:cNvPr>
          <p:cNvSpPr/>
          <p:nvPr/>
        </p:nvSpPr>
        <p:spPr>
          <a:xfrm>
            <a:off x="6483145" y="851658"/>
            <a:ext cx="385916" cy="884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CF5713-81A0-6A75-C56B-91D898452ECC}"/>
              </a:ext>
            </a:extLst>
          </p:cNvPr>
          <p:cNvSpPr txBox="1"/>
          <p:nvPr/>
        </p:nvSpPr>
        <p:spPr>
          <a:xfrm>
            <a:off x="6881474" y="711237"/>
            <a:ext cx="1514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IT SUPPORT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496F74-A06C-47A4-48C0-7FC9C57C4D47}"/>
              </a:ext>
            </a:extLst>
          </p:cNvPr>
          <p:cNvSpPr/>
          <p:nvPr/>
        </p:nvSpPr>
        <p:spPr>
          <a:xfrm rot="5400000">
            <a:off x="5683535" y="2537170"/>
            <a:ext cx="385916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lowchart: Terminator 18">
            <a:extLst>
              <a:ext uri="{FF2B5EF4-FFF2-40B4-BE49-F238E27FC236}">
                <a16:creationId xmlns:a16="http://schemas.microsoft.com/office/drawing/2014/main" id="{B02C2C38-D30E-8C9C-1D94-C5BC7D3D829E}"/>
              </a:ext>
            </a:extLst>
          </p:cNvPr>
          <p:cNvSpPr/>
          <p:nvPr/>
        </p:nvSpPr>
        <p:spPr>
          <a:xfrm>
            <a:off x="5166850" y="2878305"/>
            <a:ext cx="1465006" cy="521109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6D6DF5-C809-87C1-5C8A-34596FCCF593}"/>
              </a:ext>
            </a:extLst>
          </p:cNvPr>
          <p:cNvCxnSpPr>
            <a:cxnSpLocks/>
          </p:cNvCxnSpPr>
          <p:nvPr/>
        </p:nvCxnSpPr>
        <p:spPr>
          <a:xfrm>
            <a:off x="3883741" y="3706761"/>
            <a:ext cx="0" cy="31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EDB128-E54E-1381-2150-2307BEF1E590}"/>
              </a:ext>
            </a:extLst>
          </p:cNvPr>
          <p:cNvCxnSpPr>
            <a:cxnSpLocks/>
          </p:cNvCxnSpPr>
          <p:nvPr/>
        </p:nvCxnSpPr>
        <p:spPr>
          <a:xfrm>
            <a:off x="7993626" y="3706761"/>
            <a:ext cx="0" cy="31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120EA2-F3FF-153F-8E37-CC337962492C}"/>
              </a:ext>
            </a:extLst>
          </p:cNvPr>
          <p:cNvCxnSpPr/>
          <p:nvPr/>
        </p:nvCxnSpPr>
        <p:spPr>
          <a:xfrm>
            <a:off x="3873909" y="3706761"/>
            <a:ext cx="411971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6445200-C26B-6A71-D0A3-141BBD26E043}"/>
              </a:ext>
            </a:extLst>
          </p:cNvPr>
          <p:cNvCxnSpPr>
            <a:stCxn id="19" idx="2"/>
          </p:cNvCxnSpPr>
          <p:nvPr/>
        </p:nvCxnSpPr>
        <p:spPr>
          <a:xfrm>
            <a:off x="5899353" y="3399414"/>
            <a:ext cx="0" cy="2876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E77AA08C-B414-C554-5ED4-8E10AFFB24CD}"/>
              </a:ext>
            </a:extLst>
          </p:cNvPr>
          <p:cNvSpPr/>
          <p:nvPr/>
        </p:nvSpPr>
        <p:spPr>
          <a:xfrm>
            <a:off x="3167965" y="4041058"/>
            <a:ext cx="1582969" cy="40311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3E9ED7FC-217A-C81A-6DEA-5A3A916532FE}"/>
              </a:ext>
            </a:extLst>
          </p:cNvPr>
          <p:cNvSpPr/>
          <p:nvPr/>
        </p:nvSpPr>
        <p:spPr>
          <a:xfrm>
            <a:off x="7202134" y="4049794"/>
            <a:ext cx="1582984" cy="42023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FINANCE</a:t>
            </a:r>
          </a:p>
          <a:p>
            <a:pPr algn="ctr"/>
            <a:r>
              <a:rPr lang="en-IN" sz="1200" dirty="0"/>
              <a:t>COMPANY</a:t>
            </a:r>
          </a:p>
        </p:txBody>
      </p:sp>
      <p:sp>
        <p:nvSpPr>
          <p:cNvPr id="32" name="Arrow: Bent 31">
            <a:extLst>
              <a:ext uri="{FF2B5EF4-FFF2-40B4-BE49-F238E27FC236}">
                <a16:creationId xmlns:a16="http://schemas.microsoft.com/office/drawing/2014/main" id="{9DA70012-86C9-8FC6-B934-3AB5D6FD4A65}"/>
              </a:ext>
            </a:extLst>
          </p:cNvPr>
          <p:cNvSpPr/>
          <p:nvPr/>
        </p:nvSpPr>
        <p:spPr>
          <a:xfrm flipV="1">
            <a:off x="3785419" y="4463836"/>
            <a:ext cx="162235" cy="63910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123E41-5F5B-0E60-60C8-C6286E432F84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947654" y="5062382"/>
            <a:ext cx="6312310" cy="40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B9F2B2B-F5F9-E770-F10B-2CB9535C5230}"/>
              </a:ext>
            </a:extLst>
          </p:cNvPr>
          <p:cNvSpPr/>
          <p:nvPr/>
        </p:nvSpPr>
        <p:spPr>
          <a:xfrm rot="5400000" flipV="1">
            <a:off x="7736828" y="4738012"/>
            <a:ext cx="599773" cy="907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D8AA0C1-8A59-37FF-2E47-D2061135C5D7}"/>
              </a:ext>
            </a:extLst>
          </p:cNvPr>
          <p:cNvSpPr/>
          <p:nvPr/>
        </p:nvSpPr>
        <p:spPr>
          <a:xfrm>
            <a:off x="10844980" y="4321273"/>
            <a:ext cx="790685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BDEECD-8CC1-E375-2086-1850EF2FD92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10844980" y="4505939"/>
            <a:ext cx="0" cy="759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E9E0B0-218D-540E-0477-7E3960FACF0E}"/>
              </a:ext>
            </a:extLst>
          </p:cNvPr>
          <p:cNvCxnSpPr>
            <a:cxnSpLocks/>
          </p:cNvCxnSpPr>
          <p:nvPr/>
        </p:nvCxnSpPr>
        <p:spPr>
          <a:xfrm>
            <a:off x="11635665" y="4515771"/>
            <a:ext cx="0" cy="749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38F86D-3B59-0FB1-AA0E-8A475A6A2BC3}"/>
              </a:ext>
            </a:extLst>
          </p:cNvPr>
          <p:cNvCxnSpPr>
            <a:cxnSpLocks/>
          </p:cNvCxnSpPr>
          <p:nvPr/>
        </p:nvCxnSpPr>
        <p:spPr>
          <a:xfrm>
            <a:off x="10844980" y="5265170"/>
            <a:ext cx="790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8FA110E-2FCD-C136-05E0-C1EBF38C985F}"/>
              </a:ext>
            </a:extLst>
          </p:cNvPr>
          <p:cNvSpPr txBox="1"/>
          <p:nvPr/>
        </p:nvSpPr>
        <p:spPr>
          <a:xfrm>
            <a:off x="10786012" y="4829395"/>
            <a:ext cx="133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PROCESS</a:t>
            </a: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789C2C8C-ED62-6D8B-E925-8A65C3FE422D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84487" y="5083277"/>
            <a:ext cx="4660493" cy="12818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Flowchart: Terminator 59">
            <a:extLst>
              <a:ext uri="{FF2B5EF4-FFF2-40B4-BE49-F238E27FC236}">
                <a16:creationId xmlns:a16="http://schemas.microsoft.com/office/drawing/2014/main" id="{7832CC13-1D4D-358D-35E0-AD29C6F769C9}"/>
              </a:ext>
            </a:extLst>
          </p:cNvPr>
          <p:cNvSpPr/>
          <p:nvPr/>
        </p:nvSpPr>
        <p:spPr>
          <a:xfrm>
            <a:off x="4886533" y="6154176"/>
            <a:ext cx="1194818" cy="42188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  RESULT </a:t>
            </a:r>
          </a:p>
        </p:txBody>
      </p:sp>
      <p:sp>
        <p:nvSpPr>
          <p:cNvPr id="61" name="Arrow: Curved Down 60">
            <a:extLst>
              <a:ext uri="{FF2B5EF4-FFF2-40B4-BE49-F238E27FC236}">
                <a16:creationId xmlns:a16="http://schemas.microsoft.com/office/drawing/2014/main" id="{0686A1A1-86F8-99A4-4A66-E2D6602BFA31}"/>
              </a:ext>
            </a:extLst>
          </p:cNvPr>
          <p:cNvSpPr/>
          <p:nvPr/>
        </p:nvSpPr>
        <p:spPr>
          <a:xfrm rot="241910">
            <a:off x="8286753" y="3484267"/>
            <a:ext cx="3056595" cy="67366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682A0E-CE21-77DE-542C-8E39E095A00D}"/>
              </a:ext>
            </a:extLst>
          </p:cNvPr>
          <p:cNvSpPr txBox="1"/>
          <p:nvPr/>
        </p:nvSpPr>
        <p:spPr>
          <a:xfrm>
            <a:off x="9372600" y="2951596"/>
            <a:ext cx="6415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CRUD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41F47DB9-42B9-9F7B-BE54-26A32DD60D5A}"/>
              </a:ext>
            </a:extLst>
          </p:cNvPr>
          <p:cNvSpPr/>
          <p:nvPr/>
        </p:nvSpPr>
        <p:spPr>
          <a:xfrm rot="5400000">
            <a:off x="5686430" y="1239390"/>
            <a:ext cx="366854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F31300-8DDE-3AD7-FFB6-679E273089F9}"/>
              </a:ext>
            </a:extLst>
          </p:cNvPr>
          <p:cNvSpPr/>
          <p:nvPr/>
        </p:nvSpPr>
        <p:spPr>
          <a:xfrm>
            <a:off x="4718672" y="1519023"/>
            <a:ext cx="2361362" cy="8480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5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EF2762-8229-324E-2124-4C9438B27D62}"/>
              </a:ext>
            </a:extLst>
          </p:cNvPr>
          <p:cNvSpPr txBox="1"/>
          <p:nvPr/>
        </p:nvSpPr>
        <p:spPr>
          <a:xfrm>
            <a:off x="1107830" y="1085951"/>
            <a:ext cx="99239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                                       User Roles &amp; Access </a:t>
            </a:r>
            <a:r>
              <a:rPr lang="en-US" sz="2400" b="1" dirty="0" err="1"/>
              <a:t>ControlRole</a:t>
            </a:r>
            <a:r>
              <a:rPr lang="en-US" sz="2400" dirty="0"/>
              <a:t>	</a:t>
            </a:r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7C8F42-A7E1-62D8-BC96-8F5E3957E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34559"/>
              </p:ext>
            </p:extLst>
          </p:nvPr>
        </p:nvGraphicFramePr>
        <p:xfrm>
          <a:off x="560059" y="2386255"/>
          <a:ext cx="11061669" cy="24118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7223">
                  <a:extLst>
                    <a:ext uri="{9D8B030D-6E8A-4147-A177-3AD203B41FA5}">
                      <a16:colId xmlns:a16="http://schemas.microsoft.com/office/drawing/2014/main" val="3899284368"/>
                    </a:ext>
                  </a:extLst>
                </a:gridCol>
                <a:gridCol w="3530034">
                  <a:extLst>
                    <a:ext uri="{9D8B030D-6E8A-4147-A177-3AD203B41FA5}">
                      <a16:colId xmlns:a16="http://schemas.microsoft.com/office/drawing/2014/main" val="2559338076"/>
                    </a:ext>
                  </a:extLst>
                </a:gridCol>
                <a:gridCol w="3844412">
                  <a:extLst>
                    <a:ext uri="{9D8B030D-6E8A-4147-A177-3AD203B41FA5}">
                      <a16:colId xmlns:a16="http://schemas.microsoft.com/office/drawing/2014/main" val="3557351623"/>
                    </a:ext>
                  </a:extLst>
                </a:gridCol>
              </a:tblGrid>
              <a:tr h="8039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                        Role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            Login Example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     Access Permissions                           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8304622"/>
                  </a:ext>
                </a:extLst>
              </a:tr>
              <a:tr h="8039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                                              </a:t>
                      </a:r>
                      <a:r>
                        <a:rPr lang="en-IN" sz="2400" kern="100" dirty="0">
                          <a:effectLst/>
                        </a:rPr>
                        <a:t>Admin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             </a:t>
                      </a:r>
                      <a:r>
                        <a:rPr lang="en-IN" sz="2400" kern="100" dirty="0" err="1">
                          <a:effectLst/>
                        </a:rPr>
                        <a:t>user@admin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Full CRUD: Add, Update, Delete,          View all records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57587492"/>
                  </a:ext>
                </a:extLst>
              </a:tr>
              <a:tr h="80396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                 Customer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</a:rPr>
                        <a:t>             username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Read-only: Can view only their own loan info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09675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29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4B7840-565E-AFDA-1EC8-917B97B91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159442"/>
              </p:ext>
            </p:extLst>
          </p:nvPr>
        </p:nvGraphicFramePr>
        <p:xfrm>
          <a:off x="1027825" y="1900811"/>
          <a:ext cx="9430715" cy="3480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143">
                  <a:extLst>
                    <a:ext uri="{9D8B030D-6E8A-4147-A177-3AD203B41FA5}">
                      <a16:colId xmlns:a16="http://schemas.microsoft.com/office/drawing/2014/main" val="2544344493"/>
                    </a:ext>
                  </a:extLst>
                </a:gridCol>
                <a:gridCol w="1886143">
                  <a:extLst>
                    <a:ext uri="{9D8B030D-6E8A-4147-A177-3AD203B41FA5}">
                      <a16:colId xmlns:a16="http://schemas.microsoft.com/office/drawing/2014/main" val="1520163932"/>
                    </a:ext>
                  </a:extLst>
                </a:gridCol>
                <a:gridCol w="1886143">
                  <a:extLst>
                    <a:ext uri="{9D8B030D-6E8A-4147-A177-3AD203B41FA5}">
                      <a16:colId xmlns:a16="http://schemas.microsoft.com/office/drawing/2014/main" val="2455601052"/>
                    </a:ext>
                  </a:extLst>
                </a:gridCol>
                <a:gridCol w="1886143">
                  <a:extLst>
                    <a:ext uri="{9D8B030D-6E8A-4147-A177-3AD203B41FA5}">
                      <a16:colId xmlns:a16="http://schemas.microsoft.com/office/drawing/2014/main" val="3505890420"/>
                    </a:ext>
                  </a:extLst>
                </a:gridCol>
                <a:gridCol w="1886143">
                  <a:extLst>
                    <a:ext uri="{9D8B030D-6E8A-4147-A177-3AD203B41FA5}">
                      <a16:colId xmlns:a16="http://schemas.microsoft.com/office/drawing/2014/main" val="1949706145"/>
                    </a:ext>
                  </a:extLst>
                </a:gridCol>
              </a:tblGrid>
              <a:tr h="1142780">
                <a:tc>
                  <a:txBody>
                    <a:bodyPr/>
                    <a:lstStyle/>
                    <a:p>
                      <a:r>
                        <a:rPr lang="en-IN" dirty="0"/>
                        <a:t>User role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 view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 edit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 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524920"/>
                  </a:ext>
                </a:extLst>
              </a:tr>
              <a:tr h="1158652"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       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522928"/>
                  </a:ext>
                </a:extLst>
              </a:tr>
              <a:tr h="1179187"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  <a:p>
                      <a:pPr algn="just"/>
                      <a:r>
                        <a:rPr lang="en-IN" dirty="0"/>
                        <a:t>    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801909"/>
                  </a:ext>
                </a:extLst>
              </a:tr>
            </a:tbl>
          </a:graphicData>
        </a:graphic>
      </p:graphicFrame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BC580C0D-1B1E-6610-4ABE-BD8481F8E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293" y="3512605"/>
            <a:ext cx="222265" cy="222265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AFC66C6F-CC17-29DD-D3DD-698630FB5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6555" y="3515789"/>
            <a:ext cx="222265" cy="222265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6C507370-4FBF-4E65-5C00-D7E4B92BD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8390" y="3512605"/>
            <a:ext cx="222265" cy="222265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93A5DAB1-0DC3-D549-9414-0E16A09D7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8652" y="3529987"/>
            <a:ext cx="222265" cy="222265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C09514A5-44D0-0A11-AA11-3AB28B6F7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9473" y="4676572"/>
            <a:ext cx="222265" cy="222265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22F762E0-66C7-D439-C061-7AA360151A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6555" y="4650105"/>
            <a:ext cx="233516" cy="233516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9EEAD05E-339A-A248-8AC4-B92B387880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4743" y="4604083"/>
            <a:ext cx="233516" cy="233516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DFE13D35-3FAF-D085-94DC-5CDE79BF96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3051" y="4621465"/>
            <a:ext cx="233516" cy="2335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2B615C-2879-5F18-CD63-978D30F5AFE4}"/>
              </a:ext>
            </a:extLst>
          </p:cNvPr>
          <p:cNvSpPr txBox="1"/>
          <p:nvPr/>
        </p:nvSpPr>
        <p:spPr>
          <a:xfrm>
            <a:off x="-293061" y="666721"/>
            <a:ext cx="12221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dirty="0"/>
              <a:t>USER TYPES AND ACCESS LEVELS</a:t>
            </a:r>
          </a:p>
        </p:txBody>
      </p:sp>
    </p:spTree>
    <p:extLst>
      <p:ext uri="{BB962C8B-B14F-4D97-AF65-F5344CB8AC3E}">
        <p14:creationId xmlns:p14="http://schemas.microsoft.com/office/powerpoint/2010/main" val="81203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09CC6B-5303-5043-7272-FE95951D8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41118"/>
              </p:ext>
            </p:extLst>
          </p:nvPr>
        </p:nvGraphicFramePr>
        <p:xfrm>
          <a:off x="838200" y="1120877"/>
          <a:ext cx="10515600" cy="55355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98523119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194789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5495514"/>
                    </a:ext>
                  </a:extLst>
                </a:gridCol>
              </a:tblGrid>
              <a:tr h="46958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Field Name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Type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Description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39998402"/>
                  </a:ext>
                </a:extLst>
              </a:tr>
              <a:tr h="723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Name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Text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Customer full name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7801595"/>
                  </a:ext>
                </a:extLst>
              </a:tr>
              <a:tr h="723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Account Number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Number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Unique account number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14189471"/>
                  </a:ext>
                </a:extLst>
              </a:tr>
              <a:tr h="723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Loan Amount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Number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Amount taken as loan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65884561"/>
                  </a:ext>
                </a:extLst>
              </a:tr>
              <a:tr h="723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EMI Plan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Number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Number of EMIs (monthly payments)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3726922"/>
                  </a:ext>
                </a:extLst>
              </a:tr>
              <a:tr h="723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Email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Text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Customer email (used for login)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77780587"/>
                  </a:ext>
                </a:extLst>
              </a:tr>
              <a:tr h="723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Phone Number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Text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Contact number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76040076"/>
                  </a:ext>
                </a:extLst>
              </a:tr>
              <a:tr h="7237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</a:rPr>
                        <a:t>Overdue Amount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Number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</a:rPr>
                        <a:t>Amount overdue (if any)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3767535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2C71110-CF5B-A5D0-E9F4-8A94A8B48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-295572"/>
            <a:ext cx="745024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Loan Entity Structure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customer has the following loan attributes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9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A70100-8E26-2DA1-F15C-36F006903EB1}"/>
              </a:ext>
            </a:extLst>
          </p:cNvPr>
          <p:cNvSpPr txBox="1"/>
          <p:nvPr/>
        </p:nvSpPr>
        <p:spPr>
          <a:xfrm>
            <a:off x="3048000" y="454105"/>
            <a:ext cx="6096000" cy="595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Functional Requirements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Login System: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Detects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@admin in username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Redirects to dashboard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Stores session info using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sessionStorage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Dashboard</a:t>
            </a:r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all customers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new customer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customer record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 customer record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customer by name or account number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 Dashboard: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their own loan data (read-only)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edit/delete options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55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4DB7691C-10A8-8C29-5E3E-742248EA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193" y="373859"/>
            <a:ext cx="12096135" cy="85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 Stack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0EBEB0-25F9-9D30-71FB-59CF07B76A80}"/>
              </a:ext>
            </a:extLst>
          </p:cNvPr>
          <p:cNvSpPr txBox="1"/>
          <p:nvPr/>
        </p:nvSpPr>
        <p:spPr>
          <a:xfrm>
            <a:off x="543256" y="3769420"/>
            <a:ext cx="92398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poject</a:t>
            </a:r>
            <a:r>
              <a:rPr lang="en-IN" dirty="0"/>
              <a:t> Flow</a:t>
            </a:r>
          </a:p>
          <a:p>
            <a:r>
              <a:rPr lang="en-IN" dirty="0"/>
              <a:t> 1. User opens index.html</a:t>
            </a:r>
          </a:p>
          <a:p>
            <a:r>
              <a:rPr lang="en-IN" dirty="0"/>
              <a:t> 2. Enters username and password</a:t>
            </a:r>
          </a:p>
          <a:p>
            <a:r>
              <a:rPr lang="en-IN" dirty="0"/>
              <a:t> 3. If credentials match: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If @admin → open admin dashboard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Else → open customer dashboard</a:t>
            </a:r>
          </a:p>
          <a:p>
            <a:r>
              <a:rPr lang="en-IN" dirty="0"/>
              <a:t>4. In dashboard: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Admin sees a CRUD interface for all customer loans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Customer sees a read-only loan summary for their own record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616AF-6E61-E7BC-CC0A-3481CA0BCF65}"/>
              </a:ext>
            </a:extLst>
          </p:cNvPr>
          <p:cNvSpPr txBox="1"/>
          <p:nvPr/>
        </p:nvSpPr>
        <p:spPr>
          <a:xfrm>
            <a:off x="640326" y="944953"/>
            <a:ext cx="54556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LAYER</a:t>
            </a:r>
            <a:r>
              <a:rPr lang="en-IN" sz="1600" dirty="0"/>
              <a:t>                                                 </a:t>
            </a:r>
            <a:r>
              <a:rPr lang="en-IN" sz="1600" b="1" dirty="0"/>
              <a:t>TECHNOLOGY</a:t>
            </a:r>
          </a:p>
          <a:p>
            <a:r>
              <a:rPr lang="en-IN" sz="1600" dirty="0"/>
              <a:t>Fronted                                               </a:t>
            </a:r>
            <a:r>
              <a:rPr lang="en-IN" sz="1600" dirty="0" err="1"/>
              <a:t>HTML,CSS,Java</a:t>
            </a:r>
            <a:r>
              <a:rPr lang="en-IN" sz="1600" dirty="0"/>
              <a:t> script</a:t>
            </a:r>
          </a:p>
          <a:p>
            <a:r>
              <a:rPr lang="en-IN" sz="1600" dirty="0"/>
              <a:t>                                                                </a:t>
            </a:r>
            <a:r>
              <a:rPr lang="en-IN" sz="1600" dirty="0" err="1"/>
              <a:t>localstorage</a:t>
            </a:r>
            <a:r>
              <a:rPr lang="en-IN" sz="1600" dirty="0"/>
              <a:t>(for this</a:t>
            </a:r>
          </a:p>
          <a:p>
            <a:r>
              <a:rPr lang="en-IN" sz="1600" dirty="0"/>
              <a:t>Data storage                                     version)</a:t>
            </a:r>
          </a:p>
          <a:p>
            <a:endParaRPr lang="en-IN" sz="1600" dirty="0"/>
          </a:p>
          <a:p>
            <a:r>
              <a:rPr lang="en-IN" sz="1600" dirty="0"/>
              <a:t>Auth                                                     Java script +</a:t>
            </a:r>
          </a:p>
          <a:p>
            <a:endParaRPr lang="en-IN" sz="1600" dirty="0"/>
          </a:p>
          <a:p>
            <a:r>
              <a:rPr lang="en-IN" sz="1600" dirty="0"/>
              <a:t>Handling                                           </a:t>
            </a:r>
            <a:r>
              <a:rPr lang="en-IN" sz="1600" dirty="0" err="1"/>
              <a:t>SessionStorage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0948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393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Sabaritha c</dc:creator>
  <cp:lastModifiedBy>harisudhan senguttuvan</cp:lastModifiedBy>
  <cp:revision>5</cp:revision>
  <dcterms:created xsi:type="dcterms:W3CDTF">2025-06-14T23:07:59Z</dcterms:created>
  <dcterms:modified xsi:type="dcterms:W3CDTF">2025-06-16T15:27:09Z</dcterms:modified>
</cp:coreProperties>
</file>