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78" r:id="rId5"/>
    <p:sldId id="279" r:id="rId6"/>
    <p:sldId id="265" r:id="rId7"/>
    <p:sldId id="280" r:id="rId8"/>
    <p:sldId id="281" r:id="rId9"/>
    <p:sldId id="284" r:id="rId10"/>
    <p:sldId id="285" r:id="rId11"/>
    <p:sldId id="289" r:id="rId12"/>
    <p:sldId id="286" r:id="rId13"/>
    <p:sldId id="287" r:id="rId14"/>
    <p:sldId id="288" r:id="rId15"/>
    <p:sldId id="283" r:id="rId16"/>
    <p:sldId id="275" r:id="rId17"/>
    <p:sldId id="274" r:id="rId18"/>
    <p:sldId id="282" r:id="rId19"/>
    <p:sldId id="266" r:id="rId20"/>
    <p:sldId id="290" r:id="rId21"/>
    <p:sldId id="267" r:id="rId22"/>
    <p:sldId id="268" r:id="rId23"/>
    <p:sldId id="277" r:id="rId24"/>
    <p:sldId id="276" r:id="rId25"/>
    <p:sldId id="273" r:id="rId26"/>
    <p:sldId id="259" r:id="rId27"/>
    <p:sldId id="260" r:id="rId28"/>
    <p:sldId id="264" r:id="rId29"/>
    <p:sldId id="263" r:id="rId30"/>
    <p:sldId id="26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7" d="100"/>
          <a:sy n="67" d="100"/>
        </p:scale>
        <p:origin x="64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2154D2-4365-4A1C-B550-C6115828F367}"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C503820-AEB7-4107-83BD-ECF934E75116}" type="slidenum">
              <a:rPr lang="en-IN" smtClean="0"/>
              <a:t>‹#›</a:t>
            </a:fld>
            <a:endParaRPr lang="en-IN"/>
          </a:p>
        </p:txBody>
      </p:sp>
    </p:spTree>
    <p:extLst>
      <p:ext uri="{BB962C8B-B14F-4D97-AF65-F5344CB8AC3E}">
        <p14:creationId xmlns:p14="http://schemas.microsoft.com/office/powerpoint/2010/main" val="255962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2154D2-4365-4A1C-B550-C6115828F367}"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503820-AEB7-4107-83BD-ECF934E75116}" type="slidenum">
              <a:rPr lang="en-IN" smtClean="0"/>
              <a:t>‹#›</a:t>
            </a:fld>
            <a:endParaRPr lang="en-IN"/>
          </a:p>
        </p:txBody>
      </p:sp>
    </p:spTree>
    <p:extLst>
      <p:ext uri="{BB962C8B-B14F-4D97-AF65-F5344CB8AC3E}">
        <p14:creationId xmlns:p14="http://schemas.microsoft.com/office/powerpoint/2010/main" val="3966921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2154D2-4365-4A1C-B550-C6115828F367}"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503820-AEB7-4107-83BD-ECF934E7511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13263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62154D2-4365-4A1C-B550-C6115828F367}"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503820-AEB7-4107-83BD-ECF934E75116}" type="slidenum">
              <a:rPr lang="en-IN" smtClean="0"/>
              <a:t>‹#›</a:t>
            </a:fld>
            <a:endParaRPr lang="en-IN"/>
          </a:p>
        </p:txBody>
      </p:sp>
    </p:spTree>
    <p:extLst>
      <p:ext uri="{BB962C8B-B14F-4D97-AF65-F5344CB8AC3E}">
        <p14:creationId xmlns:p14="http://schemas.microsoft.com/office/powerpoint/2010/main" val="598598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62154D2-4365-4A1C-B550-C6115828F367}"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503820-AEB7-4107-83BD-ECF934E7511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90653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62154D2-4365-4A1C-B550-C6115828F367}"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503820-AEB7-4107-83BD-ECF934E75116}" type="slidenum">
              <a:rPr lang="en-IN" smtClean="0"/>
              <a:t>‹#›</a:t>
            </a:fld>
            <a:endParaRPr lang="en-IN"/>
          </a:p>
        </p:txBody>
      </p:sp>
    </p:spTree>
    <p:extLst>
      <p:ext uri="{BB962C8B-B14F-4D97-AF65-F5344CB8AC3E}">
        <p14:creationId xmlns:p14="http://schemas.microsoft.com/office/powerpoint/2010/main" val="619135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154D2-4365-4A1C-B550-C6115828F367}"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503820-AEB7-4107-83BD-ECF934E75116}" type="slidenum">
              <a:rPr lang="en-IN" smtClean="0"/>
              <a:t>‹#›</a:t>
            </a:fld>
            <a:endParaRPr lang="en-IN"/>
          </a:p>
        </p:txBody>
      </p:sp>
    </p:spTree>
    <p:extLst>
      <p:ext uri="{BB962C8B-B14F-4D97-AF65-F5344CB8AC3E}">
        <p14:creationId xmlns:p14="http://schemas.microsoft.com/office/powerpoint/2010/main" val="2139186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154D2-4365-4A1C-B550-C6115828F367}"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503820-AEB7-4107-83BD-ECF934E75116}" type="slidenum">
              <a:rPr lang="en-IN" smtClean="0"/>
              <a:t>‹#›</a:t>
            </a:fld>
            <a:endParaRPr lang="en-IN"/>
          </a:p>
        </p:txBody>
      </p:sp>
    </p:spTree>
    <p:extLst>
      <p:ext uri="{BB962C8B-B14F-4D97-AF65-F5344CB8AC3E}">
        <p14:creationId xmlns:p14="http://schemas.microsoft.com/office/powerpoint/2010/main" val="3550853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154D2-4365-4A1C-B550-C6115828F367}"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503820-AEB7-4107-83BD-ECF934E75116}" type="slidenum">
              <a:rPr lang="en-IN" smtClean="0"/>
              <a:t>‹#›</a:t>
            </a:fld>
            <a:endParaRPr lang="en-IN"/>
          </a:p>
        </p:txBody>
      </p:sp>
    </p:spTree>
    <p:extLst>
      <p:ext uri="{BB962C8B-B14F-4D97-AF65-F5344CB8AC3E}">
        <p14:creationId xmlns:p14="http://schemas.microsoft.com/office/powerpoint/2010/main" val="2978552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2154D2-4365-4A1C-B550-C6115828F367}"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503820-AEB7-4107-83BD-ECF934E75116}" type="slidenum">
              <a:rPr lang="en-IN" smtClean="0"/>
              <a:t>‹#›</a:t>
            </a:fld>
            <a:endParaRPr lang="en-IN"/>
          </a:p>
        </p:txBody>
      </p:sp>
    </p:spTree>
    <p:extLst>
      <p:ext uri="{BB962C8B-B14F-4D97-AF65-F5344CB8AC3E}">
        <p14:creationId xmlns:p14="http://schemas.microsoft.com/office/powerpoint/2010/main" val="3218703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2154D2-4365-4A1C-B550-C6115828F367}"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C503820-AEB7-4107-83BD-ECF934E75116}" type="slidenum">
              <a:rPr lang="en-IN" smtClean="0"/>
              <a:t>‹#›</a:t>
            </a:fld>
            <a:endParaRPr lang="en-IN"/>
          </a:p>
        </p:txBody>
      </p:sp>
    </p:spTree>
    <p:extLst>
      <p:ext uri="{BB962C8B-B14F-4D97-AF65-F5344CB8AC3E}">
        <p14:creationId xmlns:p14="http://schemas.microsoft.com/office/powerpoint/2010/main" val="2956025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2154D2-4365-4A1C-B550-C6115828F367}" type="datetimeFigureOut">
              <a:rPr lang="en-IN" smtClean="0"/>
              <a:t>28-08-2022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C503820-AEB7-4107-83BD-ECF934E75116}" type="slidenum">
              <a:rPr lang="en-IN" smtClean="0"/>
              <a:t>‹#›</a:t>
            </a:fld>
            <a:endParaRPr lang="en-IN"/>
          </a:p>
        </p:txBody>
      </p:sp>
    </p:spTree>
    <p:extLst>
      <p:ext uri="{BB962C8B-B14F-4D97-AF65-F5344CB8AC3E}">
        <p14:creationId xmlns:p14="http://schemas.microsoft.com/office/powerpoint/2010/main" val="4064049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2154D2-4365-4A1C-B550-C6115828F367}" type="datetimeFigureOut">
              <a:rPr lang="en-IN" smtClean="0"/>
              <a:t>28-08-2022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C503820-AEB7-4107-83BD-ECF934E75116}" type="slidenum">
              <a:rPr lang="en-IN" smtClean="0"/>
              <a:t>‹#›</a:t>
            </a:fld>
            <a:endParaRPr lang="en-IN"/>
          </a:p>
        </p:txBody>
      </p:sp>
    </p:spTree>
    <p:extLst>
      <p:ext uri="{BB962C8B-B14F-4D97-AF65-F5344CB8AC3E}">
        <p14:creationId xmlns:p14="http://schemas.microsoft.com/office/powerpoint/2010/main" val="2346289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2154D2-4365-4A1C-B550-C6115828F367}" type="datetimeFigureOut">
              <a:rPr lang="en-IN" smtClean="0"/>
              <a:t>28-08-2022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C503820-AEB7-4107-83BD-ECF934E75116}" type="slidenum">
              <a:rPr lang="en-IN" smtClean="0"/>
              <a:t>‹#›</a:t>
            </a:fld>
            <a:endParaRPr lang="en-IN"/>
          </a:p>
        </p:txBody>
      </p:sp>
    </p:spTree>
    <p:extLst>
      <p:ext uri="{BB962C8B-B14F-4D97-AF65-F5344CB8AC3E}">
        <p14:creationId xmlns:p14="http://schemas.microsoft.com/office/powerpoint/2010/main" val="2994975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2154D2-4365-4A1C-B550-C6115828F367}"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C503820-AEB7-4107-83BD-ECF934E75116}" type="slidenum">
              <a:rPr lang="en-IN" smtClean="0"/>
              <a:t>‹#›</a:t>
            </a:fld>
            <a:endParaRPr lang="en-IN"/>
          </a:p>
        </p:txBody>
      </p:sp>
    </p:spTree>
    <p:extLst>
      <p:ext uri="{BB962C8B-B14F-4D97-AF65-F5344CB8AC3E}">
        <p14:creationId xmlns:p14="http://schemas.microsoft.com/office/powerpoint/2010/main" val="1187764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2154D2-4365-4A1C-B550-C6115828F367}"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503820-AEB7-4107-83BD-ECF934E75116}" type="slidenum">
              <a:rPr lang="en-IN" smtClean="0"/>
              <a:t>‹#›</a:t>
            </a:fld>
            <a:endParaRPr lang="en-IN"/>
          </a:p>
        </p:txBody>
      </p:sp>
    </p:spTree>
    <p:extLst>
      <p:ext uri="{BB962C8B-B14F-4D97-AF65-F5344CB8AC3E}">
        <p14:creationId xmlns:p14="http://schemas.microsoft.com/office/powerpoint/2010/main" val="3739414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62154D2-4365-4A1C-B550-C6115828F367}" type="datetimeFigureOut">
              <a:rPr lang="en-IN" smtClean="0"/>
              <a:t>28-08-2022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C503820-AEB7-4107-83BD-ECF934E75116}" type="slidenum">
              <a:rPr lang="en-IN" smtClean="0"/>
              <a:t>‹#›</a:t>
            </a:fld>
            <a:endParaRPr lang="en-IN"/>
          </a:p>
        </p:txBody>
      </p:sp>
    </p:spTree>
    <p:extLst>
      <p:ext uri="{BB962C8B-B14F-4D97-AF65-F5344CB8AC3E}">
        <p14:creationId xmlns:p14="http://schemas.microsoft.com/office/powerpoint/2010/main" val="3639463253"/>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flask.palletsprojects.com/en/2.2.x/" TargetMode="External"/><Relationship Id="rId2" Type="http://schemas.openxmlformats.org/officeDocument/2006/relationships/hyperlink" Target="https://keras.io/examples/vision/image_captioning/" TargetMode="External"/><Relationship Id="rId1" Type="http://schemas.openxmlformats.org/officeDocument/2006/relationships/slideLayout" Target="../slideLayouts/slideLayout2.xml"/><Relationship Id="rId4" Type="http://schemas.openxmlformats.org/officeDocument/2006/relationships/hyperlink" Target="https://ngrok.com/"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cocodataset.org/#hom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goodwillyoga/Flickr8k_datase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nalyticsvidhya.com/blog/2018/04/solving-an-image-captioning-task-using-deep-learning/" TargetMode="External"/><Relationship Id="rId2" Type="http://schemas.openxmlformats.org/officeDocument/2006/relationships/hyperlink" Target="https://downloads.hindawi.com/journals/wcmc/2020/8909458.pdf" TargetMode="External"/><Relationship Id="rId1" Type="http://schemas.openxmlformats.org/officeDocument/2006/relationships/slideLayout" Target="../slideLayouts/slideLayout2.xml"/><Relationship Id="rId5" Type="http://schemas.openxmlformats.org/officeDocument/2006/relationships/hyperlink" Target="https://arxiv.org/pdf/1706.03762.pdf" TargetMode="External"/><Relationship Id="rId4" Type="http://schemas.openxmlformats.org/officeDocument/2006/relationships/hyperlink" Target="https://cs.stanford.edu/people/karpathy/cvpr2015.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780E8-B736-DC7B-1B4E-F72758E9BC63}"/>
              </a:ext>
            </a:extLst>
          </p:cNvPr>
          <p:cNvSpPr>
            <a:spLocks noGrp="1"/>
          </p:cNvSpPr>
          <p:nvPr>
            <p:ph type="ctrTitle"/>
          </p:nvPr>
        </p:nvSpPr>
        <p:spPr/>
        <p:txBody>
          <a:bodyPr/>
          <a:lstStyle/>
          <a:p>
            <a:pPr algn="ctr"/>
            <a:r>
              <a:rPr lang="en-US" dirty="0"/>
              <a:t>Automatic Image Captioning</a:t>
            </a:r>
            <a:endParaRPr lang="en-IN" dirty="0"/>
          </a:p>
        </p:txBody>
      </p:sp>
      <p:sp>
        <p:nvSpPr>
          <p:cNvPr id="3" name="Subtitle 2">
            <a:extLst>
              <a:ext uri="{FF2B5EF4-FFF2-40B4-BE49-F238E27FC236}">
                <a16:creationId xmlns:a16="http://schemas.microsoft.com/office/drawing/2014/main" id="{0FEEEFD6-152E-9FB6-47EF-A0BEFE1A875E}"/>
              </a:ext>
            </a:extLst>
          </p:cNvPr>
          <p:cNvSpPr>
            <a:spLocks noGrp="1"/>
          </p:cNvSpPr>
          <p:nvPr>
            <p:ph type="subTitle" idx="1"/>
          </p:nvPr>
        </p:nvSpPr>
        <p:spPr/>
        <p:txBody>
          <a:bodyPr>
            <a:normAutofit/>
          </a:bodyPr>
          <a:lstStyle/>
          <a:p>
            <a:pPr algn="ctr"/>
            <a:r>
              <a:rPr lang="en-IN" sz="2800" dirty="0">
                <a:solidFill>
                  <a:schemeClr val="accent2">
                    <a:lumMod val="75000"/>
                  </a:schemeClr>
                </a:solidFill>
              </a:rPr>
              <a:t>CP4</a:t>
            </a:r>
          </a:p>
        </p:txBody>
      </p:sp>
    </p:spTree>
    <p:extLst>
      <p:ext uri="{BB962C8B-B14F-4D97-AF65-F5344CB8AC3E}">
        <p14:creationId xmlns:p14="http://schemas.microsoft.com/office/powerpoint/2010/main" val="2910132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13259-9CB9-EE4C-A49F-2B60916956D2}"/>
              </a:ext>
            </a:extLst>
          </p:cNvPr>
          <p:cNvSpPr>
            <a:spLocks noGrp="1"/>
          </p:cNvSpPr>
          <p:nvPr>
            <p:ph type="title"/>
          </p:nvPr>
        </p:nvSpPr>
        <p:spPr/>
        <p:txBody>
          <a:bodyPr/>
          <a:lstStyle/>
          <a:p>
            <a:r>
              <a:rPr lang="en-IN" dirty="0"/>
              <a:t>Applicable in Real world</a:t>
            </a:r>
          </a:p>
        </p:txBody>
      </p:sp>
      <p:sp>
        <p:nvSpPr>
          <p:cNvPr id="3" name="Content Placeholder 2">
            <a:extLst>
              <a:ext uri="{FF2B5EF4-FFF2-40B4-BE49-F238E27FC236}">
                <a16:creationId xmlns:a16="http://schemas.microsoft.com/office/drawing/2014/main" id="{840B4F4A-4106-B358-5BA8-A8556D167250}"/>
              </a:ext>
            </a:extLst>
          </p:cNvPr>
          <p:cNvSpPr>
            <a:spLocks noGrp="1"/>
          </p:cNvSpPr>
          <p:nvPr>
            <p:ph idx="1"/>
          </p:nvPr>
        </p:nvSpPr>
        <p:spPr/>
        <p:txBody>
          <a:bodyPr/>
          <a:lstStyle/>
          <a:p>
            <a:r>
              <a:rPr lang="en-IN" dirty="0"/>
              <a:t>Image search for commercial products</a:t>
            </a:r>
          </a:p>
          <a:p>
            <a:r>
              <a:rPr lang="en-IN" dirty="0"/>
              <a:t>Quality inspection of product – identifying and labelling the problem.</a:t>
            </a:r>
          </a:p>
          <a:p>
            <a:r>
              <a:rPr lang="en-IN" dirty="0"/>
              <a:t>Medical – detecting and summarizing the problem</a:t>
            </a:r>
          </a:p>
          <a:p>
            <a:r>
              <a:rPr lang="en-IN" dirty="0"/>
              <a:t>Helpful for the disabled people</a:t>
            </a:r>
          </a:p>
          <a:p>
            <a:pPr marL="0" indent="0">
              <a:buNone/>
            </a:pPr>
            <a:endParaRPr lang="en-IN" dirty="0"/>
          </a:p>
        </p:txBody>
      </p:sp>
    </p:spTree>
    <p:extLst>
      <p:ext uri="{BB962C8B-B14F-4D97-AF65-F5344CB8AC3E}">
        <p14:creationId xmlns:p14="http://schemas.microsoft.com/office/powerpoint/2010/main" val="549750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01A1-98CA-7A9A-0DFD-0FD4FFD7F69C}"/>
              </a:ext>
            </a:extLst>
          </p:cNvPr>
          <p:cNvSpPr>
            <a:spLocks noGrp="1"/>
          </p:cNvSpPr>
          <p:nvPr>
            <p:ph type="title"/>
          </p:nvPr>
        </p:nvSpPr>
        <p:spPr/>
        <p:txBody>
          <a:bodyPr/>
          <a:lstStyle/>
          <a:p>
            <a:r>
              <a:rPr lang="en-IN" dirty="0"/>
              <a:t>Model Deployment</a:t>
            </a:r>
          </a:p>
        </p:txBody>
      </p:sp>
      <p:pic>
        <p:nvPicPr>
          <p:cNvPr id="5" name="Picture 4">
            <a:extLst>
              <a:ext uri="{FF2B5EF4-FFF2-40B4-BE49-F238E27FC236}">
                <a16:creationId xmlns:a16="http://schemas.microsoft.com/office/drawing/2014/main" id="{02ABEF06-4BA4-2AAF-5A27-14A780C17D76}"/>
              </a:ext>
            </a:extLst>
          </p:cNvPr>
          <p:cNvPicPr>
            <a:picLocks noChangeAspect="1"/>
          </p:cNvPicPr>
          <p:nvPr/>
        </p:nvPicPr>
        <p:blipFill>
          <a:blip r:embed="rId2"/>
          <a:stretch>
            <a:fillRect/>
          </a:stretch>
        </p:blipFill>
        <p:spPr>
          <a:xfrm>
            <a:off x="943080" y="2012459"/>
            <a:ext cx="6839260" cy="12216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0AC3D9CC-EDAE-BA89-EDA2-44E054F490FA}"/>
              </a:ext>
            </a:extLst>
          </p:cNvPr>
          <p:cNvPicPr>
            <a:picLocks noChangeAspect="1"/>
          </p:cNvPicPr>
          <p:nvPr/>
        </p:nvPicPr>
        <p:blipFill>
          <a:blip r:embed="rId3"/>
          <a:stretch>
            <a:fillRect/>
          </a:stretch>
        </p:blipFill>
        <p:spPr>
          <a:xfrm>
            <a:off x="901564" y="3842423"/>
            <a:ext cx="6950350" cy="28212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C74CAD6B-89E1-7B9B-97D3-B5FAA2A137EF}"/>
              </a:ext>
            </a:extLst>
          </p:cNvPr>
          <p:cNvPicPr>
            <a:picLocks noChangeAspect="1"/>
          </p:cNvPicPr>
          <p:nvPr/>
        </p:nvPicPr>
        <p:blipFill>
          <a:blip r:embed="rId4"/>
          <a:stretch>
            <a:fillRect/>
          </a:stretch>
        </p:blipFill>
        <p:spPr>
          <a:xfrm>
            <a:off x="8055006" y="1949730"/>
            <a:ext cx="4508053" cy="39143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86743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7F49-7E79-B0E3-974F-D2E2BA10D8DD}"/>
              </a:ext>
            </a:extLst>
          </p:cNvPr>
          <p:cNvSpPr>
            <a:spLocks noGrp="1"/>
          </p:cNvSpPr>
          <p:nvPr>
            <p:ph type="title"/>
          </p:nvPr>
        </p:nvSpPr>
        <p:spPr/>
        <p:txBody>
          <a:bodyPr/>
          <a:lstStyle/>
          <a:p>
            <a:r>
              <a:rPr lang="en-IN" dirty="0"/>
              <a:t>Demo</a:t>
            </a:r>
          </a:p>
        </p:txBody>
      </p:sp>
      <p:sp>
        <p:nvSpPr>
          <p:cNvPr id="3" name="Content Placeholder 2">
            <a:extLst>
              <a:ext uri="{FF2B5EF4-FFF2-40B4-BE49-F238E27FC236}">
                <a16:creationId xmlns:a16="http://schemas.microsoft.com/office/drawing/2014/main" id="{42FAB345-25D6-D594-9FA5-124C569E1F6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77464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3619D-D72A-E132-0CC1-3263FC2F768E}"/>
              </a:ext>
            </a:extLst>
          </p:cNvPr>
          <p:cNvSpPr>
            <a:spLocks noGrp="1"/>
          </p:cNvSpPr>
          <p:nvPr>
            <p:ph type="title"/>
          </p:nvPr>
        </p:nvSpPr>
        <p:spPr/>
        <p:txBody>
          <a:bodyPr/>
          <a:lstStyle/>
          <a:p>
            <a:r>
              <a:rPr lang="en-IN" dirty="0"/>
              <a:t>Demo 1</a:t>
            </a:r>
          </a:p>
        </p:txBody>
      </p:sp>
      <p:pic>
        <p:nvPicPr>
          <p:cNvPr id="5" name="Picture 4">
            <a:extLst>
              <a:ext uri="{FF2B5EF4-FFF2-40B4-BE49-F238E27FC236}">
                <a16:creationId xmlns:a16="http://schemas.microsoft.com/office/drawing/2014/main" id="{9DAF3480-FC80-6915-4B1E-E72130320F80}"/>
              </a:ext>
            </a:extLst>
          </p:cNvPr>
          <p:cNvPicPr>
            <a:picLocks noChangeAspect="1"/>
          </p:cNvPicPr>
          <p:nvPr/>
        </p:nvPicPr>
        <p:blipFill>
          <a:blip r:embed="rId2"/>
          <a:stretch>
            <a:fillRect/>
          </a:stretch>
        </p:blipFill>
        <p:spPr>
          <a:xfrm>
            <a:off x="2185988" y="1597948"/>
            <a:ext cx="5986462" cy="52789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61824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50C75-F998-CE96-B780-C5DE3A8529C7}"/>
              </a:ext>
            </a:extLst>
          </p:cNvPr>
          <p:cNvSpPr>
            <a:spLocks noGrp="1"/>
          </p:cNvSpPr>
          <p:nvPr>
            <p:ph type="title"/>
          </p:nvPr>
        </p:nvSpPr>
        <p:spPr/>
        <p:txBody>
          <a:bodyPr/>
          <a:lstStyle/>
          <a:p>
            <a:r>
              <a:rPr lang="en-IN" dirty="0"/>
              <a:t>Demo 2 - Completely foreign Image</a:t>
            </a:r>
          </a:p>
        </p:txBody>
      </p:sp>
      <p:pic>
        <p:nvPicPr>
          <p:cNvPr id="5" name="Picture 4">
            <a:extLst>
              <a:ext uri="{FF2B5EF4-FFF2-40B4-BE49-F238E27FC236}">
                <a16:creationId xmlns:a16="http://schemas.microsoft.com/office/drawing/2014/main" id="{B3E39BC9-88C8-8BCA-B763-18BEC12C4083}"/>
              </a:ext>
            </a:extLst>
          </p:cNvPr>
          <p:cNvPicPr>
            <a:picLocks noChangeAspect="1"/>
          </p:cNvPicPr>
          <p:nvPr/>
        </p:nvPicPr>
        <p:blipFill>
          <a:blip r:embed="rId2"/>
          <a:stretch>
            <a:fillRect/>
          </a:stretch>
        </p:blipFill>
        <p:spPr>
          <a:xfrm>
            <a:off x="2919413" y="2028775"/>
            <a:ext cx="4919661" cy="4476448"/>
          </a:xfrm>
          <a:prstGeom prst="rect">
            <a:avLst/>
          </a:prstGeom>
        </p:spPr>
      </p:pic>
    </p:spTree>
    <p:extLst>
      <p:ext uri="{BB962C8B-B14F-4D97-AF65-F5344CB8AC3E}">
        <p14:creationId xmlns:p14="http://schemas.microsoft.com/office/powerpoint/2010/main" val="1633657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3518A-FB75-5754-C680-292B63F2ADA5}"/>
              </a:ext>
            </a:extLst>
          </p:cNvPr>
          <p:cNvSpPr>
            <a:spLocks noGrp="1"/>
          </p:cNvSpPr>
          <p:nvPr>
            <p:ph type="title"/>
          </p:nvPr>
        </p:nvSpPr>
        <p:spPr>
          <a:xfrm>
            <a:off x="3531138" y="2976785"/>
            <a:ext cx="4117438" cy="1280890"/>
          </a:xfrm>
        </p:spPr>
        <p:txBody>
          <a:bodyPr/>
          <a:lstStyle/>
          <a:p>
            <a:pPr algn="ctr"/>
            <a:r>
              <a:rPr lang="en-IN" dirty="0"/>
              <a:t>Thank you</a:t>
            </a:r>
          </a:p>
        </p:txBody>
      </p:sp>
    </p:spTree>
    <p:extLst>
      <p:ext uri="{BB962C8B-B14F-4D97-AF65-F5344CB8AC3E}">
        <p14:creationId xmlns:p14="http://schemas.microsoft.com/office/powerpoint/2010/main" val="3604499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2E1E-C537-F0B8-16F8-448738035145}"/>
              </a:ext>
            </a:extLst>
          </p:cNvPr>
          <p:cNvSpPr>
            <a:spLocks noGrp="1"/>
          </p:cNvSpPr>
          <p:nvPr>
            <p:ph type="title"/>
          </p:nvPr>
        </p:nvSpPr>
        <p:spPr/>
        <p:txBody>
          <a:bodyPr/>
          <a:lstStyle/>
          <a:p>
            <a:r>
              <a:rPr lang="en-IN" dirty="0"/>
              <a:t>CNN Transformer model</a:t>
            </a:r>
          </a:p>
        </p:txBody>
      </p:sp>
      <p:sp>
        <p:nvSpPr>
          <p:cNvPr id="5" name="TextBox 4">
            <a:extLst>
              <a:ext uri="{FF2B5EF4-FFF2-40B4-BE49-F238E27FC236}">
                <a16:creationId xmlns:a16="http://schemas.microsoft.com/office/drawing/2014/main" id="{8422C423-03DC-AD9F-DD40-FC5D6402BA4D}"/>
              </a:ext>
            </a:extLst>
          </p:cNvPr>
          <p:cNvSpPr txBox="1"/>
          <p:nvPr/>
        </p:nvSpPr>
        <p:spPr>
          <a:xfrm>
            <a:off x="1565414" y="2489752"/>
            <a:ext cx="109330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Image</a:t>
            </a:r>
          </a:p>
        </p:txBody>
      </p:sp>
      <p:sp>
        <p:nvSpPr>
          <p:cNvPr id="6" name="TextBox 5">
            <a:extLst>
              <a:ext uri="{FF2B5EF4-FFF2-40B4-BE49-F238E27FC236}">
                <a16:creationId xmlns:a16="http://schemas.microsoft.com/office/drawing/2014/main" id="{481A1FA5-121D-3B13-BC5F-BB21CF13FCAD}"/>
              </a:ext>
            </a:extLst>
          </p:cNvPr>
          <p:cNvSpPr txBox="1"/>
          <p:nvPr/>
        </p:nvSpPr>
        <p:spPr>
          <a:xfrm>
            <a:off x="3725518" y="2489752"/>
            <a:ext cx="109330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CNN</a:t>
            </a:r>
          </a:p>
        </p:txBody>
      </p:sp>
      <p:sp>
        <p:nvSpPr>
          <p:cNvPr id="7" name="TextBox 6">
            <a:extLst>
              <a:ext uri="{FF2B5EF4-FFF2-40B4-BE49-F238E27FC236}">
                <a16:creationId xmlns:a16="http://schemas.microsoft.com/office/drawing/2014/main" id="{97A0F045-31F2-BE98-9C46-908213314313}"/>
              </a:ext>
            </a:extLst>
          </p:cNvPr>
          <p:cNvSpPr txBox="1"/>
          <p:nvPr/>
        </p:nvSpPr>
        <p:spPr>
          <a:xfrm>
            <a:off x="5885622" y="2489752"/>
            <a:ext cx="15621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ENCODER</a:t>
            </a:r>
          </a:p>
        </p:txBody>
      </p:sp>
      <p:sp>
        <p:nvSpPr>
          <p:cNvPr id="8" name="TextBox 7">
            <a:extLst>
              <a:ext uri="{FF2B5EF4-FFF2-40B4-BE49-F238E27FC236}">
                <a16:creationId xmlns:a16="http://schemas.microsoft.com/office/drawing/2014/main" id="{A1B562FC-B55A-B9BF-E807-D4CA7984A28D}"/>
              </a:ext>
            </a:extLst>
          </p:cNvPr>
          <p:cNvSpPr txBox="1"/>
          <p:nvPr/>
        </p:nvSpPr>
        <p:spPr>
          <a:xfrm>
            <a:off x="7841974" y="2489752"/>
            <a:ext cx="15621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DECODER</a:t>
            </a:r>
          </a:p>
        </p:txBody>
      </p:sp>
      <p:sp>
        <p:nvSpPr>
          <p:cNvPr id="9" name="TextBox 8">
            <a:extLst>
              <a:ext uri="{FF2B5EF4-FFF2-40B4-BE49-F238E27FC236}">
                <a16:creationId xmlns:a16="http://schemas.microsoft.com/office/drawing/2014/main" id="{AC7D6F42-7E65-CC23-F82B-A902C75169D5}"/>
              </a:ext>
            </a:extLst>
          </p:cNvPr>
          <p:cNvSpPr txBox="1"/>
          <p:nvPr/>
        </p:nvSpPr>
        <p:spPr>
          <a:xfrm>
            <a:off x="5567570" y="2274368"/>
            <a:ext cx="4318552" cy="1744318"/>
          </a:xfrm>
          <a:prstGeom prst="rect">
            <a:avLst/>
          </a:prstGeom>
          <a:noFill/>
          <a:ln>
            <a:solidFill>
              <a:schemeClr val="accent1"/>
            </a:solidFill>
            <a:prstDash val="dash"/>
          </a:ln>
        </p:spPr>
        <p:txBody>
          <a:bodyPr wrap="square" rtlCol="0">
            <a:spAutoFit/>
          </a:bodyPr>
          <a:lstStyle/>
          <a:p>
            <a:endParaRPr lang="en-IN" dirty="0"/>
          </a:p>
        </p:txBody>
      </p:sp>
      <p:cxnSp>
        <p:nvCxnSpPr>
          <p:cNvPr id="11" name="Straight Arrow Connector 10">
            <a:extLst>
              <a:ext uri="{FF2B5EF4-FFF2-40B4-BE49-F238E27FC236}">
                <a16:creationId xmlns:a16="http://schemas.microsoft.com/office/drawing/2014/main" id="{A64BAA98-E97B-64EC-6CCB-46D27E9E786F}"/>
              </a:ext>
            </a:extLst>
          </p:cNvPr>
          <p:cNvCxnSpPr>
            <a:stCxn id="5" idx="3"/>
            <a:endCxn id="6" idx="1"/>
          </p:cNvCxnSpPr>
          <p:nvPr/>
        </p:nvCxnSpPr>
        <p:spPr>
          <a:xfrm>
            <a:off x="2658718" y="2674418"/>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8CFCCBF-7592-DD26-193D-07659F2BED2C}"/>
              </a:ext>
            </a:extLst>
          </p:cNvPr>
          <p:cNvCxnSpPr>
            <a:stCxn id="6" idx="3"/>
          </p:cNvCxnSpPr>
          <p:nvPr/>
        </p:nvCxnSpPr>
        <p:spPr>
          <a:xfrm>
            <a:off x="4818822" y="2674418"/>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75DF41B-D774-350E-0456-647DB126640E}"/>
              </a:ext>
            </a:extLst>
          </p:cNvPr>
          <p:cNvCxnSpPr>
            <a:cxnSpLocks/>
          </p:cNvCxnSpPr>
          <p:nvPr/>
        </p:nvCxnSpPr>
        <p:spPr>
          <a:xfrm>
            <a:off x="7447722" y="2623930"/>
            <a:ext cx="3942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BF5C985-0E7D-F381-9553-9827EB327A1B}"/>
              </a:ext>
            </a:extLst>
          </p:cNvPr>
          <p:cNvSpPr txBox="1"/>
          <p:nvPr/>
        </p:nvSpPr>
        <p:spPr>
          <a:xfrm>
            <a:off x="5885622" y="3146527"/>
            <a:ext cx="1444487"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Multi-Head Attention</a:t>
            </a:r>
          </a:p>
        </p:txBody>
      </p:sp>
      <p:sp>
        <p:nvSpPr>
          <p:cNvPr id="19" name="TextBox 18">
            <a:extLst>
              <a:ext uri="{FF2B5EF4-FFF2-40B4-BE49-F238E27FC236}">
                <a16:creationId xmlns:a16="http://schemas.microsoft.com/office/drawing/2014/main" id="{A904F3C5-A19D-51A3-094E-4C3BFA251BC4}"/>
              </a:ext>
            </a:extLst>
          </p:cNvPr>
          <p:cNvSpPr txBox="1"/>
          <p:nvPr/>
        </p:nvSpPr>
        <p:spPr>
          <a:xfrm>
            <a:off x="10368170" y="2489752"/>
            <a:ext cx="109330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Output</a:t>
            </a:r>
          </a:p>
        </p:txBody>
      </p:sp>
      <p:cxnSp>
        <p:nvCxnSpPr>
          <p:cNvPr id="20" name="Straight Arrow Connector 19">
            <a:extLst>
              <a:ext uri="{FF2B5EF4-FFF2-40B4-BE49-F238E27FC236}">
                <a16:creationId xmlns:a16="http://schemas.microsoft.com/office/drawing/2014/main" id="{97B1DA8F-9F1B-EA7B-1CD1-7426D39DBF1B}"/>
              </a:ext>
            </a:extLst>
          </p:cNvPr>
          <p:cNvCxnSpPr>
            <a:cxnSpLocks/>
            <a:endCxn id="19" idx="1"/>
          </p:cNvCxnSpPr>
          <p:nvPr/>
        </p:nvCxnSpPr>
        <p:spPr>
          <a:xfrm>
            <a:off x="9404074" y="2674418"/>
            <a:ext cx="9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0E819F0-CC22-22C4-789E-5CBA2D701740}"/>
              </a:ext>
            </a:extLst>
          </p:cNvPr>
          <p:cNvSpPr txBox="1"/>
          <p:nvPr/>
        </p:nvSpPr>
        <p:spPr>
          <a:xfrm>
            <a:off x="7885872" y="3208646"/>
            <a:ext cx="1444487"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Positional Encoding</a:t>
            </a:r>
          </a:p>
        </p:txBody>
      </p:sp>
    </p:spTree>
    <p:extLst>
      <p:ext uri="{BB962C8B-B14F-4D97-AF65-F5344CB8AC3E}">
        <p14:creationId xmlns:p14="http://schemas.microsoft.com/office/powerpoint/2010/main" val="7661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A8A0E-4A8A-827D-9B5E-DC1BCA27A4C5}"/>
              </a:ext>
            </a:extLst>
          </p:cNvPr>
          <p:cNvSpPr>
            <a:spLocks noGrp="1"/>
          </p:cNvSpPr>
          <p:nvPr>
            <p:ph type="title"/>
          </p:nvPr>
        </p:nvSpPr>
        <p:spPr/>
        <p:txBody>
          <a:bodyPr/>
          <a:lstStyle/>
          <a:p>
            <a:r>
              <a:rPr lang="en-IN" dirty="0"/>
              <a:t>CNN Transformer Training</a:t>
            </a:r>
          </a:p>
        </p:txBody>
      </p:sp>
      <p:pic>
        <p:nvPicPr>
          <p:cNvPr id="5" name="Picture 4">
            <a:extLst>
              <a:ext uri="{FF2B5EF4-FFF2-40B4-BE49-F238E27FC236}">
                <a16:creationId xmlns:a16="http://schemas.microsoft.com/office/drawing/2014/main" id="{98D9C6A9-07AD-0E4F-7D11-A09D7504D20C}"/>
              </a:ext>
            </a:extLst>
          </p:cNvPr>
          <p:cNvPicPr>
            <a:picLocks noChangeAspect="1"/>
          </p:cNvPicPr>
          <p:nvPr/>
        </p:nvPicPr>
        <p:blipFill>
          <a:blip r:embed="rId2"/>
          <a:stretch>
            <a:fillRect/>
          </a:stretch>
        </p:blipFill>
        <p:spPr>
          <a:xfrm>
            <a:off x="1644928" y="1829179"/>
            <a:ext cx="9159556" cy="4064726"/>
          </a:xfrm>
          <a:prstGeom prst="rect">
            <a:avLst/>
          </a:prstGeom>
        </p:spPr>
      </p:pic>
    </p:spTree>
    <p:extLst>
      <p:ext uri="{BB962C8B-B14F-4D97-AF65-F5344CB8AC3E}">
        <p14:creationId xmlns:p14="http://schemas.microsoft.com/office/powerpoint/2010/main" val="2491416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5EB6-FD0F-E6B3-A76B-C6CBD21BFD80}"/>
              </a:ext>
            </a:extLst>
          </p:cNvPr>
          <p:cNvSpPr>
            <a:spLocks noGrp="1"/>
          </p:cNvSpPr>
          <p:nvPr>
            <p:ph type="title"/>
          </p:nvPr>
        </p:nvSpPr>
        <p:spPr/>
        <p:txBody>
          <a:bodyPr/>
          <a:lstStyle/>
          <a:p>
            <a:endParaRPr lang="en-IN"/>
          </a:p>
        </p:txBody>
      </p:sp>
      <p:graphicFrame>
        <p:nvGraphicFramePr>
          <p:cNvPr id="4" name="Table 3">
            <a:extLst>
              <a:ext uri="{FF2B5EF4-FFF2-40B4-BE49-F238E27FC236}">
                <a16:creationId xmlns:a16="http://schemas.microsoft.com/office/drawing/2014/main" id="{87FE820F-21D4-A53C-60E3-D60357814CCC}"/>
              </a:ext>
            </a:extLst>
          </p:cNvPr>
          <p:cNvGraphicFramePr>
            <a:graphicFrameLocks noGrp="1"/>
          </p:cNvGraphicFramePr>
          <p:nvPr>
            <p:extLst>
              <p:ext uri="{D42A27DB-BD31-4B8C-83A1-F6EECF244321}">
                <p14:modId xmlns:p14="http://schemas.microsoft.com/office/powerpoint/2010/main" val="2396865806"/>
              </p:ext>
            </p:extLst>
          </p:nvPr>
        </p:nvGraphicFramePr>
        <p:xfrm>
          <a:off x="1719263" y="2627376"/>
          <a:ext cx="9785352" cy="3413721"/>
        </p:xfrm>
        <a:graphic>
          <a:graphicData uri="http://schemas.openxmlformats.org/drawingml/2006/table">
            <a:tbl>
              <a:tblPr firstRow="1" firstCol="1" bandRow="1">
                <a:tableStyleId>{5C22544A-7EE6-4342-B048-85BDC9FD1C3A}</a:tableStyleId>
              </a:tblPr>
              <a:tblGrid>
                <a:gridCol w="658571">
                  <a:extLst>
                    <a:ext uri="{9D8B030D-6E8A-4147-A177-3AD203B41FA5}">
                      <a16:colId xmlns:a16="http://schemas.microsoft.com/office/drawing/2014/main" val="2500647519"/>
                    </a:ext>
                  </a:extLst>
                </a:gridCol>
                <a:gridCol w="1382195">
                  <a:extLst>
                    <a:ext uri="{9D8B030D-6E8A-4147-A177-3AD203B41FA5}">
                      <a16:colId xmlns:a16="http://schemas.microsoft.com/office/drawing/2014/main" val="1371499412"/>
                    </a:ext>
                  </a:extLst>
                </a:gridCol>
                <a:gridCol w="643818">
                  <a:extLst>
                    <a:ext uri="{9D8B030D-6E8A-4147-A177-3AD203B41FA5}">
                      <a16:colId xmlns:a16="http://schemas.microsoft.com/office/drawing/2014/main" val="1378643756"/>
                    </a:ext>
                  </a:extLst>
                </a:gridCol>
                <a:gridCol w="735695">
                  <a:extLst>
                    <a:ext uri="{9D8B030D-6E8A-4147-A177-3AD203B41FA5}">
                      <a16:colId xmlns:a16="http://schemas.microsoft.com/office/drawing/2014/main" val="413661025"/>
                    </a:ext>
                  </a:extLst>
                </a:gridCol>
                <a:gridCol w="643818">
                  <a:extLst>
                    <a:ext uri="{9D8B030D-6E8A-4147-A177-3AD203B41FA5}">
                      <a16:colId xmlns:a16="http://schemas.microsoft.com/office/drawing/2014/main" val="786104458"/>
                    </a:ext>
                  </a:extLst>
                </a:gridCol>
                <a:gridCol w="737037">
                  <a:extLst>
                    <a:ext uri="{9D8B030D-6E8A-4147-A177-3AD203B41FA5}">
                      <a16:colId xmlns:a16="http://schemas.microsoft.com/office/drawing/2014/main" val="328055597"/>
                    </a:ext>
                  </a:extLst>
                </a:gridCol>
                <a:gridCol w="737037">
                  <a:extLst>
                    <a:ext uri="{9D8B030D-6E8A-4147-A177-3AD203B41FA5}">
                      <a16:colId xmlns:a16="http://schemas.microsoft.com/office/drawing/2014/main" val="2650644542"/>
                    </a:ext>
                  </a:extLst>
                </a:gridCol>
                <a:gridCol w="737037">
                  <a:extLst>
                    <a:ext uri="{9D8B030D-6E8A-4147-A177-3AD203B41FA5}">
                      <a16:colId xmlns:a16="http://schemas.microsoft.com/office/drawing/2014/main" val="754181424"/>
                    </a:ext>
                  </a:extLst>
                </a:gridCol>
                <a:gridCol w="3510144">
                  <a:extLst>
                    <a:ext uri="{9D8B030D-6E8A-4147-A177-3AD203B41FA5}">
                      <a16:colId xmlns:a16="http://schemas.microsoft.com/office/drawing/2014/main" val="4236876720"/>
                    </a:ext>
                  </a:extLst>
                </a:gridCol>
              </a:tblGrid>
              <a:tr h="703219">
                <a:tc>
                  <a:txBody>
                    <a:bodyPr/>
                    <a:lstStyle/>
                    <a:p>
                      <a:pPr>
                        <a:lnSpc>
                          <a:spcPct val="107000"/>
                        </a:lnSpc>
                        <a:spcAft>
                          <a:spcPts val="800"/>
                        </a:spcAft>
                      </a:pPr>
                      <a:r>
                        <a:rPr lang="en-IN" sz="1100">
                          <a:effectLst/>
                        </a:rPr>
                        <a:t>Dataset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Architecture/model</a:t>
                      </a:r>
                    </a:p>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Epoch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Accuracy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Loss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Validation Accuracy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100">
                          <a:effectLst/>
                        </a:rPr>
                        <a:t>Validation Loss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100">
                          <a:effectLst/>
                        </a:rPr>
                        <a:t>Bleu 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91910522"/>
                  </a:ext>
                </a:extLst>
              </a:tr>
              <a:tr h="530106">
                <a:tc>
                  <a:txBody>
                    <a:bodyPr/>
                    <a:lstStyle/>
                    <a:p>
                      <a:pPr>
                        <a:lnSpc>
                          <a:spcPct val="107000"/>
                        </a:lnSpc>
                        <a:spcAft>
                          <a:spcPts val="800"/>
                        </a:spcAft>
                      </a:pPr>
                      <a:r>
                        <a:rPr lang="en-IN" sz="1100">
                          <a:effectLst/>
                        </a:rPr>
                        <a:t>8K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LSTM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0.35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2.7868</a:t>
                      </a:r>
                    </a:p>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NA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100">
                          <a:effectLst/>
                        </a:rPr>
                        <a:t>NA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100">
                          <a:effectLst/>
                        </a:rPr>
                        <a:t>1.288</a:t>
                      </a:r>
                    </a:p>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560060237"/>
                  </a:ext>
                </a:extLst>
              </a:tr>
              <a:tr h="258755">
                <a:tc>
                  <a:txBody>
                    <a:bodyPr/>
                    <a:lstStyle/>
                    <a:p>
                      <a:pPr>
                        <a:lnSpc>
                          <a:spcPct val="107000"/>
                        </a:lnSpc>
                        <a:spcAft>
                          <a:spcPts val="800"/>
                        </a:spcAft>
                      </a:pPr>
                      <a:r>
                        <a:rPr lang="en-IN" sz="1100">
                          <a:effectLst/>
                        </a:rPr>
                        <a:t>30K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 LSTM 30k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 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 0.29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 3.9605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NA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100">
                          <a:effectLst/>
                        </a:rPr>
                        <a:t>NA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100">
                          <a:effectLst/>
                        </a:rPr>
                        <a:t> 1.28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184579152"/>
                  </a:ext>
                </a:extLst>
              </a:tr>
              <a:tr h="431991">
                <a:tc>
                  <a:txBody>
                    <a:bodyPr/>
                    <a:lstStyle/>
                    <a:p>
                      <a:pPr>
                        <a:lnSpc>
                          <a:spcPct val="107000"/>
                        </a:lnSpc>
                        <a:spcAft>
                          <a:spcPts val="800"/>
                        </a:spcAft>
                      </a:pPr>
                      <a:r>
                        <a:rPr lang="en-IN" sz="1100">
                          <a:effectLst/>
                        </a:rPr>
                        <a:t>8K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CNN-Transformers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0.50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11.21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latinLnBrk="1">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a:effectLst/>
                        </a:rPr>
                        <a:t>0.4002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pPr>
                      <a:r>
                        <a:rPr lang="en-IN" sz="1100">
                          <a:effectLst/>
                        </a:rPr>
                        <a:t>15.5382</a:t>
                      </a:r>
                      <a:endParaRPr lang="en-IN" sz="1100">
                        <a:effectLst/>
                        <a:latin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100">
                          <a:effectLst/>
                        </a:rPr>
                        <a:t>8.17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023853172"/>
                  </a:ext>
                </a:extLst>
              </a:tr>
              <a:tr h="782166">
                <a:tc>
                  <a:txBody>
                    <a:bodyPr/>
                    <a:lstStyle/>
                    <a:p>
                      <a:pPr>
                        <a:lnSpc>
                          <a:spcPct val="107000"/>
                        </a:lnSpc>
                        <a:spcAft>
                          <a:spcPts val="800"/>
                        </a:spcAft>
                      </a:pPr>
                      <a:r>
                        <a:rPr lang="en-IN" sz="1100">
                          <a:effectLst/>
                        </a:rPr>
                        <a:t>30K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 CNN-Transformers 30k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 0.50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11.07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0.40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100">
                          <a:effectLst/>
                        </a:rPr>
                        <a:t>15.44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100">
                          <a:effectLst/>
                        </a:rPr>
                        <a:t> 8.188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Model is saturated at 9 epoch and thereafter reducing validation accuracy</a:t>
                      </a:r>
                    </a:p>
                    <a:p>
                      <a:pPr>
                        <a:lnSpc>
                          <a:spcPct val="107000"/>
                        </a:lnSpc>
                        <a:spcAft>
                          <a:spcPts val="800"/>
                        </a:spcAft>
                      </a:pPr>
                      <a:r>
                        <a:rPr lang="en-IN" sz="1100">
                          <a:effectLst/>
                        </a:rPr>
                        <a:t>@30 loss: 8.3651 - acc: 0.5938 - val_loss: 17.7453 - val_acc: 0.3784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499878950"/>
                  </a:ext>
                </a:extLst>
              </a:tr>
              <a:tr h="605226">
                <a:tc>
                  <a:txBody>
                    <a:bodyPr/>
                    <a:lstStyle/>
                    <a:p>
                      <a:pPr>
                        <a:lnSpc>
                          <a:spcPct val="107000"/>
                        </a:lnSpc>
                        <a:spcAft>
                          <a:spcPts val="800"/>
                        </a:spcAft>
                      </a:pPr>
                      <a:r>
                        <a:rPr lang="en-IN" sz="1100">
                          <a:effectLst/>
                        </a:rPr>
                        <a:t>30K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 RESNET150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 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 NA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pPr>
                      <a:r>
                        <a:rPr lang="en-IN" sz="1100">
                          <a:effectLst/>
                        </a:rPr>
                        <a:t> 1.9591</a:t>
                      </a:r>
                      <a:endParaRPr lang="en-IN" sz="1100">
                        <a:effectLst/>
                        <a:latin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NA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100">
                          <a:effectLst/>
                        </a:rPr>
                        <a:t>NA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pPr>
                      <a:r>
                        <a:rPr lang="en-IN" sz="1100">
                          <a:effectLst/>
                        </a:rPr>
                        <a:t> 7.0931(Perplexity) </a:t>
                      </a:r>
                      <a:endParaRPr lang="en-IN" sz="1100">
                        <a:effectLst/>
                        <a:latin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253014284"/>
                  </a:ext>
                </a:extLst>
              </a:tr>
            </a:tbl>
          </a:graphicData>
        </a:graphic>
      </p:graphicFrame>
    </p:spTree>
    <p:extLst>
      <p:ext uri="{BB962C8B-B14F-4D97-AF65-F5344CB8AC3E}">
        <p14:creationId xmlns:p14="http://schemas.microsoft.com/office/powerpoint/2010/main" val="1713797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7C988-D026-7E16-59DC-562428DF3AB9}"/>
              </a:ext>
            </a:extLst>
          </p:cNvPr>
          <p:cNvSpPr>
            <a:spLocks noGrp="1"/>
          </p:cNvSpPr>
          <p:nvPr>
            <p:ph type="title"/>
          </p:nvPr>
        </p:nvSpPr>
        <p:spPr/>
        <p:txBody>
          <a:bodyPr/>
          <a:lstStyle/>
          <a:p>
            <a:r>
              <a:rPr lang="en-IN" dirty="0"/>
              <a:t>Model Deployment</a:t>
            </a:r>
          </a:p>
        </p:txBody>
      </p:sp>
      <p:sp>
        <p:nvSpPr>
          <p:cNvPr id="3" name="Content Placeholder 2">
            <a:extLst>
              <a:ext uri="{FF2B5EF4-FFF2-40B4-BE49-F238E27FC236}">
                <a16:creationId xmlns:a16="http://schemas.microsoft.com/office/drawing/2014/main" id="{746A4BAA-14F7-E92A-F5C4-F7B8268F5314}"/>
              </a:ext>
            </a:extLst>
          </p:cNvPr>
          <p:cNvSpPr>
            <a:spLocks noGrp="1"/>
          </p:cNvSpPr>
          <p:nvPr>
            <p:ph idx="1"/>
          </p:nvPr>
        </p:nvSpPr>
        <p:spPr/>
        <p:txBody>
          <a:bodyPr/>
          <a:lstStyle/>
          <a:p>
            <a:endParaRPr lang="en-IN" dirty="0"/>
          </a:p>
          <a:p>
            <a:r>
              <a:rPr lang="en-IN" dirty="0"/>
              <a:t>Flask frame work for API</a:t>
            </a:r>
          </a:p>
          <a:p>
            <a:r>
              <a:rPr lang="en-IN" dirty="0" err="1"/>
              <a:t>Ngrok</a:t>
            </a:r>
            <a:r>
              <a:rPr lang="en-IN" dirty="0"/>
              <a:t> – proxy for public access</a:t>
            </a:r>
          </a:p>
          <a:p>
            <a:r>
              <a:rPr lang="en-IN" dirty="0"/>
              <a:t>Deployed saved mode in Flask</a:t>
            </a:r>
          </a:p>
        </p:txBody>
      </p:sp>
    </p:spTree>
    <p:extLst>
      <p:ext uri="{BB962C8B-B14F-4D97-AF65-F5344CB8AC3E}">
        <p14:creationId xmlns:p14="http://schemas.microsoft.com/office/powerpoint/2010/main" val="2630265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1972F-8D2F-35F5-3413-4D2A443BEA0C}"/>
              </a:ext>
            </a:extLst>
          </p:cNvPr>
          <p:cNvSpPr>
            <a:spLocks noGrp="1"/>
          </p:cNvSpPr>
          <p:nvPr>
            <p:ph type="title"/>
          </p:nvPr>
        </p:nvSpPr>
        <p:spPr/>
        <p:txBody>
          <a:bodyPr/>
          <a:lstStyle/>
          <a:p>
            <a:r>
              <a:rPr lang="en-US" dirty="0"/>
              <a:t>Introduction Team – Group 13</a:t>
            </a:r>
            <a:endParaRPr lang="en-IN" dirty="0"/>
          </a:p>
        </p:txBody>
      </p:sp>
      <p:sp>
        <p:nvSpPr>
          <p:cNvPr id="3" name="Content Placeholder 2">
            <a:extLst>
              <a:ext uri="{FF2B5EF4-FFF2-40B4-BE49-F238E27FC236}">
                <a16:creationId xmlns:a16="http://schemas.microsoft.com/office/drawing/2014/main" id="{B9592922-31A2-492D-A029-02000A6F06E7}"/>
              </a:ext>
            </a:extLst>
          </p:cNvPr>
          <p:cNvSpPr>
            <a:spLocks noGrp="1"/>
          </p:cNvSpPr>
          <p:nvPr>
            <p:ph idx="1"/>
          </p:nvPr>
        </p:nvSpPr>
        <p:spPr>
          <a:xfrm>
            <a:off x="2589212" y="2133600"/>
            <a:ext cx="8915400" cy="1652588"/>
          </a:xfrm>
        </p:spPr>
        <p:txBody>
          <a:bodyPr/>
          <a:lstStyle/>
          <a:p>
            <a:r>
              <a:rPr lang="en-US" dirty="0"/>
              <a:t>Hari Krishna Suguru</a:t>
            </a:r>
          </a:p>
          <a:p>
            <a:r>
              <a:rPr lang="en-US" dirty="0"/>
              <a:t>Keerthi Pakala</a:t>
            </a:r>
          </a:p>
          <a:p>
            <a:r>
              <a:rPr lang="en-US" dirty="0"/>
              <a:t>Manohar Rao Pagadala</a:t>
            </a:r>
          </a:p>
          <a:p>
            <a:endParaRPr lang="en-IN" dirty="0"/>
          </a:p>
        </p:txBody>
      </p:sp>
    </p:spTree>
    <p:extLst>
      <p:ext uri="{BB962C8B-B14F-4D97-AF65-F5344CB8AC3E}">
        <p14:creationId xmlns:p14="http://schemas.microsoft.com/office/powerpoint/2010/main" val="316267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F095-587D-C776-67AF-AF94A51B5F30}"/>
              </a:ext>
            </a:extLst>
          </p:cNvPr>
          <p:cNvSpPr>
            <a:spLocks noGrp="1"/>
          </p:cNvSpPr>
          <p:nvPr>
            <p:ph type="title"/>
          </p:nvPr>
        </p:nvSpPr>
        <p:spPr/>
        <p:txBody>
          <a:bodyPr/>
          <a:lstStyle/>
          <a:p>
            <a:r>
              <a:rPr lang="en-IN" dirty="0"/>
              <a:t>Model Deployment Architecture</a:t>
            </a:r>
          </a:p>
        </p:txBody>
      </p:sp>
      <p:pic>
        <p:nvPicPr>
          <p:cNvPr id="5" name="Picture 4">
            <a:extLst>
              <a:ext uri="{FF2B5EF4-FFF2-40B4-BE49-F238E27FC236}">
                <a16:creationId xmlns:a16="http://schemas.microsoft.com/office/drawing/2014/main" id="{BBB5D5F2-1020-D8D2-772A-A27127722822}"/>
              </a:ext>
            </a:extLst>
          </p:cNvPr>
          <p:cNvPicPr>
            <a:picLocks noChangeAspect="1"/>
          </p:cNvPicPr>
          <p:nvPr/>
        </p:nvPicPr>
        <p:blipFill>
          <a:blip r:embed="rId2"/>
          <a:stretch>
            <a:fillRect/>
          </a:stretch>
        </p:blipFill>
        <p:spPr>
          <a:xfrm>
            <a:off x="2592925" y="2052567"/>
            <a:ext cx="8497542" cy="36529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25664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01A1-98CA-7A9A-0DFD-0FD4FFD7F69C}"/>
              </a:ext>
            </a:extLst>
          </p:cNvPr>
          <p:cNvSpPr>
            <a:spLocks noGrp="1"/>
          </p:cNvSpPr>
          <p:nvPr>
            <p:ph type="title"/>
          </p:nvPr>
        </p:nvSpPr>
        <p:spPr/>
        <p:txBody>
          <a:bodyPr/>
          <a:lstStyle/>
          <a:p>
            <a:r>
              <a:rPr lang="en-IN" dirty="0"/>
              <a:t>Model Deployment - UI</a:t>
            </a:r>
          </a:p>
        </p:txBody>
      </p:sp>
      <p:pic>
        <p:nvPicPr>
          <p:cNvPr id="5" name="Picture 4">
            <a:extLst>
              <a:ext uri="{FF2B5EF4-FFF2-40B4-BE49-F238E27FC236}">
                <a16:creationId xmlns:a16="http://schemas.microsoft.com/office/drawing/2014/main" id="{02ABEF06-4BA4-2AAF-5A27-14A780C17D76}"/>
              </a:ext>
            </a:extLst>
          </p:cNvPr>
          <p:cNvPicPr>
            <a:picLocks noChangeAspect="1"/>
          </p:cNvPicPr>
          <p:nvPr/>
        </p:nvPicPr>
        <p:blipFill>
          <a:blip r:embed="rId2"/>
          <a:stretch>
            <a:fillRect/>
          </a:stretch>
        </p:blipFill>
        <p:spPr>
          <a:xfrm>
            <a:off x="943080" y="2012459"/>
            <a:ext cx="6839260" cy="12216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0AC3D9CC-EDAE-BA89-EDA2-44E054F490FA}"/>
              </a:ext>
            </a:extLst>
          </p:cNvPr>
          <p:cNvPicPr>
            <a:picLocks noChangeAspect="1"/>
          </p:cNvPicPr>
          <p:nvPr/>
        </p:nvPicPr>
        <p:blipFill>
          <a:blip r:embed="rId3"/>
          <a:stretch>
            <a:fillRect/>
          </a:stretch>
        </p:blipFill>
        <p:spPr>
          <a:xfrm>
            <a:off x="901564" y="3842423"/>
            <a:ext cx="6950350" cy="28212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C74CAD6B-89E1-7B9B-97D3-B5FAA2A137EF}"/>
              </a:ext>
            </a:extLst>
          </p:cNvPr>
          <p:cNvPicPr>
            <a:picLocks noChangeAspect="1"/>
          </p:cNvPicPr>
          <p:nvPr/>
        </p:nvPicPr>
        <p:blipFill>
          <a:blip r:embed="rId4"/>
          <a:stretch>
            <a:fillRect/>
          </a:stretch>
        </p:blipFill>
        <p:spPr>
          <a:xfrm>
            <a:off x="8055006" y="1949730"/>
            <a:ext cx="4508053" cy="39143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61492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3619D-D72A-E132-0CC1-3263FC2F768E}"/>
              </a:ext>
            </a:extLst>
          </p:cNvPr>
          <p:cNvSpPr>
            <a:spLocks noGrp="1"/>
          </p:cNvSpPr>
          <p:nvPr>
            <p:ph type="title"/>
          </p:nvPr>
        </p:nvSpPr>
        <p:spPr/>
        <p:txBody>
          <a:bodyPr/>
          <a:lstStyle/>
          <a:p>
            <a:r>
              <a:rPr lang="en-IN" dirty="0"/>
              <a:t>Model Deployment UI</a:t>
            </a:r>
          </a:p>
        </p:txBody>
      </p:sp>
      <p:pic>
        <p:nvPicPr>
          <p:cNvPr id="5" name="Picture 4">
            <a:extLst>
              <a:ext uri="{FF2B5EF4-FFF2-40B4-BE49-F238E27FC236}">
                <a16:creationId xmlns:a16="http://schemas.microsoft.com/office/drawing/2014/main" id="{9DAF3480-FC80-6915-4B1E-E72130320F80}"/>
              </a:ext>
            </a:extLst>
          </p:cNvPr>
          <p:cNvPicPr>
            <a:picLocks noChangeAspect="1"/>
          </p:cNvPicPr>
          <p:nvPr/>
        </p:nvPicPr>
        <p:blipFill>
          <a:blip r:embed="rId2"/>
          <a:stretch>
            <a:fillRect/>
          </a:stretch>
        </p:blipFill>
        <p:spPr>
          <a:xfrm>
            <a:off x="2185988" y="1597948"/>
            <a:ext cx="5986462" cy="52789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49603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50C75-F998-CE96-B780-C5DE3A8529C7}"/>
              </a:ext>
            </a:extLst>
          </p:cNvPr>
          <p:cNvSpPr>
            <a:spLocks noGrp="1"/>
          </p:cNvSpPr>
          <p:nvPr>
            <p:ph type="title"/>
          </p:nvPr>
        </p:nvSpPr>
        <p:spPr/>
        <p:txBody>
          <a:bodyPr/>
          <a:lstStyle/>
          <a:p>
            <a:r>
              <a:rPr lang="en-IN" dirty="0"/>
              <a:t>Completely foreign Image</a:t>
            </a:r>
          </a:p>
        </p:txBody>
      </p:sp>
      <p:pic>
        <p:nvPicPr>
          <p:cNvPr id="5" name="Picture 4">
            <a:extLst>
              <a:ext uri="{FF2B5EF4-FFF2-40B4-BE49-F238E27FC236}">
                <a16:creationId xmlns:a16="http://schemas.microsoft.com/office/drawing/2014/main" id="{B3E39BC9-88C8-8BCA-B763-18BEC12C4083}"/>
              </a:ext>
            </a:extLst>
          </p:cNvPr>
          <p:cNvPicPr>
            <a:picLocks noChangeAspect="1"/>
          </p:cNvPicPr>
          <p:nvPr/>
        </p:nvPicPr>
        <p:blipFill>
          <a:blip r:embed="rId2"/>
          <a:stretch>
            <a:fillRect/>
          </a:stretch>
        </p:blipFill>
        <p:spPr>
          <a:xfrm>
            <a:off x="2466976" y="2371675"/>
            <a:ext cx="6696074" cy="6092823"/>
          </a:xfrm>
          <a:prstGeom prst="rect">
            <a:avLst/>
          </a:prstGeom>
        </p:spPr>
      </p:pic>
    </p:spTree>
    <p:extLst>
      <p:ext uri="{BB962C8B-B14F-4D97-AF65-F5344CB8AC3E}">
        <p14:creationId xmlns:p14="http://schemas.microsoft.com/office/powerpoint/2010/main" val="1381670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79D3E-ED0F-24B9-2D48-F20A86F064FA}"/>
              </a:ext>
            </a:extLst>
          </p:cNvPr>
          <p:cNvSpPr>
            <a:spLocks noGrp="1"/>
          </p:cNvSpPr>
          <p:nvPr>
            <p:ph type="title"/>
          </p:nvPr>
        </p:nvSpPr>
        <p:spPr/>
        <p:txBody>
          <a:bodyPr/>
          <a:lstStyle/>
          <a:p>
            <a:r>
              <a:rPr lang="en-IN" dirty="0"/>
              <a:t>GIT</a:t>
            </a:r>
          </a:p>
        </p:txBody>
      </p:sp>
      <p:pic>
        <p:nvPicPr>
          <p:cNvPr id="5" name="Picture 4">
            <a:extLst>
              <a:ext uri="{FF2B5EF4-FFF2-40B4-BE49-F238E27FC236}">
                <a16:creationId xmlns:a16="http://schemas.microsoft.com/office/drawing/2014/main" id="{245087D0-C1C1-E029-785B-4F79BE751C4F}"/>
              </a:ext>
            </a:extLst>
          </p:cNvPr>
          <p:cNvPicPr>
            <a:picLocks noChangeAspect="1"/>
          </p:cNvPicPr>
          <p:nvPr/>
        </p:nvPicPr>
        <p:blipFill>
          <a:blip r:embed="rId2"/>
          <a:stretch>
            <a:fillRect/>
          </a:stretch>
        </p:blipFill>
        <p:spPr>
          <a:xfrm>
            <a:off x="2252587" y="1904999"/>
            <a:ext cx="6253238" cy="4463659"/>
          </a:xfrm>
          <a:prstGeom prst="rect">
            <a:avLst/>
          </a:prstGeom>
        </p:spPr>
      </p:pic>
    </p:spTree>
    <p:extLst>
      <p:ext uri="{BB962C8B-B14F-4D97-AF65-F5344CB8AC3E}">
        <p14:creationId xmlns:p14="http://schemas.microsoft.com/office/powerpoint/2010/main" val="2703784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717F4-5817-62D0-3F78-A971B5D241C3}"/>
              </a:ext>
            </a:extLst>
          </p:cNvPr>
          <p:cNvSpPr>
            <a:spLocks noGrp="1"/>
          </p:cNvSpPr>
          <p:nvPr>
            <p:ph type="title"/>
          </p:nvPr>
        </p:nvSpPr>
        <p:spPr/>
        <p:txBody>
          <a:bodyPr/>
          <a:lstStyle/>
          <a:p>
            <a:r>
              <a:rPr lang="en-IN" dirty="0"/>
              <a:t>Next Tasks</a:t>
            </a:r>
          </a:p>
        </p:txBody>
      </p:sp>
      <p:sp>
        <p:nvSpPr>
          <p:cNvPr id="3" name="Content Placeholder 2">
            <a:extLst>
              <a:ext uri="{FF2B5EF4-FFF2-40B4-BE49-F238E27FC236}">
                <a16:creationId xmlns:a16="http://schemas.microsoft.com/office/drawing/2014/main" id="{6C08D4DF-37D7-06F9-560D-26CA0AA0B695}"/>
              </a:ext>
            </a:extLst>
          </p:cNvPr>
          <p:cNvSpPr>
            <a:spLocks noGrp="1"/>
          </p:cNvSpPr>
          <p:nvPr>
            <p:ph idx="1"/>
          </p:nvPr>
        </p:nvSpPr>
        <p:spPr/>
        <p:txBody>
          <a:bodyPr/>
          <a:lstStyle/>
          <a:p>
            <a:r>
              <a:rPr lang="en-IN" dirty="0"/>
              <a:t>Fine tune models to improve accuracy</a:t>
            </a:r>
          </a:p>
          <a:p>
            <a:r>
              <a:rPr lang="en-IN" dirty="0"/>
              <a:t>Experiment with different learning rates</a:t>
            </a:r>
          </a:p>
          <a:p>
            <a:r>
              <a:rPr lang="en-IN" dirty="0"/>
              <a:t>Testing model</a:t>
            </a:r>
          </a:p>
        </p:txBody>
      </p:sp>
      <p:sp>
        <p:nvSpPr>
          <p:cNvPr id="4" name="Title 1">
            <a:extLst>
              <a:ext uri="{FF2B5EF4-FFF2-40B4-BE49-F238E27FC236}">
                <a16:creationId xmlns:a16="http://schemas.microsoft.com/office/drawing/2014/main" id="{9BBAD09C-4B3F-88EF-9BDB-5E4B626F9455}"/>
              </a:ext>
            </a:extLst>
          </p:cNvPr>
          <p:cNvSpPr txBox="1">
            <a:spLocks/>
          </p:cNvSpPr>
          <p:nvPr/>
        </p:nvSpPr>
        <p:spPr>
          <a:xfrm>
            <a:off x="2486908" y="3947093"/>
            <a:ext cx="8911687" cy="9280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References</a:t>
            </a:r>
          </a:p>
        </p:txBody>
      </p:sp>
      <p:sp>
        <p:nvSpPr>
          <p:cNvPr id="5" name="Content Placeholder 2">
            <a:extLst>
              <a:ext uri="{FF2B5EF4-FFF2-40B4-BE49-F238E27FC236}">
                <a16:creationId xmlns:a16="http://schemas.microsoft.com/office/drawing/2014/main" id="{DC2DFC31-6E13-BCFE-F244-EBC768F82EB9}"/>
              </a:ext>
            </a:extLst>
          </p:cNvPr>
          <p:cNvSpPr txBox="1">
            <a:spLocks/>
          </p:cNvSpPr>
          <p:nvPr/>
        </p:nvSpPr>
        <p:spPr>
          <a:xfrm>
            <a:off x="2438468" y="4759692"/>
            <a:ext cx="8915400" cy="18494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dirty="0">
                <a:hlinkClick r:id="rId2"/>
              </a:rPr>
              <a:t>https://keras.io/examples/vision/image_captioning/</a:t>
            </a:r>
            <a:endParaRPr lang="en-IN" dirty="0"/>
          </a:p>
          <a:p>
            <a:r>
              <a:rPr lang="en-IN" dirty="0">
                <a:hlinkClick r:id="rId3"/>
              </a:rPr>
              <a:t>https://flask.palletsprojects.com/en/2.2.x/</a:t>
            </a:r>
            <a:endParaRPr lang="en-IN" dirty="0"/>
          </a:p>
          <a:p>
            <a:r>
              <a:rPr lang="en-IN" dirty="0">
                <a:hlinkClick r:id="rId4"/>
              </a:rPr>
              <a:t>https://ngrok.com/</a:t>
            </a:r>
            <a:endParaRPr lang="en-IN" dirty="0"/>
          </a:p>
          <a:p>
            <a:endParaRPr lang="en-IN" dirty="0"/>
          </a:p>
        </p:txBody>
      </p:sp>
    </p:spTree>
    <p:extLst>
      <p:ext uri="{BB962C8B-B14F-4D97-AF65-F5344CB8AC3E}">
        <p14:creationId xmlns:p14="http://schemas.microsoft.com/office/powerpoint/2010/main" val="2938021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7AFC7-10BC-C8EC-02A0-521295A0E9AB}"/>
              </a:ext>
            </a:extLst>
          </p:cNvPr>
          <p:cNvSpPr>
            <a:spLocks noGrp="1"/>
          </p:cNvSpPr>
          <p:nvPr>
            <p:ph type="title"/>
          </p:nvPr>
        </p:nvSpPr>
        <p:spPr/>
        <p:txBody>
          <a:bodyPr/>
          <a:lstStyle/>
          <a:p>
            <a:r>
              <a:rPr lang="en-US" dirty="0"/>
              <a:t>Stages In Machine Learning</a:t>
            </a:r>
            <a:endParaRPr lang="en-IN" dirty="0"/>
          </a:p>
        </p:txBody>
      </p:sp>
      <p:sp>
        <p:nvSpPr>
          <p:cNvPr id="3" name="Content Placeholder 2">
            <a:extLst>
              <a:ext uri="{FF2B5EF4-FFF2-40B4-BE49-F238E27FC236}">
                <a16:creationId xmlns:a16="http://schemas.microsoft.com/office/drawing/2014/main" id="{D6FFEF20-4671-B858-FE15-53C306C705A9}"/>
              </a:ext>
            </a:extLst>
          </p:cNvPr>
          <p:cNvSpPr>
            <a:spLocks noGrp="1"/>
          </p:cNvSpPr>
          <p:nvPr>
            <p:ph idx="1"/>
          </p:nvPr>
        </p:nvSpPr>
        <p:spPr>
          <a:xfrm>
            <a:off x="2589212" y="1619250"/>
            <a:ext cx="8915400" cy="5029200"/>
          </a:xfrm>
        </p:spPr>
        <p:txBody>
          <a:bodyPr>
            <a:normAutofit fontScale="92500" lnSpcReduction="10000"/>
          </a:bodyPr>
          <a:lstStyle/>
          <a:p>
            <a:r>
              <a:rPr lang="en-IN" dirty="0"/>
              <a:t>Gathering Data</a:t>
            </a:r>
          </a:p>
          <a:p>
            <a:pPr lvl="1"/>
            <a:r>
              <a:rPr lang="en-IN" dirty="0"/>
              <a:t>Downloading data </a:t>
            </a:r>
            <a:r>
              <a:rPr lang="en-IN" dirty="0">
                <a:hlinkClick r:id="rId2"/>
              </a:rPr>
              <a:t>https://cocodataset.org/#home</a:t>
            </a:r>
            <a:endParaRPr lang="en-IN" dirty="0"/>
          </a:p>
          <a:p>
            <a:pPr lvl="1"/>
            <a:r>
              <a:rPr lang="en-IN" dirty="0"/>
              <a:t>Train Images – 83K/13GB</a:t>
            </a:r>
          </a:p>
          <a:p>
            <a:pPr lvl="1"/>
            <a:r>
              <a:rPr lang="en-IN" dirty="0"/>
              <a:t>Test Images – 41K/6GB</a:t>
            </a:r>
          </a:p>
          <a:p>
            <a:r>
              <a:rPr lang="en-IN" dirty="0"/>
              <a:t>Preparing the Data</a:t>
            </a:r>
          </a:p>
          <a:p>
            <a:pPr lvl="1"/>
            <a:r>
              <a:rPr lang="en-IN" dirty="0"/>
              <a:t>Transforming and resizing data</a:t>
            </a:r>
          </a:p>
          <a:p>
            <a:r>
              <a:rPr lang="en-IN" dirty="0"/>
              <a:t>Choosing Model</a:t>
            </a:r>
          </a:p>
          <a:p>
            <a:pPr lvl="1"/>
            <a:r>
              <a:rPr lang="en-IN" dirty="0"/>
              <a:t>RESNET-152 pretrained model</a:t>
            </a:r>
          </a:p>
          <a:p>
            <a:pPr lvl="1"/>
            <a:r>
              <a:rPr lang="en-IN" dirty="0"/>
              <a:t>Common Object in Context (COCO) – Image recognition</a:t>
            </a:r>
          </a:p>
          <a:p>
            <a:r>
              <a:rPr lang="en-IN" dirty="0"/>
              <a:t>Training</a:t>
            </a:r>
          </a:p>
          <a:p>
            <a:pPr lvl="1"/>
            <a:r>
              <a:rPr lang="en-IN" dirty="0"/>
              <a:t>Training model with 5 </a:t>
            </a:r>
            <a:r>
              <a:rPr lang="en-IN" dirty="0" err="1"/>
              <a:t>epocs</a:t>
            </a:r>
            <a:endParaRPr lang="en-IN" dirty="0"/>
          </a:p>
          <a:p>
            <a:r>
              <a:rPr lang="en-IN" dirty="0"/>
              <a:t>Evaluation</a:t>
            </a:r>
          </a:p>
          <a:p>
            <a:r>
              <a:rPr lang="en-IN" dirty="0"/>
              <a:t>Hyperparameter Turning</a:t>
            </a:r>
          </a:p>
          <a:p>
            <a:r>
              <a:rPr lang="en-IN" dirty="0"/>
              <a:t>Prediction</a:t>
            </a:r>
          </a:p>
        </p:txBody>
      </p:sp>
    </p:spTree>
    <p:extLst>
      <p:ext uri="{BB962C8B-B14F-4D97-AF65-F5344CB8AC3E}">
        <p14:creationId xmlns:p14="http://schemas.microsoft.com/office/powerpoint/2010/main" val="739744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E10AA-92DE-4943-6096-8382A69A6BDE}"/>
              </a:ext>
            </a:extLst>
          </p:cNvPr>
          <p:cNvSpPr>
            <a:spLocks noGrp="1"/>
          </p:cNvSpPr>
          <p:nvPr>
            <p:ph type="title"/>
          </p:nvPr>
        </p:nvSpPr>
        <p:spPr/>
        <p:txBody>
          <a:bodyPr/>
          <a:lstStyle/>
          <a:p>
            <a:r>
              <a:rPr lang="en-IN" dirty="0"/>
              <a:t>Architecture</a:t>
            </a:r>
          </a:p>
        </p:txBody>
      </p:sp>
      <p:pic>
        <p:nvPicPr>
          <p:cNvPr id="4" name="Picture 3">
            <a:extLst>
              <a:ext uri="{FF2B5EF4-FFF2-40B4-BE49-F238E27FC236}">
                <a16:creationId xmlns:a16="http://schemas.microsoft.com/office/drawing/2014/main" id="{85DB3B5D-6E26-D72A-5089-5D12DA6D8A1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6837" y="2074862"/>
            <a:ext cx="8368812" cy="3954463"/>
          </a:xfrm>
          <a:prstGeom prst="rect">
            <a:avLst/>
          </a:prstGeom>
          <a:noFill/>
          <a:ln>
            <a:noFill/>
          </a:ln>
        </p:spPr>
      </p:pic>
    </p:spTree>
    <p:extLst>
      <p:ext uri="{BB962C8B-B14F-4D97-AF65-F5344CB8AC3E}">
        <p14:creationId xmlns:p14="http://schemas.microsoft.com/office/powerpoint/2010/main" val="3935789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EC372-BE75-0D75-788D-5BF3CD2229BE}"/>
              </a:ext>
            </a:extLst>
          </p:cNvPr>
          <p:cNvSpPr>
            <a:spLocks noGrp="1"/>
          </p:cNvSpPr>
          <p:nvPr>
            <p:ph type="title"/>
          </p:nvPr>
        </p:nvSpPr>
        <p:spPr/>
        <p:txBody>
          <a:bodyPr/>
          <a:lstStyle/>
          <a:p>
            <a:r>
              <a:rPr lang="en-IN" dirty="0"/>
              <a:t>Major Architecture components</a:t>
            </a:r>
          </a:p>
        </p:txBody>
      </p:sp>
      <p:sp>
        <p:nvSpPr>
          <p:cNvPr id="4" name="TextBox 3">
            <a:extLst>
              <a:ext uri="{FF2B5EF4-FFF2-40B4-BE49-F238E27FC236}">
                <a16:creationId xmlns:a16="http://schemas.microsoft.com/office/drawing/2014/main" id="{6AD157FD-3CA4-81F0-9D93-06E6AEFFEB67}"/>
              </a:ext>
            </a:extLst>
          </p:cNvPr>
          <p:cNvSpPr txBox="1"/>
          <p:nvPr/>
        </p:nvSpPr>
        <p:spPr>
          <a:xfrm>
            <a:off x="1093304" y="3195358"/>
            <a:ext cx="2802836" cy="175432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IN" dirty="0" err="1"/>
              <a:t>EncoderCNN</a:t>
            </a:r>
            <a:endParaRPr lang="en-IN" dirty="0"/>
          </a:p>
          <a:p>
            <a:r>
              <a:rPr lang="en-IN" dirty="0"/>
              <a:t>--</a:t>
            </a:r>
          </a:p>
          <a:p>
            <a:r>
              <a:rPr lang="en-IN" dirty="0"/>
              <a:t>Load Pretrained data</a:t>
            </a:r>
          </a:p>
          <a:p>
            <a:r>
              <a:rPr lang="en-IN" dirty="0"/>
              <a:t>Remove Last Layer</a:t>
            </a:r>
          </a:p>
          <a:p>
            <a:r>
              <a:rPr lang="en-IN" dirty="0"/>
              <a:t>Add FC layer</a:t>
            </a:r>
          </a:p>
          <a:p>
            <a:r>
              <a:rPr lang="en-IN" dirty="0"/>
              <a:t>BatchNorm1d</a:t>
            </a:r>
          </a:p>
        </p:txBody>
      </p:sp>
      <p:sp>
        <p:nvSpPr>
          <p:cNvPr id="5" name="TextBox 4">
            <a:extLst>
              <a:ext uri="{FF2B5EF4-FFF2-40B4-BE49-F238E27FC236}">
                <a16:creationId xmlns:a16="http://schemas.microsoft.com/office/drawing/2014/main" id="{4C2CEFCE-D11E-D490-FA42-0A0F6AEB2DF3}"/>
              </a:ext>
            </a:extLst>
          </p:cNvPr>
          <p:cNvSpPr txBox="1"/>
          <p:nvPr/>
        </p:nvSpPr>
        <p:spPr>
          <a:xfrm>
            <a:off x="4142960" y="3196151"/>
            <a:ext cx="2710071" cy="1477328"/>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IN" dirty="0" err="1"/>
              <a:t>DecoderCNN</a:t>
            </a:r>
            <a:endParaRPr lang="en-IN" dirty="0"/>
          </a:p>
          <a:p>
            <a:r>
              <a:rPr lang="en-IN" dirty="0"/>
              <a:t>--</a:t>
            </a:r>
          </a:p>
          <a:p>
            <a:r>
              <a:rPr lang="en-IN" dirty="0" err="1"/>
              <a:t>nn.Embedding</a:t>
            </a:r>
            <a:endParaRPr lang="en-IN" dirty="0"/>
          </a:p>
          <a:p>
            <a:r>
              <a:rPr lang="en-IN" dirty="0" err="1"/>
              <a:t>nn.LSTM</a:t>
            </a:r>
            <a:endParaRPr lang="en-IN" dirty="0"/>
          </a:p>
          <a:p>
            <a:r>
              <a:rPr lang="en-IN" dirty="0" err="1"/>
              <a:t>nn.Linear</a:t>
            </a:r>
            <a:endParaRPr lang="en-IN" dirty="0"/>
          </a:p>
        </p:txBody>
      </p:sp>
      <p:sp>
        <p:nvSpPr>
          <p:cNvPr id="6" name="TextBox 5">
            <a:extLst>
              <a:ext uri="{FF2B5EF4-FFF2-40B4-BE49-F238E27FC236}">
                <a16:creationId xmlns:a16="http://schemas.microsoft.com/office/drawing/2014/main" id="{F96D57E9-D1A8-3B61-5B8B-DC60B837B09D}"/>
              </a:ext>
            </a:extLst>
          </p:cNvPr>
          <p:cNvSpPr txBox="1"/>
          <p:nvPr/>
        </p:nvSpPr>
        <p:spPr>
          <a:xfrm>
            <a:off x="8654497" y="1788431"/>
            <a:ext cx="2802835"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b="0" dirty="0">
                <a:solidFill>
                  <a:srgbClr val="4EC9B0"/>
                </a:solidFill>
                <a:effectLst/>
                <a:latin typeface="Consolas" panose="020B0609020204030204" pitchFamily="49" charset="0"/>
              </a:rPr>
              <a:t>COCO</a:t>
            </a:r>
          </a:p>
          <a:p>
            <a:r>
              <a:rPr lang="en-IN" dirty="0">
                <a:solidFill>
                  <a:srgbClr val="4EC9B0"/>
                </a:solidFill>
                <a:latin typeface="Consolas" panose="020B0609020204030204" pitchFamily="49" charset="0"/>
              </a:rPr>
              <a:t>--</a:t>
            </a:r>
          </a:p>
          <a:p>
            <a:r>
              <a:rPr lang="en-IN" b="0" dirty="0">
                <a:solidFill>
                  <a:srgbClr val="4EC9B0"/>
                </a:solidFill>
                <a:effectLst/>
                <a:latin typeface="Consolas" panose="020B0609020204030204" pitchFamily="49" charset="0"/>
              </a:rPr>
              <a:t>Object Segmentation</a:t>
            </a:r>
          </a:p>
          <a:p>
            <a:r>
              <a:rPr lang="en-IN" dirty="0">
                <a:solidFill>
                  <a:srgbClr val="4EC9B0"/>
                </a:solidFill>
                <a:latin typeface="Consolas" panose="020B0609020204030204" pitchFamily="49" charset="0"/>
              </a:rPr>
              <a:t>Object Detection</a:t>
            </a:r>
            <a:endParaRPr lang="en-IN" b="0" dirty="0">
              <a:solidFill>
                <a:srgbClr val="D4D4D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E64A2703-A109-9160-D348-5A76C09F77FF}"/>
              </a:ext>
            </a:extLst>
          </p:cNvPr>
          <p:cNvSpPr txBox="1"/>
          <p:nvPr/>
        </p:nvSpPr>
        <p:spPr>
          <a:xfrm>
            <a:off x="8691769" y="3189254"/>
            <a:ext cx="2658718" cy="1754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a:defRPr b="0">
                <a:solidFill>
                  <a:srgbClr val="4EC9B0"/>
                </a:solidFill>
                <a:effectLst/>
                <a:latin typeface="Consolas" panose="020B060902020403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Vocabulary</a:t>
            </a:r>
          </a:p>
          <a:p>
            <a:r>
              <a:rPr lang="en-IN" dirty="0"/>
              <a:t>--</a:t>
            </a:r>
          </a:p>
          <a:p>
            <a:r>
              <a:rPr lang="en-IN" dirty="0"/>
              <a:t>Word2Index</a:t>
            </a:r>
          </a:p>
          <a:p>
            <a:r>
              <a:rPr lang="en-IN" dirty="0"/>
              <a:t>Index2Word</a:t>
            </a:r>
          </a:p>
          <a:p>
            <a:r>
              <a:rPr lang="en-IN" dirty="0"/>
              <a:t>Word Counter</a:t>
            </a:r>
          </a:p>
          <a:p>
            <a:r>
              <a:rPr lang="en-IN" dirty="0"/>
              <a:t>Tokenize Sentences</a:t>
            </a:r>
          </a:p>
        </p:txBody>
      </p:sp>
      <p:sp>
        <p:nvSpPr>
          <p:cNvPr id="8" name="TextBox 7">
            <a:extLst>
              <a:ext uri="{FF2B5EF4-FFF2-40B4-BE49-F238E27FC236}">
                <a16:creationId xmlns:a16="http://schemas.microsoft.com/office/drawing/2014/main" id="{B0213A95-2AAA-3F58-4552-B6671436A82C}"/>
              </a:ext>
            </a:extLst>
          </p:cNvPr>
          <p:cNvSpPr txBox="1"/>
          <p:nvPr/>
        </p:nvSpPr>
        <p:spPr>
          <a:xfrm>
            <a:off x="1147970" y="5410197"/>
            <a:ext cx="2748170" cy="92333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en-US"/>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Resnet152</a:t>
            </a:r>
          </a:p>
          <a:p>
            <a:r>
              <a:rPr lang="en-IN" dirty="0"/>
              <a:t>--</a:t>
            </a:r>
          </a:p>
          <a:p>
            <a:r>
              <a:rPr lang="en-IN" dirty="0"/>
              <a:t>Pretrained model</a:t>
            </a:r>
          </a:p>
        </p:txBody>
      </p:sp>
      <p:sp>
        <p:nvSpPr>
          <p:cNvPr id="9" name="TextBox 8">
            <a:extLst>
              <a:ext uri="{FF2B5EF4-FFF2-40B4-BE49-F238E27FC236}">
                <a16:creationId xmlns:a16="http://schemas.microsoft.com/office/drawing/2014/main" id="{0082BF51-57CC-B878-C430-E99FA0800D03}"/>
              </a:ext>
            </a:extLst>
          </p:cNvPr>
          <p:cNvSpPr txBox="1"/>
          <p:nvPr/>
        </p:nvSpPr>
        <p:spPr>
          <a:xfrm>
            <a:off x="3220278" y="2365513"/>
            <a:ext cx="1967948"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en-US"/>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err="1"/>
              <a:t>nn.Module</a:t>
            </a:r>
            <a:endParaRPr lang="en-IN" dirty="0"/>
          </a:p>
        </p:txBody>
      </p:sp>
      <p:sp>
        <p:nvSpPr>
          <p:cNvPr id="10" name="TextBox 9">
            <a:extLst>
              <a:ext uri="{FF2B5EF4-FFF2-40B4-BE49-F238E27FC236}">
                <a16:creationId xmlns:a16="http://schemas.microsoft.com/office/drawing/2014/main" id="{6A2DFB01-E447-E00C-C548-6FB555DA605B}"/>
              </a:ext>
            </a:extLst>
          </p:cNvPr>
          <p:cNvSpPr txBox="1"/>
          <p:nvPr/>
        </p:nvSpPr>
        <p:spPr>
          <a:xfrm>
            <a:off x="6997148" y="3222008"/>
            <a:ext cx="1550504"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en-US"/>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err="1"/>
              <a:t>nn.LSTM</a:t>
            </a:r>
            <a:endParaRPr lang="en-IN" dirty="0"/>
          </a:p>
        </p:txBody>
      </p:sp>
      <p:sp>
        <p:nvSpPr>
          <p:cNvPr id="11" name="TextBox 10">
            <a:extLst>
              <a:ext uri="{FF2B5EF4-FFF2-40B4-BE49-F238E27FC236}">
                <a16:creationId xmlns:a16="http://schemas.microsoft.com/office/drawing/2014/main" id="{CEEF3BB8-95B8-A4FD-1595-437119686D59}"/>
              </a:ext>
            </a:extLst>
          </p:cNvPr>
          <p:cNvSpPr txBox="1"/>
          <p:nvPr/>
        </p:nvSpPr>
        <p:spPr>
          <a:xfrm>
            <a:off x="8691769" y="5133198"/>
            <a:ext cx="2658718"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a:defRPr b="0">
                <a:solidFill>
                  <a:srgbClr val="4EC9B0"/>
                </a:solidFill>
                <a:effectLst/>
                <a:latin typeface="Consolas" panose="020B060902020403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Pickle</a:t>
            </a:r>
          </a:p>
          <a:p>
            <a:r>
              <a:rPr lang="en-IN" dirty="0"/>
              <a:t>--</a:t>
            </a:r>
          </a:p>
          <a:p>
            <a:r>
              <a:rPr lang="en-IN" dirty="0"/>
              <a:t>Serialize object</a:t>
            </a:r>
          </a:p>
          <a:p>
            <a:r>
              <a:rPr lang="en-IN" dirty="0"/>
              <a:t>Deserialize object</a:t>
            </a:r>
          </a:p>
        </p:txBody>
      </p:sp>
    </p:spTree>
    <p:extLst>
      <p:ext uri="{BB962C8B-B14F-4D97-AF65-F5344CB8AC3E}">
        <p14:creationId xmlns:p14="http://schemas.microsoft.com/office/powerpoint/2010/main" val="4181613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14071-9D0E-3CFC-BFB4-4E184590E3C1}"/>
              </a:ext>
            </a:extLst>
          </p:cNvPr>
          <p:cNvSpPr>
            <a:spLocks noGrp="1"/>
          </p:cNvSpPr>
          <p:nvPr>
            <p:ph type="title"/>
          </p:nvPr>
        </p:nvSpPr>
        <p:spPr/>
        <p:txBody>
          <a:bodyPr/>
          <a:lstStyle/>
          <a:p>
            <a:r>
              <a:rPr lang="en-IN" dirty="0"/>
              <a:t>Building model in </a:t>
            </a:r>
            <a:r>
              <a:rPr lang="en-IN" dirty="0" err="1"/>
              <a:t>VSCode</a:t>
            </a:r>
            <a:endParaRPr lang="en-IN" dirty="0"/>
          </a:p>
        </p:txBody>
      </p:sp>
      <p:pic>
        <p:nvPicPr>
          <p:cNvPr id="5" name="Picture 4">
            <a:extLst>
              <a:ext uri="{FF2B5EF4-FFF2-40B4-BE49-F238E27FC236}">
                <a16:creationId xmlns:a16="http://schemas.microsoft.com/office/drawing/2014/main" id="{BE95D254-6AB6-6B42-1298-0CC8A6986F8C}"/>
              </a:ext>
            </a:extLst>
          </p:cNvPr>
          <p:cNvPicPr>
            <a:picLocks noChangeAspect="1"/>
          </p:cNvPicPr>
          <p:nvPr/>
        </p:nvPicPr>
        <p:blipFill>
          <a:blip r:embed="rId2"/>
          <a:stretch>
            <a:fillRect/>
          </a:stretch>
        </p:blipFill>
        <p:spPr>
          <a:xfrm>
            <a:off x="1992796" y="1445452"/>
            <a:ext cx="7757491" cy="5340302"/>
          </a:xfrm>
          <a:prstGeom prst="rect">
            <a:avLst/>
          </a:prstGeom>
        </p:spPr>
      </p:pic>
    </p:spTree>
    <p:extLst>
      <p:ext uri="{BB962C8B-B14F-4D97-AF65-F5344CB8AC3E}">
        <p14:creationId xmlns:p14="http://schemas.microsoft.com/office/powerpoint/2010/main" val="3295634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DAD3-67FB-EAA9-9BBA-6DE0F48D4D69}"/>
              </a:ext>
            </a:extLst>
          </p:cNvPr>
          <p:cNvSpPr>
            <a:spLocks noGrp="1"/>
          </p:cNvSpPr>
          <p:nvPr>
            <p:ph type="title"/>
          </p:nvPr>
        </p:nvSpPr>
        <p:spPr/>
        <p:txBody>
          <a:bodyPr/>
          <a:lstStyle/>
          <a:p>
            <a:r>
              <a:rPr lang="en-US" dirty="0"/>
              <a:t>Automatic Image Captioning</a:t>
            </a:r>
            <a:endParaRPr lang="en-IN" dirty="0"/>
          </a:p>
        </p:txBody>
      </p:sp>
      <p:sp>
        <p:nvSpPr>
          <p:cNvPr id="3" name="Content Placeholder 2">
            <a:extLst>
              <a:ext uri="{FF2B5EF4-FFF2-40B4-BE49-F238E27FC236}">
                <a16:creationId xmlns:a16="http://schemas.microsoft.com/office/drawing/2014/main" id="{16E8AFE1-F7BE-17B9-66C9-A7531658F01B}"/>
              </a:ext>
            </a:extLst>
          </p:cNvPr>
          <p:cNvSpPr>
            <a:spLocks noGrp="1"/>
          </p:cNvSpPr>
          <p:nvPr>
            <p:ph idx="1"/>
          </p:nvPr>
        </p:nvSpPr>
        <p:spPr>
          <a:xfrm>
            <a:off x="838200" y="1825626"/>
            <a:ext cx="10515600" cy="2122488"/>
          </a:xfrm>
        </p:spPr>
        <p:txBody>
          <a:bodyPr>
            <a:normAutofit/>
          </a:bodyPr>
          <a:lstStyle/>
          <a:p>
            <a:pPr marL="0" indent="0">
              <a:buNone/>
            </a:pPr>
            <a:r>
              <a:rPr lang="en-US" sz="2000" dirty="0">
                <a:latin typeface="Times New Roman" panose="02020603050405020304" pitchFamily="18" charset="0"/>
              </a:rPr>
              <a:t>Objective</a:t>
            </a:r>
            <a:r>
              <a:rPr lang="en-US" dirty="0"/>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objective of automatic image captioning is to generate properly formed English sentences to describe the content of an image automatically with help of CNN and LSTM</a:t>
            </a:r>
            <a:endParaRPr lang="en-US" dirty="0"/>
          </a:p>
          <a:p>
            <a:pPr marL="0" indent="0">
              <a:buNone/>
            </a:pPr>
            <a:r>
              <a:rPr lang="en-IN" sz="2000" dirty="0">
                <a:effectLst/>
                <a:latin typeface="Times New Roman" panose="02020603050405020304" pitchFamily="18" charset="0"/>
                <a:ea typeface="Times New Roman" panose="02020603050405020304" pitchFamily="18" charset="0"/>
              </a:rPr>
              <a:t>Dataset: </a:t>
            </a:r>
            <a:r>
              <a:rPr lang="en-IN" sz="1800" u="sng" dirty="0">
                <a:solidFill>
                  <a:srgbClr val="0563C1"/>
                </a:solidFill>
                <a:effectLst/>
                <a:latin typeface="Times New Roman" panose="02020603050405020304" pitchFamily="18" charset="0"/>
                <a:ea typeface="Times New Roman" panose="02020603050405020304" pitchFamily="18" charset="0"/>
                <a:hlinkClick r:id="rId2"/>
              </a:rPr>
              <a:t>Flickr8k_dataset</a:t>
            </a:r>
            <a:r>
              <a:rPr lang="en-IN" sz="1800" dirty="0">
                <a:effectLst/>
                <a:latin typeface="Times New Roman" panose="02020603050405020304" pitchFamily="18" charset="0"/>
                <a:ea typeface="Times New Roman" panose="02020603050405020304" pitchFamily="18" charset="0"/>
              </a:rPr>
              <a:t> , Flickr30k, </a:t>
            </a:r>
            <a:r>
              <a:rPr lang="en-IN" sz="1800" dirty="0" err="1">
                <a:effectLst/>
                <a:latin typeface="Times New Roman" panose="02020603050405020304" pitchFamily="18" charset="0"/>
                <a:ea typeface="Times New Roman" panose="02020603050405020304" pitchFamily="18" charset="0"/>
              </a:rPr>
              <a:t>cocodataset</a:t>
            </a:r>
            <a:endParaRPr lang="en-IN" sz="1800" dirty="0">
              <a:effectLst/>
              <a:latin typeface="Times New Roman" panose="02020603050405020304" pitchFamily="18" charset="0"/>
              <a:ea typeface="Times New Roman" panose="02020603050405020304" pitchFamily="18" charset="0"/>
            </a:endParaRPr>
          </a:p>
          <a:p>
            <a:pPr marL="0" indent="0">
              <a:buNone/>
            </a:pPr>
            <a:r>
              <a:rPr lang="en-IN" sz="1800" b="1" dirty="0">
                <a:effectLst/>
                <a:latin typeface="Times New Roman" panose="02020603050405020304" pitchFamily="18" charset="0"/>
                <a:ea typeface="Times New Roman" panose="02020603050405020304" pitchFamily="18" charset="0"/>
              </a:rPr>
              <a:t>Tools:</a:t>
            </a:r>
            <a:r>
              <a:rPr lang="en-IN" sz="1800" dirty="0">
                <a:effectLst/>
                <a:latin typeface="Times New Roman" panose="02020603050405020304" pitchFamily="18" charset="0"/>
                <a:ea typeface="Times New Roman" panose="02020603050405020304" pitchFamily="18" charset="0"/>
              </a:rPr>
              <a:t> Natural Language Toolkit, TensorFlow, </a:t>
            </a:r>
            <a:r>
              <a:rPr lang="en-IN" sz="1800" dirty="0" err="1">
                <a:effectLst/>
                <a:latin typeface="Times New Roman" panose="02020603050405020304" pitchFamily="18" charset="0"/>
                <a:ea typeface="Times New Roman" panose="02020603050405020304" pitchFamily="18" charset="0"/>
              </a:rPr>
              <a:t>Keras</a:t>
            </a: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pytorch</a:t>
            </a:r>
            <a:r>
              <a:rPr lang="en-IN" sz="1800" dirty="0">
                <a:effectLst/>
                <a:latin typeface="Times New Roman" panose="02020603050405020304" pitchFamily="18" charset="0"/>
                <a:ea typeface="Times New Roman" panose="02020603050405020304" pitchFamily="18" charset="0"/>
              </a:rPr>
              <a:t> , </a:t>
            </a:r>
            <a:r>
              <a:rPr lang="en-IN" sz="1800" dirty="0" err="1">
                <a:effectLst/>
                <a:latin typeface="Times New Roman" panose="02020603050405020304" pitchFamily="18" charset="0"/>
                <a:ea typeface="Times New Roman" panose="02020603050405020304" pitchFamily="18" charset="0"/>
              </a:rPr>
              <a:t>github</a:t>
            </a:r>
            <a:endParaRPr lang="en-IN" sz="2000" dirty="0">
              <a:effectLst/>
              <a:latin typeface="Times New Roman" panose="02020603050405020304" pitchFamily="18" charset="0"/>
              <a:ea typeface="Times New Roman" panose="02020603050405020304" pitchFamily="18" charset="0"/>
            </a:endParaRPr>
          </a:p>
          <a:p>
            <a:pPr marL="0" indent="0">
              <a:buNone/>
            </a:pPr>
            <a:endParaRPr lang="en-IN" sz="200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Content Placeholder 2">
            <a:extLst>
              <a:ext uri="{FF2B5EF4-FFF2-40B4-BE49-F238E27FC236}">
                <a16:creationId xmlns:a16="http://schemas.microsoft.com/office/drawing/2014/main" id="{EFB4C735-4F3B-EE16-FC89-041E22F37884}"/>
              </a:ext>
            </a:extLst>
          </p:cNvPr>
          <p:cNvSpPr txBox="1">
            <a:spLocks/>
          </p:cNvSpPr>
          <p:nvPr/>
        </p:nvSpPr>
        <p:spPr>
          <a:xfrm>
            <a:off x="838200" y="4064000"/>
            <a:ext cx="10515600" cy="1603375"/>
          </a:xfrm>
          <a:prstGeom prst="rect">
            <a:avLst/>
          </a:prstGeom>
        </p:spPr>
        <p:txBody>
          <a:bodyPr vert="horz" lIns="91440" tIns="45720" rIns="91440" bIns="45720" rtlCol="0">
            <a:normAutofit/>
          </a:bodyPr>
          <a:lstStyle>
            <a:lvl1pPr indent="0">
              <a:spcBef>
                <a:spcPts val="1000"/>
              </a:spcBef>
              <a:spcAft>
                <a:spcPts val="0"/>
              </a:spcAft>
              <a:buClr>
                <a:schemeClr val="accent1"/>
              </a:buClr>
              <a:buFont typeface="Wingdings 3" charset="2"/>
              <a:buNone/>
              <a:defRPr sz="2400">
                <a:solidFill>
                  <a:schemeClr val="tx1">
                    <a:lumMod val="75000"/>
                    <a:lumOff val="25000"/>
                  </a:schemeClr>
                </a:solidFill>
              </a:defRPr>
            </a:lvl1pPr>
            <a:lvl2pPr marL="742950" indent="-285750">
              <a:spcBef>
                <a:spcPts val="1000"/>
              </a:spcBef>
              <a:spcAft>
                <a:spcPts val="0"/>
              </a:spcAft>
              <a:buClr>
                <a:schemeClr val="accent1"/>
              </a:buClr>
              <a:buFont typeface="Wingdings 3" charset="2"/>
              <a:buChar char=""/>
              <a:defRPr sz="1600">
                <a:solidFill>
                  <a:schemeClr val="tx1">
                    <a:lumMod val="75000"/>
                    <a:lumOff val="25000"/>
                  </a:schemeClr>
                </a:solidFill>
              </a:defRPr>
            </a:lvl2pPr>
            <a:lvl3pPr marL="1143000" indent="-228600">
              <a:spcBef>
                <a:spcPts val="1000"/>
              </a:spcBef>
              <a:spcAft>
                <a:spcPts val="0"/>
              </a:spcAft>
              <a:buClr>
                <a:schemeClr val="accent1"/>
              </a:buClr>
              <a:buFont typeface="Wingdings 3" charset="2"/>
              <a:buChar char=""/>
              <a:defRPr sz="1400">
                <a:solidFill>
                  <a:schemeClr val="tx1">
                    <a:lumMod val="75000"/>
                    <a:lumOff val="25000"/>
                  </a:schemeClr>
                </a:solidFill>
              </a:defRPr>
            </a:lvl3pPr>
            <a:lvl4pPr marL="1600200" indent="-228600">
              <a:spcBef>
                <a:spcPts val="1000"/>
              </a:spcBef>
              <a:spcAft>
                <a:spcPts val="0"/>
              </a:spcAft>
              <a:buClr>
                <a:schemeClr val="accent1"/>
              </a:buClr>
              <a:buFont typeface="Wingdings 3" charset="2"/>
              <a:buChar char=""/>
              <a:defRPr sz="1200">
                <a:solidFill>
                  <a:schemeClr val="tx1">
                    <a:lumMod val="75000"/>
                    <a:lumOff val="25000"/>
                  </a:schemeClr>
                </a:solidFill>
              </a:defRPr>
            </a:lvl4pPr>
            <a:lvl5pPr marL="2057400" indent="-228600">
              <a:spcBef>
                <a:spcPts val="1000"/>
              </a:spcBef>
              <a:spcAft>
                <a:spcPts val="0"/>
              </a:spcAft>
              <a:buClr>
                <a:schemeClr val="accent1"/>
              </a:buClr>
              <a:buFont typeface="Wingdings 3" charset="2"/>
              <a:buChar char=""/>
              <a:defRPr sz="1200">
                <a:solidFill>
                  <a:schemeClr val="tx1">
                    <a:lumMod val="75000"/>
                    <a:lumOff val="25000"/>
                  </a:schemeClr>
                </a:solidFill>
              </a:defRPr>
            </a:lvl5pPr>
            <a:lvl6pPr marL="2514600" indent="-228600">
              <a:spcBef>
                <a:spcPts val="1000"/>
              </a:spcBef>
              <a:spcAft>
                <a:spcPts val="0"/>
              </a:spcAft>
              <a:buClr>
                <a:schemeClr val="accent1"/>
              </a:buClr>
              <a:buFont typeface="Wingdings 3" charset="2"/>
              <a:buChar char=""/>
              <a:defRPr sz="1200">
                <a:solidFill>
                  <a:schemeClr val="tx1">
                    <a:lumMod val="75000"/>
                    <a:lumOff val="25000"/>
                  </a:schemeClr>
                </a:solidFill>
              </a:defRPr>
            </a:lvl6pPr>
            <a:lvl7pPr marL="2971800" indent="-228600">
              <a:spcBef>
                <a:spcPts val="1000"/>
              </a:spcBef>
              <a:spcAft>
                <a:spcPts val="0"/>
              </a:spcAft>
              <a:buClr>
                <a:schemeClr val="accent1"/>
              </a:buClr>
              <a:buFont typeface="Wingdings 3" charset="2"/>
              <a:buChar char=""/>
              <a:defRPr sz="1200">
                <a:solidFill>
                  <a:schemeClr val="tx1">
                    <a:lumMod val="75000"/>
                    <a:lumOff val="25000"/>
                  </a:schemeClr>
                </a:solidFill>
              </a:defRPr>
            </a:lvl7pPr>
            <a:lvl8pPr marL="3429000" indent="-228600">
              <a:spcBef>
                <a:spcPts val="1000"/>
              </a:spcBef>
              <a:spcAft>
                <a:spcPts val="0"/>
              </a:spcAft>
              <a:buClr>
                <a:schemeClr val="accent1"/>
              </a:buClr>
              <a:buFont typeface="Wingdings 3" charset="2"/>
              <a:buChar char=""/>
              <a:defRPr sz="1200">
                <a:solidFill>
                  <a:schemeClr val="tx1">
                    <a:lumMod val="75000"/>
                    <a:lumOff val="25000"/>
                  </a:schemeClr>
                </a:solidFill>
              </a:defRPr>
            </a:lvl8pPr>
            <a:lvl9pPr marL="3886200" indent="-228600">
              <a:spcBef>
                <a:spcPts val="1000"/>
              </a:spcBef>
              <a:spcAft>
                <a:spcPts val="0"/>
              </a:spcAft>
              <a:buClr>
                <a:schemeClr val="accent1"/>
              </a:buClr>
              <a:buFont typeface="Wingdings 3" charset="2"/>
              <a:buChar char=""/>
              <a:defRPr sz="1200">
                <a:solidFill>
                  <a:schemeClr val="tx1">
                    <a:lumMod val="75000"/>
                    <a:lumOff val="25000"/>
                  </a:schemeClr>
                </a:solidFill>
              </a:defRPr>
            </a:lvl9pPr>
          </a:lstStyle>
          <a:p>
            <a:endParaRPr lang="en-IN" dirty="0"/>
          </a:p>
          <a:p>
            <a:endParaRPr lang="en-IN" dirty="0"/>
          </a:p>
          <a:p>
            <a:endParaRPr lang="en-IN" dirty="0"/>
          </a:p>
        </p:txBody>
      </p:sp>
    </p:spTree>
    <p:extLst>
      <p:ext uri="{BB962C8B-B14F-4D97-AF65-F5344CB8AC3E}">
        <p14:creationId xmlns:p14="http://schemas.microsoft.com/office/powerpoint/2010/main" val="3461218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1A9DC-C74A-5191-642C-65AF39DFA515}"/>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46540C4B-3B9C-1EFB-6D1D-C6160D75D5B9}"/>
              </a:ext>
            </a:extLst>
          </p:cNvPr>
          <p:cNvSpPr>
            <a:spLocks noGrp="1"/>
          </p:cNvSpPr>
          <p:nvPr>
            <p:ph idx="1"/>
          </p:nvPr>
        </p:nvSpPr>
        <p:spPr/>
        <p:txBody>
          <a:bodyPr/>
          <a:lstStyle/>
          <a:p>
            <a:r>
              <a:rPr lang="en-IN" dirty="0"/>
              <a:t>Existing sample has large data set i.e. 83K.</a:t>
            </a:r>
          </a:p>
          <a:p>
            <a:r>
              <a:rPr lang="en-IN" dirty="0"/>
              <a:t>Training model with 5 </a:t>
            </a:r>
            <a:r>
              <a:rPr lang="en-IN" dirty="0" err="1"/>
              <a:t>epoc</a:t>
            </a:r>
            <a:r>
              <a:rPr lang="en-IN" dirty="0"/>
              <a:t> /128 batch size taking long time (days) in normal laptop</a:t>
            </a:r>
          </a:p>
          <a:p>
            <a:r>
              <a:rPr lang="en-IN" dirty="0"/>
              <a:t>Some libraries are modified over a period of time, explored alternative to fix issues</a:t>
            </a:r>
          </a:p>
        </p:txBody>
      </p:sp>
    </p:spTree>
    <p:extLst>
      <p:ext uri="{BB962C8B-B14F-4D97-AF65-F5344CB8AC3E}">
        <p14:creationId xmlns:p14="http://schemas.microsoft.com/office/powerpoint/2010/main" val="373954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60B1-DBC4-FF72-B853-DC59D0B580AD}"/>
              </a:ext>
            </a:extLst>
          </p:cNvPr>
          <p:cNvSpPr>
            <a:spLocks noGrp="1"/>
          </p:cNvSpPr>
          <p:nvPr>
            <p:ph type="title"/>
          </p:nvPr>
        </p:nvSpPr>
        <p:spPr/>
        <p:txBody>
          <a:bodyPr/>
          <a:lstStyle/>
          <a:p>
            <a:r>
              <a:rPr lang="en-IN" dirty="0"/>
              <a:t>Covering Problem</a:t>
            </a:r>
          </a:p>
        </p:txBody>
      </p:sp>
      <p:sp>
        <p:nvSpPr>
          <p:cNvPr id="3" name="Content Placeholder 2">
            <a:extLst>
              <a:ext uri="{FF2B5EF4-FFF2-40B4-BE49-F238E27FC236}">
                <a16:creationId xmlns:a16="http://schemas.microsoft.com/office/drawing/2014/main" id="{72E34979-0980-3192-8C8D-353F1B2C6EC6}"/>
              </a:ext>
            </a:extLst>
          </p:cNvPr>
          <p:cNvSpPr>
            <a:spLocks noGrp="1"/>
          </p:cNvSpPr>
          <p:nvPr>
            <p:ph idx="1"/>
          </p:nvPr>
        </p:nvSpPr>
        <p:spPr>
          <a:xfrm>
            <a:off x="914400" y="1500188"/>
            <a:ext cx="10590212" cy="4819650"/>
          </a:xfrm>
        </p:spPr>
        <p:txBody>
          <a:bodyPr>
            <a:normAutofit fontScale="92500" lnSpcReduction="20000"/>
          </a:bodyPr>
          <a:lstStyle/>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With the rapid development of digitalization, there are a huge amount of images, accompanied with a lot of related texts . Automatic image captioning has recently attracted much research interest. The objective of automatic image captioning is to generate properly formed English sentences to describe the content of an image automatically, which is of great impact in various domains such as virtual assistants, image indexing, recommendation in editing applications, and the help of the disabled. Although it is an easy task for a human to describe an image, it becomes very difficult for a machine to perform such a task.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rPr>
              <a:t>Image captioning does not only need to detect the objects contained in an image but also capture how these objects related to each other and their attributes as well as the activities involved in. Moreover, the semantic knowledge should be expressed in a natural language, which requires a language model to be developed based on the visual understanding With</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the rapid development of digitalization, there are a huge amount of images, accompanied with a lot of related texts . Automatic image captioning has recently attracted much research interest. The objective of automatic image captioning is to generate properly formed English sentences to describe the content of an image automatically, which is of great impact in various domains such as virtual assistants, image indexing, recommendation in editing applications, and the help of the disabled. Although it is an easy task for a human to describe an image, it becomes very difficult for a machine to perform such a task.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Image captioning does not only need to detect the objects contained in an image but also capture how these objects related to each other and their attributes as well as the activities involved in. Moreover, the semantic knowledge should be expressed in a natural language, which requires a language model to be developed based on the visual understanding</a:t>
            </a:r>
            <a:endParaRPr lang="en-IN" dirty="0"/>
          </a:p>
        </p:txBody>
      </p:sp>
    </p:spTree>
    <p:extLst>
      <p:ext uri="{BB962C8B-B14F-4D97-AF65-F5344CB8AC3E}">
        <p14:creationId xmlns:p14="http://schemas.microsoft.com/office/powerpoint/2010/main" val="576838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C5ED-B8B7-5D99-2E5D-9B8BC4DE0979}"/>
              </a:ext>
            </a:extLst>
          </p:cNvPr>
          <p:cNvSpPr>
            <a:spLocks noGrp="1"/>
          </p:cNvSpPr>
          <p:nvPr>
            <p:ph type="title"/>
          </p:nvPr>
        </p:nvSpPr>
        <p:spPr/>
        <p:txBody>
          <a:bodyPr/>
          <a:lstStyle/>
          <a:p>
            <a:r>
              <a:rPr lang="en-IN" dirty="0"/>
              <a:t>Literature Reviews</a:t>
            </a:r>
          </a:p>
        </p:txBody>
      </p:sp>
      <p:sp>
        <p:nvSpPr>
          <p:cNvPr id="3" name="Content Placeholder 2">
            <a:extLst>
              <a:ext uri="{FF2B5EF4-FFF2-40B4-BE49-F238E27FC236}">
                <a16:creationId xmlns:a16="http://schemas.microsoft.com/office/drawing/2014/main" id="{BE4E1EF2-1126-1D7C-B9A8-6073B2FA5B92}"/>
              </a:ext>
            </a:extLst>
          </p:cNvPr>
          <p:cNvSpPr>
            <a:spLocks noGrp="1"/>
          </p:cNvSpPr>
          <p:nvPr>
            <p:ph idx="1"/>
          </p:nvPr>
        </p:nvSpPr>
        <p:spPr/>
        <p:txBody>
          <a:bodyPr>
            <a:norm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Automatic Image Captioning Based on ResNet50 and LSTM with Soft Attention </a:t>
            </a:r>
            <a:r>
              <a:rPr lang="en-IN" sz="1800" dirty="0">
                <a:effectLst/>
                <a:latin typeface="Calibri" panose="020F0502020204030204" pitchFamily="34" charset="0"/>
                <a:ea typeface="Calibri" panose="020F0502020204030204" pitchFamily="34" charset="0"/>
                <a:cs typeface="Times New Roman" panose="02020603050405020304" pitchFamily="18" charset="0"/>
                <a:hlinkClick r:id="rId2"/>
              </a:rPr>
              <a:t>Link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IN" sz="1800" kern="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Automatic Image Captioning using Deep Learning (CNN and LSTM) in </a:t>
            </a:r>
            <a:r>
              <a:rPr lang="en-IN" sz="1800" kern="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PyTorch</a:t>
            </a:r>
            <a:r>
              <a:rPr lang="en-IN" sz="1800" kern="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3"/>
              </a:rPr>
              <a:t>Link</a:t>
            </a:r>
            <a:endParaRPr lang="en-IN" sz="1800" kern="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US" dirty="0">
                <a:latin typeface="Calibri" panose="020F0502020204030204" pitchFamily="34" charset="0"/>
                <a:cs typeface="Times New Roman" panose="02020603050405020304" pitchFamily="18" charset="0"/>
              </a:rPr>
              <a:t>Deep Visual-Semantic Alignments for Generating Image Descriptions  </a:t>
            </a:r>
            <a:r>
              <a:rPr lang="en-US" dirty="0">
                <a:latin typeface="Calibri" panose="020F0502020204030204" pitchFamily="34" charset="0"/>
                <a:cs typeface="Times New Roman" panose="02020603050405020304" pitchFamily="18" charset="0"/>
                <a:hlinkClick r:id="rId4"/>
              </a:rPr>
              <a:t>Link</a:t>
            </a:r>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Attention Is All You Need Link </a:t>
            </a:r>
            <a:r>
              <a:rPr lang="en-US" dirty="0" err="1">
                <a:latin typeface="Calibri" panose="020F0502020204030204" pitchFamily="34" charset="0"/>
                <a:cs typeface="Times New Roman" panose="02020603050405020304" pitchFamily="18" charset="0"/>
                <a:hlinkClick r:id="rId5"/>
              </a:rPr>
              <a:t>Link</a:t>
            </a:r>
            <a:endParaRPr lang="en-US" dirty="0">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90983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BEA57-2113-4708-ACE5-E9CA6BC1AF90}"/>
              </a:ext>
            </a:extLst>
          </p:cNvPr>
          <p:cNvSpPr>
            <a:spLocks noGrp="1"/>
          </p:cNvSpPr>
          <p:nvPr>
            <p:ph type="title"/>
          </p:nvPr>
        </p:nvSpPr>
        <p:spPr/>
        <p:txBody>
          <a:bodyPr/>
          <a:lstStyle/>
          <a:p>
            <a:r>
              <a:rPr lang="en-IN" dirty="0"/>
              <a:t>Current State</a:t>
            </a:r>
          </a:p>
        </p:txBody>
      </p:sp>
      <p:sp>
        <p:nvSpPr>
          <p:cNvPr id="3" name="Content Placeholder 2">
            <a:extLst>
              <a:ext uri="{FF2B5EF4-FFF2-40B4-BE49-F238E27FC236}">
                <a16:creationId xmlns:a16="http://schemas.microsoft.com/office/drawing/2014/main" id="{5680CAD5-7E5B-C6DB-A3E6-16E9D38CB4F1}"/>
              </a:ext>
            </a:extLst>
          </p:cNvPr>
          <p:cNvSpPr>
            <a:spLocks noGrp="1"/>
          </p:cNvSpPr>
          <p:nvPr>
            <p:ph idx="1"/>
          </p:nvPr>
        </p:nvSpPr>
        <p:spPr/>
        <p:txBody>
          <a:bodyPr>
            <a:normAutofit lnSpcReduction="10000"/>
          </a:bodyPr>
          <a:lstStyle/>
          <a:p>
            <a:r>
              <a:rPr lang="en-IN" dirty="0"/>
              <a:t>Built 8K, 30K LSTM  with </a:t>
            </a:r>
            <a:r>
              <a:rPr lang="en-IN" dirty="0" err="1"/>
              <a:t>Xception</a:t>
            </a:r>
            <a:r>
              <a:rPr lang="en-IN" dirty="0"/>
              <a:t> model</a:t>
            </a:r>
          </a:p>
          <a:p>
            <a:pPr lvl="1"/>
            <a:r>
              <a:rPr lang="en-IN" dirty="0"/>
              <a:t>Flicker dataset</a:t>
            </a:r>
          </a:p>
          <a:p>
            <a:r>
              <a:rPr lang="en-IN" dirty="0"/>
              <a:t>Built 8K, 30K CNN (</a:t>
            </a:r>
            <a:r>
              <a:rPr lang="en-IN" dirty="0" err="1"/>
              <a:t>EfficientNet</a:t>
            </a:r>
            <a:r>
              <a:rPr lang="en-IN" b="0" i="0" dirty="0">
                <a:solidFill>
                  <a:srgbClr val="000000"/>
                </a:solidFill>
                <a:effectLst/>
                <a:latin typeface="Lato" panose="020F0502020204030203" pitchFamily="34" charset="0"/>
              </a:rPr>
              <a:t>)</a:t>
            </a:r>
            <a:r>
              <a:rPr lang="en-IN" dirty="0"/>
              <a:t> with Transformer model</a:t>
            </a:r>
          </a:p>
          <a:p>
            <a:pPr lvl="1"/>
            <a:r>
              <a:rPr lang="en-IN" dirty="0"/>
              <a:t>Flicker dataset</a:t>
            </a:r>
          </a:p>
          <a:p>
            <a:r>
              <a:rPr lang="en-IN" dirty="0"/>
              <a:t>RESNET150 model</a:t>
            </a:r>
          </a:p>
          <a:p>
            <a:pPr lvl="1"/>
            <a:r>
              <a:rPr lang="en-IN" dirty="0"/>
              <a:t>Coco dataset</a:t>
            </a:r>
          </a:p>
          <a:p>
            <a:r>
              <a:rPr lang="en-IN" dirty="0"/>
              <a:t>Comparing performance metrics between models</a:t>
            </a:r>
          </a:p>
          <a:p>
            <a:r>
              <a:rPr lang="en-IN" dirty="0"/>
              <a:t>Evaluated caption prediction with BELU score</a:t>
            </a:r>
          </a:p>
          <a:p>
            <a:r>
              <a:rPr lang="en-IN" dirty="0"/>
              <a:t>Deployed Model in Flask and </a:t>
            </a:r>
            <a:r>
              <a:rPr lang="en-IN" dirty="0" err="1"/>
              <a:t>Ngrok</a:t>
            </a:r>
            <a:endParaRPr lang="en-IN" dirty="0"/>
          </a:p>
          <a:p>
            <a:r>
              <a:rPr lang="en-IN" dirty="0"/>
              <a:t>Code is uploaded in </a:t>
            </a:r>
            <a:r>
              <a:rPr lang="en-IN" dirty="0" err="1"/>
              <a:t>Github</a:t>
            </a:r>
            <a:endParaRPr lang="en-IN" dirty="0"/>
          </a:p>
        </p:txBody>
      </p:sp>
    </p:spTree>
    <p:extLst>
      <p:ext uri="{BB962C8B-B14F-4D97-AF65-F5344CB8AC3E}">
        <p14:creationId xmlns:p14="http://schemas.microsoft.com/office/powerpoint/2010/main" val="1987429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27F61-0E37-3BB3-D409-93553559BED1}"/>
              </a:ext>
            </a:extLst>
          </p:cNvPr>
          <p:cNvSpPr>
            <a:spLocks noGrp="1"/>
          </p:cNvSpPr>
          <p:nvPr>
            <p:ph type="title"/>
          </p:nvPr>
        </p:nvSpPr>
        <p:spPr/>
        <p:txBody>
          <a:bodyPr/>
          <a:lstStyle/>
          <a:p>
            <a:r>
              <a:rPr lang="en-IN" dirty="0"/>
              <a:t>Methodologies</a:t>
            </a:r>
          </a:p>
        </p:txBody>
      </p:sp>
      <p:sp>
        <p:nvSpPr>
          <p:cNvPr id="3" name="Content Placeholder 2">
            <a:extLst>
              <a:ext uri="{FF2B5EF4-FFF2-40B4-BE49-F238E27FC236}">
                <a16:creationId xmlns:a16="http://schemas.microsoft.com/office/drawing/2014/main" id="{C1E650C8-A39C-B7A9-341B-2675F5F09177}"/>
              </a:ext>
            </a:extLst>
          </p:cNvPr>
          <p:cNvSpPr>
            <a:spLocks noGrp="1"/>
          </p:cNvSpPr>
          <p:nvPr>
            <p:ph idx="1"/>
          </p:nvPr>
        </p:nvSpPr>
        <p:spPr/>
        <p:txBody>
          <a:bodyPr/>
          <a:lstStyle/>
          <a:p>
            <a:r>
              <a:rPr lang="en-IN" dirty="0" err="1"/>
              <a:t>Xception</a:t>
            </a:r>
            <a:r>
              <a:rPr lang="en-IN" dirty="0"/>
              <a:t> model</a:t>
            </a:r>
          </a:p>
          <a:p>
            <a:r>
              <a:rPr lang="en-IN" dirty="0"/>
              <a:t>CNN with LSTM</a:t>
            </a:r>
          </a:p>
          <a:p>
            <a:r>
              <a:rPr lang="en-IN" dirty="0"/>
              <a:t>RESNET 150 and LSTM</a:t>
            </a:r>
          </a:p>
          <a:p>
            <a:r>
              <a:rPr lang="en-IN" dirty="0"/>
              <a:t>Transformers</a:t>
            </a:r>
          </a:p>
          <a:p>
            <a:r>
              <a:rPr lang="en-IN" dirty="0"/>
              <a:t>Evaluation of </a:t>
            </a:r>
            <a:r>
              <a:rPr lang="en-IN" dirty="0" err="1"/>
              <a:t>belu</a:t>
            </a:r>
            <a:r>
              <a:rPr lang="en-IN" dirty="0"/>
              <a:t> score</a:t>
            </a:r>
          </a:p>
          <a:p>
            <a:pPr marL="0" indent="0">
              <a:buNone/>
            </a:pPr>
            <a:endParaRPr lang="en-IN" dirty="0"/>
          </a:p>
          <a:p>
            <a:endParaRPr lang="en-IN" dirty="0"/>
          </a:p>
        </p:txBody>
      </p:sp>
    </p:spTree>
    <p:extLst>
      <p:ext uri="{BB962C8B-B14F-4D97-AF65-F5344CB8AC3E}">
        <p14:creationId xmlns:p14="http://schemas.microsoft.com/office/powerpoint/2010/main" val="3817685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C1887-9822-107D-0222-2A97A677409D}"/>
              </a:ext>
            </a:extLst>
          </p:cNvPr>
          <p:cNvSpPr>
            <a:spLocks noGrp="1"/>
          </p:cNvSpPr>
          <p:nvPr>
            <p:ph type="title"/>
          </p:nvPr>
        </p:nvSpPr>
        <p:spPr/>
        <p:txBody>
          <a:bodyPr/>
          <a:lstStyle/>
          <a:p>
            <a:r>
              <a:rPr lang="en-IN" dirty="0"/>
              <a:t>outcome</a:t>
            </a:r>
          </a:p>
        </p:txBody>
      </p:sp>
      <p:graphicFrame>
        <p:nvGraphicFramePr>
          <p:cNvPr id="8" name="Table 7">
            <a:extLst>
              <a:ext uri="{FF2B5EF4-FFF2-40B4-BE49-F238E27FC236}">
                <a16:creationId xmlns:a16="http://schemas.microsoft.com/office/drawing/2014/main" id="{DB1D5BC3-31EF-A805-EF27-77DE5809AE74}"/>
              </a:ext>
            </a:extLst>
          </p:cNvPr>
          <p:cNvGraphicFramePr>
            <a:graphicFrameLocks noGrp="1"/>
          </p:cNvGraphicFramePr>
          <p:nvPr>
            <p:extLst>
              <p:ext uri="{D42A27DB-BD31-4B8C-83A1-F6EECF244321}">
                <p14:modId xmlns:p14="http://schemas.microsoft.com/office/powerpoint/2010/main" val="2355919391"/>
              </p:ext>
            </p:extLst>
          </p:nvPr>
        </p:nvGraphicFramePr>
        <p:xfrm>
          <a:off x="1619251" y="2627376"/>
          <a:ext cx="9885365" cy="3608184"/>
        </p:xfrm>
        <a:graphic>
          <a:graphicData uri="http://schemas.openxmlformats.org/drawingml/2006/table">
            <a:tbl>
              <a:tblPr firstRow="1" firstCol="1" bandRow="1">
                <a:tableStyleId>{5C22544A-7EE6-4342-B048-85BDC9FD1C3A}</a:tableStyleId>
              </a:tblPr>
              <a:tblGrid>
                <a:gridCol w="1089572">
                  <a:extLst>
                    <a:ext uri="{9D8B030D-6E8A-4147-A177-3AD203B41FA5}">
                      <a16:colId xmlns:a16="http://schemas.microsoft.com/office/drawing/2014/main" val="102851508"/>
                    </a:ext>
                  </a:extLst>
                </a:gridCol>
                <a:gridCol w="972052">
                  <a:extLst>
                    <a:ext uri="{9D8B030D-6E8A-4147-A177-3AD203B41FA5}">
                      <a16:colId xmlns:a16="http://schemas.microsoft.com/office/drawing/2014/main" val="630692942"/>
                    </a:ext>
                  </a:extLst>
                </a:gridCol>
                <a:gridCol w="650398">
                  <a:extLst>
                    <a:ext uri="{9D8B030D-6E8A-4147-A177-3AD203B41FA5}">
                      <a16:colId xmlns:a16="http://schemas.microsoft.com/office/drawing/2014/main" val="2305276600"/>
                    </a:ext>
                  </a:extLst>
                </a:gridCol>
                <a:gridCol w="743214">
                  <a:extLst>
                    <a:ext uri="{9D8B030D-6E8A-4147-A177-3AD203B41FA5}">
                      <a16:colId xmlns:a16="http://schemas.microsoft.com/office/drawing/2014/main" val="1402056156"/>
                    </a:ext>
                  </a:extLst>
                </a:gridCol>
                <a:gridCol w="650398">
                  <a:extLst>
                    <a:ext uri="{9D8B030D-6E8A-4147-A177-3AD203B41FA5}">
                      <a16:colId xmlns:a16="http://schemas.microsoft.com/office/drawing/2014/main" val="20524261"/>
                    </a:ext>
                  </a:extLst>
                </a:gridCol>
                <a:gridCol w="744570">
                  <a:extLst>
                    <a:ext uri="{9D8B030D-6E8A-4147-A177-3AD203B41FA5}">
                      <a16:colId xmlns:a16="http://schemas.microsoft.com/office/drawing/2014/main" val="3864725898"/>
                    </a:ext>
                  </a:extLst>
                </a:gridCol>
                <a:gridCol w="744570">
                  <a:extLst>
                    <a:ext uri="{9D8B030D-6E8A-4147-A177-3AD203B41FA5}">
                      <a16:colId xmlns:a16="http://schemas.microsoft.com/office/drawing/2014/main" val="4169043065"/>
                    </a:ext>
                  </a:extLst>
                </a:gridCol>
                <a:gridCol w="744570">
                  <a:extLst>
                    <a:ext uri="{9D8B030D-6E8A-4147-A177-3AD203B41FA5}">
                      <a16:colId xmlns:a16="http://schemas.microsoft.com/office/drawing/2014/main" val="1664955724"/>
                    </a:ext>
                  </a:extLst>
                </a:gridCol>
                <a:gridCol w="3546021">
                  <a:extLst>
                    <a:ext uri="{9D8B030D-6E8A-4147-A177-3AD203B41FA5}">
                      <a16:colId xmlns:a16="http://schemas.microsoft.com/office/drawing/2014/main" val="3972575407"/>
                    </a:ext>
                  </a:extLst>
                </a:gridCol>
              </a:tblGrid>
              <a:tr h="727884">
                <a:tc>
                  <a:txBody>
                    <a:bodyPr/>
                    <a:lstStyle/>
                    <a:p>
                      <a:pPr>
                        <a:lnSpc>
                          <a:spcPct val="107000"/>
                        </a:lnSpc>
                        <a:spcAft>
                          <a:spcPts val="800"/>
                        </a:spcAft>
                      </a:pPr>
                      <a:r>
                        <a:rPr lang="en-IN" sz="1100">
                          <a:effectLst/>
                        </a:rPr>
                        <a:t>Dataset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Architecture/model</a:t>
                      </a:r>
                    </a:p>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Epoch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Accuracy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Loss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Validation Accuracy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100">
                          <a:effectLst/>
                        </a:rPr>
                        <a:t>Validation Loss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100">
                          <a:effectLst/>
                        </a:rPr>
                        <a:t>Bleu 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266303389"/>
                  </a:ext>
                </a:extLst>
              </a:tr>
              <a:tr h="548700">
                <a:tc>
                  <a:txBody>
                    <a:bodyPr/>
                    <a:lstStyle/>
                    <a:p>
                      <a:pPr>
                        <a:lnSpc>
                          <a:spcPct val="107000"/>
                        </a:lnSpc>
                        <a:spcAft>
                          <a:spcPts val="800"/>
                        </a:spcAft>
                      </a:pPr>
                      <a:r>
                        <a:rPr lang="en-IN" sz="1100">
                          <a:effectLst/>
                        </a:rPr>
                        <a:t>8K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LSTM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0.35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2.7868</a:t>
                      </a:r>
                    </a:p>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NA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100">
                          <a:effectLst/>
                        </a:rPr>
                        <a:t>NA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100">
                          <a:effectLst/>
                        </a:rPr>
                        <a:t>1.288</a:t>
                      </a:r>
                    </a:p>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523838874"/>
                  </a:ext>
                </a:extLst>
              </a:tr>
              <a:tr h="267831">
                <a:tc>
                  <a:txBody>
                    <a:bodyPr/>
                    <a:lstStyle/>
                    <a:p>
                      <a:pPr>
                        <a:lnSpc>
                          <a:spcPct val="107000"/>
                        </a:lnSpc>
                        <a:spcAft>
                          <a:spcPts val="800"/>
                        </a:spcAft>
                      </a:pPr>
                      <a:r>
                        <a:rPr lang="en-IN" sz="1100">
                          <a:effectLst/>
                        </a:rPr>
                        <a:t>30K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 LSTM 30k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 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 0.29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 3.9605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NA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100">
                          <a:effectLst/>
                        </a:rPr>
                        <a:t>NA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100">
                          <a:effectLst/>
                        </a:rPr>
                        <a:t> 1.28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65092736"/>
                  </a:ext>
                </a:extLst>
              </a:tr>
              <a:tr h="626454">
                <a:tc>
                  <a:txBody>
                    <a:bodyPr/>
                    <a:lstStyle/>
                    <a:p>
                      <a:pPr>
                        <a:lnSpc>
                          <a:spcPct val="107000"/>
                        </a:lnSpc>
                        <a:spcAft>
                          <a:spcPts val="800"/>
                        </a:spcAft>
                      </a:pPr>
                      <a:r>
                        <a:rPr lang="en-IN" sz="1100">
                          <a:effectLst/>
                        </a:rPr>
                        <a:t>8K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CNN-Transformers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0.50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11.21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latinLnBrk="1">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100">
                          <a:effectLst/>
                        </a:rPr>
                        <a:t>0.4002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pPr>
                      <a:r>
                        <a:rPr lang="en-IN" sz="1100">
                          <a:effectLst/>
                        </a:rPr>
                        <a:t>15.5382</a:t>
                      </a:r>
                      <a:endParaRPr lang="en-IN" sz="1100">
                        <a:effectLst/>
                        <a:latin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100">
                          <a:effectLst/>
                        </a:rPr>
                        <a:t>8.17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580345095"/>
                  </a:ext>
                </a:extLst>
              </a:tr>
              <a:tr h="809601">
                <a:tc>
                  <a:txBody>
                    <a:bodyPr/>
                    <a:lstStyle/>
                    <a:p>
                      <a:pPr>
                        <a:lnSpc>
                          <a:spcPct val="107000"/>
                        </a:lnSpc>
                        <a:spcAft>
                          <a:spcPts val="800"/>
                        </a:spcAft>
                      </a:pPr>
                      <a:r>
                        <a:rPr lang="en-IN" sz="1100">
                          <a:effectLst/>
                        </a:rPr>
                        <a:t>30K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 CNN-Transformers 30k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 0.50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11.07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0.40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100">
                          <a:effectLst/>
                        </a:rPr>
                        <a:t>15.44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100">
                          <a:effectLst/>
                        </a:rPr>
                        <a:t> 8.188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Model is saturated at 9 epoch and thereafter reducing validation accuracy</a:t>
                      </a:r>
                    </a:p>
                    <a:p>
                      <a:pPr>
                        <a:lnSpc>
                          <a:spcPct val="107000"/>
                        </a:lnSpc>
                        <a:spcAft>
                          <a:spcPts val="800"/>
                        </a:spcAft>
                      </a:pPr>
                      <a:r>
                        <a:rPr lang="en-IN" sz="1100">
                          <a:effectLst/>
                        </a:rPr>
                        <a:t>@30 loss: 8.3651 - acc: 0.5938 - val_loss: 17.7453 - val_acc: 0.3784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274140565"/>
                  </a:ext>
                </a:extLst>
              </a:tr>
              <a:tr h="626454">
                <a:tc>
                  <a:txBody>
                    <a:bodyPr/>
                    <a:lstStyle/>
                    <a:p>
                      <a:pPr>
                        <a:lnSpc>
                          <a:spcPct val="107000"/>
                        </a:lnSpc>
                        <a:spcAft>
                          <a:spcPts val="800"/>
                        </a:spcAft>
                      </a:pPr>
                      <a:r>
                        <a:rPr lang="en-IN" sz="1100">
                          <a:effectLst/>
                        </a:rPr>
                        <a:t>30K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 RESNET150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 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 NA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pPr>
                      <a:r>
                        <a:rPr lang="en-IN" sz="1100">
                          <a:effectLst/>
                        </a:rPr>
                        <a:t> 1.9591</a:t>
                      </a:r>
                      <a:endParaRPr lang="en-IN" sz="1100">
                        <a:effectLst/>
                        <a:latin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a:effectLst/>
                        </a:rPr>
                        <a:t>NA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100">
                          <a:effectLst/>
                        </a:rPr>
                        <a:t>NA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pPr>
                      <a:r>
                        <a:rPr lang="en-IN" sz="1100">
                          <a:effectLst/>
                        </a:rPr>
                        <a:t> 7.0931(Perplexity) </a:t>
                      </a:r>
                      <a:endParaRPr lang="en-IN" sz="1100">
                        <a:effectLst/>
                        <a:latin typeface="Calibri" panose="020F0502020204030204" pitchFamily="34" charset="0"/>
                        <a:cs typeface="Times New Roman" panose="02020603050405020304" pitchFamily="18" charset="0"/>
                      </a:endParaRPr>
                    </a:p>
                  </a:txBody>
                  <a:tcPr marL="48882" marR="48882" marT="48882" marB="48882"/>
                </a:tc>
                <a:tc>
                  <a:txBody>
                    <a:body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16039360"/>
                  </a:ext>
                </a:extLst>
              </a:tr>
            </a:tbl>
          </a:graphicData>
        </a:graphic>
      </p:graphicFrame>
    </p:spTree>
    <p:extLst>
      <p:ext uri="{BB962C8B-B14F-4D97-AF65-F5344CB8AC3E}">
        <p14:creationId xmlns:p14="http://schemas.microsoft.com/office/powerpoint/2010/main" val="2827047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C0732-5CEA-D5D4-6938-76E09EE63CC5}"/>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61E891CB-4EF2-4954-C080-71D342BBE488}"/>
              </a:ext>
            </a:extLst>
          </p:cNvPr>
          <p:cNvSpPr>
            <a:spLocks noGrp="1"/>
          </p:cNvSpPr>
          <p:nvPr>
            <p:ph idx="1"/>
          </p:nvPr>
        </p:nvSpPr>
        <p:spPr/>
        <p:txBody>
          <a:bodyPr/>
          <a:lstStyle/>
          <a:p>
            <a:r>
              <a:rPr lang="en-IN" dirty="0"/>
              <a:t>For 30k training is taking long time and Google </a:t>
            </a:r>
            <a:r>
              <a:rPr lang="en-IN" dirty="0" err="1"/>
              <a:t>colab’s</a:t>
            </a:r>
            <a:r>
              <a:rPr lang="en-IN" dirty="0"/>
              <a:t> runtime is getting frequently disconnected.</a:t>
            </a:r>
          </a:p>
          <a:p>
            <a:r>
              <a:rPr lang="en-IN" dirty="0"/>
              <a:t>Understanding Transformers little bit challenge.</a:t>
            </a:r>
          </a:p>
          <a:p>
            <a:r>
              <a:rPr lang="en-IN" dirty="0"/>
              <a:t>There is no significant accuracy difference between from 8k and 32k</a:t>
            </a:r>
          </a:p>
          <a:p>
            <a:endParaRPr lang="en-IN" dirty="0"/>
          </a:p>
        </p:txBody>
      </p:sp>
    </p:spTree>
    <p:extLst>
      <p:ext uri="{BB962C8B-B14F-4D97-AF65-F5344CB8AC3E}">
        <p14:creationId xmlns:p14="http://schemas.microsoft.com/office/powerpoint/2010/main" val="1013954722"/>
      </p:ext>
    </p:extLst>
  </p:cSld>
  <p:clrMapOvr>
    <a:masterClrMapping/>
  </p:clrMapOvr>
</p:sld>
</file>

<file path=ppt/theme/theme1.xml><?xml version="1.0" encoding="utf-8"?>
<a:theme xmlns:a="http://schemas.openxmlformats.org/drawingml/2006/main" name="Wis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400</TotalTime>
  <Words>1089</Words>
  <Application>Microsoft Office PowerPoint</Application>
  <PresentationFormat>Widescreen</PresentationFormat>
  <Paragraphs>247</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Century Gothic</vt:lpstr>
      <vt:lpstr>Consolas</vt:lpstr>
      <vt:lpstr>Lato</vt:lpstr>
      <vt:lpstr>Times New Roman</vt:lpstr>
      <vt:lpstr>Wingdings 3</vt:lpstr>
      <vt:lpstr>Wisp</vt:lpstr>
      <vt:lpstr>Automatic Image Captioning</vt:lpstr>
      <vt:lpstr>Introduction Team – Group 13</vt:lpstr>
      <vt:lpstr>Automatic Image Captioning</vt:lpstr>
      <vt:lpstr>Covering Problem</vt:lpstr>
      <vt:lpstr>Literature Reviews</vt:lpstr>
      <vt:lpstr>Current State</vt:lpstr>
      <vt:lpstr>Methodologies</vt:lpstr>
      <vt:lpstr>outcome</vt:lpstr>
      <vt:lpstr>Challenges</vt:lpstr>
      <vt:lpstr>Applicable in Real world</vt:lpstr>
      <vt:lpstr>Model Deployment</vt:lpstr>
      <vt:lpstr>Demo</vt:lpstr>
      <vt:lpstr>Demo 1</vt:lpstr>
      <vt:lpstr>Demo 2 - Completely foreign Image</vt:lpstr>
      <vt:lpstr>Thank you</vt:lpstr>
      <vt:lpstr>CNN Transformer model</vt:lpstr>
      <vt:lpstr>CNN Transformer Training</vt:lpstr>
      <vt:lpstr>PowerPoint Presentation</vt:lpstr>
      <vt:lpstr>Model Deployment</vt:lpstr>
      <vt:lpstr>Model Deployment Architecture</vt:lpstr>
      <vt:lpstr>Model Deployment - UI</vt:lpstr>
      <vt:lpstr>Model Deployment UI</vt:lpstr>
      <vt:lpstr>Completely foreign Image</vt:lpstr>
      <vt:lpstr>GIT</vt:lpstr>
      <vt:lpstr>Next Tasks</vt:lpstr>
      <vt:lpstr>Stages In Machine Learning</vt:lpstr>
      <vt:lpstr>Architecture</vt:lpstr>
      <vt:lpstr>Major Architecture components</vt:lpstr>
      <vt:lpstr>Building model in VSCode</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Image Captioning</dc:title>
  <dc:creator>Hari Krishna</dc:creator>
  <cp:lastModifiedBy>Hari Krishna</cp:lastModifiedBy>
  <cp:revision>66</cp:revision>
  <dcterms:created xsi:type="dcterms:W3CDTF">2022-07-12T15:14:48Z</dcterms:created>
  <dcterms:modified xsi:type="dcterms:W3CDTF">2022-08-28T05:58:47Z</dcterms:modified>
</cp:coreProperties>
</file>