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5" r:id="rId5"/>
    <p:sldId id="275" r:id="rId6"/>
    <p:sldId id="272" r:id="rId7"/>
    <p:sldId id="274" r:id="rId8"/>
    <p:sldId id="269" r:id="rId9"/>
    <p:sldId id="266" r:id="rId10"/>
    <p:sldId id="267" r:id="rId11"/>
    <p:sldId id="268" r:id="rId12"/>
    <p:sldId id="276" r:id="rId13"/>
    <p:sldId id="271" r:id="rId14"/>
    <p:sldId id="273" r:id="rId15"/>
    <p:sldId id="270" r:id="rId16"/>
    <p:sldId id="259" r:id="rId17"/>
    <p:sldId id="260" r:id="rId18"/>
    <p:sldId id="264" r:id="rId19"/>
    <p:sldId id="263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26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9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65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8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0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54D2-4365-4A1C-B550-C6115828F36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503820-AEB7-4107-83BD-ECF934E75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6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2.x/" TargetMode="External"/><Relationship Id="rId2" Type="http://schemas.openxmlformats.org/officeDocument/2006/relationships/hyperlink" Target="https://keras.io/examples/vision/image_captio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grok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dataset.org/#ho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willyoga/Flickr8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0E8-B736-DC7B-1B4E-F72758E9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Image Captioning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EEFD6-152E-9FB6-47EF-A0BEFE1A8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CP2</a:t>
            </a:r>
          </a:p>
        </p:txBody>
      </p:sp>
    </p:spTree>
    <p:extLst>
      <p:ext uri="{BB962C8B-B14F-4D97-AF65-F5344CB8AC3E}">
        <p14:creationId xmlns:p14="http://schemas.microsoft.com/office/powerpoint/2010/main" val="291013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01A1-98CA-7A9A-0DFD-0FD4FFD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-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BEF06-4BA4-2AAF-5A27-14A780C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80" y="2012459"/>
            <a:ext cx="6839260" cy="1221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3D9CC-EDAE-BA89-EDA2-44E054F4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64" y="3842423"/>
            <a:ext cx="6950350" cy="2821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CAD6B-89E1-7B9B-97D3-B5FAA2A1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006" y="1949730"/>
            <a:ext cx="4508053" cy="3914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149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619D-D72A-E132-0CC1-3263FC2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F3480-FC80-6915-4B1E-E7213032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597948"/>
            <a:ext cx="5986462" cy="5278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960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9D3E-ED0F-24B9-2D48-F20A86F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087D0-C1C1-E029-785B-4F79BE75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87" y="1904999"/>
            <a:ext cx="6253238" cy="44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8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62B7-4FBB-EA96-C107-149A8EF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401F-27D8-8D11-A9CA-189E4466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37691"/>
          </a:xfrm>
        </p:spPr>
        <p:txBody>
          <a:bodyPr/>
          <a:lstStyle/>
          <a:p>
            <a:r>
              <a:rPr lang="en-IN" dirty="0"/>
              <a:t>For 30k training is taking long time and Google </a:t>
            </a:r>
            <a:r>
              <a:rPr lang="en-IN" dirty="0" err="1"/>
              <a:t>colab</a:t>
            </a:r>
            <a:r>
              <a:rPr lang="en-IN" dirty="0"/>
              <a:t> runtime is frequently disconnecting</a:t>
            </a:r>
          </a:p>
        </p:txBody>
      </p:sp>
    </p:spTree>
    <p:extLst>
      <p:ext uri="{BB962C8B-B14F-4D97-AF65-F5344CB8AC3E}">
        <p14:creationId xmlns:p14="http://schemas.microsoft.com/office/powerpoint/2010/main" val="18575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17F4-5817-62D0-3F78-A971B5D2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D4DF-37D7-06F9-560D-26CA0AA0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Fine tune models to improve accuracy</a:t>
            </a:r>
          </a:p>
          <a:p>
            <a:r>
              <a:rPr lang="en-IN" dirty="0"/>
              <a:t>Experiment with different learning rates</a:t>
            </a:r>
          </a:p>
          <a:p>
            <a:r>
              <a:rPr lang="en-IN" dirty="0"/>
              <a:t>Testing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BAD09C-4B3F-88EF-9BDB-5E4B626F9455}"/>
              </a:ext>
            </a:extLst>
          </p:cNvPr>
          <p:cNvSpPr txBox="1">
            <a:spLocks/>
          </p:cNvSpPr>
          <p:nvPr/>
        </p:nvSpPr>
        <p:spPr>
          <a:xfrm>
            <a:off x="2486908" y="3947093"/>
            <a:ext cx="8911687" cy="928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DFC31-6E13-BCFE-F244-EBC768F82EB9}"/>
              </a:ext>
            </a:extLst>
          </p:cNvPr>
          <p:cNvSpPr txBox="1">
            <a:spLocks/>
          </p:cNvSpPr>
          <p:nvPr/>
        </p:nvSpPr>
        <p:spPr>
          <a:xfrm>
            <a:off x="2438468" y="4759692"/>
            <a:ext cx="8915400" cy="184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hlinkClick r:id="rId2"/>
              </a:rPr>
              <a:t>https://keras.io/examples/vision/image_captioning/</a:t>
            </a:r>
            <a:endParaRPr lang="en-IN" dirty="0"/>
          </a:p>
          <a:p>
            <a:r>
              <a:rPr lang="en-IN" dirty="0">
                <a:hlinkClick r:id="rId3"/>
              </a:rPr>
              <a:t>https://flask.palletsprojects.com/en/2.2.x/</a:t>
            </a:r>
            <a:endParaRPr lang="en-IN" dirty="0"/>
          </a:p>
          <a:p>
            <a:r>
              <a:rPr lang="en-IN" dirty="0">
                <a:hlinkClick r:id="rId4"/>
              </a:rPr>
              <a:t>https://ngrok.com/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5B8-91FB-8DB2-14B8-59E38261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508" y="3103923"/>
            <a:ext cx="3365584" cy="128089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600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AFC7-10BC-C8EC-02A0-521295A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EF20-4671-B858-FE15-53C306C7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Gathering Data</a:t>
            </a:r>
          </a:p>
          <a:p>
            <a:pPr lvl="1"/>
            <a:r>
              <a:rPr lang="en-IN" dirty="0"/>
              <a:t>Downloading data </a:t>
            </a:r>
            <a:r>
              <a:rPr lang="en-IN" dirty="0">
                <a:hlinkClick r:id="rId2"/>
              </a:rPr>
              <a:t>https://cocodataset.org/#home</a:t>
            </a:r>
            <a:endParaRPr lang="en-IN" dirty="0"/>
          </a:p>
          <a:p>
            <a:pPr lvl="1"/>
            <a:r>
              <a:rPr lang="en-IN" dirty="0"/>
              <a:t>Train Images – 83K/13GB</a:t>
            </a:r>
          </a:p>
          <a:p>
            <a:pPr lvl="1"/>
            <a:r>
              <a:rPr lang="en-IN" dirty="0"/>
              <a:t>Test Images – 41K/6GB</a:t>
            </a:r>
          </a:p>
          <a:p>
            <a:r>
              <a:rPr lang="en-IN" dirty="0"/>
              <a:t>Preparing the Data</a:t>
            </a:r>
          </a:p>
          <a:p>
            <a:pPr lvl="1"/>
            <a:r>
              <a:rPr lang="en-IN" dirty="0"/>
              <a:t>Transforming and resizing data</a:t>
            </a:r>
          </a:p>
          <a:p>
            <a:r>
              <a:rPr lang="en-IN" dirty="0"/>
              <a:t>Choosing Model</a:t>
            </a:r>
          </a:p>
          <a:p>
            <a:pPr lvl="1"/>
            <a:r>
              <a:rPr lang="en-IN" dirty="0"/>
              <a:t>RESNET-152 pretrained model</a:t>
            </a:r>
          </a:p>
          <a:p>
            <a:pPr lvl="1"/>
            <a:r>
              <a:rPr lang="en-IN" dirty="0"/>
              <a:t>Common Object in Context (COCO) – Image recognition</a:t>
            </a:r>
          </a:p>
          <a:p>
            <a:r>
              <a:rPr lang="en-IN" dirty="0"/>
              <a:t>Training</a:t>
            </a:r>
          </a:p>
          <a:p>
            <a:pPr lvl="1"/>
            <a:r>
              <a:rPr lang="en-IN" dirty="0"/>
              <a:t>Training model with 5 </a:t>
            </a:r>
            <a:r>
              <a:rPr lang="en-IN" dirty="0" err="1"/>
              <a:t>epocs</a:t>
            </a:r>
            <a:endParaRPr lang="en-IN" dirty="0"/>
          </a:p>
          <a:p>
            <a:r>
              <a:rPr lang="en-IN" dirty="0"/>
              <a:t>Evaluation</a:t>
            </a:r>
          </a:p>
          <a:p>
            <a:r>
              <a:rPr lang="en-IN" dirty="0"/>
              <a:t>Hyperparameter Turning</a:t>
            </a:r>
          </a:p>
          <a:p>
            <a:r>
              <a:rPr lang="en-IN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3974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10AA-92DE-4943-6096-8382A69A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B3B5D-6E26-D72A-5089-5D12DA6D8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37" y="2074862"/>
            <a:ext cx="8368812" cy="395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78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372-BE75-0D75-788D-5BF3CD2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Architecture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157FD-3CA4-81F0-9D93-06E6AEFFEB67}"/>
              </a:ext>
            </a:extLst>
          </p:cNvPr>
          <p:cNvSpPr txBox="1"/>
          <p:nvPr/>
        </p:nvSpPr>
        <p:spPr>
          <a:xfrm>
            <a:off x="1093304" y="3195358"/>
            <a:ext cx="280283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EncoderCNN</a:t>
            </a:r>
            <a:endParaRPr lang="en-IN" dirty="0"/>
          </a:p>
          <a:p>
            <a:r>
              <a:rPr lang="en-IN" dirty="0"/>
              <a:t>--</a:t>
            </a:r>
          </a:p>
          <a:p>
            <a:r>
              <a:rPr lang="en-IN" dirty="0"/>
              <a:t>Load Pretrained data</a:t>
            </a:r>
          </a:p>
          <a:p>
            <a:r>
              <a:rPr lang="en-IN" dirty="0"/>
              <a:t>Remove Last Layer</a:t>
            </a:r>
          </a:p>
          <a:p>
            <a:r>
              <a:rPr lang="en-IN" dirty="0"/>
              <a:t>Add FC layer</a:t>
            </a:r>
          </a:p>
          <a:p>
            <a:r>
              <a:rPr lang="en-IN" dirty="0"/>
              <a:t>BatchNorm1d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CEFCE-D11E-D490-FA42-0A0F6AEB2DF3}"/>
              </a:ext>
            </a:extLst>
          </p:cNvPr>
          <p:cNvSpPr txBox="1"/>
          <p:nvPr/>
        </p:nvSpPr>
        <p:spPr>
          <a:xfrm>
            <a:off x="4142960" y="3196151"/>
            <a:ext cx="271007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DecoderCNN</a:t>
            </a:r>
            <a:endParaRPr lang="en-IN" dirty="0"/>
          </a:p>
          <a:p>
            <a:r>
              <a:rPr lang="en-IN" dirty="0"/>
              <a:t>--</a:t>
            </a:r>
          </a:p>
          <a:p>
            <a:r>
              <a:rPr lang="en-IN" dirty="0" err="1"/>
              <a:t>nn.Embedding</a:t>
            </a:r>
            <a:endParaRPr lang="en-IN" dirty="0"/>
          </a:p>
          <a:p>
            <a:r>
              <a:rPr lang="en-IN" dirty="0" err="1"/>
              <a:t>nn.LSTM</a:t>
            </a:r>
            <a:endParaRPr lang="en-IN" dirty="0"/>
          </a:p>
          <a:p>
            <a:r>
              <a:rPr lang="en-IN" dirty="0" err="1"/>
              <a:t>nn.Linear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D57E9-D1A8-3B61-5B8B-DC60B837B09D}"/>
              </a:ext>
            </a:extLst>
          </p:cNvPr>
          <p:cNvSpPr txBox="1"/>
          <p:nvPr/>
        </p:nvSpPr>
        <p:spPr>
          <a:xfrm>
            <a:off x="8691769" y="2609022"/>
            <a:ext cx="2802835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COCO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 Segmentation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Object Detection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A2703-A109-9160-D348-5A76C09F77FF}"/>
              </a:ext>
            </a:extLst>
          </p:cNvPr>
          <p:cNvSpPr txBox="1"/>
          <p:nvPr/>
        </p:nvSpPr>
        <p:spPr>
          <a:xfrm>
            <a:off x="8726556" y="4072521"/>
            <a:ext cx="2658718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4EC9B0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Vocabulary</a:t>
            </a:r>
          </a:p>
          <a:p>
            <a:r>
              <a:rPr lang="en-IN" dirty="0"/>
              <a:t>--</a:t>
            </a:r>
          </a:p>
          <a:p>
            <a:r>
              <a:rPr lang="en-IN" dirty="0"/>
              <a:t>Word2Index</a:t>
            </a:r>
          </a:p>
          <a:p>
            <a:r>
              <a:rPr lang="en-IN" dirty="0"/>
              <a:t>Index2Word</a:t>
            </a:r>
          </a:p>
          <a:p>
            <a:r>
              <a:rPr lang="en-IN" dirty="0"/>
              <a:t>Word Counter</a:t>
            </a:r>
          </a:p>
          <a:p>
            <a:r>
              <a:rPr lang="en-IN" dirty="0"/>
              <a:t>Tokenize Sentences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13A95-2AAA-3F58-4552-B6671436A82C}"/>
              </a:ext>
            </a:extLst>
          </p:cNvPr>
          <p:cNvSpPr txBox="1"/>
          <p:nvPr/>
        </p:nvSpPr>
        <p:spPr>
          <a:xfrm>
            <a:off x="1147970" y="5410197"/>
            <a:ext cx="274817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Resnet152</a:t>
            </a:r>
          </a:p>
          <a:p>
            <a:r>
              <a:rPr lang="en-IN" dirty="0"/>
              <a:t>--</a:t>
            </a:r>
          </a:p>
          <a:p>
            <a:r>
              <a:rPr lang="en-IN" dirty="0"/>
              <a:t>Pretrained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2BF51-57CC-B878-C430-E99FA0800D03}"/>
              </a:ext>
            </a:extLst>
          </p:cNvPr>
          <p:cNvSpPr txBox="1"/>
          <p:nvPr/>
        </p:nvSpPr>
        <p:spPr>
          <a:xfrm>
            <a:off x="3220278" y="2365513"/>
            <a:ext cx="1967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 err="1"/>
              <a:t>nn.Module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FB01-E447-E00C-C548-6FB555DA605B}"/>
              </a:ext>
            </a:extLst>
          </p:cNvPr>
          <p:cNvSpPr txBox="1"/>
          <p:nvPr/>
        </p:nvSpPr>
        <p:spPr>
          <a:xfrm>
            <a:off x="6997148" y="3222008"/>
            <a:ext cx="15505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 err="1"/>
              <a:t>nn.LSTM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F3BB8-95B8-A4FD-1595-437119686D59}"/>
              </a:ext>
            </a:extLst>
          </p:cNvPr>
          <p:cNvSpPr txBox="1"/>
          <p:nvPr/>
        </p:nvSpPr>
        <p:spPr>
          <a:xfrm>
            <a:off x="8726556" y="6090017"/>
            <a:ext cx="265871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4EC9B0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Pickle</a:t>
            </a:r>
          </a:p>
          <a:p>
            <a:r>
              <a:rPr lang="en-IN" dirty="0"/>
              <a:t>--</a:t>
            </a:r>
          </a:p>
          <a:p>
            <a:r>
              <a:rPr lang="en-IN" dirty="0"/>
              <a:t>Serialize object</a:t>
            </a:r>
          </a:p>
          <a:p>
            <a:r>
              <a:rPr lang="en-IN" dirty="0"/>
              <a:t>Deserialize object</a:t>
            </a:r>
          </a:p>
        </p:txBody>
      </p:sp>
    </p:spTree>
    <p:extLst>
      <p:ext uri="{BB962C8B-B14F-4D97-AF65-F5344CB8AC3E}">
        <p14:creationId xmlns:p14="http://schemas.microsoft.com/office/powerpoint/2010/main" val="418161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4071-9D0E-3CFC-BFB4-4E184590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model in </a:t>
            </a:r>
            <a:r>
              <a:rPr lang="en-IN" dirty="0" err="1"/>
              <a:t>VSCode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5D254-6AB6-6B42-1298-0CC8A698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96" y="1445452"/>
            <a:ext cx="7757491" cy="53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972F-8D2F-35F5-3413-4D2A443B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2922-31A2-492D-A029-02000A6F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Hari Krishna Suguru</a:t>
            </a:r>
          </a:p>
          <a:p>
            <a:r>
              <a:rPr lang="en-US" dirty="0" err="1"/>
              <a:t>Kirthi</a:t>
            </a:r>
            <a:r>
              <a:rPr lang="en-US" dirty="0"/>
              <a:t> Pakala</a:t>
            </a:r>
          </a:p>
          <a:p>
            <a:r>
              <a:rPr lang="en-US" dirty="0"/>
              <a:t>Manohar Rao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9DC-C74A-5191-642C-65AF3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0C4B-3B9C-1EFB-6D1D-C6160D75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Existing sample has large data set i.e. 83K.</a:t>
            </a:r>
          </a:p>
          <a:p>
            <a:r>
              <a:rPr lang="en-IN" dirty="0"/>
              <a:t>Training model with 5 </a:t>
            </a:r>
            <a:r>
              <a:rPr lang="en-IN" dirty="0" err="1"/>
              <a:t>epoc</a:t>
            </a:r>
            <a:r>
              <a:rPr lang="en-IN" dirty="0"/>
              <a:t> /128 batch size taking long time (days) in normal laptop</a:t>
            </a:r>
          </a:p>
          <a:p>
            <a:r>
              <a:rPr lang="en-IN" dirty="0"/>
              <a:t>Some libraries are modified over a period of time, explored alternative to fix issues</a:t>
            </a:r>
          </a:p>
        </p:txBody>
      </p:sp>
    </p:spTree>
    <p:extLst>
      <p:ext uri="{BB962C8B-B14F-4D97-AF65-F5344CB8AC3E}">
        <p14:creationId xmlns:p14="http://schemas.microsoft.com/office/powerpoint/2010/main" val="37395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9D7-8632-3838-C2A8-CE25E874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067-26DC-3304-6F40-97C8210E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Developing our own model and Train it on Flicker dataset</a:t>
            </a:r>
          </a:p>
          <a:p>
            <a:r>
              <a:rPr lang="en-IN" dirty="0"/>
              <a:t>Predicting multi object text sentence</a:t>
            </a:r>
          </a:p>
          <a:p>
            <a:r>
              <a:rPr lang="en-IN" dirty="0"/>
              <a:t>Enhance existing (RESNET150) model to RESNET 50</a:t>
            </a:r>
          </a:p>
          <a:p>
            <a:r>
              <a:rPr lang="en-IN" dirty="0"/>
              <a:t>Benchmarking performance among the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DAD3-67FB-EAA9-9BBA-6DE0F48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AFE1-F7BE-17B9-66C9-A7531658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Objective</a:t>
            </a:r>
            <a:r>
              <a:rPr lang="en-US" dirty="0"/>
              <a:t>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an image captioning model to generate captions of an image using CNN</a:t>
            </a: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Flickr8k_dataset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Natural Language Toolkit, TensorFlow,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Transformers,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4C735-4F3B-EE16-FC89-041E22F37884}"/>
              </a:ext>
            </a:extLst>
          </p:cNvPr>
          <p:cNvSpPr txBox="1">
            <a:spLocks/>
          </p:cNvSpPr>
          <p:nvPr/>
        </p:nvSpPr>
        <p:spPr>
          <a:xfrm>
            <a:off x="838200" y="40640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21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EA57-2113-4708-ACE5-E9CA6BC1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CAD5-7E5B-C6DB-A3E6-16E9D38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Built 8K, 30K LSTM  with </a:t>
            </a:r>
            <a:r>
              <a:rPr lang="en-IN" dirty="0" err="1"/>
              <a:t>Xception</a:t>
            </a:r>
            <a:r>
              <a:rPr lang="en-IN" dirty="0"/>
              <a:t> model</a:t>
            </a:r>
          </a:p>
          <a:p>
            <a:pPr lvl="1"/>
            <a:r>
              <a:rPr lang="en-IN" dirty="0"/>
              <a:t>Flicker dataset</a:t>
            </a:r>
          </a:p>
          <a:p>
            <a:r>
              <a:rPr lang="en-IN" dirty="0"/>
              <a:t>Built 8K, 30K CNN with Transformer model</a:t>
            </a:r>
          </a:p>
          <a:p>
            <a:pPr lvl="1"/>
            <a:r>
              <a:rPr lang="en-IN" dirty="0"/>
              <a:t>Flicker dataset</a:t>
            </a:r>
          </a:p>
          <a:p>
            <a:r>
              <a:rPr lang="en-IN" dirty="0"/>
              <a:t>Building Existing RESNET150 model</a:t>
            </a:r>
          </a:p>
          <a:p>
            <a:pPr lvl="1"/>
            <a:r>
              <a:rPr lang="en-IN" dirty="0"/>
              <a:t>Coco dataset</a:t>
            </a:r>
          </a:p>
          <a:p>
            <a:r>
              <a:rPr lang="en-IN" dirty="0"/>
              <a:t>Comparing performance metrics between models</a:t>
            </a:r>
          </a:p>
          <a:p>
            <a:r>
              <a:rPr lang="en-IN" dirty="0"/>
              <a:t>Evaluated caption prediction with BELU score</a:t>
            </a:r>
          </a:p>
          <a:p>
            <a:r>
              <a:rPr lang="en-IN" dirty="0"/>
              <a:t>Deployed Model in Flask and </a:t>
            </a:r>
            <a:r>
              <a:rPr lang="en-IN" dirty="0" err="1"/>
              <a:t>Ngrok</a:t>
            </a:r>
            <a:endParaRPr lang="en-IN" dirty="0"/>
          </a:p>
          <a:p>
            <a:r>
              <a:rPr lang="en-IN" dirty="0"/>
              <a:t>Code is uploaded in </a:t>
            </a:r>
            <a:r>
              <a:rPr lang="en-IN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4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2E1E-C537-F0B8-16F8-44873803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Transformer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C423-03DC-AD9F-DD40-FC5D6402BA4D}"/>
              </a:ext>
            </a:extLst>
          </p:cNvPr>
          <p:cNvSpPr txBox="1"/>
          <p:nvPr/>
        </p:nvSpPr>
        <p:spPr>
          <a:xfrm>
            <a:off x="1565414" y="2489752"/>
            <a:ext cx="1093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A1FA5-121D-3B13-BC5F-BB21CF13FCAD}"/>
              </a:ext>
            </a:extLst>
          </p:cNvPr>
          <p:cNvSpPr txBox="1"/>
          <p:nvPr/>
        </p:nvSpPr>
        <p:spPr>
          <a:xfrm>
            <a:off x="3725518" y="2489752"/>
            <a:ext cx="1093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F045-31F2-BE98-9C46-908213314313}"/>
              </a:ext>
            </a:extLst>
          </p:cNvPr>
          <p:cNvSpPr txBox="1"/>
          <p:nvPr/>
        </p:nvSpPr>
        <p:spPr>
          <a:xfrm>
            <a:off x="5885622" y="2489752"/>
            <a:ext cx="1562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562FC-B55A-B9BF-E807-D4CA7984A28D}"/>
              </a:ext>
            </a:extLst>
          </p:cNvPr>
          <p:cNvSpPr txBox="1"/>
          <p:nvPr/>
        </p:nvSpPr>
        <p:spPr>
          <a:xfrm>
            <a:off x="7841974" y="2489752"/>
            <a:ext cx="1562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D6F42-7E65-CC23-F82B-A902C75169D5}"/>
              </a:ext>
            </a:extLst>
          </p:cNvPr>
          <p:cNvSpPr txBox="1"/>
          <p:nvPr/>
        </p:nvSpPr>
        <p:spPr>
          <a:xfrm>
            <a:off x="5567570" y="2274368"/>
            <a:ext cx="4318552" cy="17443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BAA98-E97B-64EC-6CCB-46D27E9E786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58718" y="267441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FCCBF-7592-DD26-193D-07659F2BED2C}"/>
              </a:ext>
            </a:extLst>
          </p:cNvPr>
          <p:cNvCxnSpPr>
            <a:stCxn id="6" idx="3"/>
          </p:cNvCxnSpPr>
          <p:nvPr/>
        </p:nvCxnSpPr>
        <p:spPr>
          <a:xfrm>
            <a:off x="4818822" y="267441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DF41B-D774-350E-0456-647DB126640E}"/>
              </a:ext>
            </a:extLst>
          </p:cNvPr>
          <p:cNvCxnSpPr>
            <a:cxnSpLocks/>
          </p:cNvCxnSpPr>
          <p:nvPr/>
        </p:nvCxnSpPr>
        <p:spPr>
          <a:xfrm>
            <a:off x="7447722" y="2623930"/>
            <a:ext cx="39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F5C985-0E7D-F381-9553-9827EB327A1B}"/>
              </a:ext>
            </a:extLst>
          </p:cNvPr>
          <p:cNvSpPr txBox="1"/>
          <p:nvPr/>
        </p:nvSpPr>
        <p:spPr>
          <a:xfrm>
            <a:off x="5885622" y="3146527"/>
            <a:ext cx="14444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Multi-Head Attention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4F3C5-A19D-51A3-094E-4C3BFA251BC4}"/>
              </a:ext>
            </a:extLst>
          </p:cNvPr>
          <p:cNvSpPr txBox="1"/>
          <p:nvPr/>
        </p:nvSpPr>
        <p:spPr>
          <a:xfrm>
            <a:off x="10368170" y="2489752"/>
            <a:ext cx="1093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B1DA8F-9F1B-EA7B-1CD1-7426D39DBF1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404074" y="2674418"/>
            <a:ext cx="9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E819F0-CC22-22C4-789E-5CBA2D701740}"/>
              </a:ext>
            </a:extLst>
          </p:cNvPr>
          <p:cNvSpPr txBox="1"/>
          <p:nvPr/>
        </p:nvSpPr>
        <p:spPr>
          <a:xfrm>
            <a:off x="7885872" y="3208646"/>
            <a:ext cx="14444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76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844A-E99E-B3E8-4B03-A2CBD7DC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Transformer model</a:t>
            </a:r>
          </a:p>
        </p:txBody>
      </p:sp>
      <p:pic>
        <p:nvPicPr>
          <p:cNvPr id="2054" name="Picture 6" descr="enter image description here">
            <a:extLst>
              <a:ext uri="{FF2B5EF4-FFF2-40B4-BE49-F238E27FC236}">
                <a16:creationId xmlns:a16="http://schemas.microsoft.com/office/drawing/2014/main" id="{2F641EC9-89D6-9AFD-52EB-21650B13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30" y="1436480"/>
            <a:ext cx="9811796" cy="52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8A0E-4A8A-827D-9B5E-DC1BCA27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Transformer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9C6A9-07AD-0E4F-7D11-A09D7504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28" y="1829179"/>
            <a:ext cx="9159556" cy="40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8E76-DA8E-201E-1B84-C09B37A3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with Different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189F6A-D847-DD74-99AA-8575F211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27772"/>
              </p:ext>
            </p:extLst>
          </p:nvPr>
        </p:nvGraphicFramePr>
        <p:xfrm>
          <a:off x="575096" y="2146852"/>
          <a:ext cx="10929518" cy="3468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078">
                  <a:extLst>
                    <a:ext uri="{9D8B030D-6E8A-4147-A177-3AD203B41FA5}">
                      <a16:colId xmlns:a16="http://schemas.microsoft.com/office/drawing/2014/main" val="564951029"/>
                    </a:ext>
                  </a:extLst>
                </a:gridCol>
                <a:gridCol w="1543061">
                  <a:extLst>
                    <a:ext uri="{9D8B030D-6E8A-4147-A177-3AD203B41FA5}">
                      <a16:colId xmlns:a16="http://schemas.microsoft.com/office/drawing/2014/main" val="3852346603"/>
                    </a:ext>
                  </a:extLst>
                </a:gridCol>
                <a:gridCol w="716101">
                  <a:extLst>
                    <a:ext uri="{9D8B030D-6E8A-4147-A177-3AD203B41FA5}">
                      <a16:colId xmlns:a16="http://schemas.microsoft.com/office/drawing/2014/main" val="1629108402"/>
                    </a:ext>
                  </a:extLst>
                </a:gridCol>
                <a:gridCol w="820968">
                  <a:extLst>
                    <a:ext uri="{9D8B030D-6E8A-4147-A177-3AD203B41FA5}">
                      <a16:colId xmlns:a16="http://schemas.microsoft.com/office/drawing/2014/main" val="2354770529"/>
                    </a:ext>
                  </a:extLst>
                </a:gridCol>
                <a:gridCol w="716850">
                  <a:extLst>
                    <a:ext uri="{9D8B030D-6E8A-4147-A177-3AD203B41FA5}">
                      <a16:colId xmlns:a16="http://schemas.microsoft.com/office/drawing/2014/main" val="3106106640"/>
                    </a:ext>
                  </a:extLst>
                </a:gridCol>
                <a:gridCol w="865912">
                  <a:extLst>
                    <a:ext uri="{9D8B030D-6E8A-4147-A177-3AD203B41FA5}">
                      <a16:colId xmlns:a16="http://schemas.microsoft.com/office/drawing/2014/main" val="110425127"/>
                    </a:ext>
                  </a:extLst>
                </a:gridCol>
                <a:gridCol w="865912">
                  <a:extLst>
                    <a:ext uri="{9D8B030D-6E8A-4147-A177-3AD203B41FA5}">
                      <a16:colId xmlns:a16="http://schemas.microsoft.com/office/drawing/2014/main" val="4247199516"/>
                    </a:ext>
                  </a:extLst>
                </a:gridCol>
                <a:gridCol w="817223">
                  <a:extLst>
                    <a:ext uri="{9D8B030D-6E8A-4147-A177-3AD203B41FA5}">
                      <a16:colId xmlns:a16="http://schemas.microsoft.com/office/drawing/2014/main" val="1322434855"/>
                    </a:ext>
                  </a:extLst>
                </a:gridCol>
                <a:gridCol w="3849413">
                  <a:extLst>
                    <a:ext uri="{9D8B030D-6E8A-4147-A177-3AD203B41FA5}">
                      <a16:colId xmlns:a16="http://schemas.microsoft.com/office/drawing/2014/main" val="596208008"/>
                    </a:ext>
                  </a:extLst>
                </a:gridCol>
              </a:tblGrid>
              <a:tr h="868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Dataset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Architecture/model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Epoch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Accuracy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Loss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Validation Accuracy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Validation Loss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Bleu score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1382190654"/>
                  </a:ext>
                </a:extLst>
              </a:tr>
              <a:tr h="553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8K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LSTM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0.35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2.7868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1.288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1280702047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30K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LSTM 30k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2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943123167"/>
                  </a:ext>
                </a:extLst>
              </a:tr>
              <a:tr h="428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8K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CNN-Transformers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0.50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11.21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0.4002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15.5382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8.17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746660658"/>
                  </a:ext>
                </a:extLst>
              </a:tr>
              <a:tr h="992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30K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CNN-Transformers 30k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9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0.50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11.07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0.40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15.44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8.188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Model is saturated at 9 epoch and thereafter reducing validation accuracy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@30 loss: 8.3651 - acc: 0.5938 - val_loss: 17.7453 - val_acc: 0.3784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3269244026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8K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RESNET150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2194565350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30K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RESNET150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dirty="0">
                          <a:effectLst/>
                        </a:rPr>
                        <a:t> 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898" marR="80898" marT="0" marB="0"/>
                </a:tc>
                <a:extLst>
                  <a:ext uri="{0D108BD9-81ED-4DB2-BD59-A6C34878D82A}">
                    <a16:rowId xmlns:a16="http://schemas.microsoft.com/office/drawing/2014/main" val="364459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5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C988-D026-7E16-59DC-562428D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4BAA-14F7-E92A-F5C4-F7B8268F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Flask frame work for API</a:t>
            </a:r>
          </a:p>
          <a:p>
            <a:r>
              <a:rPr lang="en-IN" dirty="0" err="1"/>
              <a:t>Ngrok</a:t>
            </a:r>
            <a:r>
              <a:rPr lang="en-IN" dirty="0"/>
              <a:t> – proxy for public access</a:t>
            </a:r>
          </a:p>
          <a:p>
            <a:r>
              <a:rPr lang="en-IN" dirty="0"/>
              <a:t>Deployed saved mode in Flask</a:t>
            </a:r>
          </a:p>
        </p:txBody>
      </p:sp>
    </p:spTree>
    <p:extLst>
      <p:ext uri="{BB962C8B-B14F-4D97-AF65-F5344CB8AC3E}">
        <p14:creationId xmlns:p14="http://schemas.microsoft.com/office/powerpoint/2010/main" val="2630265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517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Times New Roman</vt:lpstr>
      <vt:lpstr>Wingdings 3</vt:lpstr>
      <vt:lpstr>Wisp</vt:lpstr>
      <vt:lpstr>Automatic Image Captioning</vt:lpstr>
      <vt:lpstr>Introduction Team</vt:lpstr>
      <vt:lpstr>Overview</vt:lpstr>
      <vt:lpstr>Current State</vt:lpstr>
      <vt:lpstr>CNN Transformer model</vt:lpstr>
      <vt:lpstr>CNN Transformer model</vt:lpstr>
      <vt:lpstr>CNN Transformer Training</vt:lpstr>
      <vt:lpstr>Metrics with Different models</vt:lpstr>
      <vt:lpstr>Model Deployment</vt:lpstr>
      <vt:lpstr>Model Deployment - UI</vt:lpstr>
      <vt:lpstr>Model Deployment UI</vt:lpstr>
      <vt:lpstr>GIT</vt:lpstr>
      <vt:lpstr>Challenges</vt:lpstr>
      <vt:lpstr>Next Tasks</vt:lpstr>
      <vt:lpstr>Thank you</vt:lpstr>
      <vt:lpstr>Stages In Machine Learning</vt:lpstr>
      <vt:lpstr>Architecture</vt:lpstr>
      <vt:lpstr>Major Architecture components</vt:lpstr>
      <vt:lpstr>Building model in VSCode</vt:lpstr>
      <vt:lpstr>Challenges</vt:lpstr>
      <vt:lpstr>Next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Image Captioning</dc:title>
  <dc:creator>Hari Krishna</dc:creator>
  <cp:lastModifiedBy>Hari Krishna</cp:lastModifiedBy>
  <cp:revision>41</cp:revision>
  <dcterms:created xsi:type="dcterms:W3CDTF">2022-07-12T15:14:48Z</dcterms:created>
  <dcterms:modified xsi:type="dcterms:W3CDTF">2022-08-20T03:12:04Z</dcterms:modified>
</cp:coreProperties>
</file>