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17"/>
    </p:embeddedFont>
    <p:embeddedFont>
      <p:font typeface="Trebuchet MS" charset="1" panose="020B0603020202020204"/>
      <p:regular r:id="rId18"/>
    </p:embeddedFont>
    <p:embeddedFont>
      <p:font typeface="Calibri (MS)" charset="1" panose="020F0502020204030204"/>
      <p:regular r:id="rId19"/>
    </p:embeddedFont>
    <p:embeddedFont>
      <p:font typeface="Trebuchet MS Bold" charset="1" panose="020B0703020202020204"/>
      <p:regular r:id="rId20"/>
    </p:embeddedFont>
    <p:embeddedFont>
      <p:font typeface="Canva Sans Bold" charset="1" panose="020B0803030501040103"/>
      <p:regular r:id="rId21"/>
    </p:embeddedFont>
    <p:embeddedFont>
      <p:font typeface="Times New Roman" charset="1" panose="02030502070405020303"/>
      <p:regular r:id="rId22"/>
    </p:embeddedFont>
    <p:embeddedFont>
      <p:font typeface="Archivo Black" charset="1" panose="020B0A03020202020B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3.jpeg" Type="http://schemas.openxmlformats.org/officeDocument/2006/relationships/image"/><Relationship Id="rId4"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9.png" Type="http://schemas.openxmlformats.org/officeDocument/2006/relationships/image"/><Relationship Id="rId4"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jpeg" Type="http://schemas.openxmlformats.org/officeDocument/2006/relationships/image"/><Relationship Id="rId4"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250185" y="1420873"/>
            <a:ext cx="2748277" cy="2129533"/>
            <a:chOff x="0" y="0"/>
            <a:chExt cx="2748280" cy="2129536"/>
          </a:xfrm>
        </p:grpSpPr>
        <p:sp>
          <p:nvSpPr>
            <p:cNvPr name="Freeform 5" id="5"/>
            <p:cNvSpPr/>
            <p:nvPr/>
          </p:nvSpPr>
          <p:spPr>
            <a:xfrm flipH="false" flipV="false" rot="0">
              <a:off x="64262" y="479298"/>
              <a:ext cx="1846453" cy="1585976"/>
            </a:xfrm>
            <a:custGeom>
              <a:avLst/>
              <a:gdLst/>
              <a:ahLst/>
              <a:cxnLst/>
              <a:rect r="r" b="b" t="t" l="l"/>
              <a:pathLst>
                <a:path h="1585976" w="1846453">
                  <a:moveTo>
                    <a:pt x="397129" y="0"/>
                  </a:moveTo>
                  <a:lnTo>
                    <a:pt x="0" y="793115"/>
                  </a:lnTo>
                  <a:lnTo>
                    <a:pt x="397129" y="1585976"/>
                  </a:lnTo>
                  <a:lnTo>
                    <a:pt x="1449324" y="1585976"/>
                  </a:lnTo>
                  <a:lnTo>
                    <a:pt x="1846453" y="793115"/>
                  </a:lnTo>
                  <a:lnTo>
                    <a:pt x="1449324" y="0"/>
                  </a:lnTo>
                  <a:close/>
                </a:path>
              </a:pathLst>
            </a:custGeom>
            <a:solidFill>
              <a:srgbClr val="5FCAEE"/>
            </a:solidFill>
          </p:spPr>
        </p:sp>
        <p:sp>
          <p:nvSpPr>
            <p:cNvPr name="Freeform 6" id="6"/>
            <p:cNvSpPr/>
            <p:nvPr/>
          </p:nvSpPr>
          <p:spPr>
            <a:xfrm flipH="false" flipV="false" rot="0">
              <a:off x="1710309" y="65024"/>
              <a:ext cx="973328" cy="843026"/>
            </a:xfrm>
            <a:custGeom>
              <a:avLst/>
              <a:gdLst/>
              <a:ahLst/>
              <a:cxnLst/>
              <a:rect r="r" b="b" t="t" l="l"/>
              <a:pathLst>
                <a:path h="843026" w="973328">
                  <a:moveTo>
                    <a:pt x="211074" y="0"/>
                  </a:moveTo>
                  <a:lnTo>
                    <a:pt x="0" y="421386"/>
                  </a:lnTo>
                  <a:lnTo>
                    <a:pt x="211074" y="843026"/>
                  </a:lnTo>
                  <a:lnTo>
                    <a:pt x="762254" y="843026"/>
                  </a:lnTo>
                  <a:lnTo>
                    <a:pt x="973328" y="421386"/>
                  </a:lnTo>
                  <a:lnTo>
                    <a:pt x="762254" y="0"/>
                  </a:lnTo>
                  <a:close/>
                </a:path>
              </a:pathLst>
            </a:custGeom>
            <a:solidFill>
              <a:srgbClr val="2D936B"/>
            </a:solidFill>
          </p:spPr>
        </p:sp>
      </p:grpSp>
      <p:grpSp>
        <p:nvGrpSpPr>
          <p:cNvPr name="Group 7" id="7"/>
          <p:cNvGrpSpPr>
            <a:grpSpLocks noChangeAspect="true"/>
          </p:cNvGrpSpPr>
          <p:nvPr/>
        </p:nvGrpSpPr>
        <p:grpSpPr>
          <a:xfrm rot="0">
            <a:off x="5629275" y="1785938"/>
            <a:ext cx="2502789" cy="2157412"/>
            <a:chOff x="0" y="0"/>
            <a:chExt cx="2502789" cy="2157412"/>
          </a:xfrm>
        </p:grpSpPr>
        <p:sp>
          <p:nvSpPr>
            <p:cNvPr name="Freeform 8" id="8"/>
            <p:cNvSpPr/>
            <p:nvPr/>
          </p:nvSpPr>
          <p:spPr>
            <a:xfrm flipH="false" flipV="false" rot="0">
              <a:off x="0" y="0"/>
              <a:ext cx="2500249" cy="2157349"/>
            </a:xfrm>
            <a:custGeom>
              <a:avLst/>
              <a:gdLst/>
              <a:ahLst/>
              <a:cxnLst/>
              <a:rect r="r" b="b" t="t" l="l"/>
              <a:pathLst>
                <a:path h="2157349" w="2500249">
                  <a:moveTo>
                    <a:pt x="539369" y="0"/>
                  </a:moveTo>
                  <a:lnTo>
                    <a:pt x="0" y="1078611"/>
                  </a:lnTo>
                  <a:lnTo>
                    <a:pt x="539242" y="2157349"/>
                  </a:lnTo>
                  <a:lnTo>
                    <a:pt x="1961007" y="2157349"/>
                  </a:lnTo>
                  <a:lnTo>
                    <a:pt x="2500249" y="1078611"/>
                  </a:lnTo>
                  <a:lnTo>
                    <a:pt x="1961007" y="0"/>
                  </a:lnTo>
                  <a:close/>
                </a:path>
              </a:pathLst>
            </a:custGeom>
            <a:solidFill>
              <a:srgbClr val="42D0A1"/>
            </a:solidFill>
          </p:spPr>
        </p:sp>
      </p:grpSp>
      <p:grpSp>
        <p:nvGrpSpPr>
          <p:cNvPr name="Group 9" id="9"/>
          <p:cNvGrpSpPr>
            <a:grpSpLocks noChangeAspect="true"/>
          </p:cNvGrpSpPr>
          <p:nvPr/>
        </p:nvGrpSpPr>
        <p:grpSpPr>
          <a:xfrm rot="0">
            <a:off x="5700712" y="7843838"/>
            <a:ext cx="1084678" cy="928688"/>
            <a:chOff x="0" y="0"/>
            <a:chExt cx="1084682" cy="928688"/>
          </a:xfrm>
        </p:grpSpPr>
        <p:sp>
          <p:nvSpPr>
            <p:cNvPr name="Freeform 10" id="10"/>
            <p:cNvSpPr/>
            <p:nvPr/>
          </p:nvSpPr>
          <p:spPr>
            <a:xfrm flipH="false" flipV="false" rot="0">
              <a:off x="0" y="0"/>
              <a:ext cx="1084707" cy="928624"/>
            </a:xfrm>
            <a:custGeom>
              <a:avLst/>
              <a:gdLst/>
              <a:ahLst/>
              <a:cxnLst/>
              <a:rect r="r" b="b" t="t" l="l"/>
              <a:pathLst>
                <a:path h="928624" w="1084707">
                  <a:moveTo>
                    <a:pt x="232283" y="0"/>
                  </a:moveTo>
                  <a:lnTo>
                    <a:pt x="0" y="464439"/>
                  </a:lnTo>
                  <a:lnTo>
                    <a:pt x="232156" y="928624"/>
                  </a:lnTo>
                  <a:lnTo>
                    <a:pt x="853567" y="928624"/>
                  </a:lnTo>
                  <a:lnTo>
                    <a:pt x="1084707" y="466725"/>
                  </a:lnTo>
                  <a:lnTo>
                    <a:pt x="1084707" y="461772"/>
                  </a:lnTo>
                  <a:lnTo>
                    <a:pt x="853567" y="0"/>
                  </a:lnTo>
                  <a:close/>
                </a:path>
              </a:pathLst>
            </a:custGeom>
            <a:solidFill>
              <a:srgbClr val="42AF51"/>
            </a:solidFill>
          </p:spPr>
        </p:sp>
      </p:grpSp>
      <p:sp>
        <p:nvSpPr>
          <p:cNvPr name="Freeform 11" id="11"/>
          <p:cNvSpPr/>
          <p:nvPr/>
        </p:nvSpPr>
        <p:spPr>
          <a:xfrm flipH="false" flipV="false" rot="0">
            <a:off x="11104369" y="0"/>
            <a:ext cx="7181850" cy="10287000"/>
          </a:xfrm>
          <a:custGeom>
            <a:avLst/>
            <a:gdLst/>
            <a:ahLst/>
            <a:cxnLst/>
            <a:rect r="r" b="b" t="t" l="l"/>
            <a:pathLst>
              <a:path h="10287000" w="7181850">
                <a:moveTo>
                  <a:pt x="0" y="0"/>
                </a:moveTo>
                <a:lnTo>
                  <a:pt x="7181850" y="0"/>
                </a:lnTo>
                <a:lnTo>
                  <a:pt x="7181850" y="10287000"/>
                </a:lnTo>
                <a:lnTo>
                  <a:pt x="0" y="10287000"/>
                </a:lnTo>
                <a:lnTo>
                  <a:pt x="0" y="0"/>
                </a:lnTo>
                <a:close/>
              </a:path>
            </a:pathLst>
          </a:custGeom>
          <a:blipFill>
            <a:blip r:embed="rId2"/>
            <a:stretch>
              <a:fillRect l="0" t="-617" r="-928" b="-586"/>
            </a:stretch>
          </a:blipFill>
        </p:spPr>
      </p:sp>
      <p:sp>
        <p:nvSpPr>
          <p:cNvPr name="Freeform 12" id="12"/>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3"/>
            <a:stretch>
              <a:fillRect l="-66568" t="0" r="-66568" b="0"/>
            </a:stretch>
          </a:blipFill>
        </p:spPr>
      </p:sp>
      <p:sp>
        <p:nvSpPr>
          <p:cNvPr name="TextBox 13" id="13"/>
          <p:cNvSpPr txBox="true"/>
          <p:nvPr/>
        </p:nvSpPr>
        <p:spPr>
          <a:xfrm rot="0">
            <a:off x="2286000" y="-73704"/>
            <a:ext cx="4462605" cy="891540"/>
          </a:xfrm>
          <a:prstGeom prst="rect">
            <a:avLst/>
          </a:prstGeom>
        </p:spPr>
        <p:txBody>
          <a:bodyPr anchor="t" rtlCol="false" tIns="0" lIns="0" bIns="0" rIns="0">
            <a:spAutoFit/>
          </a:bodyPr>
          <a:lstStyle/>
          <a:p>
            <a:pPr algn="l">
              <a:lnSpc>
                <a:spcPts val="6719"/>
              </a:lnSpc>
            </a:pPr>
            <a:r>
              <a:rPr lang="en-US" b="true" sz="4800">
                <a:solidFill>
                  <a:srgbClr val="0F0F0F"/>
                </a:solidFill>
                <a:latin typeface="Times New Roman Bold"/>
                <a:ea typeface="Times New Roman Bold"/>
                <a:cs typeface="Times New Roman Bold"/>
                <a:sym typeface="Times New Roman Bold"/>
              </a:rPr>
              <a:t>Digital Portfolio </a:t>
            </a:r>
          </a:p>
        </p:txBody>
      </p:sp>
      <p:sp>
        <p:nvSpPr>
          <p:cNvPr name="TextBox 14" id="14"/>
          <p:cNvSpPr txBox="true"/>
          <p:nvPr/>
        </p:nvSpPr>
        <p:spPr>
          <a:xfrm rot="0">
            <a:off x="17030128" y="9691364"/>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1</a:t>
            </a:r>
          </a:p>
        </p:txBody>
      </p:sp>
      <p:sp>
        <p:nvSpPr>
          <p:cNvPr name="TextBox 15" id="15"/>
          <p:cNvSpPr txBox="true"/>
          <p:nvPr/>
        </p:nvSpPr>
        <p:spPr>
          <a:xfrm rot="0">
            <a:off x="3923252" y="5062433"/>
            <a:ext cx="8232743" cy="3320186"/>
          </a:xfrm>
          <a:prstGeom prst="rect">
            <a:avLst/>
          </a:prstGeom>
        </p:spPr>
        <p:txBody>
          <a:bodyPr anchor="t" rtlCol="false" tIns="0" lIns="0" bIns="0" rIns="0">
            <a:spAutoFit/>
          </a:bodyPr>
          <a:lstStyle/>
          <a:p>
            <a:pPr algn="l">
              <a:lnSpc>
                <a:spcPts val="4276"/>
              </a:lnSpc>
            </a:pPr>
            <a:r>
              <a:rPr lang="en-US" sz="3600">
                <a:solidFill>
                  <a:srgbClr val="000000"/>
                </a:solidFill>
                <a:latin typeface="Calibri (MS)"/>
                <a:ea typeface="Calibri (MS)"/>
                <a:cs typeface="Calibri (MS)"/>
                <a:sym typeface="Calibri (MS)"/>
              </a:rPr>
              <a:t>STUDENT NAME: HARISYAM.K</a:t>
            </a:r>
          </a:p>
          <a:p>
            <a:pPr algn="l">
              <a:lnSpc>
                <a:spcPts val="4276"/>
              </a:lnSpc>
            </a:pPr>
            <a:r>
              <a:rPr lang="en-US" sz="3600">
                <a:solidFill>
                  <a:srgbClr val="000000"/>
                </a:solidFill>
                <a:latin typeface="Calibri (MS)"/>
                <a:ea typeface="Calibri (MS)"/>
                <a:cs typeface="Calibri (MS)"/>
                <a:sym typeface="Calibri (MS)"/>
              </a:rPr>
              <a:t> REGISTER NO :2428N0065</a:t>
            </a:r>
          </a:p>
          <a:p>
            <a:pPr algn="l">
              <a:lnSpc>
                <a:spcPts val="4276"/>
              </a:lnSpc>
            </a:pPr>
            <a:r>
              <a:rPr lang="en-US" sz="3600">
                <a:solidFill>
                  <a:srgbClr val="000000"/>
                </a:solidFill>
                <a:latin typeface="Calibri (MS)"/>
                <a:ea typeface="Calibri (MS)"/>
                <a:cs typeface="Calibri (MS)"/>
                <a:sym typeface="Calibri (MS)"/>
              </a:rPr>
              <a:t>NMID: 6062E42EE639326916C450FE850ED073 DEPARTMENT: BSC CS with CY</a:t>
            </a:r>
          </a:p>
          <a:p>
            <a:pPr algn="l">
              <a:lnSpc>
                <a:spcPts val="4276"/>
              </a:lnSpc>
            </a:pPr>
            <a:r>
              <a:rPr lang="en-US" sz="3600">
                <a:solidFill>
                  <a:srgbClr val="000000"/>
                </a:solidFill>
                <a:latin typeface="Calibri (MS)"/>
                <a:ea typeface="Calibri (MS)"/>
                <a:cs typeface="Calibri (MS)"/>
                <a:sym typeface="Calibri (MS)"/>
              </a:rPr>
              <a:t>COLLEGE: SREE NARAYANA GURU COLLEGE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044112" y="2543175"/>
            <a:ext cx="471488" cy="486223"/>
            <a:chOff x="0" y="0"/>
            <a:chExt cx="471488" cy="486219"/>
          </a:xfrm>
        </p:grpSpPr>
        <p:sp>
          <p:nvSpPr>
            <p:cNvPr name="Freeform 5" id="5"/>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6" id="6"/>
          <p:cNvSpPr/>
          <p:nvPr/>
        </p:nvSpPr>
        <p:spPr>
          <a:xfrm flipH="false" flipV="false" rot="0">
            <a:off x="11104369" y="0"/>
            <a:ext cx="7181850" cy="10287000"/>
          </a:xfrm>
          <a:custGeom>
            <a:avLst/>
            <a:gdLst/>
            <a:ahLst/>
            <a:cxnLst/>
            <a:rect r="r" b="b" t="t" l="l"/>
            <a:pathLst>
              <a:path h="10287000" w="7181850">
                <a:moveTo>
                  <a:pt x="0" y="0"/>
                </a:moveTo>
                <a:lnTo>
                  <a:pt x="7181850" y="0"/>
                </a:lnTo>
                <a:lnTo>
                  <a:pt x="7181850" y="10287000"/>
                </a:lnTo>
                <a:lnTo>
                  <a:pt x="0" y="10287000"/>
                </a:lnTo>
                <a:lnTo>
                  <a:pt x="0" y="0"/>
                </a:lnTo>
                <a:close/>
              </a:path>
            </a:pathLst>
          </a:custGeom>
          <a:blipFill>
            <a:blip r:embed="rId2"/>
            <a:stretch>
              <a:fillRect l="-928" t="0" r="0" b="-1203"/>
            </a:stretch>
          </a:blipFill>
        </p:spPr>
      </p:sp>
      <p:sp>
        <p:nvSpPr>
          <p:cNvPr name="Freeform 7" id="7"/>
          <p:cNvSpPr/>
          <p:nvPr/>
        </p:nvSpPr>
        <p:spPr>
          <a:xfrm flipH="false" flipV="false" rot="0">
            <a:off x="100012" y="5072062"/>
            <a:ext cx="3705225" cy="5124450"/>
          </a:xfrm>
          <a:custGeom>
            <a:avLst/>
            <a:gdLst/>
            <a:ahLst/>
            <a:cxnLst/>
            <a:rect r="r" b="b" t="t" l="l"/>
            <a:pathLst>
              <a:path h="5124450" w="3705225">
                <a:moveTo>
                  <a:pt x="0" y="0"/>
                </a:moveTo>
                <a:lnTo>
                  <a:pt x="3705226" y="0"/>
                </a:lnTo>
                <a:lnTo>
                  <a:pt x="3705226" y="5124450"/>
                </a:lnTo>
                <a:lnTo>
                  <a:pt x="0" y="5124450"/>
                </a:lnTo>
                <a:lnTo>
                  <a:pt x="0" y="0"/>
                </a:lnTo>
                <a:close/>
              </a:path>
            </a:pathLst>
          </a:custGeom>
          <a:blipFill>
            <a:blip r:embed="rId3"/>
            <a:stretch>
              <a:fillRect l="0" t="-1430" r="0" b="-1543"/>
            </a:stretch>
          </a:blipFill>
        </p:spPr>
      </p:sp>
      <p:sp>
        <p:nvSpPr>
          <p:cNvPr name="Freeform 8" id="8"/>
          <p:cNvSpPr/>
          <p:nvPr/>
        </p:nvSpPr>
        <p:spPr>
          <a:xfrm flipH="false" flipV="false" rot="0">
            <a:off x="5235210" y="2786286"/>
            <a:ext cx="6442081" cy="7100664"/>
          </a:xfrm>
          <a:custGeom>
            <a:avLst/>
            <a:gdLst/>
            <a:ahLst/>
            <a:cxnLst/>
            <a:rect r="r" b="b" t="t" l="l"/>
            <a:pathLst>
              <a:path h="7100664" w="6442081">
                <a:moveTo>
                  <a:pt x="0" y="0"/>
                </a:moveTo>
                <a:lnTo>
                  <a:pt x="6442080" y="0"/>
                </a:lnTo>
                <a:lnTo>
                  <a:pt x="6442080" y="7100664"/>
                </a:lnTo>
                <a:lnTo>
                  <a:pt x="0" y="7100664"/>
                </a:lnTo>
                <a:lnTo>
                  <a:pt x="0" y="0"/>
                </a:lnTo>
                <a:close/>
              </a:path>
            </a:pathLst>
          </a:custGeom>
          <a:blipFill>
            <a:blip r:embed="rId4"/>
            <a:stretch>
              <a:fillRect l="-1261" t="-21040" r="-10834" b="-104331"/>
            </a:stretch>
          </a:blipFill>
        </p:spPr>
      </p:sp>
      <p:sp>
        <p:nvSpPr>
          <p:cNvPr name="TextBox 9" id="9"/>
          <p:cNvSpPr txBox="true"/>
          <p:nvPr/>
        </p:nvSpPr>
        <p:spPr>
          <a:xfrm rot="0">
            <a:off x="1128712" y="9698184"/>
            <a:ext cx="2633358" cy="298580"/>
          </a:xfrm>
          <a:prstGeom prst="rect">
            <a:avLst/>
          </a:prstGeom>
        </p:spPr>
        <p:txBody>
          <a:bodyPr anchor="t" rtlCol="false" tIns="0" lIns="0" bIns="0" rIns="0">
            <a:spAutoFit/>
          </a:bodyPr>
          <a:lstStyle/>
          <a:p>
            <a:pPr algn="l">
              <a:lnSpc>
                <a:spcPts val="2310"/>
              </a:lnSpc>
            </a:pPr>
            <a:r>
              <a:rPr lang="en-US" sz="1650" spc="29">
                <a:solidFill>
                  <a:srgbClr val="2D83C3"/>
                </a:solidFill>
                <a:latin typeface="Trebuchet MS"/>
                <a:ea typeface="Trebuchet MS"/>
                <a:cs typeface="Trebuchet MS"/>
                <a:sym typeface="Trebuchet MS"/>
              </a:rPr>
              <a:t>3/21/2024 </a:t>
            </a:r>
            <a:r>
              <a:rPr lang="en-US" b="true" sz="1650" spc="29">
                <a:solidFill>
                  <a:srgbClr val="2D83C3"/>
                </a:solidFill>
                <a:latin typeface="Trebuchet MS Bold"/>
                <a:ea typeface="Trebuchet MS Bold"/>
                <a:cs typeface="Trebuchet MS Bold"/>
                <a:sym typeface="Trebuchet MS Bold"/>
              </a:rPr>
              <a:t>Annual Review</a:t>
            </a:r>
          </a:p>
        </p:txBody>
      </p:sp>
      <p:sp>
        <p:nvSpPr>
          <p:cNvPr name="TextBox 10" id="10"/>
          <p:cNvSpPr txBox="true"/>
          <p:nvPr/>
        </p:nvSpPr>
        <p:spPr>
          <a:xfrm rot="0">
            <a:off x="16915828" y="9691364"/>
            <a:ext cx="22610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10</a:t>
            </a:r>
          </a:p>
        </p:txBody>
      </p:sp>
      <p:sp>
        <p:nvSpPr>
          <p:cNvPr name="TextBox 11" id="11"/>
          <p:cNvSpPr txBox="true"/>
          <p:nvPr/>
        </p:nvSpPr>
        <p:spPr>
          <a:xfrm rot="0">
            <a:off x="1109662" y="969626"/>
            <a:ext cx="10932490" cy="1097032"/>
          </a:xfrm>
          <a:prstGeom prst="rect">
            <a:avLst/>
          </a:prstGeom>
        </p:spPr>
        <p:txBody>
          <a:bodyPr anchor="t" rtlCol="false" tIns="0" lIns="0" bIns="0" rIns="0">
            <a:spAutoFit/>
          </a:bodyPr>
          <a:lstStyle/>
          <a:p>
            <a:pPr algn="l">
              <a:lnSpc>
                <a:spcPts val="8925"/>
              </a:lnSpc>
            </a:pPr>
            <a:r>
              <a:rPr lang="en-US" b="true" sz="6375" spc="25">
                <a:solidFill>
                  <a:srgbClr val="000000"/>
                </a:solidFill>
                <a:latin typeface="Trebuchet MS Bold"/>
                <a:ea typeface="Trebuchet MS Bold"/>
                <a:cs typeface="Trebuchet MS Bold"/>
                <a:sym typeface="Trebuchet MS Bold"/>
              </a:rPr>
              <a:t>RESULTS AND 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044112" y="2543175"/>
            <a:ext cx="471488" cy="486223"/>
            <a:chOff x="0" y="0"/>
            <a:chExt cx="471488" cy="486219"/>
          </a:xfrm>
        </p:grpSpPr>
        <p:sp>
          <p:nvSpPr>
            <p:cNvPr name="Freeform 5" id="5"/>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6" id="6"/>
          <p:cNvSpPr/>
          <p:nvPr/>
        </p:nvSpPr>
        <p:spPr>
          <a:xfrm flipH="false" flipV="false" rot="0">
            <a:off x="11104369" y="0"/>
            <a:ext cx="7181850" cy="10287000"/>
          </a:xfrm>
          <a:custGeom>
            <a:avLst/>
            <a:gdLst/>
            <a:ahLst/>
            <a:cxnLst/>
            <a:rect r="r" b="b" t="t" l="l"/>
            <a:pathLst>
              <a:path h="10287000" w="7181850">
                <a:moveTo>
                  <a:pt x="0" y="0"/>
                </a:moveTo>
                <a:lnTo>
                  <a:pt x="7181850" y="0"/>
                </a:lnTo>
                <a:lnTo>
                  <a:pt x="7181850" y="10287000"/>
                </a:lnTo>
                <a:lnTo>
                  <a:pt x="0" y="10287000"/>
                </a:lnTo>
                <a:lnTo>
                  <a:pt x="0" y="0"/>
                </a:lnTo>
                <a:close/>
              </a:path>
            </a:pathLst>
          </a:custGeom>
          <a:blipFill>
            <a:blip r:embed="rId2"/>
            <a:stretch>
              <a:fillRect l="0" t="-617" r="-928" b="-586"/>
            </a:stretch>
          </a:blipFill>
        </p:spPr>
      </p:sp>
      <p:sp>
        <p:nvSpPr>
          <p:cNvPr name="Freeform 7" id="7"/>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0" t="0" r="0" b="0"/>
            </a:stretch>
          </a:blipFill>
        </p:spPr>
      </p:sp>
      <p:sp>
        <p:nvSpPr>
          <p:cNvPr name="TextBox 8" id="8"/>
          <p:cNvSpPr txBox="true"/>
          <p:nvPr/>
        </p:nvSpPr>
        <p:spPr>
          <a:xfrm rot="0">
            <a:off x="1132999" y="542173"/>
            <a:ext cx="5582012" cy="1240793"/>
          </a:xfrm>
          <a:prstGeom prst="rect">
            <a:avLst/>
          </a:prstGeom>
        </p:spPr>
        <p:txBody>
          <a:bodyPr anchor="t" rtlCol="false" tIns="0" lIns="0" bIns="0" rIns="0">
            <a:spAutoFit/>
          </a:bodyPr>
          <a:lstStyle/>
          <a:p>
            <a:pPr algn="l">
              <a:lnSpc>
                <a:spcPts val="10080"/>
              </a:lnSpc>
            </a:pPr>
            <a:r>
              <a:rPr lang="en-US" b="true" sz="7200">
                <a:solidFill>
                  <a:srgbClr val="000000"/>
                </a:solidFill>
                <a:latin typeface="Trebuchet MS Bold"/>
                <a:ea typeface="Trebuchet MS Bold"/>
                <a:cs typeface="Trebuchet MS Bold"/>
                <a:sym typeface="Trebuchet MS Bold"/>
              </a:rPr>
              <a:t>CONCLUSION</a:t>
            </a:r>
          </a:p>
        </p:txBody>
      </p:sp>
      <p:sp>
        <p:nvSpPr>
          <p:cNvPr name="TextBox 9" id="9"/>
          <p:cNvSpPr txBox="true"/>
          <p:nvPr/>
        </p:nvSpPr>
        <p:spPr>
          <a:xfrm rot="0">
            <a:off x="16915828" y="9691364"/>
            <a:ext cx="22610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11</a:t>
            </a:r>
          </a:p>
        </p:txBody>
      </p:sp>
      <p:sp>
        <p:nvSpPr>
          <p:cNvPr name="TextBox 10" id="10"/>
          <p:cNvSpPr txBox="true"/>
          <p:nvPr/>
        </p:nvSpPr>
        <p:spPr>
          <a:xfrm rot="0">
            <a:off x="763191" y="3660572"/>
            <a:ext cx="15192870" cy="3582610"/>
          </a:xfrm>
          <a:prstGeom prst="rect">
            <a:avLst/>
          </a:prstGeom>
        </p:spPr>
        <p:txBody>
          <a:bodyPr anchor="t" rtlCol="false" tIns="0" lIns="0" bIns="0" rIns="0">
            <a:spAutoFit/>
          </a:bodyPr>
          <a:lstStyle/>
          <a:p>
            <a:pPr algn="ctr">
              <a:lnSpc>
                <a:spcPts val="4725"/>
              </a:lnSpc>
            </a:pPr>
            <a:r>
              <a:rPr lang="en-US" sz="3399">
                <a:solidFill>
                  <a:srgbClr val="000000"/>
                </a:solidFill>
                <a:latin typeface="Archivo Black"/>
                <a:ea typeface="Archivo Black"/>
                <a:cs typeface="Archivo Black"/>
                <a:sym typeface="Archivo Black"/>
              </a:rPr>
              <a:t>The Digital Portfolio provides a modern and effective way to present personal, academic, and professional achievements. It overcomes the limitations of traditional resumes by offering an interactive, organized, and accessible platform. This project helps students and professionals showcase their talents and creates better opportunities for growth and success.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044112" y="2543175"/>
            <a:ext cx="471488" cy="486223"/>
            <a:chOff x="0" y="0"/>
            <a:chExt cx="471488" cy="486219"/>
          </a:xfrm>
        </p:grpSpPr>
        <p:sp>
          <p:nvSpPr>
            <p:cNvPr name="Freeform 5" id="5"/>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6" id="6"/>
          <p:cNvSpPr/>
          <p:nvPr/>
        </p:nvSpPr>
        <p:spPr>
          <a:xfrm flipH="false" flipV="false" rot="0">
            <a:off x="11102273" y="0"/>
            <a:ext cx="7181850" cy="10287000"/>
          </a:xfrm>
          <a:custGeom>
            <a:avLst/>
            <a:gdLst/>
            <a:ahLst/>
            <a:cxnLst/>
            <a:rect r="r" b="b" t="t" l="l"/>
            <a:pathLst>
              <a:path h="10287000" w="7181850">
                <a:moveTo>
                  <a:pt x="0" y="0"/>
                </a:moveTo>
                <a:lnTo>
                  <a:pt x="7181850" y="0"/>
                </a:lnTo>
                <a:lnTo>
                  <a:pt x="7181850" y="10287000"/>
                </a:lnTo>
                <a:lnTo>
                  <a:pt x="0" y="10287000"/>
                </a:lnTo>
                <a:lnTo>
                  <a:pt x="0" y="0"/>
                </a:lnTo>
                <a:close/>
              </a:path>
            </a:pathLst>
          </a:custGeom>
          <a:blipFill>
            <a:blip r:embed="rId2"/>
            <a:stretch>
              <a:fillRect l="0" t="-617" r="-928" b="-586"/>
            </a:stretch>
          </a:blipFill>
        </p:spPr>
      </p:sp>
      <p:sp>
        <p:nvSpPr>
          <p:cNvPr name="Freeform 7" id="7"/>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3"/>
            <a:stretch>
              <a:fillRect l="-66568" t="0" r="-66568" b="0"/>
            </a:stretch>
          </a:blipFill>
        </p:spPr>
      </p:sp>
      <p:grpSp>
        <p:nvGrpSpPr>
          <p:cNvPr name="Group 8" id="8"/>
          <p:cNvGrpSpPr>
            <a:grpSpLocks noChangeAspect="true"/>
          </p:cNvGrpSpPr>
          <p:nvPr/>
        </p:nvGrpSpPr>
        <p:grpSpPr>
          <a:xfrm rot="0">
            <a:off x="700088" y="9614935"/>
            <a:ext cx="5557456" cy="444637"/>
            <a:chOff x="0" y="0"/>
            <a:chExt cx="5557456" cy="444640"/>
          </a:xfrm>
        </p:grpSpPr>
        <p:sp>
          <p:nvSpPr>
            <p:cNvPr name="Freeform 9" id="9"/>
            <p:cNvSpPr/>
            <p:nvPr/>
          </p:nvSpPr>
          <p:spPr>
            <a:xfrm flipH="false" flipV="false" rot="0">
              <a:off x="0" y="0"/>
              <a:ext cx="5557139" cy="444627"/>
            </a:xfrm>
            <a:custGeom>
              <a:avLst/>
              <a:gdLst/>
              <a:ahLst/>
              <a:cxnLst/>
              <a:rect r="r" b="b" t="t" l="l"/>
              <a:pathLst>
                <a:path h="444627" w="5557139">
                  <a:moveTo>
                    <a:pt x="0" y="0"/>
                  </a:moveTo>
                  <a:lnTo>
                    <a:pt x="0" y="444627"/>
                  </a:lnTo>
                  <a:lnTo>
                    <a:pt x="5557139" y="444627"/>
                  </a:lnTo>
                  <a:lnTo>
                    <a:pt x="5557139" y="0"/>
                  </a:lnTo>
                  <a:close/>
                </a:path>
              </a:pathLst>
            </a:custGeom>
            <a:solidFill>
              <a:srgbClr val="F2F2F2"/>
            </a:solidFill>
          </p:spPr>
        </p:sp>
      </p:grpSp>
      <p:sp>
        <p:nvSpPr>
          <p:cNvPr name="TextBox 10" id="10"/>
          <p:cNvSpPr txBox="true"/>
          <p:nvPr/>
        </p:nvSpPr>
        <p:spPr>
          <a:xfrm rot="0">
            <a:off x="1109662" y="1231659"/>
            <a:ext cx="5915225" cy="109703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TITLE</a:t>
            </a:r>
          </a:p>
        </p:txBody>
      </p:sp>
      <p:sp>
        <p:nvSpPr>
          <p:cNvPr name="TextBox 11" id="11"/>
          <p:cNvSpPr txBox="true"/>
          <p:nvPr/>
        </p:nvSpPr>
        <p:spPr>
          <a:xfrm rot="0">
            <a:off x="17030128" y="9691364"/>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2</a:t>
            </a:r>
          </a:p>
        </p:txBody>
      </p:sp>
      <p:sp>
        <p:nvSpPr>
          <p:cNvPr name="TextBox 12" id="12"/>
          <p:cNvSpPr txBox="true"/>
          <p:nvPr/>
        </p:nvSpPr>
        <p:spPr>
          <a:xfrm rot="0">
            <a:off x="871842" y="3037199"/>
            <a:ext cx="14161227" cy="2613498"/>
          </a:xfrm>
          <a:prstGeom prst="rect">
            <a:avLst/>
          </a:prstGeom>
        </p:spPr>
        <p:txBody>
          <a:bodyPr anchor="t" rtlCol="false" tIns="0" lIns="0" bIns="0" rIns="0">
            <a:spAutoFit/>
          </a:bodyPr>
          <a:lstStyle/>
          <a:p>
            <a:pPr algn="ctr">
              <a:lnSpc>
                <a:spcPts val="10351"/>
              </a:lnSpc>
            </a:pPr>
            <a:r>
              <a:rPr lang="en-US" b="true" sz="7399">
                <a:solidFill>
                  <a:srgbClr val="000000"/>
                </a:solidFill>
                <a:latin typeface="Canva Sans Bold"/>
                <a:ea typeface="Canva Sans Bold"/>
                <a:cs typeface="Canva Sans Bold"/>
                <a:sym typeface="Canva Sans Bold"/>
              </a:rPr>
              <a:t>Digital portfolio:A Web -Based Personal Showcase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8411825" cy="10410825"/>
          </a:xfrm>
          <a:custGeom>
            <a:avLst/>
            <a:gdLst/>
            <a:ahLst/>
            <a:cxnLst/>
            <a:rect r="r" b="b" t="t" l="l"/>
            <a:pathLst>
              <a:path h="10410825" w="18411825">
                <a:moveTo>
                  <a:pt x="0" y="0"/>
                </a:moveTo>
                <a:lnTo>
                  <a:pt x="18411825" y="0"/>
                </a:lnTo>
                <a:lnTo>
                  <a:pt x="18411825" y="10410825"/>
                </a:lnTo>
                <a:lnTo>
                  <a:pt x="0" y="10410825"/>
                </a:lnTo>
                <a:lnTo>
                  <a:pt x="0" y="0"/>
                </a:lnTo>
                <a:close/>
              </a:path>
            </a:pathLst>
          </a:custGeom>
          <a:blipFill>
            <a:blip r:embed="rId2"/>
            <a:stretch>
              <a:fillRect l="0" t="0" r="0" b="0"/>
            </a:stretch>
          </a:blipFill>
        </p:spPr>
      </p:sp>
      <p:sp>
        <p:nvSpPr>
          <p:cNvPr name="Freeform 3" id="3"/>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700088" y="9614935"/>
            <a:ext cx="5557456" cy="444637"/>
            <a:chOff x="0" y="0"/>
            <a:chExt cx="5557456" cy="444640"/>
          </a:xfrm>
        </p:grpSpPr>
        <p:sp>
          <p:nvSpPr>
            <p:cNvPr name="Freeform 5" id="5"/>
            <p:cNvSpPr/>
            <p:nvPr/>
          </p:nvSpPr>
          <p:spPr>
            <a:xfrm flipH="false" flipV="false" rot="0">
              <a:off x="0" y="0"/>
              <a:ext cx="5557139" cy="444627"/>
            </a:xfrm>
            <a:custGeom>
              <a:avLst/>
              <a:gdLst/>
              <a:ahLst/>
              <a:cxnLst/>
              <a:rect r="r" b="b" t="t" l="l"/>
              <a:pathLst>
                <a:path h="444627" w="5557139">
                  <a:moveTo>
                    <a:pt x="0" y="0"/>
                  </a:moveTo>
                  <a:lnTo>
                    <a:pt x="0" y="444627"/>
                  </a:lnTo>
                  <a:lnTo>
                    <a:pt x="5557139" y="444627"/>
                  </a:lnTo>
                  <a:lnTo>
                    <a:pt x="5557139" y="0"/>
                  </a:lnTo>
                  <a:close/>
                </a:path>
              </a:pathLst>
            </a:custGeom>
            <a:solidFill>
              <a:srgbClr val="F2F2F2"/>
            </a:solidFill>
          </p:spPr>
        </p:sp>
      </p:grpSp>
      <p:sp>
        <p:nvSpPr>
          <p:cNvPr name="Freeform 6" id="6"/>
          <p:cNvSpPr/>
          <p:nvPr/>
        </p:nvSpPr>
        <p:spPr>
          <a:xfrm flipH="false" flipV="false" rot="0">
            <a:off x="71438" y="5729288"/>
            <a:ext cx="2600239" cy="4514850"/>
          </a:xfrm>
          <a:custGeom>
            <a:avLst/>
            <a:gdLst/>
            <a:ahLst/>
            <a:cxnLst/>
            <a:rect r="r" b="b" t="t" l="l"/>
            <a:pathLst>
              <a:path h="4514850" w="2600239">
                <a:moveTo>
                  <a:pt x="0" y="0"/>
                </a:moveTo>
                <a:lnTo>
                  <a:pt x="2600239" y="0"/>
                </a:lnTo>
                <a:lnTo>
                  <a:pt x="2600239" y="4514850"/>
                </a:lnTo>
                <a:lnTo>
                  <a:pt x="0" y="4514850"/>
                </a:lnTo>
                <a:lnTo>
                  <a:pt x="0" y="0"/>
                </a:lnTo>
                <a:close/>
              </a:path>
            </a:pathLst>
          </a:custGeom>
          <a:blipFill>
            <a:blip r:embed="rId4"/>
            <a:stretch>
              <a:fillRect l="-3" t="0" r="0" b="0"/>
            </a:stretch>
          </a:blipFill>
        </p:spPr>
      </p:sp>
      <p:sp>
        <p:nvSpPr>
          <p:cNvPr name="TextBox 7" id="7"/>
          <p:cNvSpPr txBox="true"/>
          <p:nvPr/>
        </p:nvSpPr>
        <p:spPr>
          <a:xfrm rot="0">
            <a:off x="1128712" y="9698184"/>
            <a:ext cx="2633358" cy="298580"/>
          </a:xfrm>
          <a:prstGeom prst="rect">
            <a:avLst/>
          </a:prstGeom>
        </p:spPr>
        <p:txBody>
          <a:bodyPr anchor="t" rtlCol="false" tIns="0" lIns="0" bIns="0" rIns="0">
            <a:spAutoFit/>
          </a:bodyPr>
          <a:lstStyle/>
          <a:p>
            <a:pPr algn="l">
              <a:lnSpc>
                <a:spcPts val="2310"/>
              </a:lnSpc>
            </a:pPr>
            <a:r>
              <a:rPr lang="en-US" sz="1650" spc="29">
                <a:solidFill>
                  <a:srgbClr val="2D83C3"/>
                </a:solidFill>
                <a:latin typeface="Trebuchet MS"/>
                <a:ea typeface="Trebuchet MS"/>
                <a:cs typeface="Trebuchet MS"/>
                <a:sym typeface="Trebuchet MS"/>
              </a:rPr>
              <a:t>3/21/2024 </a:t>
            </a:r>
            <a:r>
              <a:rPr lang="en-US" b="true" sz="1650" spc="29">
                <a:solidFill>
                  <a:srgbClr val="2D83C3"/>
                </a:solidFill>
                <a:latin typeface="Trebuchet MS Bold"/>
                <a:ea typeface="Trebuchet MS Bold"/>
                <a:cs typeface="Trebuchet MS Bold"/>
                <a:sym typeface="Trebuchet MS Bold"/>
              </a:rPr>
              <a:t>Annual Review</a:t>
            </a:r>
          </a:p>
        </p:txBody>
      </p:sp>
      <p:sp>
        <p:nvSpPr>
          <p:cNvPr name="TextBox 8" id="8"/>
          <p:cNvSpPr txBox="true"/>
          <p:nvPr/>
        </p:nvSpPr>
        <p:spPr>
          <a:xfrm rot="0">
            <a:off x="17030128" y="9691364"/>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3</a:t>
            </a:r>
          </a:p>
        </p:txBody>
      </p:sp>
      <p:sp>
        <p:nvSpPr>
          <p:cNvPr name="TextBox 9" id="9"/>
          <p:cNvSpPr txBox="true"/>
          <p:nvPr/>
        </p:nvSpPr>
        <p:spPr>
          <a:xfrm rot="0">
            <a:off x="1109662" y="632089"/>
            <a:ext cx="3559969" cy="1240793"/>
          </a:xfrm>
          <a:prstGeom prst="rect">
            <a:avLst/>
          </a:prstGeom>
        </p:spPr>
        <p:txBody>
          <a:bodyPr anchor="t" rtlCol="false" tIns="0" lIns="0" bIns="0" rIns="0">
            <a:spAutoFit/>
          </a:bodyPr>
          <a:lstStyle/>
          <a:p>
            <a:pPr algn="l">
              <a:lnSpc>
                <a:spcPts val="10080"/>
              </a:lnSpc>
            </a:pPr>
            <a:r>
              <a:rPr lang="en-US" b="true" sz="7200">
                <a:solidFill>
                  <a:srgbClr val="000000"/>
                </a:solidFill>
                <a:latin typeface="Trebuchet MS Bold"/>
                <a:ea typeface="Trebuchet MS Bold"/>
                <a:cs typeface="Trebuchet MS Bold"/>
                <a:sym typeface="Trebuchet MS Bold"/>
              </a:rPr>
              <a:t>AGENDA</a:t>
            </a:r>
          </a:p>
        </p:txBody>
      </p:sp>
      <p:sp>
        <p:nvSpPr>
          <p:cNvPr name="TextBox 10" id="10"/>
          <p:cNvSpPr txBox="true"/>
          <p:nvPr/>
        </p:nvSpPr>
        <p:spPr>
          <a:xfrm rot="0">
            <a:off x="4151576" y="2347198"/>
            <a:ext cx="7044595" cy="5718810"/>
          </a:xfrm>
          <a:prstGeom prst="rect">
            <a:avLst/>
          </a:prstGeom>
        </p:spPr>
        <p:txBody>
          <a:bodyPr anchor="t" rtlCol="false" tIns="0" lIns="0" bIns="0" rIns="0">
            <a:spAutoFit/>
          </a:bodyPr>
          <a:lstStyle/>
          <a:p>
            <a:pPr algn="l">
              <a:lnSpc>
                <a:spcPts val="4951"/>
              </a:lnSpc>
            </a:pPr>
            <a:r>
              <a:rPr lang="en-US" sz="4200" spc="25">
                <a:solidFill>
                  <a:srgbClr val="0D0D0D"/>
                </a:solidFill>
                <a:latin typeface="Times New Roman"/>
                <a:ea typeface="Times New Roman"/>
                <a:cs typeface="Times New Roman"/>
                <a:sym typeface="Times New Roman"/>
              </a:rPr>
              <a:t>1.Problem Statement 2.Project Overview 3.End Users 4.Tools and Technologies 5.Portfolio design and Layout 6.Features and Functionality 7.Results and Screenshots 8.</a:t>
            </a:r>
            <a:r>
              <a:rPr lang="en-US" sz="4200" spc="25">
                <a:solidFill>
                  <a:srgbClr val="000000"/>
                </a:solidFill>
                <a:latin typeface="Times New Roman"/>
                <a:ea typeface="Times New Roman"/>
                <a:cs typeface="Times New Roman"/>
                <a:sym typeface="Times New Roman"/>
              </a:rPr>
              <a:t> </a:t>
            </a:r>
            <a:r>
              <a:rPr lang="en-US" sz="4200" spc="25">
                <a:solidFill>
                  <a:srgbClr val="0D0D0D"/>
                </a:solidFill>
                <a:latin typeface="Times New Roman"/>
                <a:ea typeface="Times New Roman"/>
                <a:cs typeface="Times New Roman"/>
                <a:sym typeface="Times New Roman"/>
              </a:rPr>
              <a:t>Conclusion 9.Github Link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0"/>
            <a:ext cx="7181850" cy="10287000"/>
          </a:xfrm>
          <a:custGeom>
            <a:avLst/>
            <a:gdLst/>
            <a:ahLst/>
            <a:cxnLst/>
            <a:rect r="r" b="b" t="t" l="l"/>
            <a:pathLst>
              <a:path h="10287000" w="7181850">
                <a:moveTo>
                  <a:pt x="0" y="0"/>
                </a:moveTo>
                <a:lnTo>
                  <a:pt x="7181850" y="0"/>
                </a:lnTo>
                <a:lnTo>
                  <a:pt x="7181850" y="10287000"/>
                </a:lnTo>
                <a:lnTo>
                  <a:pt x="0" y="10287000"/>
                </a:lnTo>
                <a:lnTo>
                  <a:pt x="0" y="0"/>
                </a:lnTo>
                <a:close/>
              </a:path>
            </a:pathLst>
          </a:custGeom>
          <a:blipFill>
            <a:blip r:embed="rId2"/>
            <a:stretch>
              <a:fillRect l="0" t="-617" r="-928" b="-586"/>
            </a:stretch>
          </a:blipFill>
        </p:spPr>
      </p:sp>
      <p:sp>
        <p:nvSpPr>
          <p:cNvPr name="Freeform 5" id="5"/>
          <p:cNvSpPr/>
          <p:nvPr/>
        </p:nvSpPr>
        <p:spPr>
          <a:xfrm flipH="false" flipV="false" rot="0">
            <a:off x="11987212" y="4400550"/>
            <a:ext cx="4142489" cy="4886325"/>
          </a:xfrm>
          <a:custGeom>
            <a:avLst/>
            <a:gdLst/>
            <a:ahLst/>
            <a:cxnLst/>
            <a:rect r="r" b="b" t="t" l="l"/>
            <a:pathLst>
              <a:path h="4886325" w="4142489">
                <a:moveTo>
                  <a:pt x="0" y="0"/>
                </a:moveTo>
                <a:lnTo>
                  <a:pt x="4142490" y="0"/>
                </a:lnTo>
                <a:lnTo>
                  <a:pt x="4142490" y="4886325"/>
                </a:lnTo>
                <a:lnTo>
                  <a:pt x="0" y="4886325"/>
                </a:lnTo>
                <a:lnTo>
                  <a:pt x="0" y="0"/>
                </a:lnTo>
                <a:close/>
              </a:path>
            </a:pathLst>
          </a:custGeom>
          <a:blipFill>
            <a:blip r:embed="rId3"/>
            <a:stretch>
              <a:fillRect l="-21" t="0" r="0" b="0"/>
            </a:stretch>
          </a:blipFill>
        </p:spPr>
      </p:sp>
      <p:grpSp>
        <p:nvGrpSpPr>
          <p:cNvPr name="Group 6" id="6"/>
          <p:cNvGrpSpPr>
            <a:grpSpLocks noChangeAspect="true"/>
          </p:cNvGrpSpPr>
          <p:nvPr/>
        </p:nvGrpSpPr>
        <p:grpSpPr>
          <a:xfrm rot="0">
            <a:off x="10044112" y="2543175"/>
            <a:ext cx="471488" cy="486223"/>
            <a:chOff x="0" y="0"/>
            <a:chExt cx="471488" cy="486219"/>
          </a:xfrm>
        </p:grpSpPr>
        <p:sp>
          <p:nvSpPr>
            <p:cNvPr name="Freeform 7" id="7"/>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8" id="8"/>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4"/>
            <a:stretch>
              <a:fillRect l="-66568" t="0" r="-66568" b="0"/>
            </a:stretch>
          </a:blipFill>
        </p:spPr>
      </p:sp>
      <p:sp>
        <p:nvSpPr>
          <p:cNvPr name="TextBox 9" id="9"/>
          <p:cNvSpPr txBox="true"/>
          <p:nvPr/>
        </p:nvSpPr>
        <p:spPr>
          <a:xfrm rot="0">
            <a:off x="1251109" y="849801"/>
            <a:ext cx="8471516" cy="1097032"/>
          </a:xfrm>
          <a:prstGeom prst="rect">
            <a:avLst/>
          </a:prstGeom>
        </p:spPr>
        <p:txBody>
          <a:bodyPr anchor="t" rtlCol="false" tIns="0" lIns="0" bIns="0" rIns="0">
            <a:spAutoFit/>
          </a:bodyPr>
          <a:lstStyle/>
          <a:p>
            <a:pPr algn="l">
              <a:lnSpc>
                <a:spcPts val="8925"/>
              </a:lnSpc>
            </a:pPr>
            <a:r>
              <a:rPr lang="en-US" b="true" sz="6375" spc="25">
                <a:solidFill>
                  <a:srgbClr val="000000"/>
                </a:solidFill>
                <a:latin typeface="Trebuchet MS Bold"/>
                <a:ea typeface="Trebuchet MS Bold"/>
                <a:cs typeface="Trebuchet MS Bold"/>
                <a:sym typeface="Trebuchet MS Bold"/>
              </a:rPr>
              <a:t>PROBLEM STATEMENT</a:t>
            </a:r>
          </a:p>
        </p:txBody>
      </p:sp>
      <p:sp>
        <p:nvSpPr>
          <p:cNvPr name="TextBox 10" id="10"/>
          <p:cNvSpPr txBox="true"/>
          <p:nvPr/>
        </p:nvSpPr>
        <p:spPr>
          <a:xfrm rot="0">
            <a:off x="17030128" y="9691364"/>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4</a:t>
            </a:r>
          </a:p>
        </p:txBody>
      </p:sp>
      <p:sp>
        <p:nvSpPr>
          <p:cNvPr name="TextBox 11" id="11"/>
          <p:cNvSpPr txBox="true"/>
          <p:nvPr/>
        </p:nvSpPr>
        <p:spPr>
          <a:xfrm rot="0">
            <a:off x="797443" y="2464946"/>
            <a:ext cx="11375984" cy="5319131"/>
          </a:xfrm>
          <a:prstGeom prst="rect">
            <a:avLst/>
          </a:prstGeom>
        </p:spPr>
        <p:txBody>
          <a:bodyPr anchor="t" rtlCol="false" tIns="0" lIns="0" bIns="0" rIns="0">
            <a:spAutoFit/>
          </a:bodyPr>
          <a:lstStyle/>
          <a:p>
            <a:pPr algn="ctr">
              <a:lnSpc>
                <a:spcPts val="4200"/>
              </a:lnSpc>
            </a:pPr>
            <a:r>
              <a:rPr lang="en-US" sz="3099">
                <a:solidFill>
                  <a:srgbClr val="000000"/>
                </a:solidFill>
                <a:latin typeface="Archivo Black"/>
                <a:ea typeface="Archivo Black"/>
                <a:cs typeface="Archivo Black"/>
                <a:sym typeface="Archivo Black"/>
              </a:rPr>
              <a:t>Traditional resumes and paper portfolios are static and fail to showcase skills and achievements effectively. In today’s digital era, there is a need for an interactive and accessible platform where individuals can present their personal details, projects, and accomplishments in an organized and professional way. A Digital Portfolio provides this solution by offering a user-friendly and visually appealing medium to highlight one’s talents and experience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044112" y="2543175"/>
            <a:ext cx="471488" cy="486223"/>
            <a:chOff x="0" y="0"/>
            <a:chExt cx="471488" cy="486219"/>
          </a:xfrm>
        </p:grpSpPr>
        <p:sp>
          <p:nvSpPr>
            <p:cNvPr name="Freeform 5" id="5"/>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6" id="6"/>
          <p:cNvSpPr/>
          <p:nvPr/>
        </p:nvSpPr>
        <p:spPr>
          <a:xfrm flipH="false" flipV="false" rot="0">
            <a:off x="11104369" y="0"/>
            <a:ext cx="7181850" cy="10287000"/>
          </a:xfrm>
          <a:custGeom>
            <a:avLst/>
            <a:gdLst/>
            <a:ahLst/>
            <a:cxnLst/>
            <a:rect r="r" b="b" t="t" l="l"/>
            <a:pathLst>
              <a:path h="10287000" w="7181850">
                <a:moveTo>
                  <a:pt x="0" y="0"/>
                </a:moveTo>
                <a:lnTo>
                  <a:pt x="7181850" y="0"/>
                </a:lnTo>
                <a:lnTo>
                  <a:pt x="7181850" y="10287000"/>
                </a:lnTo>
                <a:lnTo>
                  <a:pt x="0" y="10287000"/>
                </a:lnTo>
                <a:lnTo>
                  <a:pt x="0" y="0"/>
                </a:lnTo>
                <a:close/>
              </a:path>
            </a:pathLst>
          </a:custGeom>
          <a:blipFill>
            <a:blip r:embed="rId2"/>
            <a:stretch>
              <a:fillRect l="0" t="-617" r="-928" b="-586"/>
            </a:stretch>
          </a:blipFill>
        </p:spPr>
      </p:sp>
      <p:sp>
        <p:nvSpPr>
          <p:cNvPr name="Freeform 7" id="7"/>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3"/>
            <a:stretch>
              <a:fillRect l="0" t="0" r="-89" b="0"/>
            </a:stretch>
          </a:blipFill>
        </p:spPr>
      </p:sp>
      <p:sp>
        <p:nvSpPr>
          <p:cNvPr name="Freeform 8" id="8"/>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4"/>
            <a:stretch>
              <a:fillRect l="-66568" t="0" r="-66568" b="0"/>
            </a:stretch>
          </a:blipFill>
        </p:spPr>
      </p:sp>
      <p:sp>
        <p:nvSpPr>
          <p:cNvPr name="TextBox 9" id="9"/>
          <p:cNvSpPr txBox="true"/>
          <p:nvPr/>
        </p:nvSpPr>
        <p:spPr>
          <a:xfrm rot="0">
            <a:off x="1109662" y="1231659"/>
            <a:ext cx="7762084" cy="109703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OVERVIEW</a:t>
            </a:r>
          </a:p>
        </p:txBody>
      </p:sp>
      <p:sp>
        <p:nvSpPr>
          <p:cNvPr name="TextBox 10" id="10"/>
          <p:cNvSpPr txBox="true"/>
          <p:nvPr/>
        </p:nvSpPr>
        <p:spPr>
          <a:xfrm rot="0">
            <a:off x="17030128" y="9691364"/>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5</a:t>
            </a:r>
          </a:p>
        </p:txBody>
      </p:sp>
      <p:sp>
        <p:nvSpPr>
          <p:cNvPr name="TextBox 11" id="11"/>
          <p:cNvSpPr txBox="true"/>
          <p:nvPr/>
        </p:nvSpPr>
        <p:spPr>
          <a:xfrm rot="0">
            <a:off x="789089" y="3981402"/>
            <a:ext cx="12966287" cy="4182685"/>
          </a:xfrm>
          <a:prstGeom prst="rect">
            <a:avLst/>
          </a:prstGeom>
        </p:spPr>
        <p:txBody>
          <a:bodyPr anchor="t" rtlCol="false" tIns="0" lIns="0" bIns="0" rIns="0">
            <a:spAutoFit/>
          </a:bodyPr>
          <a:lstStyle/>
          <a:p>
            <a:pPr algn="ctr">
              <a:lnSpc>
                <a:spcPts val="4725"/>
              </a:lnSpc>
            </a:pPr>
            <a:r>
              <a:rPr lang="en-US" sz="3399">
                <a:solidFill>
                  <a:srgbClr val="000000"/>
                </a:solidFill>
                <a:latin typeface="Archivo Black"/>
                <a:ea typeface="Archivo Black"/>
                <a:cs typeface="Archivo Black"/>
                <a:sym typeface="Archivo Black"/>
              </a:rPr>
              <a:t>The Digital Portfolio project aims to create an online platform for showcasing personal details, skills, projects, and achievements in a professional and interactive way. It provides a modern alternative to traditional resumes, making it easier for students and professionals to present their talents and gain better academic or career opportunities.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85850" y="9258300"/>
            <a:ext cx="3270437" cy="728662"/>
            <a:chOff x="0" y="0"/>
            <a:chExt cx="3270440" cy="728662"/>
          </a:xfrm>
        </p:grpSpPr>
        <p:sp>
          <p:nvSpPr>
            <p:cNvPr name="Freeform 5" id="5"/>
            <p:cNvSpPr/>
            <p:nvPr/>
          </p:nvSpPr>
          <p:spPr>
            <a:xfrm flipH="false" flipV="false" rot="0">
              <a:off x="0" y="0"/>
              <a:ext cx="3270377" cy="728599"/>
            </a:xfrm>
            <a:custGeom>
              <a:avLst/>
              <a:gdLst/>
              <a:ahLst/>
              <a:cxnLst/>
              <a:rect r="r" b="b" t="t" l="l"/>
              <a:pathLst>
                <a:path h="728599" w="3270377">
                  <a:moveTo>
                    <a:pt x="0" y="0"/>
                  </a:moveTo>
                  <a:lnTo>
                    <a:pt x="0" y="728599"/>
                  </a:lnTo>
                  <a:lnTo>
                    <a:pt x="3270377" y="728599"/>
                  </a:lnTo>
                  <a:lnTo>
                    <a:pt x="3270377" y="0"/>
                  </a:lnTo>
                  <a:close/>
                </a:path>
              </a:pathLst>
            </a:custGeom>
            <a:solidFill>
              <a:srgbClr val="FFFFFF"/>
            </a:solidFill>
          </p:spPr>
        </p:sp>
      </p:grpSp>
      <p:grpSp>
        <p:nvGrpSpPr>
          <p:cNvPr name="Group 6" id="6"/>
          <p:cNvGrpSpPr>
            <a:grpSpLocks noChangeAspect="true"/>
          </p:cNvGrpSpPr>
          <p:nvPr/>
        </p:nvGrpSpPr>
        <p:grpSpPr>
          <a:xfrm rot="0">
            <a:off x="10044112" y="2543175"/>
            <a:ext cx="471488" cy="486223"/>
            <a:chOff x="0" y="0"/>
            <a:chExt cx="471488" cy="486219"/>
          </a:xfrm>
        </p:grpSpPr>
        <p:sp>
          <p:nvSpPr>
            <p:cNvPr name="Freeform 7" id="7"/>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8" id="8"/>
          <p:cNvSpPr/>
          <p:nvPr/>
        </p:nvSpPr>
        <p:spPr>
          <a:xfrm flipH="false" flipV="false" rot="0">
            <a:off x="11104369" y="0"/>
            <a:ext cx="7181850" cy="10287000"/>
          </a:xfrm>
          <a:custGeom>
            <a:avLst/>
            <a:gdLst/>
            <a:ahLst/>
            <a:cxnLst/>
            <a:rect r="r" b="b" t="t" l="l"/>
            <a:pathLst>
              <a:path h="10287000" w="7181850">
                <a:moveTo>
                  <a:pt x="0" y="0"/>
                </a:moveTo>
                <a:lnTo>
                  <a:pt x="7181850" y="0"/>
                </a:lnTo>
                <a:lnTo>
                  <a:pt x="7181850" y="10287000"/>
                </a:lnTo>
                <a:lnTo>
                  <a:pt x="0" y="10287000"/>
                </a:lnTo>
                <a:lnTo>
                  <a:pt x="0" y="0"/>
                </a:lnTo>
                <a:close/>
              </a:path>
            </a:pathLst>
          </a:custGeom>
          <a:blipFill>
            <a:blip r:embed="rId2"/>
            <a:stretch>
              <a:fillRect l="0" t="-617" r="-928" b="-586"/>
            </a:stretch>
          </a:blipFill>
        </p:spPr>
      </p:sp>
      <p:sp>
        <p:nvSpPr>
          <p:cNvPr name="TextBox 9" id="9"/>
          <p:cNvSpPr txBox="true"/>
          <p:nvPr/>
        </p:nvSpPr>
        <p:spPr>
          <a:xfrm rot="0">
            <a:off x="1049179" y="1299096"/>
            <a:ext cx="7678884" cy="830370"/>
          </a:xfrm>
          <a:prstGeom prst="rect">
            <a:avLst/>
          </a:prstGeom>
        </p:spPr>
        <p:txBody>
          <a:bodyPr anchor="t" rtlCol="false" tIns="0" lIns="0" bIns="0" rIns="0">
            <a:spAutoFit/>
          </a:bodyPr>
          <a:lstStyle/>
          <a:p>
            <a:pPr algn="l">
              <a:lnSpc>
                <a:spcPts val="6719"/>
              </a:lnSpc>
            </a:pPr>
            <a:r>
              <a:rPr lang="en-US" b="true" sz="4800">
                <a:solidFill>
                  <a:srgbClr val="000000"/>
                </a:solidFill>
                <a:latin typeface="Trebuchet MS Bold"/>
                <a:ea typeface="Trebuchet MS Bold"/>
                <a:cs typeface="Trebuchet MS Bold"/>
                <a:sym typeface="Trebuchet MS Bold"/>
              </a:rPr>
              <a:t>WHO ARE THE END USERS?</a:t>
            </a:r>
          </a:p>
        </p:txBody>
      </p:sp>
      <p:sp>
        <p:nvSpPr>
          <p:cNvPr name="TextBox 10" id="10"/>
          <p:cNvSpPr txBox="true"/>
          <p:nvPr/>
        </p:nvSpPr>
        <p:spPr>
          <a:xfrm rot="0">
            <a:off x="17030128" y="9691364"/>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6</a:t>
            </a:r>
          </a:p>
        </p:txBody>
      </p:sp>
      <p:sp>
        <p:nvSpPr>
          <p:cNvPr name="TextBox 11" id="11"/>
          <p:cNvSpPr txBox="true"/>
          <p:nvPr/>
        </p:nvSpPr>
        <p:spPr>
          <a:xfrm rot="0">
            <a:off x="1500197" y="4078462"/>
            <a:ext cx="10519505" cy="4782760"/>
          </a:xfrm>
          <a:prstGeom prst="rect">
            <a:avLst/>
          </a:prstGeom>
        </p:spPr>
        <p:txBody>
          <a:bodyPr anchor="t" rtlCol="false" tIns="0" lIns="0" bIns="0" rIns="0">
            <a:spAutoFit/>
          </a:bodyPr>
          <a:lstStyle/>
          <a:p>
            <a:pPr algn="ctr">
              <a:lnSpc>
                <a:spcPts val="4725"/>
              </a:lnSpc>
            </a:pPr>
            <a:r>
              <a:rPr lang="en-US" sz="3399">
                <a:solidFill>
                  <a:srgbClr val="000000"/>
                </a:solidFill>
                <a:latin typeface="Archivo Black"/>
                <a:ea typeface="Archivo Black"/>
                <a:cs typeface="Archivo Black"/>
                <a:sym typeface="Archivo Black"/>
              </a:rPr>
              <a:t>The end users of the Digital Portfolio are mainly students, job seekers, and professionals who want to showcase their skills and achievements online. Employers, teachers, and recruiters will also benefit as they can easily view and evaluate the candidate’s profile in a structured and interactive way.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0"/>
            <a:ext cx="7181850" cy="10287000"/>
          </a:xfrm>
          <a:custGeom>
            <a:avLst/>
            <a:gdLst/>
            <a:ahLst/>
            <a:cxnLst/>
            <a:rect r="r" b="b" t="t" l="l"/>
            <a:pathLst>
              <a:path h="10287000" w="7181850">
                <a:moveTo>
                  <a:pt x="0" y="0"/>
                </a:moveTo>
                <a:lnTo>
                  <a:pt x="7181850" y="0"/>
                </a:lnTo>
                <a:lnTo>
                  <a:pt x="7181850" y="10287000"/>
                </a:lnTo>
                <a:lnTo>
                  <a:pt x="0" y="10287000"/>
                </a:lnTo>
                <a:lnTo>
                  <a:pt x="0" y="0"/>
                </a:lnTo>
                <a:close/>
              </a:path>
            </a:pathLst>
          </a:custGeom>
          <a:blipFill>
            <a:blip r:embed="rId2"/>
            <a:stretch>
              <a:fillRect l="0" t="-617" r="-928" b="-586"/>
            </a:stretch>
          </a:blipFill>
        </p:spPr>
      </p:sp>
      <p:sp>
        <p:nvSpPr>
          <p:cNvPr name="Freeform 5" id="5"/>
          <p:cNvSpPr/>
          <p:nvPr/>
        </p:nvSpPr>
        <p:spPr>
          <a:xfrm flipH="false" flipV="false" rot="0">
            <a:off x="0" y="2214562"/>
            <a:ext cx="4038600" cy="4867275"/>
          </a:xfrm>
          <a:custGeom>
            <a:avLst/>
            <a:gdLst/>
            <a:ahLst/>
            <a:cxnLst/>
            <a:rect r="r" b="b" t="t" l="l"/>
            <a:pathLst>
              <a:path h="4867275" w="4038600">
                <a:moveTo>
                  <a:pt x="0" y="0"/>
                </a:moveTo>
                <a:lnTo>
                  <a:pt x="4038600" y="0"/>
                </a:lnTo>
                <a:lnTo>
                  <a:pt x="4038600" y="4867276"/>
                </a:lnTo>
                <a:lnTo>
                  <a:pt x="0" y="4867276"/>
                </a:lnTo>
                <a:lnTo>
                  <a:pt x="0" y="0"/>
                </a:lnTo>
                <a:close/>
              </a:path>
            </a:pathLst>
          </a:custGeom>
          <a:blipFill>
            <a:blip r:embed="rId3"/>
            <a:stretch>
              <a:fillRect l="-13" t="0" r="-221" b="0"/>
            </a:stretch>
          </a:blipFill>
        </p:spPr>
      </p:sp>
      <p:grpSp>
        <p:nvGrpSpPr>
          <p:cNvPr name="Group 6" id="6"/>
          <p:cNvGrpSpPr>
            <a:grpSpLocks noChangeAspect="true"/>
          </p:cNvGrpSpPr>
          <p:nvPr/>
        </p:nvGrpSpPr>
        <p:grpSpPr>
          <a:xfrm rot="0">
            <a:off x="10044112" y="2543175"/>
            <a:ext cx="471488" cy="486223"/>
            <a:chOff x="0" y="0"/>
            <a:chExt cx="471488" cy="486219"/>
          </a:xfrm>
        </p:grpSpPr>
        <p:sp>
          <p:nvSpPr>
            <p:cNvPr name="Freeform 7" id="7"/>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grpSp>
        <p:nvGrpSpPr>
          <p:cNvPr name="Group 8" id="8"/>
          <p:cNvGrpSpPr>
            <a:grpSpLocks noChangeAspect="true"/>
          </p:cNvGrpSpPr>
          <p:nvPr/>
        </p:nvGrpSpPr>
        <p:grpSpPr>
          <a:xfrm rot="0">
            <a:off x="13966441" y="7980169"/>
            <a:ext cx="815845" cy="1199893"/>
            <a:chOff x="0" y="0"/>
            <a:chExt cx="815848" cy="1199896"/>
          </a:xfrm>
        </p:grpSpPr>
        <p:sp>
          <p:nvSpPr>
            <p:cNvPr name="Freeform 9" id="9"/>
            <p:cNvSpPr/>
            <p:nvPr/>
          </p:nvSpPr>
          <p:spPr>
            <a:xfrm flipH="false" flipV="false" rot="0">
              <a:off x="63881" y="63627"/>
              <a:ext cx="685800" cy="685800"/>
            </a:xfrm>
            <a:custGeom>
              <a:avLst/>
              <a:gdLst/>
              <a:ahLst/>
              <a:cxnLst/>
              <a:rect r="r" b="b" t="t" l="l"/>
              <a:pathLst>
                <a:path h="685800" w="685800">
                  <a:moveTo>
                    <a:pt x="0" y="0"/>
                  </a:moveTo>
                  <a:lnTo>
                    <a:pt x="0" y="685800"/>
                  </a:lnTo>
                  <a:lnTo>
                    <a:pt x="685800" y="685800"/>
                  </a:lnTo>
                  <a:lnTo>
                    <a:pt x="685800" y="0"/>
                  </a:lnTo>
                  <a:close/>
                </a:path>
              </a:pathLst>
            </a:custGeom>
            <a:solidFill>
              <a:srgbClr val="42AF51"/>
            </a:solidFill>
          </p:spPr>
        </p:sp>
        <p:sp>
          <p:nvSpPr>
            <p:cNvPr name="Freeform 10" id="10"/>
            <p:cNvSpPr/>
            <p:nvPr/>
          </p:nvSpPr>
          <p:spPr>
            <a:xfrm flipH="false" flipV="false" rot="0">
              <a:off x="63881" y="863727"/>
              <a:ext cx="271526" cy="271526"/>
            </a:xfrm>
            <a:custGeom>
              <a:avLst/>
              <a:gdLst/>
              <a:ahLst/>
              <a:cxnLst/>
              <a:rect r="r" b="b" t="t" l="l"/>
              <a:pathLst>
                <a:path h="271526" w="271526">
                  <a:moveTo>
                    <a:pt x="0" y="0"/>
                  </a:moveTo>
                  <a:lnTo>
                    <a:pt x="0" y="271526"/>
                  </a:lnTo>
                  <a:lnTo>
                    <a:pt x="271526" y="271526"/>
                  </a:lnTo>
                  <a:lnTo>
                    <a:pt x="271526" y="0"/>
                  </a:lnTo>
                  <a:close/>
                </a:path>
              </a:pathLst>
            </a:custGeom>
            <a:solidFill>
              <a:srgbClr val="2D936B"/>
            </a:solidFill>
          </p:spPr>
        </p:sp>
      </p:grpSp>
      <p:sp>
        <p:nvSpPr>
          <p:cNvPr name="Freeform 11" id="11"/>
          <p:cNvSpPr/>
          <p:nvPr/>
        </p:nvSpPr>
        <p:spPr>
          <a:xfrm flipH="false" flipV="false" rot="0">
            <a:off x="1014412" y="9701212"/>
            <a:ext cx="3219450" cy="304800"/>
          </a:xfrm>
          <a:custGeom>
            <a:avLst/>
            <a:gdLst/>
            <a:ahLst/>
            <a:cxnLst/>
            <a:rect r="r" b="b" t="t" l="l"/>
            <a:pathLst>
              <a:path h="304800" w="3219450">
                <a:moveTo>
                  <a:pt x="0" y="0"/>
                </a:moveTo>
                <a:lnTo>
                  <a:pt x="3219450" y="0"/>
                </a:lnTo>
                <a:lnTo>
                  <a:pt x="3219450" y="304800"/>
                </a:lnTo>
                <a:lnTo>
                  <a:pt x="0" y="304800"/>
                </a:lnTo>
                <a:lnTo>
                  <a:pt x="0" y="0"/>
                </a:lnTo>
                <a:close/>
              </a:path>
            </a:pathLst>
          </a:custGeom>
          <a:blipFill>
            <a:blip r:embed="rId4"/>
            <a:stretch>
              <a:fillRect l="-66568" t="0" r="-66568" b="0"/>
            </a:stretch>
          </a:blipFill>
        </p:spPr>
      </p:sp>
      <p:sp>
        <p:nvSpPr>
          <p:cNvPr name="TextBox 12" id="12"/>
          <p:cNvSpPr txBox="true"/>
          <p:nvPr/>
        </p:nvSpPr>
        <p:spPr>
          <a:xfrm rot="0">
            <a:off x="837248" y="1289352"/>
            <a:ext cx="8095917" cy="930593"/>
          </a:xfrm>
          <a:prstGeom prst="rect">
            <a:avLst/>
          </a:prstGeom>
        </p:spPr>
        <p:txBody>
          <a:bodyPr anchor="t" rtlCol="false" tIns="0" lIns="0" bIns="0" rIns="0">
            <a:spAutoFit/>
          </a:bodyPr>
          <a:lstStyle/>
          <a:p>
            <a:pPr algn="l">
              <a:lnSpc>
                <a:spcPts val="7559"/>
              </a:lnSpc>
            </a:pPr>
            <a:r>
              <a:rPr lang="en-US" b="true" sz="5400" spc="16">
                <a:solidFill>
                  <a:srgbClr val="000000"/>
                </a:solidFill>
                <a:latin typeface="Trebuchet MS Bold"/>
                <a:ea typeface="Trebuchet MS Bold"/>
                <a:cs typeface="Trebuchet MS Bold"/>
                <a:sym typeface="Trebuchet MS Bold"/>
              </a:rPr>
              <a:t>TOOLS AND TECHNIQUES</a:t>
            </a:r>
          </a:p>
        </p:txBody>
      </p:sp>
      <p:sp>
        <p:nvSpPr>
          <p:cNvPr name="TextBox 13" id="13"/>
          <p:cNvSpPr txBox="true"/>
          <p:nvPr/>
        </p:nvSpPr>
        <p:spPr>
          <a:xfrm rot="0">
            <a:off x="17030128" y="9691364"/>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7</a:t>
            </a:r>
          </a:p>
        </p:txBody>
      </p:sp>
      <p:sp>
        <p:nvSpPr>
          <p:cNvPr name="TextBox 14" id="14"/>
          <p:cNvSpPr txBox="true"/>
          <p:nvPr/>
        </p:nvSpPr>
        <p:spPr>
          <a:xfrm rot="0">
            <a:off x="3711540" y="2810466"/>
            <a:ext cx="13456434" cy="4782760"/>
          </a:xfrm>
          <a:prstGeom prst="rect">
            <a:avLst/>
          </a:prstGeom>
        </p:spPr>
        <p:txBody>
          <a:bodyPr anchor="t" rtlCol="false" tIns="0" lIns="0" bIns="0" rIns="0">
            <a:spAutoFit/>
          </a:bodyPr>
          <a:lstStyle/>
          <a:p>
            <a:pPr algn="ctr">
              <a:lnSpc>
                <a:spcPts val="4725"/>
              </a:lnSpc>
            </a:pPr>
            <a:r>
              <a:rPr lang="en-US" sz="3399">
                <a:solidFill>
                  <a:srgbClr val="000000"/>
                </a:solidFill>
                <a:latin typeface="Archivo Black"/>
                <a:ea typeface="Archivo Black"/>
                <a:cs typeface="Archivo Black"/>
                <a:sym typeface="Archivo Black"/>
              </a:rPr>
              <a:t>The Digital Portfolio will be developed using web technologies such as HTML, CSS, and JavaScript for design and interactivity. Frameworks like Bootstrap can be used for responsive layouts, while PHP/MySQL or cloud storage may handle data management. Techniques like user-friendly UI design, responsive web design, and basic security practices will ensure the portfolio is professional, accessible, and efficient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0"/>
            <a:ext cx="7181850" cy="10287000"/>
          </a:xfrm>
          <a:custGeom>
            <a:avLst/>
            <a:gdLst/>
            <a:ahLst/>
            <a:cxnLst/>
            <a:rect r="r" b="b" t="t" l="l"/>
            <a:pathLst>
              <a:path h="10287000" w="7181850">
                <a:moveTo>
                  <a:pt x="0" y="0"/>
                </a:moveTo>
                <a:lnTo>
                  <a:pt x="7181850" y="0"/>
                </a:lnTo>
                <a:lnTo>
                  <a:pt x="7181850" y="10287000"/>
                </a:lnTo>
                <a:lnTo>
                  <a:pt x="0" y="10287000"/>
                </a:lnTo>
                <a:lnTo>
                  <a:pt x="0" y="0"/>
                </a:lnTo>
                <a:close/>
              </a:path>
            </a:pathLst>
          </a:custGeom>
          <a:blipFill>
            <a:blip r:embed="rId2"/>
            <a:stretch>
              <a:fillRect l="0" t="-617" r="-928" b="-586"/>
            </a:stretch>
          </a:blipFill>
        </p:spPr>
      </p:sp>
      <p:sp>
        <p:nvSpPr>
          <p:cNvPr name="Freeform 5" id="5"/>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0" t="0" r="0" b="0"/>
            </a:stretch>
          </a:blipFill>
        </p:spPr>
      </p:sp>
      <p:grpSp>
        <p:nvGrpSpPr>
          <p:cNvPr name="Group 6" id="6"/>
          <p:cNvGrpSpPr>
            <a:grpSpLocks noChangeAspect="true"/>
          </p:cNvGrpSpPr>
          <p:nvPr/>
        </p:nvGrpSpPr>
        <p:grpSpPr>
          <a:xfrm rot="0">
            <a:off x="15087600" y="787708"/>
            <a:ext cx="685800" cy="685800"/>
            <a:chOff x="0" y="0"/>
            <a:chExt cx="685800" cy="685800"/>
          </a:xfrm>
        </p:grpSpPr>
        <p:sp>
          <p:nvSpPr>
            <p:cNvPr name="Freeform 7" id="7"/>
            <p:cNvSpPr/>
            <p:nvPr/>
          </p:nvSpPr>
          <p:spPr>
            <a:xfrm flipH="false" flipV="false" rot="0">
              <a:off x="0" y="0"/>
              <a:ext cx="685800" cy="685800"/>
            </a:xfrm>
            <a:custGeom>
              <a:avLst/>
              <a:gdLst/>
              <a:ahLst/>
              <a:cxnLst/>
              <a:rect r="r" b="b" t="t" l="l"/>
              <a:pathLst>
                <a:path h="685800" w="685800">
                  <a:moveTo>
                    <a:pt x="0" y="0"/>
                  </a:moveTo>
                  <a:lnTo>
                    <a:pt x="685800" y="0"/>
                  </a:lnTo>
                  <a:lnTo>
                    <a:pt x="685800" y="685800"/>
                  </a:lnTo>
                  <a:lnTo>
                    <a:pt x="0" y="685800"/>
                  </a:lnTo>
                  <a:close/>
                </a:path>
              </a:pathLst>
            </a:custGeom>
            <a:solidFill>
              <a:srgbClr val="42AF51"/>
            </a:solidFill>
          </p:spPr>
        </p:sp>
      </p:grpSp>
      <p:sp>
        <p:nvSpPr>
          <p:cNvPr name="TextBox 8" id="8"/>
          <p:cNvSpPr txBox="true"/>
          <p:nvPr/>
        </p:nvSpPr>
        <p:spPr>
          <a:xfrm rot="0">
            <a:off x="16915828" y="9691364"/>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8</a:t>
            </a:r>
          </a:p>
        </p:txBody>
      </p:sp>
      <p:sp>
        <p:nvSpPr>
          <p:cNvPr name="TextBox 9" id="9"/>
          <p:cNvSpPr txBox="true"/>
          <p:nvPr/>
        </p:nvSpPr>
        <p:spPr>
          <a:xfrm rot="0">
            <a:off x="1109662" y="426415"/>
            <a:ext cx="11504438" cy="1030824"/>
          </a:xfrm>
          <a:prstGeom prst="rect">
            <a:avLst/>
          </a:prstGeom>
        </p:spPr>
        <p:txBody>
          <a:bodyPr anchor="t" rtlCol="false" tIns="0" lIns="0" bIns="0" rIns="0">
            <a:spAutoFit/>
          </a:bodyPr>
          <a:lstStyle/>
          <a:p>
            <a:pPr algn="l">
              <a:lnSpc>
                <a:spcPts val="8400"/>
              </a:lnSpc>
            </a:pPr>
            <a:r>
              <a:rPr lang="en-US" b="true" sz="6000" spc="24">
                <a:solidFill>
                  <a:srgbClr val="000000"/>
                </a:solidFill>
                <a:latin typeface="Trebuchet MS Bold"/>
                <a:ea typeface="Trebuchet MS Bold"/>
                <a:cs typeface="Trebuchet MS Bold"/>
                <a:sym typeface="Trebuchet MS Bold"/>
              </a:rPr>
              <a:t>POTFOLIO DESIGN AND LAYOUT</a:t>
            </a:r>
          </a:p>
        </p:txBody>
      </p:sp>
      <p:sp>
        <p:nvSpPr>
          <p:cNvPr name="TextBox 10" id="10"/>
          <p:cNvSpPr txBox="true"/>
          <p:nvPr/>
        </p:nvSpPr>
        <p:spPr>
          <a:xfrm rot="0">
            <a:off x="716909" y="3225432"/>
            <a:ext cx="15168210" cy="3582610"/>
          </a:xfrm>
          <a:prstGeom prst="rect">
            <a:avLst/>
          </a:prstGeom>
        </p:spPr>
        <p:txBody>
          <a:bodyPr anchor="t" rtlCol="false" tIns="0" lIns="0" bIns="0" rIns="0">
            <a:spAutoFit/>
          </a:bodyPr>
          <a:lstStyle/>
          <a:p>
            <a:pPr algn="ctr">
              <a:lnSpc>
                <a:spcPts val="4725"/>
              </a:lnSpc>
            </a:pPr>
            <a:r>
              <a:rPr lang="en-US" sz="3399">
                <a:solidFill>
                  <a:srgbClr val="000000"/>
                </a:solidFill>
                <a:latin typeface="Archivo Black"/>
                <a:ea typeface="Archivo Black"/>
                <a:cs typeface="Archivo Black"/>
                <a:sym typeface="Archivo Black"/>
              </a:rPr>
              <a:t>The Digital Portfolio will have a clean and organized design with sections for personal details, skills, projects, certifications, and contact information. A responsive layout will ensure it works on both computers and mobile devices. Simple navigation, consistent colors, and clear typography will make the portfolio professional and easy to use.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0"/>
            <a:ext cx="7181850" cy="10287000"/>
          </a:xfrm>
          <a:custGeom>
            <a:avLst/>
            <a:gdLst/>
            <a:ahLst/>
            <a:cxnLst/>
            <a:rect r="r" b="b" t="t" l="l"/>
            <a:pathLst>
              <a:path h="10287000" w="7181850">
                <a:moveTo>
                  <a:pt x="0" y="0"/>
                </a:moveTo>
                <a:lnTo>
                  <a:pt x="7181850" y="0"/>
                </a:lnTo>
                <a:lnTo>
                  <a:pt x="7181850" y="10287000"/>
                </a:lnTo>
                <a:lnTo>
                  <a:pt x="0" y="10287000"/>
                </a:lnTo>
                <a:lnTo>
                  <a:pt x="0" y="0"/>
                </a:lnTo>
                <a:close/>
              </a:path>
            </a:pathLst>
          </a:custGeom>
          <a:blipFill>
            <a:blip r:embed="rId2"/>
            <a:stretch>
              <a:fillRect l="0" t="-617" r="-928" b="-586"/>
            </a:stretch>
          </a:blipFill>
        </p:spPr>
      </p:sp>
      <p:sp>
        <p:nvSpPr>
          <p:cNvPr name="TextBox 5" id="5"/>
          <p:cNvSpPr txBox="true"/>
          <p:nvPr/>
        </p:nvSpPr>
        <p:spPr>
          <a:xfrm rot="0">
            <a:off x="1132999" y="528838"/>
            <a:ext cx="13806335" cy="1240793"/>
          </a:xfrm>
          <a:prstGeom prst="rect">
            <a:avLst/>
          </a:prstGeom>
        </p:spPr>
        <p:txBody>
          <a:bodyPr anchor="t" rtlCol="false" tIns="0" lIns="0" bIns="0" rIns="0">
            <a:spAutoFit/>
          </a:bodyPr>
          <a:lstStyle/>
          <a:p>
            <a:pPr algn="l">
              <a:lnSpc>
                <a:spcPts val="10080"/>
              </a:lnSpc>
            </a:pPr>
            <a:r>
              <a:rPr lang="en-US" b="true" sz="7200">
                <a:solidFill>
                  <a:srgbClr val="000000"/>
                </a:solidFill>
                <a:latin typeface="Trebuchet MS Bold"/>
                <a:ea typeface="Trebuchet MS Bold"/>
                <a:cs typeface="Trebuchet MS Bold"/>
                <a:sym typeface="Trebuchet MS Bold"/>
              </a:rPr>
              <a:t>FEATURES AND FUNCTIONALITY</a:t>
            </a:r>
          </a:p>
        </p:txBody>
      </p:sp>
      <p:sp>
        <p:nvSpPr>
          <p:cNvPr name="TextBox 6" id="6"/>
          <p:cNvSpPr txBox="true"/>
          <p:nvPr/>
        </p:nvSpPr>
        <p:spPr>
          <a:xfrm rot="0">
            <a:off x="483165" y="3773348"/>
            <a:ext cx="14948459" cy="2982535"/>
          </a:xfrm>
          <a:prstGeom prst="rect">
            <a:avLst/>
          </a:prstGeom>
        </p:spPr>
        <p:txBody>
          <a:bodyPr anchor="t" rtlCol="false" tIns="0" lIns="0" bIns="0" rIns="0">
            <a:spAutoFit/>
          </a:bodyPr>
          <a:lstStyle/>
          <a:p>
            <a:pPr algn="ctr">
              <a:lnSpc>
                <a:spcPts val="4725"/>
              </a:lnSpc>
            </a:pPr>
            <a:r>
              <a:rPr lang="en-US" sz="3399">
                <a:solidFill>
                  <a:srgbClr val="000000"/>
                </a:solidFill>
                <a:latin typeface="Archivo Black"/>
                <a:ea typeface="Archivo Black"/>
                <a:cs typeface="Archivo Black"/>
                <a:sym typeface="Archivo Black"/>
              </a:rPr>
              <a:t>The Digital Portfolio will include features such as personal information display, project showcases, skill highlights, and a contact section. It will function as an interactive platform where users can update their details, share links, and present achievements in a professional and accessible manner.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DAGzHU4rNK0</dc:identifier>
  <dcterms:modified xsi:type="dcterms:W3CDTF">2011-08-01T06:04:30Z</dcterms:modified>
  <cp:revision>1</cp:revision>
  <dc:title>DOC-20250910-WA0034._20250911_141649_0000.pdf</dc:title>
</cp:coreProperties>
</file>